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57"/>
  </p:notesMasterIdLst>
  <p:handoutMasterIdLst>
    <p:handoutMasterId r:id="rId58"/>
  </p:handoutMasterIdLst>
  <p:sldIdLst>
    <p:sldId id="376" r:id="rId7"/>
    <p:sldId id="392" r:id="rId8"/>
    <p:sldId id="428" r:id="rId9"/>
    <p:sldId id="377" r:id="rId10"/>
    <p:sldId id="386" r:id="rId11"/>
    <p:sldId id="388" r:id="rId12"/>
    <p:sldId id="390" r:id="rId13"/>
    <p:sldId id="389" r:id="rId14"/>
    <p:sldId id="422" r:id="rId15"/>
    <p:sldId id="393" r:id="rId16"/>
    <p:sldId id="411" r:id="rId17"/>
    <p:sldId id="403" r:id="rId18"/>
    <p:sldId id="412" r:id="rId19"/>
    <p:sldId id="398" r:id="rId20"/>
    <p:sldId id="399" r:id="rId21"/>
    <p:sldId id="400" r:id="rId22"/>
    <p:sldId id="401" r:id="rId23"/>
    <p:sldId id="402" r:id="rId24"/>
    <p:sldId id="445" r:id="rId25"/>
    <p:sldId id="446" r:id="rId26"/>
    <p:sldId id="444" r:id="rId27"/>
    <p:sldId id="394" r:id="rId28"/>
    <p:sldId id="383" r:id="rId29"/>
    <p:sldId id="384" r:id="rId30"/>
    <p:sldId id="420" r:id="rId31"/>
    <p:sldId id="396" r:id="rId32"/>
    <p:sldId id="382" r:id="rId33"/>
    <p:sldId id="378" r:id="rId34"/>
    <p:sldId id="379" r:id="rId35"/>
    <p:sldId id="380" r:id="rId36"/>
    <p:sldId id="426" r:id="rId37"/>
    <p:sldId id="424" r:id="rId38"/>
    <p:sldId id="414" r:id="rId39"/>
    <p:sldId id="430" r:id="rId40"/>
    <p:sldId id="431" r:id="rId41"/>
    <p:sldId id="432" r:id="rId42"/>
    <p:sldId id="433" r:id="rId43"/>
    <p:sldId id="436" r:id="rId44"/>
    <p:sldId id="437" r:id="rId45"/>
    <p:sldId id="438" r:id="rId46"/>
    <p:sldId id="434" r:id="rId47"/>
    <p:sldId id="435" r:id="rId48"/>
    <p:sldId id="439" r:id="rId49"/>
    <p:sldId id="440" r:id="rId50"/>
    <p:sldId id="441" r:id="rId51"/>
    <p:sldId id="442" r:id="rId52"/>
    <p:sldId id="443" r:id="rId53"/>
    <p:sldId id="429" r:id="rId54"/>
    <p:sldId id="415" r:id="rId55"/>
    <p:sldId id="418" r:id="rId56"/>
  </p:sldIdLst>
  <p:sldSz cx="12192000" cy="6858000"/>
  <p:notesSz cx="695483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eman, John H III CTR (US)" initials="CJHIC(" lastIdx="8" clrIdx="0">
    <p:extLst>
      <p:ext uri="{19B8F6BF-5375-455C-9EA6-DF929625EA0E}">
        <p15:presenceInfo xmlns:p15="http://schemas.microsoft.com/office/powerpoint/2012/main" userId="S-1-5-21-412667653-668731278-4213794525-3234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2A"/>
    <a:srgbClr val="007033"/>
    <a:srgbClr val="680000"/>
    <a:srgbClr val="BAE18F"/>
    <a:srgbClr val="DDF0C8"/>
    <a:srgbClr val="FFF9E7"/>
    <a:srgbClr val="6F6F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4" autoAdjust="0"/>
    <p:restoredTop sz="93502" autoAdjust="0"/>
  </p:normalViewPr>
  <p:slideViewPr>
    <p:cSldViewPr snapToObjects="1">
      <p:cViewPr varScale="1">
        <p:scale>
          <a:sx n="130" d="100"/>
          <a:sy n="130" d="100"/>
        </p:scale>
        <p:origin x="192" y="126"/>
      </p:cViewPr>
      <p:guideLst>
        <p:guide orient="horz" pos="2160"/>
        <p:guide pos="3840"/>
      </p:guideLst>
    </p:cSldViewPr>
  </p:slideViewPr>
  <p:outlineViewPr>
    <p:cViewPr>
      <p:scale>
        <a:sx n="33" d="100"/>
        <a:sy n="33" d="100"/>
      </p:scale>
      <p:origin x="0" y="-6207"/>
    </p:cViewPr>
  </p:outlineViewPr>
  <p:notesTextViewPr>
    <p:cViewPr>
      <p:scale>
        <a:sx n="150" d="100"/>
        <a:sy n="150" d="100"/>
      </p:scale>
      <p:origin x="0" y="0"/>
    </p:cViewPr>
  </p:notesTextViewPr>
  <p:sorterViewPr>
    <p:cViewPr>
      <p:scale>
        <a:sx n="140" d="100"/>
        <a:sy n="140" d="100"/>
      </p:scale>
      <p:origin x="0" y="0"/>
    </p:cViewPr>
  </p:sorterViewPr>
  <p:notesViewPr>
    <p:cSldViewPr snapToObjects="1">
      <p:cViewPr varScale="1">
        <p:scale>
          <a:sx n="74" d="100"/>
          <a:sy n="74" d="100"/>
        </p:scale>
        <p:origin x="2088"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AC920D-D5F7-4FF7-A7A5-34B39FC7120A}"/>
              </a:ext>
            </a:extLst>
          </p:cNvPr>
          <p:cNvSpPr>
            <a:spLocks noGrp="1"/>
          </p:cNvSpPr>
          <p:nvPr>
            <p:ph type="hdr" sz="quarter"/>
          </p:nvPr>
        </p:nvSpPr>
        <p:spPr>
          <a:xfrm>
            <a:off x="0" y="0"/>
            <a:ext cx="3013075"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4656FD5-8080-48DE-91F2-B752FF182665}"/>
              </a:ext>
            </a:extLst>
          </p:cNvPr>
          <p:cNvSpPr>
            <a:spLocks noGrp="1"/>
          </p:cNvSpPr>
          <p:nvPr>
            <p:ph type="dt" sz="quarter" idx="1"/>
          </p:nvPr>
        </p:nvSpPr>
        <p:spPr>
          <a:xfrm>
            <a:off x="3940175" y="0"/>
            <a:ext cx="3013075" cy="463550"/>
          </a:xfrm>
          <a:prstGeom prst="rect">
            <a:avLst/>
          </a:prstGeom>
        </p:spPr>
        <p:txBody>
          <a:bodyPr vert="horz" lIns="91440" tIns="45720" rIns="91440" bIns="45720" rtlCol="0"/>
          <a:lstStyle>
            <a:lvl1pPr algn="r">
              <a:defRPr sz="1200"/>
            </a:lvl1pPr>
          </a:lstStyle>
          <a:p>
            <a:fld id="{433B6586-D323-4611-BFD9-6745605BEDEC}" type="datetimeFigureOut">
              <a:rPr lang="en-US" smtClean="0"/>
              <a:t>12/6/2021</a:t>
            </a:fld>
            <a:endParaRPr lang="en-US"/>
          </a:p>
        </p:txBody>
      </p:sp>
      <p:sp>
        <p:nvSpPr>
          <p:cNvPr id="4" name="Footer Placeholder 3">
            <a:extLst>
              <a:ext uri="{FF2B5EF4-FFF2-40B4-BE49-F238E27FC236}">
                <a16:creationId xmlns:a16="http://schemas.microsoft.com/office/drawing/2014/main" id="{2188A129-FEFF-462F-ACC3-8FF24D04903B}"/>
              </a:ext>
            </a:extLst>
          </p:cNvPr>
          <p:cNvSpPr>
            <a:spLocks noGrp="1"/>
          </p:cNvSpPr>
          <p:nvPr>
            <p:ph type="ftr" sz="quarter" idx="2"/>
          </p:nvPr>
        </p:nvSpPr>
        <p:spPr>
          <a:xfrm>
            <a:off x="0" y="8772525"/>
            <a:ext cx="301307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06E246F-B51E-49C5-BA85-59E2F554001B}"/>
              </a:ext>
            </a:extLst>
          </p:cNvPr>
          <p:cNvSpPr>
            <a:spLocks noGrp="1"/>
          </p:cNvSpPr>
          <p:nvPr>
            <p:ph type="sldNum" sz="quarter" idx="3"/>
          </p:nvPr>
        </p:nvSpPr>
        <p:spPr>
          <a:xfrm>
            <a:off x="3940175" y="8772525"/>
            <a:ext cx="3013075" cy="463550"/>
          </a:xfrm>
          <a:prstGeom prst="rect">
            <a:avLst/>
          </a:prstGeom>
        </p:spPr>
        <p:txBody>
          <a:bodyPr vert="horz" lIns="91440" tIns="45720" rIns="91440" bIns="45720" rtlCol="0" anchor="b"/>
          <a:lstStyle>
            <a:lvl1pPr algn="r">
              <a:defRPr sz="1200"/>
            </a:lvl1pPr>
          </a:lstStyle>
          <a:p>
            <a:fld id="{5D050E13-B501-4CC2-8916-6BF531404B04}" type="slidenum">
              <a:rPr lang="en-US" smtClean="0"/>
              <a:t>‹#›</a:t>
            </a:fld>
            <a:endParaRPr lang="en-US"/>
          </a:p>
        </p:txBody>
      </p:sp>
    </p:spTree>
    <p:extLst>
      <p:ext uri="{BB962C8B-B14F-4D97-AF65-F5344CB8AC3E}">
        <p14:creationId xmlns:p14="http://schemas.microsoft.com/office/powerpoint/2010/main" val="4103176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763" cy="46340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9466" y="1"/>
            <a:ext cx="3013763" cy="463408"/>
          </a:xfrm>
          <a:prstGeom prst="rect">
            <a:avLst/>
          </a:prstGeom>
        </p:spPr>
        <p:txBody>
          <a:bodyPr vert="horz" lIns="91440" tIns="45720" rIns="91440" bIns="45720" rtlCol="0"/>
          <a:lstStyle>
            <a:lvl1pPr algn="r">
              <a:defRPr sz="1200"/>
            </a:lvl1pPr>
          </a:lstStyle>
          <a:p>
            <a:fld id="{06C0AF2B-234C-40CF-B0BF-F6678C9E50B4}" type="datetimeFigureOut">
              <a:rPr lang="en-US" smtClean="0"/>
              <a:t>12/6/2021</a:t>
            </a:fld>
            <a:endParaRPr lang="en-US" dirty="0"/>
          </a:p>
        </p:txBody>
      </p:sp>
      <p:sp>
        <p:nvSpPr>
          <p:cNvPr id="4" name="Slide Image Placeholder 3"/>
          <p:cNvSpPr>
            <a:spLocks noGrp="1" noRot="1" noChangeAspect="1"/>
          </p:cNvSpPr>
          <p:nvPr>
            <p:ph type="sldImg" idx="2"/>
          </p:nvPr>
        </p:nvSpPr>
        <p:spPr>
          <a:xfrm>
            <a:off x="708025" y="1155700"/>
            <a:ext cx="5538788" cy="31162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484" y="4444861"/>
            <a:ext cx="5563870" cy="363670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3763" cy="46340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772669"/>
            <a:ext cx="3013763" cy="463407"/>
          </a:xfrm>
          <a:prstGeom prst="rect">
            <a:avLst/>
          </a:prstGeom>
        </p:spPr>
        <p:txBody>
          <a:bodyPr vert="horz" lIns="91440" tIns="45720" rIns="91440" bIns="45720" rtlCol="0" anchor="b"/>
          <a:lstStyle>
            <a:lvl1pPr algn="r">
              <a:defRPr sz="1200"/>
            </a:lvl1pPr>
          </a:lstStyle>
          <a:p>
            <a:fld id="{171A032D-C763-4169-8393-BAF8BE55F09E}" type="slidenum">
              <a:rPr lang="en-US" smtClean="0"/>
              <a:t>‹#›</a:t>
            </a:fld>
            <a:endParaRPr lang="en-US" dirty="0"/>
          </a:p>
        </p:txBody>
      </p:sp>
    </p:spTree>
    <p:extLst>
      <p:ext uri="{BB962C8B-B14F-4D97-AF65-F5344CB8AC3E}">
        <p14:creationId xmlns:p14="http://schemas.microsoft.com/office/powerpoint/2010/main" val="4180470824"/>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1</a:t>
            </a:fld>
            <a:endParaRPr lang="en-US" dirty="0"/>
          </a:p>
        </p:txBody>
      </p:sp>
    </p:spTree>
    <p:extLst>
      <p:ext uri="{BB962C8B-B14F-4D97-AF65-F5344CB8AC3E}">
        <p14:creationId xmlns:p14="http://schemas.microsoft.com/office/powerpoint/2010/main" val="1073155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10</a:t>
            </a:fld>
            <a:endParaRPr lang="en-US" dirty="0"/>
          </a:p>
        </p:txBody>
      </p:sp>
    </p:spTree>
    <p:extLst>
      <p:ext uri="{BB962C8B-B14F-4D97-AF65-F5344CB8AC3E}">
        <p14:creationId xmlns:p14="http://schemas.microsoft.com/office/powerpoint/2010/main" val="513868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11</a:t>
            </a:fld>
            <a:endParaRPr lang="en-US" dirty="0"/>
          </a:p>
        </p:txBody>
      </p:sp>
    </p:spTree>
    <p:extLst>
      <p:ext uri="{BB962C8B-B14F-4D97-AF65-F5344CB8AC3E}">
        <p14:creationId xmlns:p14="http://schemas.microsoft.com/office/powerpoint/2010/main" val="3091741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12</a:t>
            </a:fld>
            <a:endParaRPr lang="en-US" dirty="0"/>
          </a:p>
        </p:txBody>
      </p:sp>
    </p:spTree>
    <p:extLst>
      <p:ext uri="{BB962C8B-B14F-4D97-AF65-F5344CB8AC3E}">
        <p14:creationId xmlns:p14="http://schemas.microsoft.com/office/powerpoint/2010/main" val="1223259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13</a:t>
            </a:fld>
            <a:endParaRPr lang="en-US" dirty="0"/>
          </a:p>
        </p:txBody>
      </p:sp>
    </p:spTree>
    <p:extLst>
      <p:ext uri="{BB962C8B-B14F-4D97-AF65-F5344CB8AC3E}">
        <p14:creationId xmlns:p14="http://schemas.microsoft.com/office/powerpoint/2010/main" val="2187473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14</a:t>
            </a:fld>
            <a:endParaRPr lang="en-US" dirty="0"/>
          </a:p>
        </p:txBody>
      </p:sp>
    </p:spTree>
    <p:extLst>
      <p:ext uri="{BB962C8B-B14F-4D97-AF65-F5344CB8AC3E}">
        <p14:creationId xmlns:p14="http://schemas.microsoft.com/office/powerpoint/2010/main" val="417135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15</a:t>
            </a:fld>
            <a:endParaRPr lang="en-US" dirty="0"/>
          </a:p>
        </p:txBody>
      </p:sp>
    </p:spTree>
    <p:extLst>
      <p:ext uri="{BB962C8B-B14F-4D97-AF65-F5344CB8AC3E}">
        <p14:creationId xmlns:p14="http://schemas.microsoft.com/office/powerpoint/2010/main" val="3485074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16</a:t>
            </a:fld>
            <a:endParaRPr lang="en-US" dirty="0"/>
          </a:p>
        </p:txBody>
      </p:sp>
    </p:spTree>
    <p:extLst>
      <p:ext uri="{BB962C8B-B14F-4D97-AF65-F5344CB8AC3E}">
        <p14:creationId xmlns:p14="http://schemas.microsoft.com/office/powerpoint/2010/main" val="1811427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17</a:t>
            </a:fld>
            <a:endParaRPr lang="en-US" dirty="0"/>
          </a:p>
        </p:txBody>
      </p:sp>
    </p:spTree>
    <p:extLst>
      <p:ext uri="{BB962C8B-B14F-4D97-AF65-F5344CB8AC3E}">
        <p14:creationId xmlns:p14="http://schemas.microsoft.com/office/powerpoint/2010/main" val="1275055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18</a:t>
            </a:fld>
            <a:endParaRPr lang="en-US" dirty="0"/>
          </a:p>
        </p:txBody>
      </p:sp>
    </p:spTree>
    <p:extLst>
      <p:ext uri="{BB962C8B-B14F-4D97-AF65-F5344CB8AC3E}">
        <p14:creationId xmlns:p14="http://schemas.microsoft.com/office/powerpoint/2010/main" val="3390396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19</a:t>
            </a:fld>
            <a:endParaRPr lang="en-US" dirty="0"/>
          </a:p>
        </p:txBody>
      </p:sp>
    </p:spTree>
    <p:extLst>
      <p:ext uri="{BB962C8B-B14F-4D97-AF65-F5344CB8AC3E}">
        <p14:creationId xmlns:p14="http://schemas.microsoft.com/office/powerpoint/2010/main" val="1285593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2</a:t>
            </a:fld>
            <a:endParaRPr lang="en-US" dirty="0"/>
          </a:p>
        </p:txBody>
      </p:sp>
    </p:spTree>
    <p:extLst>
      <p:ext uri="{BB962C8B-B14F-4D97-AF65-F5344CB8AC3E}">
        <p14:creationId xmlns:p14="http://schemas.microsoft.com/office/powerpoint/2010/main" val="1901623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20</a:t>
            </a:fld>
            <a:endParaRPr lang="en-US" dirty="0"/>
          </a:p>
        </p:txBody>
      </p:sp>
    </p:spTree>
    <p:extLst>
      <p:ext uri="{BB962C8B-B14F-4D97-AF65-F5344CB8AC3E}">
        <p14:creationId xmlns:p14="http://schemas.microsoft.com/office/powerpoint/2010/main" val="3905302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21</a:t>
            </a:fld>
            <a:endParaRPr lang="en-US" dirty="0"/>
          </a:p>
        </p:txBody>
      </p:sp>
    </p:spTree>
    <p:extLst>
      <p:ext uri="{BB962C8B-B14F-4D97-AF65-F5344CB8AC3E}">
        <p14:creationId xmlns:p14="http://schemas.microsoft.com/office/powerpoint/2010/main" val="3931704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22</a:t>
            </a:fld>
            <a:endParaRPr lang="en-US" dirty="0"/>
          </a:p>
        </p:txBody>
      </p:sp>
    </p:spTree>
    <p:extLst>
      <p:ext uri="{BB962C8B-B14F-4D97-AF65-F5344CB8AC3E}">
        <p14:creationId xmlns:p14="http://schemas.microsoft.com/office/powerpoint/2010/main" val="63174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23</a:t>
            </a:fld>
            <a:endParaRPr lang="en-US" dirty="0"/>
          </a:p>
        </p:txBody>
      </p:sp>
    </p:spTree>
    <p:extLst>
      <p:ext uri="{BB962C8B-B14F-4D97-AF65-F5344CB8AC3E}">
        <p14:creationId xmlns:p14="http://schemas.microsoft.com/office/powerpoint/2010/main" val="2066010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24</a:t>
            </a:fld>
            <a:endParaRPr lang="en-US" dirty="0"/>
          </a:p>
        </p:txBody>
      </p:sp>
    </p:spTree>
    <p:extLst>
      <p:ext uri="{BB962C8B-B14F-4D97-AF65-F5344CB8AC3E}">
        <p14:creationId xmlns:p14="http://schemas.microsoft.com/office/powerpoint/2010/main" val="560704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25</a:t>
            </a:fld>
            <a:endParaRPr lang="en-US" dirty="0"/>
          </a:p>
        </p:txBody>
      </p:sp>
    </p:spTree>
    <p:extLst>
      <p:ext uri="{BB962C8B-B14F-4D97-AF65-F5344CB8AC3E}">
        <p14:creationId xmlns:p14="http://schemas.microsoft.com/office/powerpoint/2010/main" val="3750656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26</a:t>
            </a:fld>
            <a:endParaRPr lang="en-US" dirty="0"/>
          </a:p>
        </p:txBody>
      </p:sp>
    </p:spTree>
    <p:extLst>
      <p:ext uri="{BB962C8B-B14F-4D97-AF65-F5344CB8AC3E}">
        <p14:creationId xmlns:p14="http://schemas.microsoft.com/office/powerpoint/2010/main" val="721002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27</a:t>
            </a:fld>
            <a:endParaRPr lang="en-US" dirty="0"/>
          </a:p>
        </p:txBody>
      </p:sp>
    </p:spTree>
    <p:extLst>
      <p:ext uri="{BB962C8B-B14F-4D97-AF65-F5344CB8AC3E}">
        <p14:creationId xmlns:p14="http://schemas.microsoft.com/office/powerpoint/2010/main" val="10141478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28</a:t>
            </a:fld>
            <a:endParaRPr lang="en-US" dirty="0"/>
          </a:p>
        </p:txBody>
      </p:sp>
    </p:spTree>
    <p:extLst>
      <p:ext uri="{BB962C8B-B14F-4D97-AF65-F5344CB8AC3E}">
        <p14:creationId xmlns:p14="http://schemas.microsoft.com/office/powerpoint/2010/main" val="23401584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29</a:t>
            </a:fld>
            <a:endParaRPr lang="en-US" dirty="0"/>
          </a:p>
        </p:txBody>
      </p:sp>
    </p:spTree>
    <p:extLst>
      <p:ext uri="{BB962C8B-B14F-4D97-AF65-F5344CB8AC3E}">
        <p14:creationId xmlns:p14="http://schemas.microsoft.com/office/powerpoint/2010/main" val="918350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hidden="1"/>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1A032D-C763-4169-8393-BAF8BE55F09E}" type="slidenum">
              <a:rPr lang="en-US" smtClean="0"/>
              <a:t>3</a:t>
            </a:fld>
            <a:endParaRPr lang="en-US" dirty="0"/>
          </a:p>
        </p:txBody>
      </p:sp>
    </p:spTree>
    <p:extLst>
      <p:ext uri="{BB962C8B-B14F-4D97-AF65-F5344CB8AC3E}">
        <p14:creationId xmlns:p14="http://schemas.microsoft.com/office/powerpoint/2010/main" val="9102523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30</a:t>
            </a:fld>
            <a:endParaRPr lang="en-US" dirty="0"/>
          </a:p>
        </p:txBody>
      </p:sp>
    </p:spTree>
    <p:extLst>
      <p:ext uri="{BB962C8B-B14F-4D97-AF65-F5344CB8AC3E}">
        <p14:creationId xmlns:p14="http://schemas.microsoft.com/office/powerpoint/2010/main" val="30429967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31</a:t>
            </a:fld>
            <a:endParaRPr lang="en-US" dirty="0"/>
          </a:p>
        </p:txBody>
      </p:sp>
    </p:spTree>
    <p:extLst>
      <p:ext uri="{BB962C8B-B14F-4D97-AF65-F5344CB8AC3E}">
        <p14:creationId xmlns:p14="http://schemas.microsoft.com/office/powerpoint/2010/main" val="23407319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32</a:t>
            </a:fld>
            <a:endParaRPr lang="en-US" dirty="0"/>
          </a:p>
        </p:txBody>
      </p:sp>
    </p:spTree>
    <p:extLst>
      <p:ext uri="{BB962C8B-B14F-4D97-AF65-F5344CB8AC3E}">
        <p14:creationId xmlns:p14="http://schemas.microsoft.com/office/powerpoint/2010/main" val="28856830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33</a:t>
            </a:fld>
            <a:endParaRPr lang="en-US" dirty="0"/>
          </a:p>
        </p:txBody>
      </p:sp>
    </p:spTree>
    <p:extLst>
      <p:ext uri="{BB962C8B-B14F-4D97-AF65-F5344CB8AC3E}">
        <p14:creationId xmlns:p14="http://schemas.microsoft.com/office/powerpoint/2010/main" val="36934858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34</a:t>
            </a:fld>
            <a:endParaRPr lang="en-US" dirty="0"/>
          </a:p>
        </p:txBody>
      </p:sp>
    </p:spTree>
    <p:extLst>
      <p:ext uri="{BB962C8B-B14F-4D97-AF65-F5344CB8AC3E}">
        <p14:creationId xmlns:p14="http://schemas.microsoft.com/office/powerpoint/2010/main" val="2699171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35</a:t>
            </a:fld>
            <a:endParaRPr lang="en-US" dirty="0"/>
          </a:p>
        </p:txBody>
      </p:sp>
    </p:spTree>
    <p:extLst>
      <p:ext uri="{BB962C8B-B14F-4D97-AF65-F5344CB8AC3E}">
        <p14:creationId xmlns:p14="http://schemas.microsoft.com/office/powerpoint/2010/main" val="15221010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36</a:t>
            </a:fld>
            <a:endParaRPr lang="en-US" dirty="0"/>
          </a:p>
        </p:txBody>
      </p:sp>
    </p:spTree>
    <p:extLst>
      <p:ext uri="{BB962C8B-B14F-4D97-AF65-F5344CB8AC3E}">
        <p14:creationId xmlns:p14="http://schemas.microsoft.com/office/powerpoint/2010/main" val="15084486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37</a:t>
            </a:fld>
            <a:endParaRPr lang="en-US" dirty="0"/>
          </a:p>
        </p:txBody>
      </p:sp>
    </p:spTree>
    <p:extLst>
      <p:ext uri="{BB962C8B-B14F-4D97-AF65-F5344CB8AC3E}">
        <p14:creationId xmlns:p14="http://schemas.microsoft.com/office/powerpoint/2010/main" val="13179920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38</a:t>
            </a:fld>
            <a:endParaRPr lang="en-US" dirty="0"/>
          </a:p>
        </p:txBody>
      </p:sp>
    </p:spTree>
    <p:extLst>
      <p:ext uri="{BB962C8B-B14F-4D97-AF65-F5344CB8AC3E}">
        <p14:creationId xmlns:p14="http://schemas.microsoft.com/office/powerpoint/2010/main" val="16990000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39</a:t>
            </a:fld>
            <a:endParaRPr lang="en-US" dirty="0"/>
          </a:p>
        </p:txBody>
      </p:sp>
    </p:spTree>
    <p:extLst>
      <p:ext uri="{BB962C8B-B14F-4D97-AF65-F5344CB8AC3E}">
        <p14:creationId xmlns:p14="http://schemas.microsoft.com/office/powerpoint/2010/main" val="1327677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4</a:t>
            </a:fld>
            <a:endParaRPr lang="en-US" dirty="0"/>
          </a:p>
        </p:txBody>
      </p:sp>
    </p:spTree>
    <p:extLst>
      <p:ext uri="{BB962C8B-B14F-4D97-AF65-F5344CB8AC3E}">
        <p14:creationId xmlns:p14="http://schemas.microsoft.com/office/powerpoint/2010/main" val="33195509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40</a:t>
            </a:fld>
            <a:endParaRPr lang="en-US" dirty="0"/>
          </a:p>
        </p:txBody>
      </p:sp>
    </p:spTree>
    <p:extLst>
      <p:ext uri="{BB962C8B-B14F-4D97-AF65-F5344CB8AC3E}">
        <p14:creationId xmlns:p14="http://schemas.microsoft.com/office/powerpoint/2010/main" val="15734932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41</a:t>
            </a:fld>
            <a:endParaRPr lang="en-US" dirty="0"/>
          </a:p>
        </p:txBody>
      </p:sp>
    </p:spTree>
    <p:extLst>
      <p:ext uri="{BB962C8B-B14F-4D97-AF65-F5344CB8AC3E}">
        <p14:creationId xmlns:p14="http://schemas.microsoft.com/office/powerpoint/2010/main" val="27658899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42</a:t>
            </a:fld>
            <a:endParaRPr lang="en-US" dirty="0"/>
          </a:p>
        </p:txBody>
      </p:sp>
    </p:spTree>
    <p:extLst>
      <p:ext uri="{BB962C8B-B14F-4D97-AF65-F5344CB8AC3E}">
        <p14:creationId xmlns:p14="http://schemas.microsoft.com/office/powerpoint/2010/main" val="21518345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43</a:t>
            </a:fld>
            <a:endParaRPr lang="en-US" dirty="0"/>
          </a:p>
        </p:txBody>
      </p:sp>
    </p:spTree>
    <p:extLst>
      <p:ext uri="{BB962C8B-B14F-4D97-AF65-F5344CB8AC3E}">
        <p14:creationId xmlns:p14="http://schemas.microsoft.com/office/powerpoint/2010/main" val="35850279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44</a:t>
            </a:fld>
            <a:endParaRPr lang="en-US" dirty="0"/>
          </a:p>
        </p:txBody>
      </p:sp>
    </p:spTree>
    <p:extLst>
      <p:ext uri="{BB962C8B-B14F-4D97-AF65-F5344CB8AC3E}">
        <p14:creationId xmlns:p14="http://schemas.microsoft.com/office/powerpoint/2010/main" val="8942172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45</a:t>
            </a:fld>
            <a:endParaRPr lang="en-US" dirty="0"/>
          </a:p>
        </p:txBody>
      </p:sp>
    </p:spTree>
    <p:extLst>
      <p:ext uri="{BB962C8B-B14F-4D97-AF65-F5344CB8AC3E}">
        <p14:creationId xmlns:p14="http://schemas.microsoft.com/office/powerpoint/2010/main" val="8172097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46</a:t>
            </a:fld>
            <a:endParaRPr lang="en-US" dirty="0"/>
          </a:p>
        </p:txBody>
      </p:sp>
    </p:spTree>
    <p:extLst>
      <p:ext uri="{BB962C8B-B14F-4D97-AF65-F5344CB8AC3E}">
        <p14:creationId xmlns:p14="http://schemas.microsoft.com/office/powerpoint/2010/main" val="36220433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47</a:t>
            </a:fld>
            <a:endParaRPr lang="en-US" dirty="0"/>
          </a:p>
        </p:txBody>
      </p:sp>
    </p:spTree>
    <p:extLst>
      <p:ext uri="{BB962C8B-B14F-4D97-AF65-F5344CB8AC3E}">
        <p14:creationId xmlns:p14="http://schemas.microsoft.com/office/powerpoint/2010/main" val="19165658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48</a:t>
            </a:fld>
            <a:endParaRPr lang="en-US" dirty="0"/>
          </a:p>
        </p:txBody>
      </p:sp>
    </p:spTree>
    <p:extLst>
      <p:ext uri="{BB962C8B-B14F-4D97-AF65-F5344CB8AC3E}">
        <p14:creationId xmlns:p14="http://schemas.microsoft.com/office/powerpoint/2010/main" val="22268136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49</a:t>
            </a:fld>
            <a:endParaRPr lang="en-US" dirty="0"/>
          </a:p>
        </p:txBody>
      </p:sp>
    </p:spTree>
    <p:extLst>
      <p:ext uri="{BB962C8B-B14F-4D97-AF65-F5344CB8AC3E}">
        <p14:creationId xmlns:p14="http://schemas.microsoft.com/office/powerpoint/2010/main" val="2371432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5</a:t>
            </a:fld>
            <a:endParaRPr lang="en-US" dirty="0"/>
          </a:p>
        </p:txBody>
      </p:sp>
    </p:spTree>
    <p:extLst>
      <p:ext uri="{BB962C8B-B14F-4D97-AF65-F5344CB8AC3E}">
        <p14:creationId xmlns:p14="http://schemas.microsoft.com/office/powerpoint/2010/main" val="40008813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50</a:t>
            </a:fld>
            <a:endParaRPr lang="en-US" dirty="0"/>
          </a:p>
        </p:txBody>
      </p:sp>
    </p:spTree>
    <p:extLst>
      <p:ext uri="{BB962C8B-B14F-4D97-AF65-F5344CB8AC3E}">
        <p14:creationId xmlns:p14="http://schemas.microsoft.com/office/powerpoint/2010/main" val="475114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6</a:t>
            </a:fld>
            <a:endParaRPr lang="en-US" dirty="0"/>
          </a:p>
        </p:txBody>
      </p:sp>
    </p:spTree>
    <p:extLst>
      <p:ext uri="{BB962C8B-B14F-4D97-AF65-F5344CB8AC3E}">
        <p14:creationId xmlns:p14="http://schemas.microsoft.com/office/powerpoint/2010/main" val="1547636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7</a:t>
            </a:fld>
            <a:endParaRPr lang="en-US" dirty="0"/>
          </a:p>
        </p:txBody>
      </p:sp>
    </p:spTree>
    <p:extLst>
      <p:ext uri="{BB962C8B-B14F-4D97-AF65-F5344CB8AC3E}">
        <p14:creationId xmlns:p14="http://schemas.microsoft.com/office/powerpoint/2010/main" val="1127641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8</a:t>
            </a:fld>
            <a:endParaRPr lang="en-US" dirty="0"/>
          </a:p>
        </p:txBody>
      </p:sp>
    </p:spTree>
    <p:extLst>
      <p:ext uri="{BB962C8B-B14F-4D97-AF65-F5344CB8AC3E}">
        <p14:creationId xmlns:p14="http://schemas.microsoft.com/office/powerpoint/2010/main" val="610417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71A032D-C763-4169-8393-BAF8BE55F09E}" type="slidenum">
              <a:rPr lang="en-US" smtClean="0"/>
              <a:t>9</a:t>
            </a:fld>
            <a:endParaRPr lang="en-US" dirty="0"/>
          </a:p>
        </p:txBody>
      </p:sp>
    </p:spTree>
    <p:extLst>
      <p:ext uri="{BB962C8B-B14F-4D97-AF65-F5344CB8AC3E}">
        <p14:creationId xmlns:p14="http://schemas.microsoft.com/office/powerpoint/2010/main" val="312653098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12" name="Content Placeholder 6">
            <a:extLst>
              <a:ext uri="{FF2B5EF4-FFF2-40B4-BE49-F238E27FC236}">
                <a16:creationId xmlns:a16="http://schemas.microsoft.com/office/drawing/2014/main" id="{78E78C9D-530E-44B2-A4E1-3090F67ACE3F}"/>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5998347" y="529244"/>
            <a:ext cx="6398029" cy="5526823"/>
          </a:xfrm>
          <a:prstGeom prst="rect">
            <a:avLst/>
          </a:prstGeom>
          <a:noFill/>
          <a:effectLst/>
        </p:spPr>
      </p:pic>
      <p:sp>
        <p:nvSpPr>
          <p:cNvPr id="13" name="Rectangle 12">
            <a:extLst>
              <a:ext uri="{FF2B5EF4-FFF2-40B4-BE49-F238E27FC236}">
                <a16:creationId xmlns:a16="http://schemas.microsoft.com/office/drawing/2014/main" id="{B393A655-5ED0-4481-9703-D130552AC491}"/>
              </a:ext>
            </a:extLst>
          </p:cNvPr>
          <p:cNvSpPr/>
          <p:nvPr userDrawn="1"/>
        </p:nvSpPr>
        <p:spPr>
          <a:xfrm>
            <a:off x="129719" y="0"/>
            <a:ext cx="12062281" cy="6515100"/>
          </a:xfrm>
          <a:prstGeom prst="rect">
            <a:avLst/>
          </a:prstGeom>
          <a:gradFill flip="none" rotWithShape="1">
            <a:gsLst>
              <a:gs pos="76000">
                <a:srgbClr val="FAFCFE"/>
              </a:gs>
              <a:gs pos="31000">
                <a:schemeClr val="accent1">
                  <a:lumMod val="5000"/>
                  <a:lumOff val="95000"/>
                  <a:alpha val="10000"/>
                </a:schemeClr>
              </a:gs>
              <a:gs pos="9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Slide Number Placeholder 2"/>
          <p:cNvSpPr>
            <a:spLocks noGrp="1"/>
          </p:cNvSpPr>
          <p:nvPr>
            <p:ph type="sldNum" sz="quarter" idx="4"/>
          </p:nvPr>
        </p:nvSpPr>
        <p:spPr>
          <a:xfrm>
            <a:off x="11729545" y="6501944"/>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pic>
        <p:nvPicPr>
          <p:cNvPr id="9" name="Picture 8">
            <a:extLst>
              <a:ext uri="{FF2B5EF4-FFF2-40B4-BE49-F238E27FC236}">
                <a16:creationId xmlns:a16="http://schemas.microsoft.com/office/drawing/2014/main" id="{B5BDA974-3063-4C84-A5E3-432A233FF2E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82896" y="371117"/>
            <a:ext cx="1651204" cy="1096648"/>
          </a:xfrm>
          <a:prstGeom prst="rect">
            <a:avLst/>
          </a:prstGeom>
        </p:spPr>
      </p:pic>
      <p:pic>
        <p:nvPicPr>
          <p:cNvPr id="10" name="Picture 2" descr="Image result for ndia logo">
            <a:extLst>
              <a:ext uri="{FF2B5EF4-FFF2-40B4-BE49-F238E27FC236}">
                <a16:creationId xmlns:a16="http://schemas.microsoft.com/office/drawing/2014/main" id="{5E81CD8E-7F1D-4F2D-8D7C-BD903F6035DA}"/>
              </a:ext>
            </a:extLst>
          </p:cNvPr>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829488" y="533864"/>
            <a:ext cx="1737810" cy="77115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6"/>
          <a:stretch>
            <a:fillRect/>
          </a:stretch>
        </p:blipFill>
        <p:spPr>
          <a:xfrm>
            <a:off x="4940394" y="371116"/>
            <a:ext cx="1119400" cy="1096650"/>
          </a:xfrm>
          <a:prstGeom prst="rect">
            <a:avLst/>
          </a:prstGeom>
        </p:spPr>
      </p:pic>
      <p:sp>
        <p:nvSpPr>
          <p:cNvPr id="2" name="Title 1"/>
          <p:cNvSpPr>
            <a:spLocks noGrp="1"/>
          </p:cNvSpPr>
          <p:nvPr>
            <p:ph type="ctrTitle"/>
          </p:nvPr>
        </p:nvSpPr>
        <p:spPr>
          <a:xfrm>
            <a:off x="755178" y="2235199"/>
            <a:ext cx="7155043" cy="2510971"/>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738194" y="4746170"/>
            <a:ext cx="7155044" cy="112372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Date Placeholder 1"/>
          <p:cNvSpPr>
            <a:spLocks noGrp="1"/>
          </p:cNvSpPr>
          <p:nvPr>
            <p:ph type="dt" sz="half" idx="2"/>
          </p:nvPr>
        </p:nvSpPr>
        <p:spPr>
          <a:xfrm>
            <a:off x="0" y="6491670"/>
            <a:ext cx="1364843" cy="365125"/>
          </a:xfrm>
          <a:prstGeom prst="rect">
            <a:avLst/>
          </a:prstGeom>
        </p:spPr>
        <p:txBody>
          <a:bodyPr anchor="ctr" anchorCtr="0"/>
          <a:lstStyle>
            <a:lvl1pPr algn="l">
              <a:defRPr sz="1000"/>
            </a:lvl1pPr>
          </a:lstStyle>
          <a:p>
            <a:pPr>
              <a:defRPr/>
            </a:pPr>
            <a:fld id="{7C782708-0A9A-424C-8B9B-48366DD76FE7}" type="datetime3">
              <a:rPr lang="en-US" smtClean="0">
                <a:solidFill>
                  <a:prstClr val="black">
                    <a:lumMod val="50000"/>
                    <a:lumOff val="50000"/>
                  </a:prstClr>
                </a:solidFill>
              </a:rPr>
              <a:t>6 December 2021</a:t>
            </a:fld>
            <a:endParaRPr lang="en-US" dirty="0">
              <a:solidFill>
                <a:prstClr val="black">
                  <a:lumMod val="50000"/>
                  <a:lumOff val="50000"/>
                </a:prstClr>
              </a:solidFill>
            </a:endParaRPr>
          </a:p>
        </p:txBody>
      </p:sp>
    </p:spTree>
    <p:extLst>
      <p:ext uri="{BB962C8B-B14F-4D97-AF65-F5344CB8AC3E}">
        <p14:creationId xmlns:p14="http://schemas.microsoft.com/office/powerpoint/2010/main" val="924151318"/>
      </p:ext>
    </p:extLst>
  </p:cSld>
  <p:clrMapOvr>
    <a:masterClrMapping/>
  </p:clrMapOvr>
  <p:transition advClick="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61144" y="780309"/>
            <a:ext cx="9129485" cy="1062309"/>
          </a:xfrm>
        </p:spPr>
        <p:txBody>
          <a:bodyPr/>
          <a:lstStyle>
            <a:lvl1pPr>
              <a:defRPr b="1"/>
            </a:lvl1pPr>
          </a:lstStyle>
          <a:p>
            <a:r>
              <a:rPr lang="en-US"/>
              <a:t>Click to edit Master title style</a:t>
            </a:r>
          </a:p>
        </p:txBody>
      </p:sp>
      <p:sp>
        <p:nvSpPr>
          <p:cNvPr id="3" name="Vertical Text Placeholder 2"/>
          <p:cNvSpPr>
            <a:spLocks noGrp="1"/>
          </p:cNvSpPr>
          <p:nvPr>
            <p:ph type="body" orient="vert" idx="1"/>
          </p:nvPr>
        </p:nvSpPr>
        <p:spPr>
          <a:xfrm>
            <a:off x="1161144" y="1988457"/>
            <a:ext cx="9129485" cy="436945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1"/>
          <p:cNvSpPr>
            <a:spLocks noGrp="1"/>
          </p:cNvSpPr>
          <p:nvPr>
            <p:ph type="dt" sz="half" idx="2"/>
          </p:nvPr>
        </p:nvSpPr>
        <p:spPr>
          <a:xfrm>
            <a:off x="0" y="6487166"/>
            <a:ext cx="1364843" cy="365125"/>
          </a:xfrm>
          <a:prstGeom prst="rect">
            <a:avLst/>
          </a:prstGeom>
        </p:spPr>
        <p:txBody>
          <a:bodyPr anchor="ctr" anchorCtr="0"/>
          <a:lstStyle>
            <a:lvl1pPr algn="l">
              <a:defRPr sz="1000"/>
            </a:lvl1pPr>
          </a:lstStyle>
          <a:p>
            <a:pPr>
              <a:defRPr/>
            </a:pPr>
            <a:fld id="{26A3445F-0EF3-4D3A-9D57-5D2C3241C3A9}" type="datetime3">
              <a:rPr lang="en-US" smtClean="0">
                <a:solidFill>
                  <a:prstClr val="black">
                    <a:lumMod val="50000"/>
                    <a:lumOff val="50000"/>
                  </a:prstClr>
                </a:solidFill>
              </a:rPr>
              <a:t>6 December 2021</a:t>
            </a:fld>
            <a:endParaRPr lang="en-US" dirty="0">
              <a:solidFill>
                <a:prstClr val="black">
                  <a:lumMod val="50000"/>
                  <a:lumOff val="50000"/>
                </a:prstClr>
              </a:solidFill>
            </a:endParaRPr>
          </a:p>
        </p:txBody>
      </p:sp>
      <p:sp>
        <p:nvSpPr>
          <p:cNvPr id="5" name="Slide Number Placeholder 2"/>
          <p:cNvSpPr>
            <a:spLocks noGrp="1"/>
          </p:cNvSpPr>
          <p:nvPr>
            <p:ph type="sldNum" sz="quarter" idx="4"/>
          </p:nvPr>
        </p:nvSpPr>
        <p:spPr>
          <a:xfrm>
            <a:off x="11729545" y="6497440"/>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grpSp>
        <p:nvGrpSpPr>
          <p:cNvPr id="12" name="Group 11"/>
          <p:cNvGrpSpPr/>
          <p:nvPr userDrawn="1"/>
        </p:nvGrpSpPr>
        <p:grpSpPr>
          <a:xfrm rot="5400000">
            <a:off x="8974458" y="2805302"/>
            <a:ext cx="4468866" cy="935704"/>
            <a:chOff x="318729" y="213065"/>
            <a:chExt cx="4468866" cy="935704"/>
          </a:xfrm>
        </p:grpSpPr>
        <p:pic>
          <p:nvPicPr>
            <p:cNvPr id="9" name="Picture 8">
              <a:extLst>
                <a:ext uri="{FF2B5EF4-FFF2-40B4-BE49-F238E27FC236}">
                  <a16:creationId xmlns:a16="http://schemas.microsoft.com/office/drawing/2014/main" id="{B5BDA974-3063-4C84-A5E3-432A233FF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36263" y="213065"/>
              <a:ext cx="1408872" cy="935704"/>
            </a:xfrm>
            <a:prstGeom prst="rect">
              <a:avLst/>
            </a:prstGeom>
          </p:spPr>
        </p:pic>
        <p:pic>
          <p:nvPicPr>
            <p:cNvPr id="10" name="Picture 2" descr="Image result for ndia logo">
              <a:extLst>
                <a:ext uri="{FF2B5EF4-FFF2-40B4-BE49-F238E27FC236}">
                  <a16:creationId xmlns:a16="http://schemas.microsoft.com/office/drawing/2014/main" id="{5E81CD8E-7F1D-4F2D-8D7C-BD903F6035DA}"/>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18729" y="308702"/>
              <a:ext cx="1677592" cy="7444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4"/>
            <a:stretch>
              <a:fillRect/>
            </a:stretch>
          </p:blipFill>
          <p:spPr>
            <a:xfrm>
              <a:off x="3832479" y="213065"/>
              <a:ext cx="955116" cy="935703"/>
            </a:xfrm>
            <a:prstGeom prst="rect">
              <a:avLst/>
            </a:prstGeom>
          </p:spPr>
        </p:pic>
      </p:grpSp>
    </p:spTree>
    <p:extLst>
      <p:ext uri="{BB962C8B-B14F-4D97-AF65-F5344CB8AC3E}">
        <p14:creationId xmlns:p14="http://schemas.microsoft.com/office/powerpoint/2010/main" val="1042970110"/>
      </p:ext>
    </p:extLst>
  </p:cSld>
  <p:clrMapOvr>
    <a:masterClrMapping/>
  </p:clrMapOvr>
  <p:transition advClick="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1943100" cy="5426075"/>
          </a:xfrm>
        </p:spPr>
        <p:txBody>
          <a:bodyPr vert="eaVert"/>
          <a:lstStyle>
            <a:lvl1pPr>
              <a:defRPr b="1"/>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426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
          <p:cNvSpPr>
            <a:spLocks noGrp="1"/>
          </p:cNvSpPr>
          <p:nvPr>
            <p:ph type="dt" sz="half" idx="2"/>
          </p:nvPr>
        </p:nvSpPr>
        <p:spPr>
          <a:xfrm>
            <a:off x="0" y="6487166"/>
            <a:ext cx="1364843" cy="365125"/>
          </a:xfrm>
          <a:prstGeom prst="rect">
            <a:avLst/>
          </a:prstGeom>
        </p:spPr>
        <p:txBody>
          <a:bodyPr anchor="ctr" anchorCtr="0"/>
          <a:lstStyle>
            <a:lvl1pPr algn="l">
              <a:defRPr sz="1000"/>
            </a:lvl1pPr>
          </a:lstStyle>
          <a:p>
            <a:pPr>
              <a:defRPr/>
            </a:pPr>
            <a:fld id="{6DC9E597-70BD-4911-B8AE-3BBBF2BB1004}" type="datetime3">
              <a:rPr lang="en-US" smtClean="0">
                <a:solidFill>
                  <a:prstClr val="black">
                    <a:lumMod val="50000"/>
                    <a:lumOff val="50000"/>
                  </a:prstClr>
                </a:solidFill>
              </a:rPr>
              <a:t>6 December 2021</a:t>
            </a:fld>
            <a:endParaRPr lang="en-US" dirty="0">
              <a:solidFill>
                <a:prstClr val="black">
                  <a:lumMod val="50000"/>
                  <a:lumOff val="50000"/>
                </a:prstClr>
              </a:solidFill>
            </a:endParaRPr>
          </a:p>
        </p:txBody>
      </p:sp>
      <p:sp>
        <p:nvSpPr>
          <p:cNvPr id="5" name="Slide Number Placeholder 2"/>
          <p:cNvSpPr>
            <a:spLocks noGrp="1"/>
          </p:cNvSpPr>
          <p:nvPr>
            <p:ph type="sldNum" sz="quarter" idx="4"/>
          </p:nvPr>
        </p:nvSpPr>
        <p:spPr>
          <a:xfrm>
            <a:off x="11729545" y="6497440"/>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grpSp>
        <p:nvGrpSpPr>
          <p:cNvPr id="9" name="Group 8"/>
          <p:cNvGrpSpPr/>
          <p:nvPr userDrawn="1"/>
        </p:nvGrpSpPr>
        <p:grpSpPr>
          <a:xfrm rot="5400000">
            <a:off x="8974458" y="2805302"/>
            <a:ext cx="4468866" cy="935704"/>
            <a:chOff x="318729" y="213065"/>
            <a:chExt cx="4468866" cy="935704"/>
          </a:xfrm>
        </p:grpSpPr>
        <p:pic>
          <p:nvPicPr>
            <p:cNvPr id="10" name="Picture 9">
              <a:extLst>
                <a:ext uri="{FF2B5EF4-FFF2-40B4-BE49-F238E27FC236}">
                  <a16:creationId xmlns:a16="http://schemas.microsoft.com/office/drawing/2014/main" id="{B5BDA974-3063-4C84-A5E3-432A233FF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36263" y="213065"/>
              <a:ext cx="1408872" cy="935704"/>
            </a:xfrm>
            <a:prstGeom prst="rect">
              <a:avLst/>
            </a:prstGeom>
          </p:spPr>
        </p:pic>
        <p:pic>
          <p:nvPicPr>
            <p:cNvPr id="11" name="Picture 2" descr="Image result for ndia logo">
              <a:extLst>
                <a:ext uri="{FF2B5EF4-FFF2-40B4-BE49-F238E27FC236}">
                  <a16:creationId xmlns:a16="http://schemas.microsoft.com/office/drawing/2014/main" id="{5E81CD8E-7F1D-4F2D-8D7C-BD903F6035DA}"/>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18729" y="308702"/>
              <a:ext cx="1677592" cy="7444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stretch>
              <a:fillRect/>
            </a:stretch>
          </p:blipFill>
          <p:spPr>
            <a:xfrm>
              <a:off x="3832479" y="213065"/>
              <a:ext cx="955116" cy="935703"/>
            </a:xfrm>
            <a:prstGeom prst="rect">
              <a:avLst/>
            </a:prstGeom>
          </p:spPr>
        </p:pic>
      </p:grpSp>
    </p:spTree>
    <p:extLst>
      <p:ext uri="{BB962C8B-B14F-4D97-AF65-F5344CB8AC3E}">
        <p14:creationId xmlns:p14="http://schemas.microsoft.com/office/powerpoint/2010/main" val="1683160467"/>
      </p:ext>
    </p:extLst>
  </p:cSld>
  <p:clrMapOvr>
    <a:masterClrMapping/>
  </p:clrMapOvr>
  <p:transition advClick="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s with Banner Below">
    <p:spTree>
      <p:nvGrpSpPr>
        <p:cNvPr id="1" name=""/>
        <p:cNvGrpSpPr/>
        <p:nvPr/>
      </p:nvGrpSpPr>
      <p:grpSpPr>
        <a:xfrm>
          <a:off x="0" y="0"/>
          <a:ext cx="0" cy="0"/>
          <a:chOff x="0" y="0"/>
          <a:chExt cx="0" cy="0"/>
        </a:xfrm>
      </p:grpSpPr>
      <p:sp>
        <p:nvSpPr>
          <p:cNvPr id="3" name="Rectangle 4"/>
          <p:cNvSpPr>
            <a:spLocks noGrp="1" noChangeArrowheads="1"/>
          </p:cNvSpPr>
          <p:nvPr userDrawn="1">
            <p:ph type="body" idx="1"/>
          </p:nvPr>
        </p:nvSpPr>
        <p:spPr>
          <a:xfrm>
            <a:off x="838198" y="1828800"/>
            <a:ext cx="10661823" cy="3978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7"/>
          <p:cNvSpPr>
            <a:spLocks noGrp="1"/>
          </p:cNvSpPr>
          <p:nvPr>
            <p:ph sz="quarter" idx="10" hasCustomPrompt="1"/>
          </p:nvPr>
        </p:nvSpPr>
        <p:spPr>
          <a:xfrm>
            <a:off x="838198" y="5968312"/>
            <a:ext cx="10661653" cy="484438"/>
          </a:xfrm>
          <a:solidFill>
            <a:srgbClr val="0000CC"/>
          </a:solidFill>
        </p:spPr>
        <p:txBody>
          <a:bodyPr anchor="ctr"/>
          <a:lstStyle>
            <a:lvl1pPr algn="ctr">
              <a:spcBef>
                <a:spcPts val="600"/>
              </a:spcBef>
              <a:spcAft>
                <a:spcPts val="600"/>
              </a:spcAft>
              <a:buNone/>
              <a:defRPr>
                <a:solidFill>
                  <a:schemeClr val="bg1"/>
                </a:solidFill>
              </a:defRPr>
            </a:lvl1pPr>
            <a:lvl2pPr algn="ctr">
              <a:buNone/>
              <a:defRPr/>
            </a:lvl2pPr>
          </a:lstStyle>
          <a:p>
            <a:pPr>
              <a:spcBef>
                <a:spcPct val="50000"/>
              </a:spcBef>
            </a:pPr>
            <a:r>
              <a:rPr lang="en-US" dirty="0"/>
              <a:t>Bumper Sticker Arial 20 </a:t>
            </a:r>
            <a:r>
              <a:rPr lang="en-US" dirty="0" err="1"/>
              <a:t>pt</a:t>
            </a:r>
            <a:r>
              <a:rPr lang="en-US" dirty="0"/>
              <a:t> White on Standard Blue 204</a:t>
            </a:r>
          </a:p>
        </p:txBody>
      </p:sp>
      <p:pic>
        <p:nvPicPr>
          <p:cNvPr id="9" name="Picture 8">
            <a:extLst>
              <a:ext uri="{FF2B5EF4-FFF2-40B4-BE49-F238E27FC236}">
                <a16:creationId xmlns:a16="http://schemas.microsoft.com/office/drawing/2014/main" id="{B5BDA974-3063-4C84-A5E3-432A233FF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78964" y="117428"/>
            <a:ext cx="1408872" cy="935704"/>
          </a:xfrm>
          <a:prstGeom prst="rect">
            <a:avLst/>
          </a:prstGeom>
        </p:spPr>
      </p:pic>
      <p:pic>
        <p:nvPicPr>
          <p:cNvPr id="10" name="Picture 2" descr="Image result for ndia logo">
            <a:extLst>
              <a:ext uri="{FF2B5EF4-FFF2-40B4-BE49-F238E27FC236}">
                <a16:creationId xmlns:a16="http://schemas.microsoft.com/office/drawing/2014/main" id="{5E81CD8E-7F1D-4F2D-8D7C-BD903F6035DA}"/>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301626" y="213065"/>
            <a:ext cx="1677592" cy="7444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4"/>
          <a:stretch>
            <a:fillRect/>
          </a:stretch>
        </p:blipFill>
        <p:spPr>
          <a:xfrm>
            <a:off x="7268154" y="117428"/>
            <a:ext cx="955116" cy="935703"/>
          </a:xfrm>
          <a:prstGeom prst="rect">
            <a:avLst/>
          </a:prstGeom>
        </p:spPr>
      </p:pic>
      <p:sp>
        <p:nvSpPr>
          <p:cNvPr id="12" name="Title 1"/>
          <p:cNvSpPr>
            <a:spLocks noGrp="1"/>
          </p:cNvSpPr>
          <p:nvPr>
            <p:ph type="title"/>
          </p:nvPr>
        </p:nvSpPr>
        <p:spPr>
          <a:xfrm>
            <a:off x="838198" y="1065715"/>
            <a:ext cx="10668001" cy="686886"/>
          </a:xfrm>
        </p:spPr>
        <p:txBody>
          <a:bodyPr>
            <a:normAutofit/>
          </a:bodyPr>
          <a:lstStyle>
            <a:lvl1pPr>
              <a:defRPr sz="3200" b="1"/>
            </a:lvl1pPr>
          </a:lstStyle>
          <a:p>
            <a:r>
              <a:rPr lang="en-US" dirty="0"/>
              <a:t>Click to edit Master title style</a:t>
            </a:r>
          </a:p>
        </p:txBody>
      </p:sp>
      <p:sp>
        <p:nvSpPr>
          <p:cNvPr id="13" name="Date Placeholder 1"/>
          <p:cNvSpPr>
            <a:spLocks noGrp="1"/>
          </p:cNvSpPr>
          <p:nvPr>
            <p:ph type="dt" sz="half" idx="2"/>
          </p:nvPr>
        </p:nvSpPr>
        <p:spPr>
          <a:xfrm>
            <a:off x="0" y="6487166"/>
            <a:ext cx="1364843" cy="365125"/>
          </a:xfrm>
          <a:prstGeom prst="rect">
            <a:avLst/>
          </a:prstGeom>
        </p:spPr>
        <p:txBody>
          <a:bodyPr anchor="ctr" anchorCtr="0"/>
          <a:lstStyle>
            <a:lvl1pPr algn="l">
              <a:defRPr sz="1000"/>
            </a:lvl1pPr>
          </a:lstStyle>
          <a:p>
            <a:pPr>
              <a:defRPr/>
            </a:pPr>
            <a:fld id="{6DC9E597-70BD-4911-B8AE-3BBBF2BB1004}" type="datetime3">
              <a:rPr lang="en-US" smtClean="0">
                <a:solidFill>
                  <a:prstClr val="black">
                    <a:lumMod val="50000"/>
                    <a:lumOff val="50000"/>
                  </a:prstClr>
                </a:solidFill>
              </a:rPr>
              <a:t>6 December 2021</a:t>
            </a:fld>
            <a:endParaRPr lang="en-US" dirty="0">
              <a:solidFill>
                <a:prstClr val="black">
                  <a:lumMod val="50000"/>
                  <a:lumOff val="50000"/>
                </a:prstClr>
              </a:solidFill>
            </a:endParaRPr>
          </a:p>
        </p:txBody>
      </p:sp>
      <p:sp>
        <p:nvSpPr>
          <p:cNvPr id="14" name="Slide Number Placeholder 2"/>
          <p:cNvSpPr>
            <a:spLocks noGrp="1"/>
          </p:cNvSpPr>
          <p:nvPr>
            <p:ph type="sldNum" sz="quarter" idx="4"/>
          </p:nvPr>
        </p:nvSpPr>
        <p:spPr>
          <a:xfrm>
            <a:off x="11729545" y="6497440"/>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177874721"/>
      </p:ext>
    </p:extLst>
  </p:cSld>
  <p:clrMapOvr>
    <a:masterClrMapping/>
  </p:clrMapOvr>
  <p:transition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66801"/>
            <a:ext cx="10668000" cy="685799"/>
          </a:xfrm>
        </p:spPr>
        <p:txBody>
          <a:bodyPr>
            <a:normAutofit/>
          </a:bodyPr>
          <a:lstStyle>
            <a:lvl1pPr>
              <a:defRPr sz="3200" b="1">
                <a:latin typeface="Arial Narrow" panose="020B060602020203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8200" y="1828800"/>
            <a:ext cx="10668000" cy="45291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1"/>
          <p:cNvSpPr>
            <a:spLocks noGrp="1"/>
          </p:cNvSpPr>
          <p:nvPr>
            <p:ph type="dt" sz="half" idx="2"/>
          </p:nvPr>
        </p:nvSpPr>
        <p:spPr>
          <a:xfrm>
            <a:off x="0" y="6487166"/>
            <a:ext cx="1364843" cy="365125"/>
          </a:xfrm>
          <a:prstGeom prst="rect">
            <a:avLst/>
          </a:prstGeom>
        </p:spPr>
        <p:txBody>
          <a:bodyPr anchor="ctr" anchorCtr="0"/>
          <a:lstStyle>
            <a:lvl1pPr algn="l">
              <a:defRPr sz="1000"/>
            </a:lvl1pPr>
          </a:lstStyle>
          <a:p>
            <a:pPr>
              <a:defRPr/>
            </a:pPr>
            <a:fld id="{CC6AB740-11AC-4EA5-9C11-C67136193E2E}" type="datetime3">
              <a:rPr lang="en-US" smtClean="0">
                <a:solidFill>
                  <a:prstClr val="black">
                    <a:lumMod val="50000"/>
                    <a:lumOff val="50000"/>
                  </a:prstClr>
                </a:solidFill>
              </a:rPr>
              <a:t>6 December 2021</a:t>
            </a:fld>
            <a:endParaRPr lang="en-US" dirty="0">
              <a:solidFill>
                <a:prstClr val="black">
                  <a:lumMod val="50000"/>
                  <a:lumOff val="50000"/>
                </a:prstClr>
              </a:solidFill>
            </a:endParaRPr>
          </a:p>
        </p:txBody>
      </p:sp>
      <p:sp>
        <p:nvSpPr>
          <p:cNvPr id="7" name="Slide Number Placeholder 2"/>
          <p:cNvSpPr>
            <a:spLocks noGrp="1"/>
          </p:cNvSpPr>
          <p:nvPr>
            <p:ph type="sldNum" sz="quarter" idx="4"/>
          </p:nvPr>
        </p:nvSpPr>
        <p:spPr>
          <a:xfrm>
            <a:off x="11729545" y="6497440"/>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pic>
        <p:nvPicPr>
          <p:cNvPr id="8" name="Picture 7">
            <a:extLst>
              <a:ext uri="{FF2B5EF4-FFF2-40B4-BE49-F238E27FC236}">
                <a16:creationId xmlns:a16="http://schemas.microsoft.com/office/drawing/2014/main" id="{B5BDA974-3063-4C84-A5E3-432A233FF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78964" y="117428"/>
            <a:ext cx="1408872" cy="935704"/>
          </a:xfrm>
          <a:prstGeom prst="rect">
            <a:avLst/>
          </a:prstGeom>
        </p:spPr>
      </p:pic>
      <p:pic>
        <p:nvPicPr>
          <p:cNvPr id="9" name="Picture 2" descr="Image result for ndia logo">
            <a:extLst>
              <a:ext uri="{FF2B5EF4-FFF2-40B4-BE49-F238E27FC236}">
                <a16:creationId xmlns:a16="http://schemas.microsoft.com/office/drawing/2014/main" id="{5E81CD8E-7F1D-4F2D-8D7C-BD903F6035DA}"/>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301626" y="213065"/>
            <a:ext cx="1677592" cy="7444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4"/>
          <a:stretch>
            <a:fillRect/>
          </a:stretch>
        </p:blipFill>
        <p:spPr>
          <a:xfrm>
            <a:off x="7268154" y="117428"/>
            <a:ext cx="955116" cy="935703"/>
          </a:xfrm>
          <a:prstGeom prst="rect">
            <a:avLst/>
          </a:prstGeom>
        </p:spPr>
      </p:pic>
    </p:spTree>
    <p:extLst>
      <p:ext uri="{BB962C8B-B14F-4D97-AF65-F5344CB8AC3E}">
        <p14:creationId xmlns:p14="http://schemas.microsoft.com/office/powerpoint/2010/main" val="3681627560"/>
      </p:ext>
    </p:extLst>
  </p:cSld>
  <p:clrMapOvr>
    <a:masterClrMapping/>
  </p:clrMapOvr>
  <p:transition advClick="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1"/>
            </a:lvl1pPr>
          </a:lstStyle>
          <a:p>
            <a:r>
              <a:rPr lang="en-US"/>
              <a:t>Click to edit Master title style</a:t>
            </a:r>
          </a:p>
        </p:txBody>
      </p:sp>
      <p:sp>
        <p:nvSpPr>
          <p:cNvPr id="3" name="Text Placeholder 2"/>
          <p:cNvSpPr>
            <a:spLocks noGrp="1"/>
          </p:cNvSpPr>
          <p:nvPr>
            <p:ph type="body" idx="1"/>
          </p:nvPr>
        </p:nvSpPr>
        <p:spPr>
          <a:xfrm>
            <a:off x="831850" y="4589463"/>
            <a:ext cx="10515600" cy="123221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Date Placeholder 1"/>
          <p:cNvSpPr>
            <a:spLocks noGrp="1"/>
          </p:cNvSpPr>
          <p:nvPr>
            <p:ph type="dt" sz="half" idx="2"/>
          </p:nvPr>
        </p:nvSpPr>
        <p:spPr>
          <a:xfrm>
            <a:off x="0" y="6487166"/>
            <a:ext cx="1364843" cy="365125"/>
          </a:xfrm>
          <a:prstGeom prst="rect">
            <a:avLst/>
          </a:prstGeom>
        </p:spPr>
        <p:txBody>
          <a:bodyPr anchor="ctr" anchorCtr="0"/>
          <a:lstStyle>
            <a:lvl1pPr algn="l">
              <a:defRPr sz="1000"/>
            </a:lvl1pPr>
          </a:lstStyle>
          <a:p>
            <a:pPr>
              <a:defRPr/>
            </a:pPr>
            <a:fld id="{D600E388-4DCB-48BD-970C-11DE91E25696}" type="datetime3">
              <a:rPr lang="en-US" smtClean="0">
                <a:solidFill>
                  <a:prstClr val="black">
                    <a:lumMod val="50000"/>
                    <a:lumOff val="50000"/>
                  </a:prstClr>
                </a:solidFill>
              </a:rPr>
              <a:t>6 December 2021</a:t>
            </a:fld>
            <a:endParaRPr lang="en-US" dirty="0">
              <a:solidFill>
                <a:prstClr val="black">
                  <a:lumMod val="50000"/>
                  <a:lumOff val="50000"/>
                </a:prstClr>
              </a:solidFill>
            </a:endParaRPr>
          </a:p>
        </p:txBody>
      </p:sp>
      <p:sp>
        <p:nvSpPr>
          <p:cNvPr id="7" name="Slide Number Placeholder 2"/>
          <p:cNvSpPr>
            <a:spLocks noGrp="1"/>
          </p:cNvSpPr>
          <p:nvPr>
            <p:ph type="sldNum" sz="quarter" idx="4"/>
          </p:nvPr>
        </p:nvSpPr>
        <p:spPr>
          <a:xfrm>
            <a:off x="11729545" y="6497440"/>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pic>
        <p:nvPicPr>
          <p:cNvPr id="13" name="Picture 12">
            <a:extLst>
              <a:ext uri="{FF2B5EF4-FFF2-40B4-BE49-F238E27FC236}">
                <a16:creationId xmlns:a16="http://schemas.microsoft.com/office/drawing/2014/main" id="{B5BDA974-3063-4C84-A5E3-432A233FF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78964" y="117428"/>
            <a:ext cx="1408872" cy="935704"/>
          </a:xfrm>
          <a:prstGeom prst="rect">
            <a:avLst/>
          </a:prstGeom>
        </p:spPr>
      </p:pic>
      <p:pic>
        <p:nvPicPr>
          <p:cNvPr id="14" name="Picture 2" descr="Image result for ndia logo">
            <a:extLst>
              <a:ext uri="{FF2B5EF4-FFF2-40B4-BE49-F238E27FC236}">
                <a16:creationId xmlns:a16="http://schemas.microsoft.com/office/drawing/2014/main" id="{5E81CD8E-7F1D-4F2D-8D7C-BD903F6035DA}"/>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301626" y="213065"/>
            <a:ext cx="1677592" cy="74443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userDrawn="1"/>
        </p:nvPicPr>
        <p:blipFill>
          <a:blip r:embed="rId4"/>
          <a:stretch>
            <a:fillRect/>
          </a:stretch>
        </p:blipFill>
        <p:spPr>
          <a:xfrm>
            <a:off x="7268154" y="117428"/>
            <a:ext cx="955116" cy="935703"/>
          </a:xfrm>
          <a:prstGeom prst="rect">
            <a:avLst/>
          </a:prstGeom>
        </p:spPr>
      </p:pic>
    </p:spTree>
    <p:extLst>
      <p:ext uri="{BB962C8B-B14F-4D97-AF65-F5344CB8AC3E}">
        <p14:creationId xmlns:p14="http://schemas.microsoft.com/office/powerpoint/2010/main" val="1411159561"/>
      </p:ext>
    </p:extLst>
  </p:cSld>
  <p:clrMapOvr>
    <a:masterClrMapping/>
  </p:clrMapOvr>
  <p:transition advClick="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198" y="1065715"/>
            <a:ext cx="10668001" cy="686886"/>
          </a:xfrm>
        </p:spPr>
        <p:txBody>
          <a:bodyPr>
            <a:normAutofit/>
          </a:bodyPr>
          <a:lstStyle>
            <a:lvl1pPr>
              <a:defRPr sz="3200" b="1"/>
            </a:lvl1pPr>
          </a:lstStyle>
          <a:p>
            <a:r>
              <a:rPr lang="en-US" dirty="0"/>
              <a:t>Click to edit Master title style</a:t>
            </a:r>
          </a:p>
        </p:txBody>
      </p:sp>
      <p:sp>
        <p:nvSpPr>
          <p:cNvPr id="3" name="Content Placeholder 2"/>
          <p:cNvSpPr>
            <a:spLocks noGrp="1"/>
          </p:cNvSpPr>
          <p:nvPr>
            <p:ph sz="half" idx="1"/>
          </p:nvPr>
        </p:nvSpPr>
        <p:spPr>
          <a:xfrm>
            <a:off x="838200" y="1828800"/>
            <a:ext cx="5181600" cy="43354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5081" y="1828800"/>
            <a:ext cx="5231118" cy="43354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
          <p:cNvSpPr>
            <a:spLocks noGrp="1"/>
          </p:cNvSpPr>
          <p:nvPr>
            <p:ph type="dt" sz="half" idx="10"/>
          </p:nvPr>
        </p:nvSpPr>
        <p:spPr>
          <a:xfrm>
            <a:off x="0" y="6487166"/>
            <a:ext cx="1364843" cy="365125"/>
          </a:xfrm>
          <a:prstGeom prst="rect">
            <a:avLst/>
          </a:prstGeom>
        </p:spPr>
        <p:txBody>
          <a:bodyPr anchor="ctr" anchorCtr="0"/>
          <a:lstStyle>
            <a:lvl1pPr algn="l">
              <a:defRPr sz="1000"/>
            </a:lvl1pPr>
          </a:lstStyle>
          <a:p>
            <a:pPr>
              <a:defRPr/>
            </a:pPr>
            <a:fld id="{23D46FB8-5FD8-40C3-B296-86C318485487}" type="datetime3">
              <a:rPr lang="en-US" smtClean="0">
                <a:solidFill>
                  <a:prstClr val="black">
                    <a:lumMod val="50000"/>
                    <a:lumOff val="50000"/>
                  </a:prstClr>
                </a:solidFill>
              </a:rPr>
              <a:t>6 December 2021</a:t>
            </a:fld>
            <a:endParaRPr lang="en-US" dirty="0">
              <a:solidFill>
                <a:prstClr val="black">
                  <a:lumMod val="50000"/>
                  <a:lumOff val="50000"/>
                </a:prstClr>
              </a:solidFill>
            </a:endParaRPr>
          </a:p>
        </p:txBody>
      </p:sp>
      <p:sp>
        <p:nvSpPr>
          <p:cNvPr id="6" name="Slide Number Placeholder 2"/>
          <p:cNvSpPr>
            <a:spLocks noGrp="1"/>
          </p:cNvSpPr>
          <p:nvPr>
            <p:ph type="sldNum" sz="quarter" idx="4"/>
          </p:nvPr>
        </p:nvSpPr>
        <p:spPr>
          <a:xfrm>
            <a:off x="11729545" y="6497440"/>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pic>
        <p:nvPicPr>
          <p:cNvPr id="12" name="Picture 11">
            <a:extLst>
              <a:ext uri="{FF2B5EF4-FFF2-40B4-BE49-F238E27FC236}">
                <a16:creationId xmlns:a16="http://schemas.microsoft.com/office/drawing/2014/main" id="{B5BDA974-3063-4C84-A5E3-432A233FF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78964" y="117428"/>
            <a:ext cx="1408872" cy="935704"/>
          </a:xfrm>
          <a:prstGeom prst="rect">
            <a:avLst/>
          </a:prstGeom>
        </p:spPr>
      </p:pic>
      <p:pic>
        <p:nvPicPr>
          <p:cNvPr id="13" name="Picture 2" descr="Image result for ndia logo">
            <a:extLst>
              <a:ext uri="{FF2B5EF4-FFF2-40B4-BE49-F238E27FC236}">
                <a16:creationId xmlns:a16="http://schemas.microsoft.com/office/drawing/2014/main" id="{5E81CD8E-7F1D-4F2D-8D7C-BD903F6035DA}"/>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301626" y="213065"/>
            <a:ext cx="1677592" cy="74443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4"/>
          <a:stretch>
            <a:fillRect/>
          </a:stretch>
        </p:blipFill>
        <p:spPr>
          <a:xfrm>
            <a:off x="7268154" y="117428"/>
            <a:ext cx="955116" cy="935703"/>
          </a:xfrm>
          <a:prstGeom prst="rect">
            <a:avLst/>
          </a:prstGeom>
        </p:spPr>
      </p:pic>
    </p:spTree>
    <p:extLst>
      <p:ext uri="{BB962C8B-B14F-4D97-AF65-F5344CB8AC3E}">
        <p14:creationId xmlns:p14="http://schemas.microsoft.com/office/powerpoint/2010/main" val="4085791257"/>
      </p:ext>
    </p:extLst>
  </p:cSld>
  <p:clrMapOvr>
    <a:masterClrMapping/>
  </p:clrMapOvr>
  <p:transition advClick="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198" y="1828799"/>
            <a:ext cx="5181600" cy="5334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275080" y="1828799"/>
            <a:ext cx="5231119" cy="5334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1"/>
          <p:cNvSpPr>
            <a:spLocks noGrp="1"/>
          </p:cNvSpPr>
          <p:nvPr>
            <p:ph type="dt" sz="half" idx="10"/>
          </p:nvPr>
        </p:nvSpPr>
        <p:spPr>
          <a:xfrm>
            <a:off x="0" y="6487166"/>
            <a:ext cx="1364843" cy="365125"/>
          </a:xfrm>
          <a:prstGeom prst="rect">
            <a:avLst/>
          </a:prstGeom>
        </p:spPr>
        <p:txBody>
          <a:bodyPr anchor="ctr" anchorCtr="0"/>
          <a:lstStyle>
            <a:lvl1pPr algn="l">
              <a:defRPr sz="1000"/>
            </a:lvl1pPr>
          </a:lstStyle>
          <a:p>
            <a:pPr>
              <a:defRPr/>
            </a:pPr>
            <a:fld id="{148FCDA2-9B1B-4A46-99E9-7731DCE14784}" type="datetime3">
              <a:rPr lang="en-US" smtClean="0">
                <a:solidFill>
                  <a:prstClr val="black">
                    <a:lumMod val="50000"/>
                    <a:lumOff val="50000"/>
                  </a:prstClr>
                </a:solidFill>
              </a:rPr>
              <a:t>6 December 2021</a:t>
            </a:fld>
            <a:endParaRPr lang="en-US" dirty="0">
              <a:solidFill>
                <a:prstClr val="black">
                  <a:lumMod val="50000"/>
                  <a:lumOff val="50000"/>
                </a:prstClr>
              </a:solidFill>
            </a:endParaRPr>
          </a:p>
        </p:txBody>
      </p:sp>
      <p:sp>
        <p:nvSpPr>
          <p:cNvPr id="8" name="Slide Number Placeholder 2"/>
          <p:cNvSpPr>
            <a:spLocks noGrp="1"/>
          </p:cNvSpPr>
          <p:nvPr>
            <p:ph type="sldNum" sz="quarter" idx="11"/>
          </p:nvPr>
        </p:nvSpPr>
        <p:spPr>
          <a:xfrm>
            <a:off x="11729545" y="6497440"/>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pic>
        <p:nvPicPr>
          <p:cNvPr id="12" name="Picture 11">
            <a:extLst>
              <a:ext uri="{FF2B5EF4-FFF2-40B4-BE49-F238E27FC236}">
                <a16:creationId xmlns:a16="http://schemas.microsoft.com/office/drawing/2014/main" id="{B5BDA974-3063-4C84-A5E3-432A233FF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78964" y="117428"/>
            <a:ext cx="1408872" cy="935704"/>
          </a:xfrm>
          <a:prstGeom prst="rect">
            <a:avLst/>
          </a:prstGeom>
        </p:spPr>
      </p:pic>
      <p:pic>
        <p:nvPicPr>
          <p:cNvPr id="13" name="Picture 2" descr="Image result for ndia logo">
            <a:extLst>
              <a:ext uri="{FF2B5EF4-FFF2-40B4-BE49-F238E27FC236}">
                <a16:creationId xmlns:a16="http://schemas.microsoft.com/office/drawing/2014/main" id="{5E81CD8E-7F1D-4F2D-8D7C-BD903F6035DA}"/>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301626" y="213065"/>
            <a:ext cx="1677592" cy="74443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4"/>
          <a:stretch>
            <a:fillRect/>
          </a:stretch>
        </p:blipFill>
        <p:spPr>
          <a:xfrm>
            <a:off x="7268154" y="117428"/>
            <a:ext cx="955116" cy="935703"/>
          </a:xfrm>
          <a:prstGeom prst="rect">
            <a:avLst/>
          </a:prstGeom>
        </p:spPr>
      </p:pic>
      <p:sp>
        <p:nvSpPr>
          <p:cNvPr id="15" name="Title 1"/>
          <p:cNvSpPr>
            <a:spLocks noGrp="1"/>
          </p:cNvSpPr>
          <p:nvPr>
            <p:ph type="title"/>
          </p:nvPr>
        </p:nvSpPr>
        <p:spPr>
          <a:xfrm>
            <a:off x="838198" y="1065715"/>
            <a:ext cx="10668001" cy="686886"/>
          </a:xfrm>
        </p:spPr>
        <p:txBody>
          <a:bodyPr>
            <a:normAutofit/>
          </a:bodyPr>
          <a:lstStyle>
            <a:lvl1pPr>
              <a:defRPr sz="3200" b="1"/>
            </a:lvl1pPr>
          </a:lstStyle>
          <a:p>
            <a:r>
              <a:rPr lang="en-US" dirty="0"/>
              <a:t>Click to edit Master title style</a:t>
            </a:r>
          </a:p>
        </p:txBody>
      </p:sp>
      <p:sp>
        <p:nvSpPr>
          <p:cNvPr id="16" name="Content Placeholder 2"/>
          <p:cNvSpPr>
            <a:spLocks noGrp="1"/>
          </p:cNvSpPr>
          <p:nvPr>
            <p:ph sz="half" idx="12"/>
          </p:nvPr>
        </p:nvSpPr>
        <p:spPr>
          <a:xfrm>
            <a:off x="838200" y="2438400"/>
            <a:ext cx="5181600" cy="37258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p:cNvSpPr>
            <a:spLocks noGrp="1"/>
          </p:cNvSpPr>
          <p:nvPr>
            <p:ph sz="half" idx="2"/>
          </p:nvPr>
        </p:nvSpPr>
        <p:spPr>
          <a:xfrm>
            <a:off x="6275081" y="2438400"/>
            <a:ext cx="5231118" cy="37258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0234571"/>
      </p:ext>
    </p:extLst>
  </p:cSld>
  <p:clrMapOvr>
    <a:masterClrMapping/>
  </p:clrMapOvr>
  <p:transition advClick="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1"/>
          <p:cNvSpPr>
            <a:spLocks noGrp="1"/>
          </p:cNvSpPr>
          <p:nvPr>
            <p:ph type="dt" sz="half" idx="2"/>
          </p:nvPr>
        </p:nvSpPr>
        <p:spPr>
          <a:xfrm>
            <a:off x="0" y="6487166"/>
            <a:ext cx="1364843" cy="365125"/>
          </a:xfrm>
          <a:prstGeom prst="rect">
            <a:avLst/>
          </a:prstGeom>
        </p:spPr>
        <p:txBody>
          <a:bodyPr anchor="ctr" anchorCtr="0"/>
          <a:lstStyle>
            <a:lvl1pPr algn="l">
              <a:defRPr sz="1000"/>
            </a:lvl1pPr>
          </a:lstStyle>
          <a:p>
            <a:pPr>
              <a:defRPr/>
            </a:pPr>
            <a:fld id="{5038AAC4-7F3D-4C14-9AFD-4AA26152A7D6}" type="datetime3">
              <a:rPr lang="en-US" smtClean="0">
                <a:solidFill>
                  <a:prstClr val="black">
                    <a:lumMod val="50000"/>
                    <a:lumOff val="50000"/>
                  </a:prstClr>
                </a:solidFill>
              </a:rPr>
              <a:t>6 December 2021</a:t>
            </a:fld>
            <a:endParaRPr lang="en-US" dirty="0">
              <a:solidFill>
                <a:prstClr val="black">
                  <a:lumMod val="50000"/>
                  <a:lumOff val="50000"/>
                </a:prstClr>
              </a:solidFill>
            </a:endParaRPr>
          </a:p>
        </p:txBody>
      </p:sp>
      <p:sp>
        <p:nvSpPr>
          <p:cNvPr id="4" name="Slide Number Placeholder 2"/>
          <p:cNvSpPr>
            <a:spLocks noGrp="1"/>
          </p:cNvSpPr>
          <p:nvPr>
            <p:ph type="sldNum" sz="quarter" idx="4"/>
          </p:nvPr>
        </p:nvSpPr>
        <p:spPr>
          <a:xfrm>
            <a:off x="11729545" y="6497440"/>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pic>
        <p:nvPicPr>
          <p:cNvPr id="8" name="Picture 7">
            <a:extLst>
              <a:ext uri="{FF2B5EF4-FFF2-40B4-BE49-F238E27FC236}">
                <a16:creationId xmlns:a16="http://schemas.microsoft.com/office/drawing/2014/main" id="{B5BDA974-3063-4C84-A5E3-432A233FF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78964" y="117428"/>
            <a:ext cx="1408872" cy="935704"/>
          </a:xfrm>
          <a:prstGeom prst="rect">
            <a:avLst/>
          </a:prstGeom>
        </p:spPr>
      </p:pic>
      <p:pic>
        <p:nvPicPr>
          <p:cNvPr id="9" name="Picture 2" descr="Image result for ndia logo">
            <a:extLst>
              <a:ext uri="{FF2B5EF4-FFF2-40B4-BE49-F238E27FC236}">
                <a16:creationId xmlns:a16="http://schemas.microsoft.com/office/drawing/2014/main" id="{5E81CD8E-7F1D-4F2D-8D7C-BD903F6035DA}"/>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301626" y="213065"/>
            <a:ext cx="1677592" cy="7444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4"/>
          <a:stretch>
            <a:fillRect/>
          </a:stretch>
        </p:blipFill>
        <p:spPr>
          <a:xfrm>
            <a:off x="7268154" y="117428"/>
            <a:ext cx="955116" cy="935703"/>
          </a:xfrm>
          <a:prstGeom prst="rect">
            <a:avLst/>
          </a:prstGeom>
        </p:spPr>
      </p:pic>
      <p:sp>
        <p:nvSpPr>
          <p:cNvPr id="11" name="Title 1"/>
          <p:cNvSpPr>
            <a:spLocks noGrp="1"/>
          </p:cNvSpPr>
          <p:nvPr>
            <p:ph type="title"/>
          </p:nvPr>
        </p:nvSpPr>
        <p:spPr>
          <a:xfrm>
            <a:off x="838198" y="1065715"/>
            <a:ext cx="10668001" cy="686886"/>
          </a:xfrm>
        </p:spPr>
        <p:txBody>
          <a:bodyPr>
            <a:normAutofit/>
          </a:bodyPr>
          <a:lstStyle>
            <a:lvl1pPr>
              <a:defRPr sz="3200" b="1"/>
            </a:lvl1pPr>
          </a:lstStyle>
          <a:p>
            <a:r>
              <a:rPr lang="en-US" dirty="0"/>
              <a:t>Click to edit Master title style</a:t>
            </a:r>
          </a:p>
        </p:txBody>
      </p:sp>
    </p:spTree>
    <p:extLst>
      <p:ext uri="{BB962C8B-B14F-4D97-AF65-F5344CB8AC3E}">
        <p14:creationId xmlns:p14="http://schemas.microsoft.com/office/powerpoint/2010/main" val="954390056"/>
      </p:ext>
    </p:extLst>
  </p:cSld>
  <p:clrMapOvr>
    <a:masterClrMapping/>
  </p:clrMapOvr>
  <p:transition advClick="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Date Placeholder 9">
            <a:extLst>
              <a:ext uri="{FF2B5EF4-FFF2-40B4-BE49-F238E27FC236}">
                <a16:creationId xmlns:a16="http://schemas.microsoft.com/office/drawing/2014/main" id="{51D93439-2A5E-4D6A-A87A-605038C684E4}"/>
              </a:ext>
            </a:extLst>
          </p:cNvPr>
          <p:cNvSpPr>
            <a:spLocks noGrp="1"/>
          </p:cNvSpPr>
          <p:nvPr>
            <p:ph type="dt" sz="half" idx="10"/>
          </p:nvPr>
        </p:nvSpPr>
        <p:spPr/>
        <p:txBody>
          <a:bodyPr/>
          <a:lstStyle/>
          <a:p>
            <a:pPr>
              <a:defRPr/>
            </a:pPr>
            <a:fld id="{764AACE9-3EBE-4B7B-B5FD-B16EEEBDBBD9}" type="datetime3">
              <a:rPr lang="en-US" smtClean="0">
                <a:solidFill>
                  <a:prstClr val="black">
                    <a:lumMod val="50000"/>
                    <a:lumOff val="50000"/>
                  </a:prstClr>
                </a:solidFill>
              </a:rPr>
              <a:t>6 December 2021</a:t>
            </a:fld>
            <a:endParaRPr lang="en-US" dirty="0">
              <a:solidFill>
                <a:prstClr val="black">
                  <a:lumMod val="50000"/>
                  <a:lumOff val="50000"/>
                </a:prstClr>
              </a:solidFill>
            </a:endParaRPr>
          </a:p>
        </p:txBody>
      </p:sp>
      <p:sp>
        <p:nvSpPr>
          <p:cNvPr id="12" name="Slide Number Placeholder 11">
            <a:extLst>
              <a:ext uri="{FF2B5EF4-FFF2-40B4-BE49-F238E27FC236}">
                <a16:creationId xmlns:a16="http://schemas.microsoft.com/office/drawing/2014/main" id="{AA7F68C1-81BD-4429-BEBC-DC02A8B16ECA}"/>
              </a:ext>
            </a:extLst>
          </p:cNvPr>
          <p:cNvSpPr>
            <a:spLocks noGrp="1"/>
          </p:cNvSpPr>
          <p:nvPr>
            <p:ph type="sldNum" sz="quarter" idx="12"/>
          </p:nvPr>
        </p:nvSpPr>
        <p:spPr/>
        <p:txBody>
          <a:body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pic>
        <p:nvPicPr>
          <p:cNvPr id="8" name="Picture 7">
            <a:extLst>
              <a:ext uri="{FF2B5EF4-FFF2-40B4-BE49-F238E27FC236}">
                <a16:creationId xmlns:a16="http://schemas.microsoft.com/office/drawing/2014/main" id="{B5BDA974-3063-4C84-A5E3-432A233FF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78964" y="117428"/>
            <a:ext cx="1408872" cy="935704"/>
          </a:xfrm>
          <a:prstGeom prst="rect">
            <a:avLst/>
          </a:prstGeom>
        </p:spPr>
      </p:pic>
      <p:pic>
        <p:nvPicPr>
          <p:cNvPr id="11" name="Picture 2" descr="Image result for ndia logo">
            <a:extLst>
              <a:ext uri="{FF2B5EF4-FFF2-40B4-BE49-F238E27FC236}">
                <a16:creationId xmlns:a16="http://schemas.microsoft.com/office/drawing/2014/main" id="{5E81CD8E-7F1D-4F2D-8D7C-BD903F6035DA}"/>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301626" y="213065"/>
            <a:ext cx="1677592" cy="7444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4"/>
          <a:stretch>
            <a:fillRect/>
          </a:stretch>
        </p:blipFill>
        <p:spPr>
          <a:xfrm>
            <a:off x="7268154" y="117428"/>
            <a:ext cx="955116" cy="935703"/>
          </a:xfrm>
          <a:prstGeom prst="rect">
            <a:avLst/>
          </a:prstGeom>
        </p:spPr>
      </p:pic>
      <p:sp>
        <p:nvSpPr>
          <p:cNvPr id="14" name="Title 1"/>
          <p:cNvSpPr>
            <a:spLocks noGrp="1"/>
          </p:cNvSpPr>
          <p:nvPr>
            <p:ph type="title"/>
          </p:nvPr>
        </p:nvSpPr>
        <p:spPr>
          <a:xfrm>
            <a:off x="838198" y="1065715"/>
            <a:ext cx="10668001" cy="686886"/>
          </a:xfrm>
        </p:spPr>
        <p:txBody>
          <a:bodyPr>
            <a:normAutofit/>
          </a:bodyPr>
          <a:lstStyle>
            <a:lvl1pPr>
              <a:defRPr sz="3200" b="1"/>
            </a:lvl1pPr>
          </a:lstStyle>
          <a:p>
            <a:r>
              <a:rPr lang="en-US" dirty="0"/>
              <a:t>Click to edit Master title style</a:t>
            </a:r>
          </a:p>
        </p:txBody>
      </p:sp>
    </p:spTree>
    <p:extLst>
      <p:ext uri="{BB962C8B-B14F-4D97-AF65-F5344CB8AC3E}">
        <p14:creationId xmlns:p14="http://schemas.microsoft.com/office/powerpoint/2010/main" val="1273323594"/>
      </p:ext>
    </p:extLst>
  </p:cSld>
  <p:clrMapOvr>
    <a:masterClrMapping/>
  </p:clrMapOvr>
  <p:transition advClick="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727200"/>
            <a:ext cx="3932237" cy="133604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5183188" y="987425"/>
            <a:ext cx="6172200" cy="505051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3068319"/>
            <a:ext cx="3932237" cy="29696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p:cNvSpPr>
            <a:spLocks noGrp="1"/>
          </p:cNvSpPr>
          <p:nvPr>
            <p:ph type="dt" sz="half" idx="10"/>
          </p:nvPr>
        </p:nvSpPr>
        <p:spPr>
          <a:xfrm>
            <a:off x="0" y="6487166"/>
            <a:ext cx="1364843" cy="365125"/>
          </a:xfrm>
          <a:prstGeom prst="rect">
            <a:avLst/>
          </a:prstGeom>
        </p:spPr>
        <p:txBody>
          <a:bodyPr anchor="ctr" anchorCtr="0"/>
          <a:lstStyle>
            <a:lvl1pPr algn="l">
              <a:defRPr sz="1000"/>
            </a:lvl1pPr>
          </a:lstStyle>
          <a:p>
            <a:pPr>
              <a:defRPr/>
            </a:pPr>
            <a:fld id="{B3633C6E-3301-412B-BF1B-5E042473DABD}" type="datetime3">
              <a:rPr lang="en-US" smtClean="0">
                <a:solidFill>
                  <a:prstClr val="black">
                    <a:lumMod val="50000"/>
                    <a:lumOff val="50000"/>
                  </a:prstClr>
                </a:solidFill>
              </a:rPr>
              <a:t>6 December 2021</a:t>
            </a:fld>
            <a:endParaRPr lang="en-US" dirty="0">
              <a:solidFill>
                <a:prstClr val="black">
                  <a:lumMod val="50000"/>
                  <a:lumOff val="50000"/>
                </a:prstClr>
              </a:solidFill>
            </a:endParaRPr>
          </a:p>
        </p:txBody>
      </p:sp>
      <p:sp>
        <p:nvSpPr>
          <p:cNvPr id="6" name="Slide Number Placeholder 2"/>
          <p:cNvSpPr>
            <a:spLocks noGrp="1"/>
          </p:cNvSpPr>
          <p:nvPr>
            <p:ph type="sldNum" sz="quarter" idx="4"/>
          </p:nvPr>
        </p:nvSpPr>
        <p:spPr>
          <a:xfrm>
            <a:off x="11729545" y="6497440"/>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pic>
        <p:nvPicPr>
          <p:cNvPr id="10" name="Picture 9">
            <a:extLst>
              <a:ext uri="{FF2B5EF4-FFF2-40B4-BE49-F238E27FC236}">
                <a16:creationId xmlns:a16="http://schemas.microsoft.com/office/drawing/2014/main" id="{B5BDA974-3063-4C84-A5E3-432A233FF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36263" y="213065"/>
            <a:ext cx="1408872" cy="935704"/>
          </a:xfrm>
          <a:prstGeom prst="rect">
            <a:avLst/>
          </a:prstGeom>
        </p:spPr>
      </p:pic>
      <p:pic>
        <p:nvPicPr>
          <p:cNvPr id="11" name="Picture 2" descr="Image result for ndia logo">
            <a:extLst>
              <a:ext uri="{FF2B5EF4-FFF2-40B4-BE49-F238E27FC236}">
                <a16:creationId xmlns:a16="http://schemas.microsoft.com/office/drawing/2014/main" id="{5E81CD8E-7F1D-4F2D-8D7C-BD903F6035DA}"/>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18729" y="308702"/>
            <a:ext cx="1677592" cy="7444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stretch>
            <a:fillRect/>
          </a:stretch>
        </p:blipFill>
        <p:spPr>
          <a:xfrm>
            <a:off x="3832479" y="213065"/>
            <a:ext cx="955116" cy="935703"/>
          </a:xfrm>
          <a:prstGeom prst="rect">
            <a:avLst/>
          </a:prstGeom>
        </p:spPr>
      </p:pic>
    </p:spTree>
    <p:extLst>
      <p:ext uri="{BB962C8B-B14F-4D97-AF65-F5344CB8AC3E}">
        <p14:creationId xmlns:p14="http://schemas.microsoft.com/office/powerpoint/2010/main" val="2387439218"/>
      </p:ext>
    </p:extLst>
  </p:cSld>
  <p:clrMapOvr>
    <a:masterClrMapping/>
  </p:clrMapOvr>
  <p:transition advClick="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757680"/>
            <a:ext cx="3932237" cy="1320800"/>
          </a:xfrm>
        </p:spPr>
        <p:txBody>
          <a:bodyPr anchor="b"/>
          <a:lstStyle>
            <a:lvl1pPr>
              <a:defRPr sz="3200" b="1"/>
            </a:lvl1pPr>
          </a:lstStyle>
          <a:p>
            <a:r>
              <a:rPr lang="en-US"/>
              <a:t>Click to edit Master title style</a:t>
            </a:r>
          </a:p>
        </p:txBody>
      </p:sp>
      <p:sp>
        <p:nvSpPr>
          <p:cNvPr id="3" name="Picture Placeholder 2"/>
          <p:cNvSpPr>
            <a:spLocks noGrp="1"/>
          </p:cNvSpPr>
          <p:nvPr>
            <p:ph type="pic" idx="1"/>
          </p:nvPr>
        </p:nvSpPr>
        <p:spPr>
          <a:xfrm>
            <a:off x="5326742" y="589280"/>
            <a:ext cx="6028645" cy="566216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39788" y="3078479"/>
            <a:ext cx="3932237" cy="31729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p:cNvSpPr>
            <a:spLocks noGrp="1"/>
          </p:cNvSpPr>
          <p:nvPr>
            <p:ph type="dt" sz="half" idx="10"/>
          </p:nvPr>
        </p:nvSpPr>
        <p:spPr>
          <a:xfrm>
            <a:off x="0" y="6487166"/>
            <a:ext cx="1364843" cy="365125"/>
          </a:xfrm>
          <a:prstGeom prst="rect">
            <a:avLst/>
          </a:prstGeom>
        </p:spPr>
        <p:txBody>
          <a:bodyPr anchor="ctr" anchorCtr="0"/>
          <a:lstStyle>
            <a:lvl1pPr algn="l">
              <a:defRPr sz="1000"/>
            </a:lvl1pPr>
          </a:lstStyle>
          <a:p>
            <a:pPr>
              <a:defRPr/>
            </a:pPr>
            <a:fld id="{B174F71E-FFBC-4993-A756-73ACE56A8BC9}" type="datetime3">
              <a:rPr lang="en-US" smtClean="0">
                <a:solidFill>
                  <a:prstClr val="black">
                    <a:lumMod val="50000"/>
                    <a:lumOff val="50000"/>
                  </a:prstClr>
                </a:solidFill>
              </a:rPr>
              <a:t>6 December 2021</a:t>
            </a:fld>
            <a:endParaRPr lang="en-US" dirty="0">
              <a:solidFill>
                <a:prstClr val="black">
                  <a:lumMod val="50000"/>
                  <a:lumOff val="50000"/>
                </a:prstClr>
              </a:solidFill>
            </a:endParaRPr>
          </a:p>
        </p:txBody>
      </p:sp>
      <p:sp>
        <p:nvSpPr>
          <p:cNvPr id="6" name="Slide Number Placeholder 2"/>
          <p:cNvSpPr>
            <a:spLocks noGrp="1"/>
          </p:cNvSpPr>
          <p:nvPr>
            <p:ph type="sldNum" sz="quarter" idx="4"/>
          </p:nvPr>
        </p:nvSpPr>
        <p:spPr>
          <a:xfrm>
            <a:off x="11729545" y="6497440"/>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pic>
        <p:nvPicPr>
          <p:cNvPr id="10" name="Picture 9">
            <a:extLst>
              <a:ext uri="{FF2B5EF4-FFF2-40B4-BE49-F238E27FC236}">
                <a16:creationId xmlns:a16="http://schemas.microsoft.com/office/drawing/2014/main" id="{B5BDA974-3063-4C84-A5E3-432A233FF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36263" y="213065"/>
            <a:ext cx="1408872" cy="935704"/>
          </a:xfrm>
          <a:prstGeom prst="rect">
            <a:avLst/>
          </a:prstGeom>
        </p:spPr>
      </p:pic>
      <p:pic>
        <p:nvPicPr>
          <p:cNvPr id="11" name="Picture 2" descr="Image result for ndia logo">
            <a:extLst>
              <a:ext uri="{FF2B5EF4-FFF2-40B4-BE49-F238E27FC236}">
                <a16:creationId xmlns:a16="http://schemas.microsoft.com/office/drawing/2014/main" id="{5E81CD8E-7F1D-4F2D-8D7C-BD903F6035DA}"/>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18729" y="308702"/>
            <a:ext cx="1677592" cy="7444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stretch>
            <a:fillRect/>
          </a:stretch>
        </p:blipFill>
        <p:spPr>
          <a:xfrm>
            <a:off x="3832479" y="213065"/>
            <a:ext cx="955116" cy="935703"/>
          </a:xfrm>
          <a:prstGeom prst="rect">
            <a:avLst/>
          </a:prstGeom>
        </p:spPr>
      </p:pic>
    </p:spTree>
    <p:extLst>
      <p:ext uri="{BB962C8B-B14F-4D97-AF65-F5344CB8AC3E}">
        <p14:creationId xmlns:p14="http://schemas.microsoft.com/office/powerpoint/2010/main" val="4008218450"/>
      </p:ext>
    </p:extLst>
  </p:cSld>
  <p:clrMapOvr>
    <a:masterClrMapping/>
  </p:clrMapOvr>
  <p:transition advClick="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1450" y="1139814"/>
            <a:ext cx="8887262" cy="106230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61144" y="2438400"/>
            <a:ext cx="9844512" cy="391951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1"/>
          <p:cNvSpPr>
            <a:spLocks noGrp="1"/>
          </p:cNvSpPr>
          <p:nvPr>
            <p:ph type="dt" sz="half" idx="2"/>
          </p:nvPr>
        </p:nvSpPr>
        <p:spPr>
          <a:xfrm>
            <a:off x="0" y="6487166"/>
            <a:ext cx="1364843" cy="365125"/>
          </a:xfrm>
          <a:prstGeom prst="rect">
            <a:avLst/>
          </a:prstGeom>
        </p:spPr>
        <p:txBody>
          <a:bodyPr anchor="ctr" anchorCtr="0"/>
          <a:lstStyle>
            <a:lvl1pPr algn="l">
              <a:defRPr sz="1000"/>
            </a:lvl1pPr>
          </a:lstStyle>
          <a:p>
            <a:pPr>
              <a:defRPr/>
            </a:pPr>
            <a:fld id="{B116EA38-9456-42C6-A39C-3A3A9BE6D42F}" type="datetime3">
              <a:rPr lang="en-US" smtClean="0">
                <a:solidFill>
                  <a:prstClr val="black">
                    <a:lumMod val="50000"/>
                    <a:lumOff val="50000"/>
                  </a:prstClr>
                </a:solidFill>
              </a:rPr>
              <a:t>6 December 2021</a:t>
            </a:fld>
            <a:endParaRPr lang="en-US" dirty="0">
              <a:solidFill>
                <a:prstClr val="black">
                  <a:lumMod val="50000"/>
                  <a:lumOff val="50000"/>
                </a:prstClr>
              </a:solidFill>
            </a:endParaRPr>
          </a:p>
        </p:txBody>
      </p:sp>
      <p:sp>
        <p:nvSpPr>
          <p:cNvPr id="7" name="Slide Number Placeholder 2"/>
          <p:cNvSpPr>
            <a:spLocks noGrp="1"/>
          </p:cNvSpPr>
          <p:nvPr>
            <p:ph type="sldNum" sz="quarter" idx="4"/>
          </p:nvPr>
        </p:nvSpPr>
        <p:spPr>
          <a:xfrm>
            <a:off x="11729545" y="6497440"/>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sp>
        <p:nvSpPr>
          <p:cNvPr id="8" name="Rectangle 7"/>
          <p:cNvSpPr/>
          <p:nvPr userDrawn="1"/>
        </p:nvSpPr>
        <p:spPr>
          <a:xfrm>
            <a:off x="4395215" y="6587193"/>
            <a:ext cx="3426513" cy="200055"/>
          </a:xfrm>
          <a:prstGeom prst="rect">
            <a:avLst/>
          </a:prstGeom>
          <a:noFill/>
        </p:spPr>
        <p:txBody>
          <a:bodyPr wrap="square">
            <a:spAutoFit/>
          </a:bodyPr>
          <a:lstStyle/>
          <a:p>
            <a:pPr algn="ctr"/>
            <a:r>
              <a:rPr lang="en-US" sz="700" dirty="0"/>
              <a:t>© 2018 Published and used by INCOSE with permission</a:t>
            </a:r>
          </a:p>
        </p:txBody>
      </p:sp>
    </p:spTree>
    <p:extLst>
      <p:ext uri="{BB962C8B-B14F-4D97-AF65-F5344CB8AC3E}">
        <p14:creationId xmlns:p14="http://schemas.microsoft.com/office/powerpoint/2010/main" val="1036170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advClick="0">
    <p:fade/>
  </p:transition>
  <p:hf hdr="0"/>
  <p:txStyles>
    <p:titleStyle>
      <a:lvl1pPr algn="l" defTabSz="914400" rtl="0" eaLnBrk="1" latinLnBrk="0" hangingPunct="1">
        <a:lnSpc>
          <a:spcPct val="90000"/>
        </a:lnSpc>
        <a:spcBef>
          <a:spcPct val="0"/>
        </a:spcBef>
        <a:buNone/>
        <a:defRPr sz="2800" kern="1200">
          <a:solidFill>
            <a:srgbClr val="2971A9"/>
          </a:solidFill>
          <a:latin typeface="Arial Narrow" panose="020B0606020202030204" pitchFamily="34" charset="0"/>
          <a:ea typeface="Arial Narrow" panose="020B0606020202030204" pitchFamily="34" charset="0"/>
          <a:cs typeface="Arial Narrow" panose="020B0606020202030204" pitchFamily="34" charset="0"/>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terri.w.chan@boeing.com" TargetMode="External"/><Relationship Id="rId3" Type="http://schemas.openxmlformats.org/officeDocument/2006/relationships/hyperlink" Target="mailto:Sean.McGervey@jhuapl.edu" TargetMode="External"/><Relationship Id="rId7" Type="http://schemas.openxmlformats.org/officeDocument/2006/relationships/hyperlink" Target="mailto:Chris.Schreiber@LMCO.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Frank.Salvatore@saic.com" TargetMode="External"/><Relationship Id="rId5" Type="http://schemas.openxmlformats.org/officeDocument/2006/relationships/hyperlink" Target="mailto:Tamara.Hambrick@ngc.com" TargetMode="External"/><Relationship Id="rId4" Type="http://schemas.openxmlformats.org/officeDocument/2006/relationships/hyperlink" Target="mailto:Celia.s.tseng@raytheon.com" TargetMode="External"/><Relationship Id="rId9" Type="http://schemas.openxmlformats.org/officeDocument/2006/relationships/hyperlink" Target="mailto:LeqiKen.Zhang@l3harris.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omgwiki.org/MBSE/doku.php?id=mbse:deix"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www.omgwiki.org/MBSE/doku.php?id=mbse:topical_encyclopedia_for_digital_engineering_information_exchange_deixpedia"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s://en.wikipedia.org/wiki/Platform-specific_model" TargetMode="External"/><Relationship Id="rId4" Type="http://schemas.openxmlformats.org/officeDocument/2006/relationships/hyperlink" Target="https://en.wikipedia.org/wiki/Platform-independent_mode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omgwiki.org/MBSE/doku.php?id=mbse:topical_encyclopedia_for_digital_engineering_information_exchange_deixpedia"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s://www.incose.org/incose-member-resources/working-groups/transformational/digital-engineering-information-exchange" TargetMode="External"/><Relationship Id="rId5" Type="http://schemas.openxmlformats.org/officeDocument/2006/relationships/hyperlink" Target="https://www.omgwiki.org/MBSE/doku.php?id=mbse:deix" TargetMode="External"/><Relationship Id="rId4" Type="http://schemas.openxmlformats.org/officeDocument/2006/relationships/hyperlink" Target="https://www.omgwiki.org/MBSE/doku.php?id=mbse:digital_engineerin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DAB54924-03FB-44A6-B139-D6D34965CBA3}" type="slidenum">
              <a:rPr lang="en-US" altLang="en-US" smtClean="0"/>
              <a:pPr/>
              <a:t>1</a:t>
            </a:fld>
            <a:endParaRPr lang="en-US" altLang="en-US" dirty="0"/>
          </a:p>
        </p:txBody>
      </p:sp>
      <p:sp>
        <p:nvSpPr>
          <p:cNvPr id="10" name="Title 9"/>
          <p:cNvSpPr>
            <a:spLocks noGrp="1"/>
          </p:cNvSpPr>
          <p:nvPr>
            <p:ph type="ctrTitle"/>
          </p:nvPr>
        </p:nvSpPr>
        <p:spPr>
          <a:xfrm>
            <a:off x="755178" y="2235199"/>
            <a:ext cx="7474422" cy="1498601"/>
          </a:xfrm>
        </p:spPr>
        <p:txBody>
          <a:bodyPr anchor="b">
            <a:noAutofit/>
          </a:bodyPr>
          <a:lstStyle/>
          <a:p>
            <a:pPr algn="l"/>
            <a:r>
              <a:rPr lang="en-US" sz="4000" b="1" dirty="0"/>
              <a:t>INCOSE Digital Engineering Information Exchange Working Group (DEIXWG)</a:t>
            </a:r>
          </a:p>
        </p:txBody>
      </p:sp>
      <p:sp>
        <p:nvSpPr>
          <p:cNvPr id="11" name="Text Placeholder 10"/>
          <p:cNvSpPr>
            <a:spLocks noGrp="1"/>
          </p:cNvSpPr>
          <p:nvPr>
            <p:ph type="subTitle" idx="1"/>
          </p:nvPr>
        </p:nvSpPr>
        <p:spPr>
          <a:xfrm>
            <a:off x="738194" y="3810000"/>
            <a:ext cx="7155044" cy="1123723"/>
          </a:xfrm>
        </p:spPr>
        <p:txBody>
          <a:bodyPr/>
          <a:lstStyle/>
          <a:p>
            <a:pPr algn="l"/>
            <a:r>
              <a:rPr lang="en-US" dirty="0"/>
              <a:t>Overview Presentation for the International Organization for Standardization (ISO)</a:t>
            </a:r>
          </a:p>
        </p:txBody>
      </p:sp>
      <p:sp>
        <p:nvSpPr>
          <p:cNvPr id="12" name="Subtitle 2">
            <a:extLst>
              <a:ext uri="{FF2B5EF4-FFF2-40B4-BE49-F238E27FC236}">
                <a16:creationId xmlns:a16="http://schemas.microsoft.com/office/drawing/2014/main" id="{B6BEF0CD-A958-48CE-972B-F6C1E004B3B6}"/>
              </a:ext>
            </a:extLst>
          </p:cNvPr>
          <p:cNvSpPr txBox="1">
            <a:spLocks/>
          </p:cNvSpPr>
          <p:nvPr/>
        </p:nvSpPr>
        <p:spPr>
          <a:xfrm>
            <a:off x="838200" y="4712576"/>
            <a:ext cx="5514665" cy="15358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300"/>
              </a:spcBef>
            </a:pPr>
            <a:r>
              <a:rPr lang="en-US" sz="1600" b="1" dirty="0"/>
              <a:t>Chair</a:t>
            </a:r>
            <a:r>
              <a:rPr lang="en-US" sz="1600" dirty="0"/>
              <a:t>: Sean McGervey: </a:t>
            </a:r>
            <a:r>
              <a:rPr lang="en-US" sz="1600" dirty="0">
                <a:hlinkClick r:id="rId3" tooltip="Sean.McGervey@jhuapl.edu"/>
              </a:rPr>
              <a:t>Sean.McGervey@jhuapl.edu</a:t>
            </a:r>
            <a:endParaRPr lang="en-US" sz="1600" dirty="0"/>
          </a:p>
          <a:p>
            <a:pPr algn="l">
              <a:lnSpc>
                <a:spcPct val="100000"/>
              </a:lnSpc>
              <a:spcBef>
                <a:spcPts val="300"/>
              </a:spcBef>
            </a:pPr>
            <a:r>
              <a:rPr lang="en-US" sz="1600" b="1" dirty="0"/>
              <a:t>Co-Chair</a:t>
            </a:r>
            <a:r>
              <a:rPr lang="en-US" sz="1600" dirty="0"/>
              <a:t>: Celia Tseng: c</a:t>
            </a:r>
            <a:r>
              <a:rPr lang="en-US" sz="1600" dirty="0">
                <a:hlinkClick r:id="rId4"/>
              </a:rPr>
              <a:t>elia.s.tseng@raytheon.com</a:t>
            </a:r>
            <a:endParaRPr lang="en-US" sz="1600" dirty="0"/>
          </a:p>
          <a:p>
            <a:pPr algn="l">
              <a:lnSpc>
                <a:spcPct val="100000"/>
              </a:lnSpc>
              <a:spcBef>
                <a:spcPts val="300"/>
              </a:spcBef>
            </a:pPr>
            <a:r>
              <a:rPr lang="en-US" sz="1600" b="1" dirty="0"/>
              <a:t>Co-Chair</a:t>
            </a:r>
            <a:r>
              <a:rPr lang="en-US" sz="1600" dirty="0"/>
              <a:t>: Tamara Hambrick: </a:t>
            </a:r>
            <a:r>
              <a:rPr lang="en-US" sz="1600" dirty="0">
                <a:hlinkClick r:id="rId5" tooltip="Tamara.Hambrick@ngc.com"/>
              </a:rPr>
              <a:t>Tamara.Valinoto@gmail.com</a:t>
            </a:r>
            <a:endParaRPr lang="en-US" sz="1600" dirty="0"/>
          </a:p>
          <a:p>
            <a:pPr algn="l">
              <a:lnSpc>
                <a:spcPct val="100000"/>
              </a:lnSpc>
              <a:spcBef>
                <a:spcPts val="300"/>
              </a:spcBef>
            </a:pPr>
            <a:r>
              <a:rPr lang="en-US" sz="1600" b="1" dirty="0"/>
              <a:t>Co-Chair</a:t>
            </a:r>
            <a:r>
              <a:rPr lang="en-US" sz="1600" dirty="0"/>
              <a:t>: Frank Salvatore: </a:t>
            </a:r>
            <a:r>
              <a:rPr lang="en-US" sz="1600" dirty="0">
                <a:hlinkClick r:id="rId6" tooltip="Frank.J.Salvatore@SAIC.com"/>
              </a:rPr>
              <a:t>Frank.Salvatore@saic.com</a:t>
            </a:r>
            <a:endParaRPr lang="en-US" sz="1600" dirty="0"/>
          </a:p>
          <a:p>
            <a:pPr algn="l">
              <a:lnSpc>
                <a:spcPct val="100000"/>
              </a:lnSpc>
              <a:spcBef>
                <a:spcPts val="300"/>
              </a:spcBef>
            </a:pPr>
            <a:r>
              <a:rPr lang="en-US" sz="1600" b="1" dirty="0"/>
              <a:t>Co-Chair</a:t>
            </a:r>
            <a:r>
              <a:rPr lang="en-US" sz="1600" dirty="0"/>
              <a:t>: Chris Schreiber: </a:t>
            </a:r>
            <a:r>
              <a:rPr lang="en-US" sz="1600" dirty="0">
                <a:hlinkClick r:id="rId7" tooltip="Chris.Schreiber@LMCO.com"/>
              </a:rPr>
              <a:t>Chris.Schreiber@lmco.com</a:t>
            </a:r>
            <a:endParaRPr lang="en-US" sz="1600" dirty="0"/>
          </a:p>
        </p:txBody>
      </p:sp>
      <p:sp>
        <p:nvSpPr>
          <p:cNvPr id="13" name="Subtitle 2">
            <a:extLst>
              <a:ext uri="{FF2B5EF4-FFF2-40B4-BE49-F238E27FC236}">
                <a16:creationId xmlns:a16="http://schemas.microsoft.com/office/drawing/2014/main" id="{B6BEF0CD-A958-48CE-972B-F6C1E004B3B6}"/>
              </a:ext>
            </a:extLst>
          </p:cNvPr>
          <p:cNvSpPr txBox="1">
            <a:spLocks/>
          </p:cNvSpPr>
          <p:nvPr/>
        </p:nvSpPr>
        <p:spPr>
          <a:xfrm>
            <a:off x="6352865" y="4700107"/>
            <a:ext cx="5514665" cy="15358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300"/>
              </a:spcBef>
            </a:pPr>
            <a:r>
              <a:rPr lang="en-US" sz="1600" b="1" dirty="0"/>
              <a:t>Tech Lead</a:t>
            </a:r>
            <a:r>
              <a:rPr lang="en-US" sz="1600" dirty="0"/>
              <a:t>: Terri Chan: </a:t>
            </a:r>
            <a:r>
              <a:rPr lang="en-US" sz="1600" dirty="0">
                <a:hlinkClick r:id="rId8"/>
              </a:rPr>
              <a:t>terri.w.chan@boeing.com</a:t>
            </a:r>
            <a:endParaRPr lang="en-US" sz="1600" dirty="0"/>
          </a:p>
          <a:p>
            <a:pPr algn="l">
              <a:lnSpc>
                <a:spcPct val="100000"/>
              </a:lnSpc>
              <a:spcBef>
                <a:spcPts val="300"/>
              </a:spcBef>
            </a:pPr>
            <a:r>
              <a:rPr lang="en-US" sz="1600" b="1" dirty="0"/>
              <a:t>Tech Lead</a:t>
            </a:r>
            <a:r>
              <a:rPr lang="en-US" sz="1600" dirty="0"/>
              <a:t>: Ken Zhang: </a:t>
            </a:r>
            <a:r>
              <a:rPr lang="en-US" sz="1600" dirty="0">
                <a:hlinkClick r:id="rId9"/>
              </a:rPr>
              <a:t>LeqiKen.Zhang@l3harris.com</a:t>
            </a:r>
            <a:endParaRPr lang="en-US" sz="1600" dirty="0"/>
          </a:p>
        </p:txBody>
      </p:sp>
    </p:spTree>
    <p:extLst>
      <p:ext uri="{BB962C8B-B14F-4D97-AF65-F5344CB8AC3E}">
        <p14:creationId xmlns:p14="http://schemas.microsoft.com/office/powerpoint/2010/main" val="3753296554"/>
      </p:ext>
    </p:extLst>
  </p:cSld>
  <p:clrMapOvr>
    <a:masterClrMapping/>
  </p:clrMapOvr>
  <p:transition advClick="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Digital Viewpoint Model</a:t>
            </a:r>
          </a:p>
        </p:txBody>
      </p:sp>
      <p:sp>
        <p:nvSpPr>
          <p:cNvPr id="7" name="Text Placeholder 6"/>
          <p:cNvSpPr>
            <a:spLocks noGrp="1"/>
          </p:cNvSpPr>
          <p:nvPr>
            <p:ph type="body" idx="1"/>
          </p:nvPr>
        </p:nvSpPr>
        <p:spPr/>
        <p:txBody>
          <a:bodyPr/>
          <a:lstStyle/>
          <a:p>
            <a:r>
              <a:rPr lang="en-US" dirty="0"/>
              <a:t>Key Deliverable</a:t>
            </a: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10</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2942621809"/>
      </p:ext>
    </p:extLst>
  </p:cSld>
  <p:clrMapOvr>
    <a:masterClrMapping/>
  </p:clrMapOvr>
  <p:transition advClick="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Viewpoint Model (DVM): Purpose</a:t>
            </a:r>
          </a:p>
        </p:txBody>
      </p:sp>
      <p:sp>
        <p:nvSpPr>
          <p:cNvPr id="3" name="Content Placeholder 2"/>
          <p:cNvSpPr>
            <a:spLocks noGrp="1"/>
          </p:cNvSpPr>
          <p:nvPr>
            <p:ph idx="1"/>
          </p:nvPr>
        </p:nvSpPr>
        <p:spPr/>
        <p:txBody>
          <a:bodyPr/>
          <a:lstStyle/>
          <a:p>
            <a:r>
              <a:rPr lang="en-US" dirty="0"/>
              <a:t>The Digital Viewpoint Model (DVM) is a implementation-agnostic (platform independent), conceptual ontology</a:t>
            </a:r>
          </a:p>
          <a:p>
            <a:r>
              <a:rPr lang="en-US" dirty="0"/>
              <a:t>The DVM provides a high-level framework for describing sources of digital information in a digital engineering ecosystem (DEE)</a:t>
            </a:r>
          </a:p>
          <a:p>
            <a:r>
              <a:rPr lang="en-US" dirty="0"/>
              <a:t>The DVM also conceptualizes how that information can be transferred, translated, transformed, and related for the purpose of exchanging digital information between stakeholders… who might not have the same DEE infrastructure or standards</a:t>
            </a: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11</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1593415425"/>
      </p:ext>
    </p:extLst>
  </p:cSld>
  <p:clrMapOvr>
    <a:masterClrMapping/>
  </p:clrMapOvr>
  <p:transition advClick="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DVM: Exchanging Data Related Across Different Metamodels</a:t>
            </a: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12</a:t>
            </a:fld>
            <a:endParaRPr lang="en-US" altLang="en-US" dirty="0">
              <a:solidFill>
                <a:prstClr val="black">
                  <a:lumMod val="50000"/>
                  <a:lumOff val="50000"/>
                </a:prstClr>
              </a:solidFill>
            </a:endParaRPr>
          </a:p>
        </p:txBody>
      </p:sp>
      <p:sp>
        <p:nvSpPr>
          <p:cNvPr id="6" name="Rectangle 5"/>
          <p:cNvSpPr/>
          <p:nvPr/>
        </p:nvSpPr>
        <p:spPr>
          <a:xfrm rot="16200000">
            <a:off x="410278" y="2426377"/>
            <a:ext cx="3827647" cy="3733801"/>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b="1" dirty="0">
              <a:solidFill>
                <a:schemeClr val="tx1"/>
              </a:solidFill>
            </a:endParaRPr>
          </a:p>
          <a:p>
            <a:pPr algn="ctr"/>
            <a:r>
              <a:rPr lang="en-US" sz="2000" b="1" u="sng" dirty="0">
                <a:solidFill>
                  <a:schemeClr val="tx1"/>
                </a:solidFill>
              </a:rPr>
              <a:t>Ontological Traceability</a:t>
            </a:r>
          </a:p>
          <a:p>
            <a:pPr algn="ctr"/>
            <a:r>
              <a:rPr lang="en-US" sz="2000" dirty="0">
                <a:solidFill>
                  <a:schemeClr val="tx1"/>
                </a:solidFill>
              </a:rPr>
              <a:t>Supported by a</a:t>
            </a:r>
          </a:p>
          <a:p>
            <a:pPr algn="ctr"/>
            <a:r>
              <a:rPr lang="en-US" sz="2000" b="1" u="sng" dirty="0">
                <a:solidFill>
                  <a:schemeClr val="tx1"/>
                </a:solidFill>
              </a:rPr>
              <a:t>Digital Engineering Ecosystem</a:t>
            </a:r>
          </a:p>
        </p:txBody>
      </p:sp>
      <p:sp>
        <p:nvSpPr>
          <p:cNvPr id="7" name="Rounded Rectangle 6"/>
          <p:cNvSpPr/>
          <p:nvPr/>
        </p:nvSpPr>
        <p:spPr>
          <a:xfrm>
            <a:off x="1977993" y="3071515"/>
            <a:ext cx="2438400" cy="762000"/>
          </a:xfrm>
          <a:prstGeom prst="roundRect">
            <a:avLst/>
          </a:prstGeom>
          <a:solidFill>
            <a:srgbClr val="92D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Digital System Model</a:t>
            </a:r>
          </a:p>
          <a:p>
            <a:pPr algn="ctr"/>
            <a:r>
              <a:rPr lang="en-US" b="1" dirty="0">
                <a:solidFill>
                  <a:schemeClr val="tx1"/>
                </a:solidFill>
              </a:rPr>
              <a:t>(SysML)</a:t>
            </a:r>
          </a:p>
        </p:txBody>
      </p:sp>
      <p:sp>
        <p:nvSpPr>
          <p:cNvPr id="8" name="Rounded Rectangle 7"/>
          <p:cNvSpPr/>
          <p:nvPr/>
        </p:nvSpPr>
        <p:spPr>
          <a:xfrm>
            <a:off x="1977993" y="3928765"/>
            <a:ext cx="2438400" cy="762000"/>
          </a:xfrm>
          <a:prstGeom prst="roundRect">
            <a:avLst/>
          </a:prstGeom>
          <a:solidFill>
            <a:srgbClr val="92D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Requirements Model</a:t>
            </a:r>
          </a:p>
          <a:p>
            <a:pPr algn="ctr"/>
            <a:r>
              <a:rPr lang="en-US" b="1" dirty="0">
                <a:solidFill>
                  <a:schemeClr val="tx1"/>
                </a:solidFill>
              </a:rPr>
              <a:t>(DOORS)</a:t>
            </a:r>
          </a:p>
        </p:txBody>
      </p:sp>
      <p:sp>
        <p:nvSpPr>
          <p:cNvPr id="9" name="Rounded Rectangle 8"/>
          <p:cNvSpPr/>
          <p:nvPr/>
        </p:nvSpPr>
        <p:spPr>
          <a:xfrm>
            <a:off x="1977993" y="4786015"/>
            <a:ext cx="2438400" cy="762000"/>
          </a:xfrm>
          <a:prstGeom prst="roundRect">
            <a:avLst/>
          </a:prstGeom>
          <a:solidFill>
            <a:srgbClr val="92D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3D Geometry Model</a:t>
            </a:r>
          </a:p>
          <a:p>
            <a:pPr algn="ctr"/>
            <a:r>
              <a:rPr lang="en-US" b="1" dirty="0">
                <a:solidFill>
                  <a:schemeClr val="tx1"/>
                </a:solidFill>
              </a:rPr>
              <a:t>(Creo)</a:t>
            </a:r>
          </a:p>
        </p:txBody>
      </p:sp>
      <p:sp>
        <p:nvSpPr>
          <p:cNvPr id="10" name="Rounded Rectangle 9"/>
          <p:cNvSpPr/>
          <p:nvPr/>
        </p:nvSpPr>
        <p:spPr>
          <a:xfrm>
            <a:off x="1977993" y="2214265"/>
            <a:ext cx="2438400" cy="762000"/>
          </a:xfrm>
          <a:prstGeom prst="roundRect">
            <a:avLst/>
          </a:prstGeom>
          <a:solidFill>
            <a:srgbClr val="92D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Finite Element Model</a:t>
            </a:r>
          </a:p>
          <a:p>
            <a:pPr algn="ctr"/>
            <a:r>
              <a:rPr lang="en-US" b="1" dirty="0">
                <a:solidFill>
                  <a:schemeClr val="tx1"/>
                </a:solidFill>
              </a:rPr>
              <a:t>(</a:t>
            </a:r>
            <a:r>
              <a:rPr lang="en-US" b="1" dirty="0" err="1">
                <a:solidFill>
                  <a:schemeClr val="tx1"/>
                </a:solidFill>
              </a:rPr>
              <a:t>Abaqus</a:t>
            </a:r>
            <a:r>
              <a:rPr lang="en-US" b="1" dirty="0">
                <a:solidFill>
                  <a:schemeClr val="tx1"/>
                </a:solidFill>
              </a:rPr>
              <a:t>)</a:t>
            </a:r>
          </a:p>
        </p:txBody>
      </p:sp>
      <p:sp>
        <p:nvSpPr>
          <p:cNvPr id="11" name="Rounded Rectangle 10"/>
          <p:cNvSpPr/>
          <p:nvPr/>
        </p:nvSpPr>
        <p:spPr>
          <a:xfrm>
            <a:off x="1977993" y="5643265"/>
            <a:ext cx="2438400" cy="762000"/>
          </a:xfrm>
          <a:prstGeom prst="roundRect">
            <a:avLst/>
          </a:prstGeom>
          <a:solidFill>
            <a:srgbClr val="92D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Electrical Model</a:t>
            </a:r>
          </a:p>
          <a:p>
            <a:pPr algn="ctr"/>
            <a:r>
              <a:rPr lang="en-US" b="1" dirty="0">
                <a:solidFill>
                  <a:schemeClr val="tx1"/>
                </a:solidFill>
              </a:rPr>
              <a:t>(NX)</a:t>
            </a:r>
          </a:p>
        </p:txBody>
      </p:sp>
      <p:pic>
        <p:nvPicPr>
          <p:cNvPr id="12" name="Picture 11"/>
          <p:cNvPicPr>
            <a:picLocks noChangeAspect="1"/>
          </p:cNvPicPr>
          <p:nvPr/>
        </p:nvPicPr>
        <p:blipFill>
          <a:blip r:embed="rId3"/>
          <a:stretch>
            <a:fillRect/>
          </a:stretch>
        </p:blipFill>
        <p:spPr>
          <a:xfrm flipH="1">
            <a:off x="5632763" y="3531278"/>
            <a:ext cx="2094846" cy="1524000"/>
          </a:xfrm>
          <a:prstGeom prst="rect">
            <a:avLst/>
          </a:prstGeom>
          <a:effectLst>
            <a:outerShdw blurRad="50800" dist="38100" dir="2700000" algn="tl" rotWithShape="0">
              <a:prstClr val="black">
                <a:alpha val="40000"/>
              </a:prstClr>
            </a:outerShdw>
          </a:effectLst>
        </p:spPr>
      </p:pic>
      <p:cxnSp>
        <p:nvCxnSpPr>
          <p:cNvPr id="13" name="Straight Arrow Connector 12"/>
          <p:cNvCxnSpPr>
            <a:stCxn id="10" idx="3"/>
            <a:endCxn id="12" idx="3"/>
          </p:cNvCxnSpPr>
          <p:nvPr/>
        </p:nvCxnSpPr>
        <p:spPr>
          <a:xfrm>
            <a:off x="4416393" y="2595265"/>
            <a:ext cx="1216370" cy="1698013"/>
          </a:xfrm>
          <a:prstGeom prst="straightConnector1">
            <a:avLst/>
          </a:prstGeom>
          <a:ln w="76200">
            <a:solidFill>
              <a:srgbClr val="0070C0"/>
            </a:solidFill>
            <a:prstDash val="sysDot"/>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3"/>
            <a:endCxn id="12" idx="3"/>
          </p:cNvCxnSpPr>
          <p:nvPr/>
        </p:nvCxnSpPr>
        <p:spPr>
          <a:xfrm>
            <a:off x="4416393" y="3452515"/>
            <a:ext cx="1216370" cy="840763"/>
          </a:xfrm>
          <a:prstGeom prst="straightConnector1">
            <a:avLst/>
          </a:prstGeom>
          <a:ln w="76200">
            <a:solidFill>
              <a:srgbClr val="0070C0"/>
            </a:solidFill>
            <a:prstDash val="sysDot"/>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12" idx="3"/>
          </p:cNvCxnSpPr>
          <p:nvPr/>
        </p:nvCxnSpPr>
        <p:spPr>
          <a:xfrm flipV="1">
            <a:off x="4416393" y="4293278"/>
            <a:ext cx="1216370" cy="16487"/>
          </a:xfrm>
          <a:prstGeom prst="straightConnector1">
            <a:avLst/>
          </a:prstGeom>
          <a:ln w="76200">
            <a:solidFill>
              <a:srgbClr val="0070C0"/>
            </a:solidFill>
            <a:prstDash val="sysDot"/>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3"/>
            <a:endCxn id="12" idx="3"/>
          </p:cNvCxnSpPr>
          <p:nvPr/>
        </p:nvCxnSpPr>
        <p:spPr>
          <a:xfrm flipV="1">
            <a:off x="4416393" y="4293278"/>
            <a:ext cx="1216370" cy="873737"/>
          </a:xfrm>
          <a:prstGeom prst="straightConnector1">
            <a:avLst/>
          </a:prstGeom>
          <a:ln w="76200">
            <a:solidFill>
              <a:srgbClr val="0070C0"/>
            </a:solidFill>
            <a:prstDash val="sysDot"/>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3"/>
            <a:endCxn id="12" idx="3"/>
          </p:cNvCxnSpPr>
          <p:nvPr/>
        </p:nvCxnSpPr>
        <p:spPr>
          <a:xfrm flipV="1">
            <a:off x="4416393" y="4293278"/>
            <a:ext cx="1216370" cy="1730987"/>
          </a:xfrm>
          <a:prstGeom prst="straightConnector1">
            <a:avLst/>
          </a:prstGeom>
          <a:ln w="76200">
            <a:solidFill>
              <a:srgbClr val="0070C0"/>
            </a:solidFill>
            <a:prstDash val="sysDot"/>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090073" y="2678668"/>
            <a:ext cx="3291927" cy="830997"/>
          </a:xfrm>
          <a:prstGeom prst="rect">
            <a:avLst/>
          </a:prstGeom>
          <a:noFill/>
        </p:spPr>
        <p:txBody>
          <a:bodyPr wrap="none" rtlCol="0">
            <a:spAutoFit/>
          </a:bodyPr>
          <a:lstStyle/>
          <a:p>
            <a:pPr algn="ctr"/>
            <a:r>
              <a:rPr lang="en-US" sz="2400" b="1" dirty="0"/>
              <a:t>Digital Viewpoint Model</a:t>
            </a:r>
          </a:p>
          <a:p>
            <a:pPr algn="ctr"/>
            <a:r>
              <a:rPr lang="en-US" sz="2400" b="1" dirty="0"/>
              <a:t>(DVM)</a:t>
            </a:r>
          </a:p>
        </p:txBody>
      </p:sp>
      <p:sp>
        <p:nvSpPr>
          <p:cNvPr id="19" name="Rectangle 18"/>
          <p:cNvSpPr/>
          <p:nvPr/>
        </p:nvSpPr>
        <p:spPr>
          <a:xfrm>
            <a:off x="8761175" y="4972163"/>
            <a:ext cx="3200399" cy="1433102"/>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(3D Visualization, Dashboard, Web Portal, Diagram, etc.)</a:t>
            </a:r>
          </a:p>
          <a:p>
            <a:pPr algn="ctr"/>
            <a:r>
              <a:rPr lang="en-US" b="1" dirty="0">
                <a:solidFill>
                  <a:schemeClr val="tx1"/>
                </a:solidFill>
              </a:rPr>
              <a:t>Content and format driven by specific perspective and need of stakeholder</a:t>
            </a:r>
          </a:p>
        </p:txBody>
      </p:sp>
      <p:cxnSp>
        <p:nvCxnSpPr>
          <p:cNvPr id="20" name="Straight Arrow Connector 19"/>
          <p:cNvCxnSpPr>
            <a:stCxn id="12" idx="1"/>
          </p:cNvCxnSpPr>
          <p:nvPr/>
        </p:nvCxnSpPr>
        <p:spPr>
          <a:xfrm>
            <a:off x="7727609" y="4293278"/>
            <a:ext cx="1033566" cy="0"/>
          </a:xfrm>
          <a:prstGeom prst="straightConnector1">
            <a:avLst/>
          </a:prstGeom>
          <a:ln w="76200">
            <a:solidFill>
              <a:srgbClr val="0070C0"/>
            </a:solidFill>
            <a:prstDash val="sysDot"/>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18179" y="1752600"/>
            <a:ext cx="2158027" cy="461665"/>
          </a:xfrm>
          <a:prstGeom prst="rect">
            <a:avLst/>
          </a:prstGeom>
          <a:noFill/>
        </p:spPr>
        <p:txBody>
          <a:bodyPr wrap="none" rtlCol="0">
            <a:spAutoFit/>
          </a:bodyPr>
          <a:lstStyle/>
          <a:p>
            <a:pPr algn="ctr"/>
            <a:r>
              <a:rPr lang="en-US" sz="2400" b="1" dirty="0"/>
              <a:t>Digital Artifacts</a:t>
            </a:r>
          </a:p>
        </p:txBody>
      </p:sp>
      <p:pic>
        <p:nvPicPr>
          <p:cNvPr id="22" name="Content Placeholder 10"/>
          <p:cNvPicPr>
            <a:picLocks noChangeAspect="1"/>
          </p:cNvPicPr>
          <p:nvPr/>
        </p:nvPicPr>
        <p:blipFill>
          <a:blip r:embed="rId4"/>
          <a:stretch>
            <a:fillRect/>
          </a:stretch>
        </p:blipFill>
        <p:spPr>
          <a:xfrm>
            <a:off x="8761175" y="2319773"/>
            <a:ext cx="3200399" cy="2608141"/>
          </a:xfrm>
          <a:prstGeom prst="rect">
            <a:avLst/>
          </a:prstGeom>
          <a:ln>
            <a:solidFill>
              <a:srgbClr val="0070C0"/>
            </a:solidFill>
          </a:ln>
        </p:spPr>
      </p:pic>
      <p:sp>
        <p:nvSpPr>
          <p:cNvPr id="23" name="TextBox 22"/>
          <p:cNvSpPr txBox="1"/>
          <p:nvPr/>
        </p:nvSpPr>
        <p:spPr>
          <a:xfrm>
            <a:off x="9441891" y="1833265"/>
            <a:ext cx="1838965" cy="461665"/>
          </a:xfrm>
          <a:prstGeom prst="rect">
            <a:avLst/>
          </a:prstGeom>
          <a:noFill/>
        </p:spPr>
        <p:txBody>
          <a:bodyPr wrap="none" rtlCol="0">
            <a:spAutoFit/>
          </a:bodyPr>
          <a:lstStyle/>
          <a:p>
            <a:pPr algn="ctr"/>
            <a:r>
              <a:rPr lang="en-US" sz="2400" b="1" dirty="0"/>
              <a:t>Digital Views</a:t>
            </a:r>
          </a:p>
        </p:txBody>
      </p:sp>
    </p:spTree>
    <p:extLst>
      <p:ext uri="{BB962C8B-B14F-4D97-AF65-F5344CB8AC3E}">
        <p14:creationId xmlns:p14="http://schemas.microsoft.com/office/powerpoint/2010/main" val="667912043"/>
      </p:ext>
    </p:extLst>
  </p:cSld>
  <p:clrMapOvr>
    <a:masterClrMapping/>
  </p:clrMapOvr>
  <p:transition advClick="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DVM: Overview</a:t>
            </a:r>
          </a:p>
        </p:txBody>
      </p:sp>
      <p:sp>
        <p:nvSpPr>
          <p:cNvPr id="3" name="Content Placeholder 2"/>
          <p:cNvSpPr>
            <a:spLocks noGrp="1"/>
          </p:cNvSpPr>
          <p:nvPr>
            <p:ph idx="1"/>
          </p:nvPr>
        </p:nvSpPr>
        <p:spPr/>
        <p:txBody>
          <a:bodyPr/>
          <a:lstStyle/>
          <a:p>
            <a:r>
              <a:rPr lang="en-US" dirty="0"/>
              <a:t>The DVM is divided into four interconnected ontologies</a:t>
            </a:r>
          </a:p>
          <a:p>
            <a:pPr lvl="1"/>
            <a:r>
              <a:rPr lang="en-US" dirty="0"/>
              <a:t>Digital View Concepts</a:t>
            </a:r>
          </a:p>
          <a:p>
            <a:pPr lvl="1"/>
            <a:r>
              <a:rPr lang="en-US" dirty="0"/>
              <a:t>Digital Artifact Concepts</a:t>
            </a:r>
          </a:p>
          <a:p>
            <a:pPr lvl="1"/>
            <a:r>
              <a:rPr lang="en-US" dirty="0"/>
              <a:t>Stakeholder Concepts</a:t>
            </a:r>
          </a:p>
          <a:p>
            <a:pPr lvl="1"/>
            <a:r>
              <a:rPr lang="en-US" dirty="0"/>
              <a:t>Process Concepts</a:t>
            </a:r>
          </a:p>
          <a:p>
            <a:r>
              <a:rPr lang="en-US" dirty="0"/>
              <a:t>The concepts in the DVM are defined at a high-level with the intention of allowing stakeholders to extend them with more specialized concepts that are specific to a given domain or need</a:t>
            </a:r>
          </a:p>
          <a:p>
            <a:r>
              <a:rPr lang="en-US" dirty="0"/>
              <a:t>While the DVM is modeled using SysML, the concepts are agnostic of any particular language, tool, or infrastructure</a:t>
            </a: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13</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1993723018"/>
      </p:ext>
    </p:extLst>
  </p:cSld>
  <p:clrMapOvr>
    <a:masterClrMapping/>
  </p:clrMapOvr>
  <p:transition advClick="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DVM: Exchanging Data Related Across Different Metamodels</a:t>
            </a:r>
          </a:p>
        </p:txBody>
      </p:sp>
      <p:pic>
        <p:nvPicPr>
          <p:cNvPr id="6" name="Content Placeholder 5"/>
          <p:cNvPicPr>
            <a:picLocks noGrp="1" noChangeAspect="1"/>
          </p:cNvPicPr>
          <p:nvPr>
            <p:ph idx="1"/>
          </p:nvPr>
        </p:nvPicPr>
        <p:blipFill>
          <a:blip r:embed="rId3"/>
          <a:stretch>
            <a:fillRect/>
          </a:stretch>
        </p:blipFill>
        <p:spPr>
          <a:xfrm>
            <a:off x="2449324" y="1828800"/>
            <a:ext cx="7445751" cy="4529138"/>
          </a:xfrm>
          <a:prstGeom prst="rect">
            <a:avLst/>
          </a:prstGeom>
        </p:spPr>
      </p:pic>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14</a:t>
            </a:fld>
            <a:endParaRPr lang="en-US" altLang="en-US" dirty="0">
              <a:solidFill>
                <a:prstClr val="black">
                  <a:lumMod val="50000"/>
                  <a:lumOff val="50000"/>
                </a:prstClr>
              </a:solidFill>
            </a:endParaRPr>
          </a:p>
        </p:txBody>
      </p:sp>
      <p:sp>
        <p:nvSpPr>
          <p:cNvPr id="18" name="TextBox 17"/>
          <p:cNvSpPr txBox="1"/>
          <p:nvPr/>
        </p:nvSpPr>
        <p:spPr>
          <a:xfrm>
            <a:off x="2286000" y="1752600"/>
            <a:ext cx="7848600" cy="2308324"/>
          </a:xfrm>
          <a:prstGeom prst="rect">
            <a:avLst/>
          </a:prstGeom>
          <a:noFill/>
        </p:spPr>
        <p:txBody>
          <a:bodyPr wrap="square" rtlCol="0">
            <a:spAutoFit/>
          </a:bodyPr>
          <a:lstStyle/>
          <a:p>
            <a:endParaRPr/>
          </a:p>
          <a:p>
            <a:endParaRPr/>
          </a:p>
          <a:p>
            <a:endParaRPr/>
          </a:p>
          <a:p>
            <a:endParaRPr/>
          </a:p>
          <a:p>
            <a:endParaRPr/>
          </a:p>
          <a:p>
            <a:endParaRPr/>
          </a:p>
          <a:p>
            <a:endParaRPr/>
          </a:p>
          <a:p>
            <a:endParaRPr/>
          </a:p>
        </p:txBody>
      </p:sp>
      <p:sp>
        <p:nvSpPr>
          <p:cNvPr id="20" name="TextBox 19"/>
          <p:cNvSpPr txBox="1"/>
          <p:nvPr/>
        </p:nvSpPr>
        <p:spPr>
          <a:xfrm rot="16200000">
            <a:off x="866733" y="4943033"/>
            <a:ext cx="2435446" cy="707886"/>
          </a:xfrm>
          <a:prstGeom prst="rect">
            <a:avLst/>
          </a:prstGeom>
          <a:noFill/>
        </p:spPr>
        <p:txBody>
          <a:bodyPr wrap="square" rtlCol="0">
            <a:spAutoFit/>
          </a:bodyPr>
          <a:lstStyle/>
          <a:p>
            <a:pPr algn="ctr"/>
            <a:r>
              <a:rPr lang="en-US" sz="2000" b="1" dirty="0"/>
              <a:t>Digital Artifact Concepts</a:t>
            </a:r>
          </a:p>
        </p:txBody>
      </p:sp>
      <p:sp>
        <p:nvSpPr>
          <p:cNvPr id="21" name="TextBox 20"/>
          <p:cNvSpPr txBox="1"/>
          <p:nvPr/>
        </p:nvSpPr>
        <p:spPr>
          <a:xfrm rot="16200000">
            <a:off x="922907" y="2712606"/>
            <a:ext cx="2323099" cy="707886"/>
          </a:xfrm>
          <a:prstGeom prst="rect">
            <a:avLst/>
          </a:prstGeom>
          <a:noFill/>
        </p:spPr>
        <p:txBody>
          <a:bodyPr wrap="square" rtlCol="0">
            <a:spAutoFit/>
          </a:bodyPr>
          <a:lstStyle/>
          <a:p>
            <a:pPr algn="ctr"/>
            <a:r>
              <a:rPr lang="en-US" sz="2000" b="1" dirty="0"/>
              <a:t>Digital View Concepts</a:t>
            </a:r>
          </a:p>
        </p:txBody>
      </p:sp>
      <p:sp>
        <p:nvSpPr>
          <p:cNvPr id="22" name="TextBox 21"/>
          <p:cNvSpPr txBox="1"/>
          <p:nvPr/>
        </p:nvSpPr>
        <p:spPr>
          <a:xfrm rot="5400000" flipH="1">
            <a:off x="9293316" y="4435540"/>
            <a:ext cx="1933255" cy="707886"/>
          </a:xfrm>
          <a:prstGeom prst="rect">
            <a:avLst/>
          </a:prstGeom>
          <a:noFill/>
        </p:spPr>
        <p:txBody>
          <a:bodyPr wrap="square" rtlCol="0">
            <a:spAutoFit/>
          </a:bodyPr>
          <a:lstStyle/>
          <a:p>
            <a:pPr algn="ctr"/>
            <a:r>
              <a:rPr lang="en-US" sz="2000" b="1" dirty="0"/>
              <a:t>Process Concepts</a:t>
            </a:r>
          </a:p>
        </p:txBody>
      </p:sp>
      <p:sp>
        <p:nvSpPr>
          <p:cNvPr id="23" name="TextBox 22"/>
          <p:cNvSpPr txBox="1"/>
          <p:nvPr/>
        </p:nvSpPr>
        <p:spPr>
          <a:xfrm rot="5400000" flipH="1">
            <a:off x="9337908" y="2244494"/>
            <a:ext cx="1844074" cy="707886"/>
          </a:xfrm>
          <a:prstGeom prst="rect">
            <a:avLst/>
          </a:prstGeom>
          <a:noFill/>
        </p:spPr>
        <p:txBody>
          <a:bodyPr wrap="square" rtlCol="0">
            <a:spAutoFit/>
          </a:bodyPr>
          <a:lstStyle/>
          <a:p>
            <a:pPr algn="ctr"/>
            <a:r>
              <a:rPr lang="en-US" sz="2000" b="1" dirty="0"/>
              <a:t>Stakeholder Concepts</a:t>
            </a:r>
          </a:p>
        </p:txBody>
      </p:sp>
    </p:spTree>
    <p:extLst>
      <p:ext uri="{BB962C8B-B14F-4D97-AF65-F5344CB8AC3E}">
        <p14:creationId xmlns:p14="http://schemas.microsoft.com/office/powerpoint/2010/main" val="4019994165"/>
      </p:ext>
    </p:extLst>
  </p:cSld>
  <p:clrMapOvr>
    <a:masterClrMapping/>
  </p:clrMapOvr>
  <p:transition advClick="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DVM: Digital Artifact Concepts</a:t>
            </a: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15</a:t>
            </a:fld>
            <a:endParaRPr lang="en-US" altLang="en-US" dirty="0">
              <a:solidFill>
                <a:prstClr val="black">
                  <a:lumMod val="50000"/>
                  <a:lumOff val="50000"/>
                </a:prstClr>
              </a:solidFill>
            </a:endParaRPr>
          </a:p>
        </p:txBody>
      </p:sp>
      <p:sp>
        <p:nvSpPr>
          <p:cNvPr id="6" name="Content Placeholder 5"/>
          <p:cNvSpPr>
            <a:spLocks noGrp="1"/>
          </p:cNvSpPr>
          <p:nvPr>
            <p:ph sz="half" idx="1"/>
          </p:nvPr>
        </p:nvSpPr>
        <p:spPr/>
        <p:txBody>
          <a:bodyPr/>
          <a:lstStyle/>
          <a:p>
            <a:r>
              <a:rPr lang="en-US" dirty="0"/>
              <a:t>This ontology specifies concepts used to describe the kinds of digital information (models, databases, etc.) that comprise a digital artifact to be exchanged</a:t>
            </a:r>
          </a:p>
          <a:p>
            <a:r>
              <a:rPr lang="en-US" dirty="0"/>
              <a:t>The ontology also shows how digital artifacts, repositories, and authoritative sources of truth</a:t>
            </a:r>
          </a:p>
          <a:p>
            <a:r>
              <a:rPr lang="en-US" dirty="0"/>
              <a:t>This helps for expressing digital curation concepts related to their credibility, accuracy, provenance, and trustworthiness</a:t>
            </a:r>
          </a:p>
        </p:txBody>
      </p:sp>
      <p:pic>
        <p:nvPicPr>
          <p:cNvPr id="8" name="Picture 82830597.png" descr="82830597.png"/>
          <p:cNvPicPr preferRelativeResize="0">
            <a:picLocks noGrp="1"/>
          </p:cNvPicPr>
          <p:nvPr>
            <p:ph sz="half" idx="2"/>
          </p:nvPr>
        </p:nvPicPr>
        <p:blipFill>
          <a:blip r:embed="rId3" cstate="print"/>
          <a:stretch>
            <a:fillRect/>
          </a:stretch>
        </p:blipFill>
        <p:spPr>
          <a:xfrm>
            <a:off x="6019800" y="1828799"/>
            <a:ext cx="5964618" cy="4179463"/>
          </a:xfrm>
          <a:prstGeom prst="rect">
            <a:avLst/>
          </a:prstGeom>
        </p:spPr>
      </p:pic>
    </p:spTree>
    <p:extLst>
      <p:ext uri="{BB962C8B-B14F-4D97-AF65-F5344CB8AC3E}">
        <p14:creationId xmlns:p14="http://schemas.microsoft.com/office/powerpoint/2010/main" val="1180010119"/>
      </p:ext>
    </p:extLst>
  </p:cSld>
  <p:clrMapOvr>
    <a:masterClrMapping/>
  </p:clrMapOvr>
  <p:transition advClick="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DVM: Digital View Concepts</a:t>
            </a:r>
            <a:endParaRPr lang="en-US" dirty="0"/>
          </a:p>
        </p:txBody>
      </p:sp>
      <p:sp>
        <p:nvSpPr>
          <p:cNvPr id="6" name="Content Placeholder 5"/>
          <p:cNvSpPr>
            <a:spLocks noGrp="1"/>
          </p:cNvSpPr>
          <p:nvPr>
            <p:ph sz="half" idx="1"/>
          </p:nvPr>
        </p:nvSpPr>
        <p:spPr/>
        <p:txBody>
          <a:bodyPr/>
          <a:lstStyle/>
          <a:p>
            <a:r>
              <a:rPr lang="en-US"/>
              <a:t>This ontology specifies concepts used to describe digital views, the standards and syntax that apply to them, and how the digital views are used to drive decisions across phases of system development</a:t>
            </a:r>
          </a:p>
          <a:p>
            <a:r>
              <a:rPr lang="en-US"/>
              <a:t>The relationship between digital views and viewpoints is specified</a:t>
            </a:r>
          </a:p>
          <a:p>
            <a:r>
              <a:rPr lang="en-US"/>
              <a:t>New digital views and viewpoints can be conceptualized as extensions of these base concepts</a:t>
            </a:r>
            <a:endParaRPr lang="en-US" dirty="0"/>
          </a:p>
        </p:txBody>
      </p:sp>
      <p:pic>
        <p:nvPicPr>
          <p:cNvPr id="9" name="Content Placeholder 8"/>
          <p:cNvPicPr>
            <a:picLocks noGrp="1" noChangeAspect="1"/>
          </p:cNvPicPr>
          <p:nvPr>
            <p:ph sz="half" idx="2"/>
          </p:nvPr>
        </p:nvPicPr>
        <p:blipFill>
          <a:blip r:embed="rId3"/>
          <a:stretch>
            <a:fillRect/>
          </a:stretch>
        </p:blipFill>
        <p:spPr>
          <a:xfrm>
            <a:off x="6275386" y="1828800"/>
            <a:ext cx="5688013" cy="3280320"/>
          </a:xfrm>
        </p:spPr>
      </p:pic>
      <p:sp>
        <p:nvSpPr>
          <p:cNvPr id="5" name="Slide Number Placeholder 4"/>
          <p:cNvSpPr>
            <a:spLocks noGrp="1"/>
          </p:cNvSpPr>
          <p:nvPr>
            <p:ph type="sldNum" sz="quarter" idx="4"/>
          </p:nvPr>
        </p:nvSpPr>
        <p:spPr/>
        <p:txBody>
          <a:bodyPr/>
          <a:lstStyle/>
          <a:p>
            <a:fld id="{DAB54924-03FB-44A6-B139-D6D34965CBA3}" type="slidenum">
              <a:rPr lang="en-US" altLang="en-US" smtClean="0"/>
              <a:pPr/>
              <a:t>16</a:t>
            </a:fld>
            <a:endParaRPr lang="en-US" altLang="en-US" dirty="0"/>
          </a:p>
        </p:txBody>
      </p:sp>
    </p:spTree>
    <p:extLst>
      <p:ext uri="{BB962C8B-B14F-4D97-AF65-F5344CB8AC3E}">
        <p14:creationId xmlns:p14="http://schemas.microsoft.com/office/powerpoint/2010/main" val="61514091"/>
      </p:ext>
    </p:extLst>
  </p:cSld>
  <p:clrMapOvr>
    <a:masterClrMapping/>
  </p:clrMapOvr>
  <p:transition advClick="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DVM: Process Concepts</a:t>
            </a: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17</a:t>
            </a:fld>
            <a:endParaRPr lang="en-US" altLang="en-US" dirty="0">
              <a:solidFill>
                <a:prstClr val="black">
                  <a:lumMod val="50000"/>
                  <a:lumOff val="50000"/>
                </a:prstClr>
              </a:solidFill>
            </a:endParaRPr>
          </a:p>
        </p:txBody>
      </p:sp>
      <p:sp>
        <p:nvSpPr>
          <p:cNvPr id="6" name="Content Placeholder 5"/>
          <p:cNvSpPr>
            <a:spLocks noGrp="1"/>
          </p:cNvSpPr>
          <p:nvPr>
            <p:ph sz="half" idx="1"/>
          </p:nvPr>
        </p:nvSpPr>
        <p:spPr/>
        <p:txBody>
          <a:bodyPr/>
          <a:lstStyle/>
          <a:p>
            <a:r>
              <a:rPr lang="en-US" dirty="0"/>
              <a:t>This ontology specifies concepts used to describe work products and the activities that produce them</a:t>
            </a:r>
          </a:p>
          <a:p>
            <a:r>
              <a:rPr lang="en-US" dirty="0"/>
              <a:t>Some specialized kinds of work products and activities have been specified</a:t>
            </a:r>
          </a:p>
          <a:p>
            <a:r>
              <a:rPr lang="en-US" dirty="0"/>
              <a:t>The concepts of governance and configuration control have also been specified</a:t>
            </a:r>
          </a:p>
        </p:txBody>
      </p:sp>
      <p:pic>
        <p:nvPicPr>
          <p:cNvPr id="8" name="Picture -1521891739.png" descr="-1521891739.png"/>
          <p:cNvPicPr preferRelativeResize="0">
            <a:picLocks noGrp="1"/>
          </p:cNvPicPr>
          <p:nvPr>
            <p:ph sz="half" idx="2"/>
          </p:nvPr>
        </p:nvPicPr>
        <p:blipFill>
          <a:blip r:embed="rId3" cstate="print"/>
          <a:stretch>
            <a:fillRect/>
          </a:stretch>
        </p:blipFill>
        <p:spPr>
          <a:xfrm>
            <a:off x="6015274" y="1828800"/>
            <a:ext cx="5948126" cy="3250576"/>
          </a:xfrm>
          <a:prstGeom prst="rect">
            <a:avLst/>
          </a:prstGeom>
        </p:spPr>
      </p:pic>
    </p:spTree>
    <p:extLst>
      <p:ext uri="{BB962C8B-B14F-4D97-AF65-F5344CB8AC3E}">
        <p14:creationId xmlns:p14="http://schemas.microsoft.com/office/powerpoint/2010/main" val="3134539190"/>
      </p:ext>
    </p:extLst>
  </p:cSld>
  <p:clrMapOvr>
    <a:masterClrMapping/>
  </p:clrMapOvr>
  <p:transition advClick="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DVM: Stakeholder Concepts</a:t>
            </a:r>
          </a:p>
        </p:txBody>
      </p:sp>
      <p:sp>
        <p:nvSpPr>
          <p:cNvPr id="7" name="Content Placeholder 6"/>
          <p:cNvSpPr>
            <a:spLocks noGrp="1"/>
          </p:cNvSpPr>
          <p:nvPr>
            <p:ph sz="half" idx="1"/>
          </p:nvPr>
        </p:nvSpPr>
        <p:spPr/>
        <p:txBody>
          <a:bodyPr/>
          <a:lstStyle/>
          <a:p>
            <a:r>
              <a:rPr lang="en-US" dirty="0"/>
              <a:t>This ontology specifies concepts used to describe the stakeholders involved in a given exchange of digital information</a:t>
            </a:r>
          </a:p>
          <a:p>
            <a:r>
              <a:rPr lang="en-US" dirty="0"/>
              <a:t>These concepts can be applied to any stakeholders exchanging digital information, whether they are from the same or different organizations</a:t>
            </a:r>
          </a:p>
          <a:p>
            <a:r>
              <a:rPr lang="en-US" dirty="0"/>
              <a:t>The perspective and engineering discipline of the stakeholders are also conceptualized</a:t>
            </a: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18</a:t>
            </a:fld>
            <a:endParaRPr lang="en-US" altLang="en-US" dirty="0">
              <a:solidFill>
                <a:prstClr val="black">
                  <a:lumMod val="50000"/>
                  <a:lumOff val="50000"/>
                </a:prstClr>
              </a:solidFill>
            </a:endParaRPr>
          </a:p>
        </p:txBody>
      </p:sp>
      <p:pic>
        <p:nvPicPr>
          <p:cNvPr id="11" name="Content Placeholder 10"/>
          <p:cNvPicPr>
            <a:picLocks noGrp="1" noChangeAspect="1"/>
          </p:cNvPicPr>
          <p:nvPr>
            <p:ph sz="half" idx="2"/>
          </p:nvPr>
        </p:nvPicPr>
        <p:blipFill>
          <a:blip r:embed="rId3"/>
          <a:stretch>
            <a:fillRect/>
          </a:stretch>
        </p:blipFill>
        <p:spPr>
          <a:xfrm>
            <a:off x="6019800" y="1828800"/>
            <a:ext cx="5943600" cy="2486514"/>
          </a:xfrm>
          <a:prstGeom prst="rect">
            <a:avLst/>
          </a:prstGeom>
        </p:spPr>
      </p:pic>
    </p:spTree>
    <p:extLst>
      <p:ext uri="{BB962C8B-B14F-4D97-AF65-F5344CB8AC3E}">
        <p14:creationId xmlns:p14="http://schemas.microsoft.com/office/powerpoint/2010/main" val="3564269871"/>
      </p:ext>
    </p:extLst>
  </p:cSld>
  <p:clrMapOvr>
    <a:masterClrMapping/>
  </p:clrMapOvr>
  <p:transition advClick="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ISO </a:t>
            </a:r>
            <a:r>
              <a:rPr lang="en-US" dirty="0" err="1"/>
              <a:t>AhG</a:t>
            </a:r>
            <a:r>
              <a:rPr lang="en-US" dirty="0"/>
              <a:t> 6 Conclusion and Recommendation </a:t>
            </a: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19</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2580068400"/>
      </p:ext>
    </p:extLst>
  </p:cSld>
  <p:clrMapOvr>
    <a:masterClrMapping/>
  </p:clrMapOvr>
  <p:transition advClick="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Background</a:t>
            </a:r>
          </a:p>
        </p:txBody>
      </p:sp>
      <p:sp>
        <p:nvSpPr>
          <p:cNvPr id="7" name="Text Placeholder 6"/>
          <p:cNvSpPr>
            <a:spLocks noGrp="1"/>
          </p:cNvSpPr>
          <p:nvPr>
            <p:ph type="body" idx="1"/>
          </p:nvPr>
        </p:nvSpPr>
        <p:spPr/>
        <p:txBody>
          <a:bodyPr/>
          <a:lstStyle/>
          <a:p>
            <a:r>
              <a:rPr lang="en-US" dirty="0"/>
              <a:t>What is the DEIXWG and why is it needed?</a:t>
            </a: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2</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698723165"/>
      </p:ext>
    </p:extLst>
  </p:cSld>
  <p:clrMapOvr>
    <a:masterClrMapping/>
  </p:clrMapOvr>
  <p:transition advClick="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6F97C-0CD0-4463-BE5F-0EAB724FF21B}"/>
              </a:ext>
            </a:extLst>
          </p:cNvPr>
          <p:cNvSpPr>
            <a:spLocks noGrp="1"/>
          </p:cNvSpPr>
          <p:nvPr>
            <p:ph type="title"/>
          </p:nvPr>
        </p:nvSpPr>
        <p:spPr>
          <a:xfrm>
            <a:off x="762000" y="1262769"/>
            <a:ext cx="10668000" cy="685799"/>
          </a:xfrm>
        </p:spPr>
        <p:txBody>
          <a:bodyPr/>
          <a:lstStyle/>
          <a:p>
            <a:r>
              <a:rPr lang="en-US" dirty="0"/>
              <a:t>Conclusion</a:t>
            </a:r>
          </a:p>
        </p:txBody>
      </p:sp>
      <p:sp>
        <p:nvSpPr>
          <p:cNvPr id="3" name="Content Placeholder 2">
            <a:extLst>
              <a:ext uri="{FF2B5EF4-FFF2-40B4-BE49-F238E27FC236}">
                <a16:creationId xmlns:a16="http://schemas.microsoft.com/office/drawing/2014/main" id="{AD6718D9-931E-40E2-84B6-6F7D9519EBC1}"/>
              </a:ext>
            </a:extLst>
          </p:cNvPr>
          <p:cNvSpPr>
            <a:spLocks noGrp="1"/>
          </p:cNvSpPr>
          <p:nvPr>
            <p:ph idx="1"/>
          </p:nvPr>
        </p:nvSpPr>
        <p:spPr>
          <a:xfrm>
            <a:off x="840658" y="1947890"/>
            <a:ext cx="10668000" cy="4529110"/>
          </a:xfrm>
        </p:spPr>
        <p:txBody>
          <a:bodyPr>
            <a:normAutofit/>
          </a:bodyPr>
          <a:lstStyle/>
          <a:p>
            <a:pPr marL="0">
              <a:lnSpc>
                <a:spcPct val="107000"/>
              </a:lnSpc>
              <a:spcBef>
                <a:spcPts val="0"/>
              </a:spcBef>
              <a:spcAft>
                <a:spcPts val="3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The challenges of exchanging a diverse set of information in a digital environment across stakeholders with different perspectives and organizations with different interests is driving the formation of standards in a number of areas. Examples include:</a:t>
            </a:r>
          </a:p>
          <a:p>
            <a:pPr marL="457200" lvl="1">
              <a:lnSpc>
                <a:spcPct val="107000"/>
              </a:lnSpc>
              <a:spcBef>
                <a:spcPts val="0"/>
              </a:spcBef>
              <a:spcAft>
                <a:spcPts val="3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Life Cycle Processes and Harmonization Working Group’s (LCPHWG) work in methods for SC7 modeling </a:t>
            </a:r>
          </a:p>
          <a:p>
            <a:pPr marL="457200" lvl="1">
              <a:lnSpc>
                <a:spcPct val="107000"/>
              </a:lnSpc>
              <a:spcBef>
                <a:spcPts val="0"/>
              </a:spcBef>
              <a:spcAft>
                <a:spcPts val="300"/>
              </a:spcAft>
            </a:pPr>
            <a:r>
              <a:rPr lang="en-US" sz="1400" dirty="0">
                <a:latin typeface="Arial" panose="020B0604020202020204" pitchFamily="34" charset="0"/>
                <a:ea typeface="Calibri" panose="020F0502020204030204" pitchFamily="34" charset="0"/>
                <a:cs typeface="Times New Roman" panose="02020603050405020304" pitchFamily="18" charset="0"/>
              </a:rPr>
              <a:t>C</a:t>
            </a:r>
            <a:r>
              <a:rPr lang="en-US" sz="1400" dirty="0">
                <a:effectLst/>
                <a:latin typeface="Arial" panose="020B0604020202020204" pitchFamily="34" charset="0"/>
                <a:ea typeface="Calibri" panose="020F0502020204030204" pitchFamily="34" charset="0"/>
                <a:cs typeface="Times New Roman" panose="02020603050405020304" pitchFamily="18" charset="0"/>
              </a:rPr>
              <a:t>orrelation of standards for IDEF(0) process diagrams and artifacts, network diagrams, and taxonomy of standards</a:t>
            </a:r>
            <a:endParaRPr lang="en-US" sz="1400" dirty="0">
              <a:latin typeface="Arial" panose="020B0604020202020204" pitchFamily="34" charset="0"/>
              <a:ea typeface="Calibri" panose="020F0502020204030204" pitchFamily="34" charset="0"/>
              <a:cs typeface="Times New Roman" panose="02020603050405020304" pitchFamily="18" charset="0"/>
            </a:endParaRPr>
          </a:p>
          <a:p>
            <a:pPr marL="457200" lvl="1">
              <a:lnSpc>
                <a:spcPct val="107000"/>
              </a:lnSpc>
              <a:spcBef>
                <a:spcPts val="0"/>
              </a:spcBef>
              <a:spcAft>
                <a:spcPts val="300"/>
              </a:spcAft>
            </a:pPr>
            <a:r>
              <a:rPr lang="en-US" sz="1400" dirty="0">
                <a:latin typeface="Arial" panose="020B0604020202020204" pitchFamily="34" charset="0"/>
                <a:ea typeface="Calibri" panose="020F0502020204030204" pitchFamily="34" charset="0"/>
                <a:cs typeface="Times New Roman" panose="02020603050405020304" pitchFamily="18" charset="0"/>
              </a:rPr>
              <a:t>INCOSE’s Configuration Management Working Group is investigating configuration management process concepts for digital engineering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3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These are just some of the many efforts that are being in pursued around these four concepts of digital engineering – digital artifact, digital view, stakeholder, and process.  However, there is no harmonizing structure for these efforts.</a:t>
            </a:r>
          </a:p>
          <a:p>
            <a:pPr marL="0" marR="0">
              <a:lnSpc>
                <a:spcPct val="107000"/>
              </a:lnSpc>
              <a:spcBef>
                <a:spcPts val="0"/>
              </a:spcBef>
              <a:spcAft>
                <a:spcPts val="300"/>
              </a:spcAft>
            </a:pPr>
            <a:endParaRPr lang="en-US" sz="1800" dirty="0">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3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3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The Digital Viewpoint Concept Model integrates these four concepts in a holistic manner.  As such, it should be used to integrate the various standardization efforts in these areas.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0A666D36-0F79-4AC0-9599-5808F2449C4C}"/>
              </a:ext>
            </a:extLst>
          </p:cNvPr>
          <p:cNvSpPr>
            <a:spLocks noGrp="1"/>
          </p:cNvSpPr>
          <p:nvPr>
            <p:ph type="dt" sz="half" idx="2"/>
          </p:nvPr>
        </p:nvSpPr>
        <p:spPr/>
        <p:txBody>
          <a:bodyPr/>
          <a:lstStyle/>
          <a:p>
            <a:pPr>
              <a:defRPr/>
            </a:pPr>
            <a:fld id="{CC6AB740-11AC-4EA5-9C11-C67136193E2E}" type="datetime3">
              <a:rPr lang="en-US" smtClean="0">
                <a:solidFill>
                  <a:prstClr val="black">
                    <a:lumMod val="50000"/>
                    <a:lumOff val="50000"/>
                  </a:prstClr>
                </a:solidFill>
              </a:rPr>
              <a:t>6 December 2021</a:t>
            </a:fld>
            <a:endParaRPr lang="en-US" dirty="0">
              <a:solidFill>
                <a:prstClr val="black">
                  <a:lumMod val="50000"/>
                  <a:lumOff val="50000"/>
                </a:prstClr>
              </a:solidFill>
            </a:endParaRPr>
          </a:p>
        </p:txBody>
      </p:sp>
      <p:sp>
        <p:nvSpPr>
          <p:cNvPr id="5" name="Slide Number Placeholder 4">
            <a:extLst>
              <a:ext uri="{FF2B5EF4-FFF2-40B4-BE49-F238E27FC236}">
                <a16:creationId xmlns:a16="http://schemas.microsoft.com/office/drawing/2014/main" id="{25A66561-CBF9-4B8F-B5B6-0803287E0909}"/>
              </a:ext>
            </a:extLst>
          </p:cNvPr>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20</a:t>
            </a:fld>
            <a:endParaRPr lang="en-US" altLang="en-US" dirty="0">
              <a:solidFill>
                <a:prstClr val="black">
                  <a:lumMod val="50000"/>
                  <a:lumOff val="50000"/>
                </a:prstClr>
              </a:solidFill>
            </a:endParaRPr>
          </a:p>
        </p:txBody>
      </p:sp>
      <p:sp>
        <p:nvSpPr>
          <p:cNvPr id="7" name="Title 1">
            <a:extLst>
              <a:ext uri="{FF2B5EF4-FFF2-40B4-BE49-F238E27FC236}">
                <a16:creationId xmlns:a16="http://schemas.microsoft.com/office/drawing/2014/main" id="{0DA194DA-B8B5-4AC4-B6FE-4451239D983F}"/>
              </a:ext>
            </a:extLst>
          </p:cNvPr>
          <p:cNvSpPr txBox="1">
            <a:spLocks/>
          </p:cNvSpPr>
          <p:nvPr/>
        </p:nvSpPr>
        <p:spPr>
          <a:xfrm>
            <a:off x="828368" y="4837128"/>
            <a:ext cx="10668000" cy="685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2971A9"/>
                </a:solidFill>
                <a:latin typeface="Arial Narrow" panose="020B0606020202030204" pitchFamily="34" charset="0"/>
                <a:ea typeface="Arial Narrow" panose="020B0606020202030204" pitchFamily="34" charset="0"/>
                <a:cs typeface="Arial" panose="020B0604020202020204" pitchFamily="34" charset="0"/>
              </a:defRPr>
            </a:lvl1pPr>
          </a:lstStyle>
          <a:p>
            <a:r>
              <a:rPr lang="en-US" dirty="0"/>
              <a:t>Recommendation</a:t>
            </a:r>
          </a:p>
        </p:txBody>
      </p:sp>
    </p:spTree>
    <p:extLst>
      <p:ext uri="{BB962C8B-B14F-4D97-AF65-F5344CB8AC3E}">
        <p14:creationId xmlns:p14="http://schemas.microsoft.com/office/powerpoint/2010/main" val="1067454412"/>
      </p:ext>
    </p:extLst>
  </p:cSld>
  <p:clrMapOvr>
    <a:masterClrMapping/>
  </p:clrMapOvr>
  <p:transition advClick="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6F4267-CDCC-49BB-83FF-8271F92B656D}"/>
              </a:ext>
            </a:extLst>
          </p:cNvPr>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21</a:t>
            </a:fld>
            <a:endParaRPr lang="en-US" altLang="en-US" dirty="0">
              <a:solidFill>
                <a:prstClr val="black">
                  <a:lumMod val="50000"/>
                  <a:lumOff val="50000"/>
                </a:prstClr>
              </a:solidFill>
            </a:endParaRPr>
          </a:p>
        </p:txBody>
      </p:sp>
      <p:sp>
        <p:nvSpPr>
          <p:cNvPr id="3" name="Title 2">
            <a:extLst>
              <a:ext uri="{FF2B5EF4-FFF2-40B4-BE49-F238E27FC236}">
                <a16:creationId xmlns:a16="http://schemas.microsoft.com/office/drawing/2014/main" id="{2436DC55-A8F4-4EF5-B8BE-98E2C085BADD}"/>
              </a:ext>
            </a:extLst>
          </p:cNvPr>
          <p:cNvSpPr>
            <a:spLocks noGrp="1"/>
          </p:cNvSpPr>
          <p:nvPr>
            <p:ph type="ctrTitle"/>
          </p:nvPr>
        </p:nvSpPr>
        <p:spPr/>
        <p:txBody>
          <a:bodyPr/>
          <a:lstStyle/>
          <a:p>
            <a:r>
              <a:rPr lang="en-US" dirty="0"/>
              <a:t>Back up</a:t>
            </a:r>
          </a:p>
        </p:txBody>
      </p:sp>
      <p:sp>
        <p:nvSpPr>
          <p:cNvPr id="5" name="Date Placeholder 4">
            <a:extLst>
              <a:ext uri="{FF2B5EF4-FFF2-40B4-BE49-F238E27FC236}">
                <a16:creationId xmlns:a16="http://schemas.microsoft.com/office/drawing/2014/main" id="{D7FFDA40-C10D-4B72-8468-B69BD8CE09D5}"/>
              </a:ext>
            </a:extLst>
          </p:cNvPr>
          <p:cNvSpPr>
            <a:spLocks noGrp="1"/>
          </p:cNvSpPr>
          <p:nvPr>
            <p:ph type="dt" sz="half" idx="2"/>
          </p:nvPr>
        </p:nvSpPr>
        <p:spPr/>
        <p:txBody>
          <a:bodyPr/>
          <a:lstStyle/>
          <a:p>
            <a:pPr>
              <a:defRPr/>
            </a:pPr>
            <a:fld id="{7C782708-0A9A-424C-8B9B-48366DD76FE7}" type="datetime3">
              <a:rPr lang="en-US" smtClean="0">
                <a:solidFill>
                  <a:prstClr val="black">
                    <a:lumMod val="50000"/>
                    <a:lumOff val="50000"/>
                  </a:prstClr>
                </a:solidFill>
              </a:rPr>
              <a:t>6 December 2021</a:t>
            </a:fld>
            <a:endParaRPr lang="en-US" dirty="0">
              <a:solidFill>
                <a:prstClr val="black">
                  <a:lumMod val="50000"/>
                  <a:lumOff val="50000"/>
                </a:prstClr>
              </a:solidFill>
            </a:endParaRPr>
          </a:p>
        </p:txBody>
      </p:sp>
    </p:spTree>
    <p:extLst>
      <p:ext uri="{BB962C8B-B14F-4D97-AF65-F5344CB8AC3E}">
        <p14:creationId xmlns:p14="http://schemas.microsoft.com/office/powerpoint/2010/main" val="598724672"/>
      </p:ext>
    </p:extLst>
  </p:cSld>
  <p:clrMapOvr>
    <a:masterClrMapping/>
  </p:clrMapOvr>
  <p:transition advClick="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DEIX Challenge</a:t>
            </a:r>
          </a:p>
        </p:txBody>
      </p:sp>
      <p:sp>
        <p:nvSpPr>
          <p:cNvPr id="7" name="Text Placeholder 6"/>
          <p:cNvSpPr>
            <a:spLocks noGrp="1"/>
          </p:cNvSpPr>
          <p:nvPr>
            <p:ph type="body" idx="1"/>
          </p:nvPr>
        </p:nvSpPr>
        <p:spPr/>
        <p:txBody>
          <a:bodyPr/>
          <a:lstStyle/>
          <a:p>
            <a:r>
              <a:rPr lang="en-US" dirty="0"/>
              <a:t>Key Initiative</a:t>
            </a: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22</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1227350570"/>
      </p:ext>
    </p:extLst>
  </p:cSld>
  <p:clrMapOvr>
    <a:masterClrMapping/>
  </p:clrMapOvr>
  <p:transition advClick="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 Description</a:t>
            </a:r>
          </a:p>
        </p:txBody>
      </p:sp>
      <p:sp>
        <p:nvSpPr>
          <p:cNvPr id="9" name="Content Placeholder 8"/>
          <p:cNvSpPr>
            <a:spLocks noGrp="1"/>
          </p:cNvSpPr>
          <p:nvPr>
            <p:ph idx="1"/>
          </p:nvPr>
        </p:nvSpPr>
        <p:spPr/>
        <p:txBody>
          <a:bodyPr>
            <a:normAutofit/>
          </a:bodyPr>
          <a:lstStyle/>
          <a:p>
            <a:r>
              <a:rPr lang="en-US" dirty="0"/>
              <a:t>The DEIX Challenge is an opportunity for </a:t>
            </a:r>
            <a:r>
              <a:rPr lang="en-US" b="1" u="sng" dirty="0"/>
              <a:t>anyone</a:t>
            </a:r>
            <a:r>
              <a:rPr lang="en-US" dirty="0"/>
              <a:t> (yes, even individuals!) from Government, Industry, or Academia to help shape the direction of Digital Engineering</a:t>
            </a:r>
          </a:p>
          <a:p>
            <a:r>
              <a:rPr lang="en-US" dirty="0"/>
              <a:t>The DEIX Challenge is </a:t>
            </a:r>
            <a:r>
              <a:rPr lang="en-US" b="1" u="sng" dirty="0"/>
              <a:t>not a competition</a:t>
            </a:r>
            <a:r>
              <a:rPr lang="en-US" dirty="0"/>
              <a:t> between participants, but a challenge to everyone in the community to advance the practice of Digital Engineering by coming up with scenarios in which they need to exchange digital views of information that support their real-world needs</a:t>
            </a:r>
          </a:p>
          <a:p>
            <a:pPr lvl="1"/>
            <a:r>
              <a:rPr lang="en-US" dirty="0"/>
              <a:t>Scenarios provide context for why the information is being exchanged, the authoritative source of the information, and how the information relates to one another</a:t>
            </a:r>
          </a:p>
          <a:p>
            <a:r>
              <a:rPr lang="en-US" dirty="0"/>
              <a:t>Results of the DEIX Challenge will serve to provide insight to the entire community on where additional work is needed to mature methods, tools, standards, infrastructure, and languages to support the identified needs</a:t>
            </a: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pPr/>
              <a:t>23</a:t>
            </a:fld>
            <a:endParaRPr lang="en-US" altLang="en-US" dirty="0"/>
          </a:p>
        </p:txBody>
      </p:sp>
    </p:spTree>
    <p:extLst>
      <p:ext uri="{BB962C8B-B14F-4D97-AF65-F5344CB8AC3E}">
        <p14:creationId xmlns:p14="http://schemas.microsoft.com/office/powerpoint/2010/main" val="359393877"/>
      </p:ext>
    </p:extLst>
  </p:cSld>
  <p:clrMapOvr>
    <a:masterClrMapping/>
  </p:clrMapOvr>
  <p:transition advClick="0">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Submission Criteria</a:t>
            </a:r>
            <a:endParaRPr lang="en-US" dirty="0"/>
          </a:p>
        </p:txBody>
      </p:sp>
      <p:sp>
        <p:nvSpPr>
          <p:cNvPr id="13" name="Content Placeholder 12"/>
          <p:cNvSpPr>
            <a:spLocks noGrp="1"/>
          </p:cNvSpPr>
          <p:nvPr>
            <p:ph idx="1"/>
          </p:nvPr>
        </p:nvSpPr>
        <p:spPr/>
        <p:txBody>
          <a:bodyPr/>
          <a:lstStyle/>
          <a:p>
            <a:pPr marL="457200" indent="-457200">
              <a:buFont typeface="+mj-lt"/>
              <a:buAutoNum type="arabicPeriod"/>
            </a:pPr>
            <a:r>
              <a:rPr lang="en-US" dirty="0"/>
              <a:t>Challenge submissions must include </a:t>
            </a:r>
            <a:r>
              <a:rPr lang="en-US" u="sng" dirty="0"/>
              <a:t>extensions to the concepts</a:t>
            </a:r>
            <a:r>
              <a:rPr lang="en-US" dirty="0"/>
              <a:t> in the DEIXWG Platform-Independent Digital Viewpoint Model (PI-DVM)</a:t>
            </a:r>
          </a:p>
          <a:p>
            <a:pPr marL="457200" indent="-457200">
              <a:buFont typeface="+mj-lt"/>
              <a:buAutoNum type="arabicPeriod"/>
            </a:pPr>
            <a:r>
              <a:rPr lang="en-US" dirty="0"/>
              <a:t>Challenge submission must propose </a:t>
            </a:r>
            <a:r>
              <a:rPr lang="en-US" u="sng" dirty="0"/>
              <a:t>one or more digital views</a:t>
            </a:r>
            <a:r>
              <a:rPr lang="en-US" dirty="0"/>
              <a:t> that could be used for providing and consuming digital information pulled from multiple digital artifacts</a:t>
            </a:r>
          </a:p>
          <a:p>
            <a:pPr marL="914400" lvl="1" indent="-457200">
              <a:buFont typeface="+mj-lt"/>
              <a:buAutoNum type="alphaLcParenR"/>
            </a:pPr>
            <a:r>
              <a:rPr lang="en-US" dirty="0"/>
              <a:t>Examples of digital artifacts include (but are in no way limited to) Systems Modeling Language (SysML) models for MBSE, MATLAB performance models, 3D Mechanical Computer-Aided Design (MCAD) models, Finite Element Analysis (FEA) models, and much more</a:t>
            </a:r>
          </a:p>
          <a:p>
            <a:pPr marL="457200" indent="-457200">
              <a:buFont typeface="+mj-lt"/>
              <a:buAutoNum type="arabicPeriod"/>
            </a:pPr>
            <a:r>
              <a:rPr lang="en-US" dirty="0"/>
              <a:t>The content, form, and function of the proposed digital views should be </a:t>
            </a:r>
            <a:r>
              <a:rPr lang="en-US" u="sng" dirty="0"/>
              <a:t>summarized using the Submission Template</a:t>
            </a:r>
            <a:r>
              <a:rPr lang="en-US" dirty="0"/>
              <a:t> found in these slides, and then provided by the Challenge participants as part of their submission</a:t>
            </a: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pPr/>
              <a:t>24</a:t>
            </a:fld>
            <a:endParaRPr lang="en-US" altLang="en-US" dirty="0"/>
          </a:p>
        </p:txBody>
      </p:sp>
    </p:spTree>
    <p:extLst>
      <p:ext uri="{BB962C8B-B14F-4D97-AF65-F5344CB8AC3E}">
        <p14:creationId xmlns:p14="http://schemas.microsoft.com/office/powerpoint/2010/main" val="979561553"/>
      </p:ext>
    </p:extLst>
  </p:cSld>
  <p:clrMapOvr>
    <a:masterClrMapping/>
  </p:clrMapOvr>
  <p:transition advClick="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Submission Criteria</a:t>
            </a:r>
            <a:endParaRPr lang="en-US" dirty="0"/>
          </a:p>
        </p:txBody>
      </p:sp>
      <p:sp>
        <p:nvSpPr>
          <p:cNvPr id="13" name="Content Placeholder 12"/>
          <p:cNvSpPr>
            <a:spLocks noGrp="1"/>
          </p:cNvSpPr>
          <p:nvPr>
            <p:ph idx="1"/>
          </p:nvPr>
        </p:nvSpPr>
        <p:spPr/>
        <p:txBody>
          <a:bodyPr/>
          <a:lstStyle/>
          <a:p>
            <a:pPr marL="457200" indent="-457200">
              <a:buFont typeface="+mj-lt"/>
              <a:buAutoNum type="arabicPeriod" startAt="4"/>
            </a:pPr>
            <a:r>
              <a:rPr lang="en-US" dirty="0"/>
              <a:t>Submissions should include </a:t>
            </a:r>
            <a:r>
              <a:rPr lang="en-US" b="1" i="1" dirty="0"/>
              <a:t>two Scenarios or User Stories</a:t>
            </a:r>
            <a:r>
              <a:rPr lang="en-US" dirty="0"/>
              <a:t> involving the exchange of one or more Digital Views between identified </a:t>
            </a:r>
            <a:r>
              <a:rPr lang="en-US" b="1" i="1" dirty="0"/>
              <a:t>Stakeholders</a:t>
            </a:r>
            <a:r>
              <a:rPr lang="en-US" dirty="0"/>
              <a:t> with specified needs (or </a:t>
            </a:r>
            <a:r>
              <a:rPr lang="en-US" b="1" i="1" dirty="0"/>
              <a:t>Perspectives</a:t>
            </a:r>
            <a:r>
              <a:rPr lang="en-US" dirty="0"/>
              <a:t>)</a:t>
            </a:r>
          </a:p>
          <a:p>
            <a:pPr marL="457200" indent="-457200">
              <a:buFont typeface="+mj-lt"/>
              <a:buAutoNum type="arabicPeriod" startAt="4"/>
            </a:pPr>
            <a:r>
              <a:rPr lang="en-US" dirty="0"/>
              <a:t>The first scenario will involve exchange of Digital Views during an </a:t>
            </a:r>
            <a:r>
              <a:rPr lang="en-US" b="1" i="1" dirty="0"/>
              <a:t>early system development phase</a:t>
            </a:r>
            <a:r>
              <a:rPr lang="en-US" dirty="0"/>
              <a:t> of development</a:t>
            </a:r>
          </a:p>
          <a:p>
            <a:pPr marL="457200" indent="-457200">
              <a:buFont typeface="+mj-lt"/>
              <a:buAutoNum type="arabicPeriod" startAt="4"/>
            </a:pPr>
            <a:r>
              <a:rPr lang="en-US" dirty="0"/>
              <a:t>The second scenario should involve exchange of Digital Views during a </a:t>
            </a:r>
            <a:r>
              <a:rPr lang="en-US" b="1" i="1" dirty="0"/>
              <a:t>later, mature system development phase</a:t>
            </a:r>
            <a:r>
              <a:rPr lang="en-US" dirty="0"/>
              <a:t>.</a:t>
            </a: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pPr/>
              <a:t>25</a:t>
            </a:fld>
            <a:endParaRPr lang="en-US" altLang="en-US" dirty="0"/>
          </a:p>
        </p:txBody>
      </p:sp>
    </p:spTree>
    <p:extLst>
      <p:ext uri="{BB962C8B-B14F-4D97-AF65-F5344CB8AC3E}">
        <p14:creationId xmlns:p14="http://schemas.microsoft.com/office/powerpoint/2010/main" val="2723022563"/>
      </p:ext>
    </p:extLst>
  </p:cSld>
  <p:clrMapOvr>
    <a:masterClrMapping/>
  </p:clrMapOvr>
  <p:transition advClick="0">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Submission Example</a:t>
            </a:r>
          </a:p>
        </p:txBody>
      </p:sp>
      <p:sp>
        <p:nvSpPr>
          <p:cNvPr id="7" name="Text Placeholder 6"/>
          <p:cNvSpPr>
            <a:spLocks noGrp="1"/>
          </p:cNvSpPr>
          <p:nvPr>
            <p:ph type="body" idx="1"/>
          </p:nvPr>
        </p:nvSpPr>
        <p:spPr/>
        <p:txBody>
          <a:bodyPr/>
          <a:lstStyle/>
          <a:p>
            <a:r>
              <a:rPr lang="en-US" dirty="0"/>
              <a:t>2021 DEIX Challenge</a:t>
            </a: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26</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4094757382"/>
      </p:ext>
    </p:extLst>
  </p:cSld>
  <p:clrMapOvr>
    <a:masterClrMapping/>
  </p:clrMapOvr>
  <p:transition advClick="0">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Resiliency Assessment View: Background</a:t>
            </a:r>
          </a:p>
        </p:txBody>
      </p:sp>
      <p:sp>
        <p:nvSpPr>
          <p:cNvPr id="3" name="Content Placeholder 2"/>
          <p:cNvSpPr>
            <a:spLocks noGrp="1"/>
          </p:cNvSpPr>
          <p:nvPr>
            <p:ph idx="1"/>
          </p:nvPr>
        </p:nvSpPr>
        <p:spPr/>
        <p:txBody>
          <a:bodyPr>
            <a:noAutofit/>
          </a:bodyPr>
          <a:lstStyle/>
          <a:p>
            <a:r>
              <a:rPr lang="en-US" b="1" u="sng" dirty="0"/>
              <a:t>Decision Point</a:t>
            </a:r>
          </a:p>
          <a:p>
            <a:pPr lvl="1"/>
            <a:r>
              <a:rPr lang="en-US" dirty="0">
                <a:solidFill>
                  <a:srgbClr val="0070C0"/>
                </a:solidFill>
              </a:rPr>
              <a:t>Design Assessment performed during Development Stage (ISO 15288)</a:t>
            </a:r>
          </a:p>
          <a:p>
            <a:r>
              <a:rPr lang="en-US" b="1" u="sng" dirty="0"/>
              <a:t>Stakeholders / Disciplines / Perspectives</a:t>
            </a:r>
          </a:p>
          <a:p>
            <a:pPr lvl="1"/>
            <a:r>
              <a:rPr lang="en-US" dirty="0">
                <a:solidFill>
                  <a:srgbClr val="0070C0"/>
                </a:solidFill>
              </a:rPr>
              <a:t>Customer / Systems Engineer / Safety and Reliability</a:t>
            </a:r>
          </a:p>
          <a:p>
            <a:pPr lvl="1"/>
            <a:r>
              <a:rPr lang="en-US" dirty="0">
                <a:solidFill>
                  <a:srgbClr val="0070C0"/>
                </a:solidFill>
              </a:rPr>
              <a:t>Prime Contractor / Systems Engineer / Safety and Reliability</a:t>
            </a:r>
          </a:p>
          <a:p>
            <a:r>
              <a:rPr lang="en-US" b="1" u="sng" dirty="0"/>
              <a:t>Epic</a:t>
            </a:r>
          </a:p>
          <a:p>
            <a:pPr lvl="1"/>
            <a:r>
              <a:rPr lang="en-US" dirty="0">
                <a:solidFill>
                  <a:srgbClr val="0070C0"/>
                </a:solidFill>
              </a:rPr>
              <a:t>Customer reviews requirements, functions, structure, and performance of the UAV system to assess its ability to maintain operations in spite of environmental hazards</a:t>
            </a:r>
          </a:p>
          <a:p>
            <a:r>
              <a:rPr lang="en-US" b="1" u="sng" dirty="0"/>
              <a:t>User Story</a:t>
            </a:r>
          </a:p>
          <a:p>
            <a:pPr lvl="1"/>
            <a:r>
              <a:rPr lang="en-US" dirty="0">
                <a:solidFill>
                  <a:srgbClr val="0070C0"/>
                </a:solidFill>
              </a:rPr>
              <a:t>Prime Contractor provides Resiliency Assessment View for the Customer to assess impacts to UAV mechanical and electrical systems due to a lightning strike, including FMEA results and compliance with related standards</a:t>
            </a: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pPr/>
              <a:t>27</a:t>
            </a:fld>
            <a:endParaRPr lang="en-US" altLang="en-US" dirty="0"/>
          </a:p>
        </p:txBody>
      </p:sp>
    </p:spTree>
    <p:extLst>
      <p:ext uri="{BB962C8B-B14F-4D97-AF65-F5344CB8AC3E}">
        <p14:creationId xmlns:p14="http://schemas.microsoft.com/office/powerpoint/2010/main" val="438024881"/>
      </p:ext>
    </p:extLst>
  </p:cSld>
  <p:clrMapOvr>
    <a:masterClrMapping/>
  </p:clrMapOvr>
  <p:transition advClick="0">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Resiliency Assessment View: Proposed Digital View</a:t>
            </a:r>
          </a:p>
        </p:txBody>
      </p:sp>
      <p:sp>
        <p:nvSpPr>
          <p:cNvPr id="3" name="Content Placeholder 2"/>
          <p:cNvSpPr>
            <a:spLocks noGrp="1"/>
          </p:cNvSpPr>
          <p:nvPr>
            <p:ph sz="half" idx="1"/>
          </p:nvPr>
        </p:nvSpPr>
        <p:spPr>
          <a:xfrm>
            <a:off x="838200" y="1828800"/>
            <a:ext cx="5181600" cy="4657725"/>
          </a:xfrm>
        </p:spPr>
        <p:txBody>
          <a:bodyPr>
            <a:noAutofit/>
          </a:bodyPr>
          <a:lstStyle/>
          <a:p>
            <a:r>
              <a:rPr lang="en-US" b="1" u="sng" dirty="0"/>
              <a:t>Intent of Digital View</a:t>
            </a:r>
          </a:p>
          <a:p>
            <a:pPr lvl="1"/>
            <a:r>
              <a:rPr lang="en-US" dirty="0">
                <a:solidFill>
                  <a:srgbClr val="0070C0"/>
                </a:solidFill>
              </a:rPr>
              <a:t>Detailed, integrated, digital view of requirements, solid geometry, material properties, mechanical and electrical design, functional and physical interfaces, and technical performance measures.</a:t>
            </a:r>
          </a:p>
          <a:p>
            <a:pPr lvl="1"/>
            <a:r>
              <a:rPr lang="en-US" dirty="0">
                <a:solidFill>
                  <a:srgbClr val="0070C0"/>
                </a:solidFill>
              </a:rPr>
              <a:t>Allows assessment of impact to the design (effect on performance and reliability) as a result of external stimulus.</a:t>
            </a:r>
          </a:p>
          <a:p>
            <a:pPr lvl="1"/>
            <a:r>
              <a:rPr lang="en-US" dirty="0">
                <a:solidFill>
                  <a:srgbClr val="0070C0"/>
                </a:solidFill>
              </a:rPr>
              <a:t>Acquirer can vary the nature of the stimulus and view the impact on the design across a number of system aspects simultaneously.</a:t>
            </a: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pPr/>
              <a:t>28</a:t>
            </a:fld>
            <a:endParaRPr lang="en-US" altLang="en-US" dirty="0"/>
          </a:p>
        </p:txBody>
      </p:sp>
      <p:pic>
        <p:nvPicPr>
          <p:cNvPr id="11" name="Content Placeholder 10"/>
          <p:cNvPicPr>
            <a:picLocks noGrp="1" noChangeAspect="1"/>
          </p:cNvPicPr>
          <p:nvPr>
            <p:ph sz="half" idx="2"/>
          </p:nvPr>
        </p:nvPicPr>
        <p:blipFill>
          <a:blip r:embed="rId3"/>
          <a:stretch>
            <a:fillRect/>
          </a:stretch>
        </p:blipFill>
        <p:spPr>
          <a:xfrm>
            <a:off x="6275388" y="1865126"/>
            <a:ext cx="5230812" cy="4262811"/>
          </a:xfrm>
          <a:prstGeom prst="rect">
            <a:avLst/>
          </a:prstGeom>
          <a:ln>
            <a:solidFill>
              <a:srgbClr val="0070C0"/>
            </a:solidFill>
          </a:ln>
        </p:spPr>
      </p:pic>
    </p:spTree>
    <p:extLst>
      <p:ext uri="{BB962C8B-B14F-4D97-AF65-F5344CB8AC3E}">
        <p14:creationId xmlns:p14="http://schemas.microsoft.com/office/powerpoint/2010/main" val="3420652371"/>
      </p:ext>
    </p:extLst>
  </p:cSld>
  <p:clrMapOvr>
    <a:masterClrMapping/>
  </p:clrMapOvr>
  <p:transition advClick="0">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Resiliency Assessment View: Proposed Digital View</a:t>
            </a:r>
          </a:p>
        </p:txBody>
      </p:sp>
      <p:sp>
        <p:nvSpPr>
          <p:cNvPr id="3" name="Content Placeholder 2"/>
          <p:cNvSpPr>
            <a:spLocks noGrp="1"/>
          </p:cNvSpPr>
          <p:nvPr>
            <p:ph sz="half" idx="1"/>
          </p:nvPr>
        </p:nvSpPr>
        <p:spPr>
          <a:xfrm>
            <a:off x="838200" y="1828800"/>
            <a:ext cx="5181600" cy="4657725"/>
          </a:xfrm>
        </p:spPr>
        <p:txBody>
          <a:bodyPr>
            <a:noAutofit/>
          </a:bodyPr>
          <a:lstStyle/>
          <a:p>
            <a:r>
              <a:rPr lang="en-US" b="1" u="sng" dirty="0"/>
              <a:t>Related Digital Artifacts</a:t>
            </a:r>
          </a:p>
          <a:p>
            <a:pPr lvl="1"/>
            <a:r>
              <a:rPr lang="en-US" dirty="0">
                <a:solidFill>
                  <a:srgbClr val="0070C0"/>
                </a:solidFill>
              </a:rPr>
              <a:t>SysML model for logical and physical architecture</a:t>
            </a:r>
          </a:p>
          <a:p>
            <a:pPr lvl="1"/>
            <a:r>
              <a:rPr lang="en-US" dirty="0">
                <a:solidFill>
                  <a:srgbClr val="0070C0"/>
                </a:solidFill>
              </a:rPr>
              <a:t>MCAD model of 3D geometry and material properties</a:t>
            </a:r>
          </a:p>
          <a:p>
            <a:pPr lvl="1"/>
            <a:r>
              <a:rPr lang="en-US" dirty="0">
                <a:solidFill>
                  <a:srgbClr val="0070C0"/>
                </a:solidFill>
              </a:rPr>
              <a:t>FEA model for stress analysis</a:t>
            </a:r>
          </a:p>
          <a:p>
            <a:pPr lvl="1"/>
            <a:r>
              <a:rPr lang="en-US" dirty="0">
                <a:solidFill>
                  <a:srgbClr val="0070C0"/>
                </a:solidFill>
              </a:rPr>
              <a:t>CFD model for control surfaces</a:t>
            </a:r>
          </a:p>
          <a:p>
            <a:pPr lvl="1"/>
            <a:r>
              <a:rPr lang="en-US" dirty="0">
                <a:solidFill>
                  <a:srgbClr val="0070C0"/>
                </a:solidFill>
              </a:rPr>
              <a:t>6-DOF flight dynamics model</a:t>
            </a:r>
          </a:p>
          <a:p>
            <a:pPr lvl="1"/>
            <a:r>
              <a:rPr lang="en-US" dirty="0">
                <a:solidFill>
                  <a:srgbClr val="0070C0"/>
                </a:solidFill>
              </a:rPr>
              <a:t>ECAD model of electrical connections, power, and processing</a:t>
            </a:r>
          </a:p>
          <a:p>
            <a:pPr lvl="1"/>
            <a:r>
              <a:rPr lang="en-US" dirty="0">
                <a:solidFill>
                  <a:srgbClr val="0070C0"/>
                </a:solidFill>
              </a:rPr>
              <a:t>Model of UAV behavior during nominal and atypical operations</a:t>
            </a:r>
          </a:p>
          <a:p>
            <a:pPr lvl="1"/>
            <a:r>
              <a:rPr lang="en-US" dirty="0">
                <a:solidFill>
                  <a:srgbClr val="0070C0"/>
                </a:solidFill>
              </a:rPr>
              <a:t>Reliability model</a:t>
            </a:r>
          </a:p>
          <a:p>
            <a:pPr lvl="1"/>
            <a:r>
              <a:rPr lang="en-US" dirty="0">
                <a:solidFill>
                  <a:srgbClr val="0070C0"/>
                </a:solidFill>
              </a:rPr>
              <a:t>Requirements and standards model</a:t>
            </a: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pPr/>
              <a:t>29</a:t>
            </a:fld>
            <a:endParaRPr lang="en-US" altLang="en-US" dirty="0"/>
          </a:p>
        </p:txBody>
      </p:sp>
      <p:pic>
        <p:nvPicPr>
          <p:cNvPr id="11" name="Content Placeholder 10"/>
          <p:cNvPicPr>
            <a:picLocks noGrp="1" noChangeAspect="1"/>
          </p:cNvPicPr>
          <p:nvPr>
            <p:ph sz="half" idx="2"/>
          </p:nvPr>
        </p:nvPicPr>
        <p:blipFill>
          <a:blip r:embed="rId3"/>
          <a:stretch>
            <a:fillRect/>
          </a:stretch>
        </p:blipFill>
        <p:spPr>
          <a:xfrm>
            <a:off x="6275388" y="1865126"/>
            <a:ext cx="5230812" cy="4262811"/>
          </a:xfrm>
          <a:prstGeom prst="rect">
            <a:avLst/>
          </a:prstGeom>
          <a:ln>
            <a:solidFill>
              <a:srgbClr val="0070C0"/>
            </a:solidFill>
          </a:ln>
        </p:spPr>
      </p:pic>
    </p:spTree>
    <p:extLst>
      <p:ext uri="{BB962C8B-B14F-4D97-AF65-F5344CB8AC3E}">
        <p14:creationId xmlns:p14="http://schemas.microsoft.com/office/powerpoint/2010/main" val="1709347857"/>
      </p:ext>
    </p:extLst>
  </p:cSld>
  <p:clrMapOvr>
    <a:masterClrMapping/>
  </p:clrMapOvr>
  <p:transition advClick="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DEIXWG?</a:t>
            </a:r>
          </a:p>
        </p:txBody>
      </p:sp>
      <p:sp>
        <p:nvSpPr>
          <p:cNvPr id="6" name="Content Placeholder 5"/>
          <p:cNvSpPr>
            <a:spLocks noGrp="1"/>
          </p:cNvSpPr>
          <p:nvPr>
            <p:ph idx="1"/>
          </p:nvPr>
        </p:nvSpPr>
        <p:spPr>
          <a:xfrm>
            <a:off x="838200" y="1828800"/>
            <a:ext cx="6979652" cy="4668640"/>
          </a:xfrm>
        </p:spPr>
        <p:txBody>
          <a:bodyPr>
            <a:noAutofit/>
          </a:bodyPr>
          <a:lstStyle/>
          <a:p>
            <a:r>
              <a:rPr lang="en-US" dirty="0"/>
              <a:t>Collaboration between the International Council of Systems Engineers (INCOSE), National Defense Industrial Association, and the Office of the Under Secretary of Defense for Research and Engineering (DoD OUSD(R&amp;E))</a:t>
            </a:r>
          </a:p>
          <a:p>
            <a:r>
              <a:rPr lang="en-US" dirty="0"/>
              <a:t>The DEIXWG supports the strategic objective of accelerating digital engineering transformation by characterizing the content and relationships involved in the exchange of digital artifacts between stakeholders of various disciplines throughout the engineering lifecycle</a:t>
            </a: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pPr/>
              <a:t>3</a:t>
            </a:fld>
            <a:endParaRPr lang="en-US" altLang="en-US" dirty="0"/>
          </a:p>
        </p:txBody>
      </p:sp>
      <p:sp>
        <p:nvSpPr>
          <p:cNvPr id="4" name="Footer Placeholder 3"/>
          <p:cNvSpPr>
            <a:spLocks noGrp="1"/>
          </p:cNvSpPr>
          <p:nvPr>
            <p:ph type="ftr" sz="quarter" idx="4294967295"/>
          </p:nvPr>
        </p:nvSpPr>
        <p:spPr/>
        <p:txBody>
          <a:bodyPr/>
          <a:lstStyle/>
          <a:p>
            <a:r>
              <a:rPr lang="en-US" dirty="0"/>
              <a:t> </a:t>
            </a:r>
          </a:p>
        </p:txBody>
      </p:sp>
      <p:pic>
        <p:nvPicPr>
          <p:cNvPr id="11" name="Picture 10"/>
          <p:cNvPicPr>
            <a:picLocks noChangeAspect="1"/>
          </p:cNvPicPr>
          <p:nvPr/>
        </p:nvPicPr>
        <p:blipFill>
          <a:blip r:embed="rId3"/>
          <a:stretch>
            <a:fillRect/>
          </a:stretch>
        </p:blipFill>
        <p:spPr>
          <a:xfrm>
            <a:off x="8907795" y="228600"/>
            <a:ext cx="2453610" cy="2362200"/>
          </a:xfrm>
          <a:prstGeom prst="rect">
            <a:avLst/>
          </a:prstGeom>
        </p:spPr>
      </p:pic>
      <p:pic>
        <p:nvPicPr>
          <p:cNvPr id="10" name="Picture 9"/>
          <p:cNvPicPr>
            <a:picLocks noChangeAspect="1"/>
          </p:cNvPicPr>
          <p:nvPr/>
        </p:nvPicPr>
        <p:blipFill>
          <a:blip r:embed="rId4"/>
          <a:stretch>
            <a:fillRect/>
          </a:stretch>
        </p:blipFill>
        <p:spPr>
          <a:xfrm>
            <a:off x="8303605" y="2590800"/>
            <a:ext cx="3555861" cy="3717787"/>
          </a:xfrm>
          <a:prstGeom prst="rect">
            <a:avLst/>
          </a:prstGeom>
          <a:ln>
            <a:solidFill>
              <a:schemeClr val="accent1"/>
            </a:solidFill>
          </a:ln>
        </p:spPr>
      </p:pic>
      <p:sp>
        <p:nvSpPr>
          <p:cNvPr id="12" name="TextBox 11"/>
          <p:cNvSpPr txBox="1"/>
          <p:nvPr/>
        </p:nvSpPr>
        <p:spPr>
          <a:xfrm>
            <a:off x="8458200" y="6298007"/>
            <a:ext cx="3352801" cy="307777"/>
          </a:xfrm>
          <a:prstGeom prst="rect">
            <a:avLst/>
          </a:prstGeom>
          <a:noFill/>
        </p:spPr>
        <p:txBody>
          <a:bodyPr wrap="square" rtlCol="0">
            <a:spAutoFit/>
          </a:bodyPr>
          <a:lstStyle/>
          <a:p>
            <a:r>
              <a:rPr lang="en-US" sz="1400" b="1" dirty="0"/>
              <a:t>--- DoD Digital Engineering Strategy, 2018 </a:t>
            </a:r>
          </a:p>
        </p:txBody>
      </p:sp>
    </p:spTree>
    <p:extLst>
      <p:ext uri="{BB962C8B-B14F-4D97-AF65-F5344CB8AC3E}">
        <p14:creationId xmlns:p14="http://schemas.microsoft.com/office/powerpoint/2010/main" val="29981298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Resiliency Assessment View: Proposed Digital View</a:t>
            </a:r>
          </a:p>
        </p:txBody>
      </p:sp>
      <p:sp>
        <p:nvSpPr>
          <p:cNvPr id="3" name="Content Placeholder 2"/>
          <p:cNvSpPr>
            <a:spLocks noGrp="1"/>
          </p:cNvSpPr>
          <p:nvPr>
            <p:ph sz="half" idx="1"/>
          </p:nvPr>
        </p:nvSpPr>
        <p:spPr>
          <a:xfrm>
            <a:off x="838200" y="1828800"/>
            <a:ext cx="5181600" cy="4657725"/>
          </a:xfrm>
        </p:spPr>
        <p:txBody>
          <a:bodyPr>
            <a:noAutofit/>
          </a:bodyPr>
          <a:lstStyle/>
          <a:p>
            <a:r>
              <a:rPr lang="en-US" b="1" u="sng" dirty="0"/>
              <a:t>Related Digital Artifacts</a:t>
            </a:r>
          </a:p>
          <a:p>
            <a:pPr lvl="1"/>
            <a:r>
              <a:rPr lang="en-US" dirty="0">
                <a:solidFill>
                  <a:srgbClr val="0070C0"/>
                </a:solidFill>
              </a:rPr>
              <a:t>The previous list of Digital Artifacts are related at the “element” level in a semantically meaningful fashion.</a:t>
            </a:r>
          </a:p>
          <a:p>
            <a:pPr lvl="1"/>
            <a:r>
              <a:rPr lang="en-US" dirty="0">
                <a:solidFill>
                  <a:srgbClr val="0070C0"/>
                </a:solidFill>
              </a:rPr>
              <a:t>For example, a logical “port” in the SysML model relates to a physical “port” in the same (or different) SysML model, which relates to the interface design in the MCAD and ECAD models, which relates to the functional behavior and interfaces of the UAV, etc. etc.</a:t>
            </a:r>
          </a:p>
          <a:p>
            <a:pPr lvl="1"/>
            <a:r>
              <a:rPr lang="en-US" dirty="0">
                <a:solidFill>
                  <a:srgbClr val="0070C0"/>
                </a:solidFill>
              </a:rPr>
              <a:t>How are threads like the one above affected by some external stimulus, like a lightning strike…?</a:t>
            </a: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pPr/>
              <a:t>30</a:t>
            </a:fld>
            <a:endParaRPr lang="en-US" altLang="en-US" dirty="0"/>
          </a:p>
        </p:txBody>
      </p:sp>
      <p:pic>
        <p:nvPicPr>
          <p:cNvPr id="11" name="Content Placeholder 10"/>
          <p:cNvPicPr>
            <a:picLocks noGrp="1" noChangeAspect="1"/>
          </p:cNvPicPr>
          <p:nvPr>
            <p:ph sz="half" idx="2"/>
          </p:nvPr>
        </p:nvPicPr>
        <p:blipFill>
          <a:blip r:embed="rId3"/>
          <a:stretch>
            <a:fillRect/>
          </a:stretch>
        </p:blipFill>
        <p:spPr>
          <a:xfrm>
            <a:off x="6275388" y="1865126"/>
            <a:ext cx="5230812" cy="4262811"/>
          </a:xfrm>
          <a:prstGeom prst="rect">
            <a:avLst/>
          </a:prstGeom>
          <a:ln>
            <a:solidFill>
              <a:srgbClr val="0070C0"/>
            </a:solidFill>
          </a:ln>
        </p:spPr>
      </p:pic>
    </p:spTree>
    <p:extLst>
      <p:ext uri="{BB962C8B-B14F-4D97-AF65-F5344CB8AC3E}">
        <p14:creationId xmlns:p14="http://schemas.microsoft.com/office/powerpoint/2010/main" val="2308612784"/>
      </p:ext>
    </p:extLst>
  </p:cSld>
  <p:clrMapOvr>
    <a:masterClrMapping/>
  </p:clrMapOvr>
  <p:transition advClick="0">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Resiliency Assessment View: Digital View Concept Extensions</a:t>
            </a:r>
          </a:p>
        </p:txBody>
      </p:sp>
      <p:pic>
        <p:nvPicPr>
          <p:cNvPr id="9" name="Content Placeholder 8"/>
          <p:cNvPicPr>
            <a:picLocks noGrp="1" noChangeAspect="1"/>
          </p:cNvPicPr>
          <p:nvPr>
            <p:ph idx="1"/>
          </p:nvPr>
        </p:nvPicPr>
        <p:blipFill>
          <a:blip r:embed="rId3"/>
          <a:stretch>
            <a:fillRect/>
          </a:stretch>
        </p:blipFill>
        <p:spPr>
          <a:xfrm>
            <a:off x="1384898" y="1991782"/>
            <a:ext cx="9574603" cy="4203174"/>
          </a:xfrm>
          <a:prstGeom prst="rect">
            <a:avLst/>
          </a:prstGeom>
        </p:spPr>
      </p:pic>
      <p:sp>
        <p:nvSpPr>
          <p:cNvPr id="6" name="Slide Number Placeholder 5"/>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31</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1924824095"/>
      </p:ext>
    </p:extLst>
  </p:cSld>
  <p:clrMapOvr>
    <a:masterClrMapping/>
  </p:clrMapOvr>
  <p:transition advClick="0">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Resiliency Assessment View: Digital Artifact Concept Extensions</a:t>
            </a:r>
          </a:p>
        </p:txBody>
      </p:sp>
      <p:pic>
        <p:nvPicPr>
          <p:cNvPr id="12" name="Content Placeholder 11"/>
          <p:cNvPicPr>
            <a:picLocks noGrp="1" noChangeAspect="1"/>
          </p:cNvPicPr>
          <p:nvPr>
            <p:ph idx="1"/>
          </p:nvPr>
        </p:nvPicPr>
        <p:blipFill>
          <a:blip r:embed="rId3"/>
          <a:stretch>
            <a:fillRect/>
          </a:stretch>
        </p:blipFill>
        <p:spPr>
          <a:xfrm>
            <a:off x="1898381" y="1828800"/>
            <a:ext cx="8547637" cy="4529138"/>
          </a:xfrm>
          <a:prstGeom prst="rect">
            <a:avLst/>
          </a:prstGeom>
        </p:spPr>
      </p:pic>
      <p:sp>
        <p:nvSpPr>
          <p:cNvPr id="6" name="Slide Number Placeholder 5"/>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32</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3135482960"/>
      </p:ext>
    </p:extLst>
  </p:cSld>
  <p:clrMapOvr>
    <a:masterClrMapping/>
  </p:clrMapOvr>
  <p:transition advClick="0">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INCOSE CAB Need</a:t>
            </a:r>
          </a:p>
        </p:txBody>
      </p:sp>
      <p:sp>
        <p:nvSpPr>
          <p:cNvPr id="8" name="Text Placeholder 7"/>
          <p:cNvSpPr>
            <a:spLocks noGrp="1"/>
          </p:cNvSpPr>
          <p:nvPr>
            <p:ph type="body" idx="1"/>
          </p:nvPr>
        </p:nvSpPr>
        <p:spPr/>
        <p:txBody>
          <a:bodyPr/>
          <a:lstStyle/>
          <a:p>
            <a:r>
              <a:rPr lang="en-US" dirty="0"/>
              <a:t>Answers to Questions Asked by the INCOSE Corporate Advisory Board</a:t>
            </a: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pPr/>
              <a:t>33</a:t>
            </a:fld>
            <a:endParaRPr lang="en-US" altLang="en-US" dirty="0"/>
          </a:p>
        </p:txBody>
      </p:sp>
    </p:spTree>
    <p:extLst>
      <p:ext uri="{BB962C8B-B14F-4D97-AF65-F5344CB8AC3E}">
        <p14:creationId xmlns:p14="http://schemas.microsoft.com/office/powerpoint/2010/main" val="60727780"/>
      </p:ext>
    </p:extLst>
  </p:cSld>
  <p:clrMapOvr>
    <a:masterClrMapping/>
  </p:clrMapOvr>
  <p:transition advClick="0">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Request from INCOSE CAB</a:t>
            </a:r>
          </a:p>
        </p:txBody>
      </p:sp>
      <p:sp>
        <p:nvSpPr>
          <p:cNvPr id="7" name="Content Placeholder 6"/>
          <p:cNvSpPr>
            <a:spLocks noGrp="1"/>
          </p:cNvSpPr>
          <p:nvPr>
            <p:ph idx="1"/>
          </p:nvPr>
        </p:nvSpPr>
        <p:spPr/>
        <p:txBody>
          <a:bodyPr>
            <a:normAutofit fontScale="85000" lnSpcReduction="10000"/>
          </a:bodyPr>
          <a:lstStyle/>
          <a:p>
            <a:pPr marL="0" indent="0">
              <a:buNone/>
            </a:pPr>
            <a:r>
              <a:rPr lang="en-US" i="1" dirty="0"/>
              <a:t>SMART Goal:  Have the DEIX Working Group provide the CAB with regular feedback as to what they are doing.  Provide value to the CAB with increased and more frequent insight via a 30 minute maximum briefing quarterly at the IW, IS, CAB teleconferences.  The DEIX WG receives feedback and confirmation of value from the CAB. Ultimately produce/publish a primer on the subject similar to the </a:t>
            </a:r>
            <a:r>
              <a:rPr lang="en-US" i="1" dirty="0" err="1"/>
              <a:t>SoS</a:t>
            </a:r>
            <a:r>
              <a:rPr lang="en-US" i="1" dirty="0"/>
              <a:t> primer.  The CAB would specifically like to see answers to the following questions from the DEIX WG:</a:t>
            </a:r>
            <a:endParaRPr lang="en-US" dirty="0"/>
          </a:p>
          <a:p>
            <a:pPr lvl="0"/>
            <a:r>
              <a:rPr lang="en-US" i="1" dirty="0"/>
              <a:t>What do we mean by “digital artifact?”</a:t>
            </a:r>
            <a:endParaRPr lang="en-US" dirty="0"/>
          </a:p>
          <a:p>
            <a:pPr lvl="0"/>
            <a:r>
              <a:rPr lang="en-US" i="1" dirty="0"/>
              <a:t>What is the value?</a:t>
            </a:r>
            <a:endParaRPr lang="en-US" dirty="0"/>
          </a:p>
          <a:p>
            <a:pPr lvl="0"/>
            <a:r>
              <a:rPr lang="en-US" i="1" dirty="0"/>
              <a:t>How are we they different from what we have now?</a:t>
            </a:r>
            <a:endParaRPr lang="en-US" dirty="0"/>
          </a:p>
          <a:p>
            <a:pPr lvl="0"/>
            <a:r>
              <a:rPr lang="en-US" i="1" dirty="0"/>
              <a:t>How/where are they used?</a:t>
            </a:r>
            <a:endParaRPr lang="en-US" dirty="0"/>
          </a:p>
          <a:p>
            <a:pPr lvl="0"/>
            <a:r>
              <a:rPr lang="en-US" i="1" dirty="0"/>
              <a:t>How is this related to the digital twin?</a:t>
            </a:r>
            <a:endParaRPr lang="en-US" dirty="0"/>
          </a:p>
          <a:p>
            <a:pPr lvl="0"/>
            <a:r>
              <a:rPr lang="en-US" i="1" dirty="0"/>
              <a:t>What is a working example?</a:t>
            </a:r>
            <a:endParaRPr lang="en-US" dirty="0"/>
          </a:p>
          <a:p>
            <a:pPr lvl="0"/>
            <a:r>
              <a:rPr lang="en-US" i="1" dirty="0"/>
              <a:t>Is it general or domain-specific?  Can they answer these questions as a digital artifact?</a:t>
            </a:r>
            <a:endParaRPr lang="en-US" dirty="0"/>
          </a:p>
          <a:p>
            <a:pPr lvl="0"/>
            <a:r>
              <a:rPr lang="en-US" i="1" dirty="0"/>
              <a:t>Where are they stored and managed?</a:t>
            </a:r>
            <a:endParaRPr lang="en-US" dirty="0"/>
          </a:p>
        </p:txBody>
      </p:sp>
      <p:sp>
        <p:nvSpPr>
          <p:cNvPr id="4" name="Date Placeholder 3"/>
          <p:cNvSpPr>
            <a:spLocks noGrp="1"/>
          </p:cNvSpPr>
          <p:nvPr>
            <p:ph type="dt" sz="half" idx="2"/>
          </p:nvPr>
        </p:nvSpPr>
        <p:spPr/>
        <p:txBody>
          <a:bodyPr/>
          <a:lstStyle/>
          <a:p>
            <a:pPr>
              <a:defRPr/>
            </a:pPr>
            <a:fld id="{D600E388-4DCB-48BD-970C-11DE91E25696}" type="datetime3">
              <a:rPr lang="en-US" smtClean="0">
                <a:solidFill>
                  <a:prstClr val="black">
                    <a:lumMod val="50000"/>
                    <a:lumOff val="50000"/>
                  </a:prstClr>
                </a:solidFill>
              </a:rPr>
              <a:t>6 December 2021</a:t>
            </a:fld>
            <a:endParaRPr lang="en-US" dirty="0">
              <a:solidFill>
                <a:prstClr val="black">
                  <a:lumMod val="50000"/>
                  <a:lumOff val="50000"/>
                </a:prstClr>
              </a:solidFill>
            </a:endParaRP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34</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3786765447"/>
      </p:ext>
    </p:extLst>
  </p:cSld>
  <p:clrMapOvr>
    <a:masterClrMapping/>
  </p:clrMapOvr>
  <p:transition advClick="0">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What do we mean by “digital artifact”?</a:t>
            </a:r>
          </a:p>
        </p:txBody>
      </p:sp>
      <p:sp>
        <p:nvSpPr>
          <p:cNvPr id="7" name="Content Placeholder 6"/>
          <p:cNvSpPr>
            <a:spLocks noGrp="1"/>
          </p:cNvSpPr>
          <p:nvPr>
            <p:ph idx="1"/>
          </p:nvPr>
        </p:nvSpPr>
        <p:spPr/>
        <p:txBody>
          <a:bodyPr>
            <a:normAutofit/>
          </a:bodyPr>
          <a:lstStyle/>
          <a:p>
            <a:r>
              <a:rPr lang="en-US" i="1" dirty="0"/>
              <a:t>Artifacts</a:t>
            </a:r>
            <a:r>
              <a:rPr lang="en-US" dirty="0"/>
              <a:t>, in the context in which we’re working, are representative products (e.g. documents, tables, reports, memos, etc.) exchanged with stakeholders in a given effort to define and describe elements of a given product or program</a:t>
            </a:r>
          </a:p>
          <a:p>
            <a:r>
              <a:rPr lang="en-US" dirty="0"/>
              <a:t>Traditional artifacts typically have taken the form of documents that describe for a certain item, or from a specific viewpoint, a collected subset of the complete set of design data for that given scope</a:t>
            </a:r>
          </a:p>
          <a:p>
            <a:r>
              <a:rPr lang="en-US" dirty="0"/>
              <a:t>For example, an Architecture Description Document (ADD) is an artifact that provides a comprehensive description of a system, its organization and purpose, and how it realizes its objectives given required elements and design constraints</a:t>
            </a:r>
          </a:p>
        </p:txBody>
      </p:sp>
      <p:sp>
        <p:nvSpPr>
          <p:cNvPr id="4" name="Date Placeholder 3"/>
          <p:cNvSpPr>
            <a:spLocks noGrp="1"/>
          </p:cNvSpPr>
          <p:nvPr>
            <p:ph type="dt" sz="half" idx="2"/>
          </p:nvPr>
        </p:nvSpPr>
        <p:spPr/>
        <p:txBody>
          <a:bodyPr/>
          <a:lstStyle/>
          <a:p>
            <a:pPr>
              <a:defRPr/>
            </a:pPr>
            <a:fld id="{D600E388-4DCB-48BD-970C-11DE91E25696}" type="datetime3">
              <a:rPr lang="en-US" smtClean="0">
                <a:solidFill>
                  <a:prstClr val="black">
                    <a:lumMod val="50000"/>
                    <a:lumOff val="50000"/>
                  </a:prstClr>
                </a:solidFill>
              </a:rPr>
              <a:t>6 December 2021</a:t>
            </a:fld>
            <a:endParaRPr lang="en-US" dirty="0">
              <a:solidFill>
                <a:prstClr val="black">
                  <a:lumMod val="50000"/>
                  <a:lumOff val="50000"/>
                </a:prstClr>
              </a:solidFill>
            </a:endParaRP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35</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840059697"/>
      </p:ext>
    </p:extLst>
  </p:cSld>
  <p:clrMapOvr>
    <a:masterClrMapping/>
  </p:clrMapOvr>
  <p:transition advClick="0">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What do we mean by “digital artifact”? (cont.)</a:t>
            </a:r>
          </a:p>
        </p:txBody>
      </p:sp>
      <p:sp>
        <p:nvSpPr>
          <p:cNvPr id="7" name="Content Placeholder 6"/>
          <p:cNvSpPr>
            <a:spLocks noGrp="1"/>
          </p:cNvSpPr>
          <p:nvPr>
            <p:ph idx="1"/>
          </p:nvPr>
        </p:nvSpPr>
        <p:spPr/>
        <p:txBody>
          <a:bodyPr/>
          <a:lstStyle/>
          <a:p>
            <a:r>
              <a:rPr lang="en-US" dirty="0"/>
              <a:t>In a </a:t>
            </a:r>
            <a:r>
              <a:rPr lang="en-US" i="1" dirty="0"/>
              <a:t>Digital Engineering</a:t>
            </a:r>
            <a:r>
              <a:rPr lang="en-US" dirty="0"/>
              <a:t> paradigm, an artifact continues to be a subset of a complete engineering description but delivered in a digital format</a:t>
            </a:r>
          </a:p>
          <a:p>
            <a:r>
              <a:rPr lang="en-US" dirty="0"/>
              <a:t>For example, a “digital ADD” might be a subset of a complete SysML model containing model data and meta data, and a set of SysML diagrams that provide views of a system’s organization, requirements, constraints, etc. in a digital format</a:t>
            </a:r>
          </a:p>
          <a:p>
            <a:r>
              <a:rPr lang="en-US" dirty="0"/>
              <a:t>The salient difference between the digital and non-digital artifact is that the digital is exchanged in a digital format that allows for more granular data representation and relationships</a:t>
            </a:r>
          </a:p>
        </p:txBody>
      </p:sp>
      <p:sp>
        <p:nvSpPr>
          <p:cNvPr id="4" name="Date Placeholder 3"/>
          <p:cNvSpPr>
            <a:spLocks noGrp="1"/>
          </p:cNvSpPr>
          <p:nvPr>
            <p:ph type="dt" sz="half" idx="2"/>
          </p:nvPr>
        </p:nvSpPr>
        <p:spPr/>
        <p:txBody>
          <a:bodyPr/>
          <a:lstStyle/>
          <a:p>
            <a:pPr>
              <a:defRPr/>
            </a:pPr>
            <a:fld id="{D600E388-4DCB-48BD-970C-11DE91E25696}" type="datetime3">
              <a:rPr lang="en-US" smtClean="0">
                <a:solidFill>
                  <a:prstClr val="black">
                    <a:lumMod val="50000"/>
                    <a:lumOff val="50000"/>
                  </a:prstClr>
                </a:solidFill>
              </a:rPr>
              <a:t>6 December 2021</a:t>
            </a:fld>
            <a:endParaRPr lang="en-US" dirty="0">
              <a:solidFill>
                <a:prstClr val="black">
                  <a:lumMod val="50000"/>
                  <a:lumOff val="50000"/>
                </a:prstClr>
              </a:solidFill>
            </a:endParaRP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36</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689436224"/>
      </p:ext>
    </p:extLst>
  </p:cSld>
  <p:clrMapOvr>
    <a:masterClrMapping/>
  </p:clrMapOvr>
  <p:transition advClick="0">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What is the Value?</a:t>
            </a:r>
          </a:p>
        </p:txBody>
      </p:sp>
      <p:sp>
        <p:nvSpPr>
          <p:cNvPr id="7" name="Content Placeholder 6"/>
          <p:cNvSpPr>
            <a:spLocks noGrp="1"/>
          </p:cNvSpPr>
          <p:nvPr>
            <p:ph idx="1"/>
          </p:nvPr>
        </p:nvSpPr>
        <p:spPr/>
        <p:txBody>
          <a:bodyPr>
            <a:normAutofit/>
          </a:bodyPr>
          <a:lstStyle/>
          <a:p>
            <a:r>
              <a:rPr lang="en-US" dirty="0"/>
              <a:t>Across an engineering ecosystem, development of systems requires exchange of information, specification, and understanding of a system and its characteristics to many stakeholders so that the system may be realized in some product or service</a:t>
            </a:r>
          </a:p>
          <a:p>
            <a:r>
              <a:rPr lang="en-US" dirty="0"/>
              <a:t>These exchanges require the exchange of artifacts between stakeholders to communicate the data above.  In a non-digital form, this exchange of artifacts is a very “lossy” transaction</a:t>
            </a:r>
          </a:p>
          <a:p>
            <a:r>
              <a:rPr lang="en-US" dirty="0"/>
              <a:t>System details are translated in words that lead to interpretation by the receiver of the artifact.  Many times, this translation of the information introduces risk and error due to the human element of interpreting the data to reach an understanding</a:t>
            </a:r>
          </a:p>
        </p:txBody>
      </p:sp>
      <p:sp>
        <p:nvSpPr>
          <p:cNvPr id="4" name="Date Placeholder 3"/>
          <p:cNvSpPr>
            <a:spLocks noGrp="1"/>
          </p:cNvSpPr>
          <p:nvPr>
            <p:ph type="dt" sz="half" idx="2"/>
          </p:nvPr>
        </p:nvSpPr>
        <p:spPr/>
        <p:txBody>
          <a:bodyPr/>
          <a:lstStyle/>
          <a:p>
            <a:pPr>
              <a:defRPr/>
            </a:pPr>
            <a:fld id="{D600E388-4DCB-48BD-970C-11DE91E25696}" type="datetime3">
              <a:rPr lang="en-US" smtClean="0">
                <a:solidFill>
                  <a:prstClr val="black">
                    <a:lumMod val="50000"/>
                    <a:lumOff val="50000"/>
                  </a:prstClr>
                </a:solidFill>
              </a:rPr>
              <a:t>6 December 2021</a:t>
            </a:fld>
            <a:endParaRPr lang="en-US" dirty="0">
              <a:solidFill>
                <a:prstClr val="black">
                  <a:lumMod val="50000"/>
                  <a:lumOff val="50000"/>
                </a:prstClr>
              </a:solidFill>
            </a:endParaRP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37</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1373734117"/>
      </p:ext>
    </p:extLst>
  </p:cSld>
  <p:clrMapOvr>
    <a:masterClrMapping/>
  </p:clrMapOvr>
  <p:transition advClick="0">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What is the Value?</a:t>
            </a:r>
          </a:p>
        </p:txBody>
      </p:sp>
      <p:sp>
        <p:nvSpPr>
          <p:cNvPr id="7" name="Content Placeholder 6"/>
          <p:cNvSpPr>
            <a:spLocks noGrp="1"/>
          </p:cNvSpPr>
          <p:nvPr>
            <p:ph idx="1"/>
          </p:nvPr>
        </p:nvSpPr>
        <p:spPr/>
        <p:txBody>
          <a:bodyPr/>
          <a:lstStyle/>
          <a:p>
            <a:r>
              <a:rPr lang="en-US" dirty="0"/>
              <a:t>In a digital form, the information contained in the artifact can be expressed more precisely</a:t>
            </a:r>
          </a:p>
          <a:p>
            <a:r>
              <a:rPr lang="en-US" dirty="0"/>
              <a:t>This precision maintains the original intent of the communicating stakeholder reducing the occurrence of introducing risk and error</a:t>
            </a:r>
          </a:p>
          <a:p>
            <a:r>
              <a:rPr lang="en-US" dirty="0"/>
              <a:t>In addition to improved precision, digital artifacts can be more easily maintained</a:t>
            </a:r>
          </a:p>
          <a:p>
            <a:r>
              <a:rPr lang="en-US" dirty="0"/>
              <a:t>The production of digital artifacts can be automated using Digital Engineering tools, thus reducing the effort needed to update artifacts as changes occur in the system design</a:t>
            </a:r>
          </a:p>
        </p:txBody>
      </p:sp>
      <p:sp>
        <p:nvSpPr>
          <p:cNvPr id="4" name="Date Placeholder 3"/>
          <p:cNvSpPr>
            <a:spLocks noGrp="1"/>
          </p:cNvSpPr>
          <p:nvPr>
            <p:ph type="dt" sz="half" idx="2"/>
          </p:nvPr>
        </p:nvSpPr>
        <p:spPr/>
        <p:txBody>
          <a:bodyPr/>
          <a:lstStyle/>
          <a:p>
            <a:pPr>
              <a:defRPr/>
            </a:pPr>
            <a:fld id="{D600E388-4DCB-48BD-970C-11DE91E25696}" type="datetime3">
              <a:rPr lang="en-US" smtClean="0">
                <a:solidFill>
                  <a:prstClr val="black">
                    <a:lumMod val="50000"/>
                    <a:lumOff val="50000"/>
                  </a:prstClr>
                </a:solidFill>
              </a:rPr>
              <a:t>6 December 2021</a:t>
            </a:fld>
            <a:endParaRPr lang="en-US" dirty="0">
              <a:solidFill>
                <a:prstClr val="black">
                  <a:lumMod val="50000"/>
                  <a:lumOff val="50000"/>
                </a:prstClr>
              </a:solidFill>
            </a:endParaRP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38</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3536905308"/>
      </p:ext>
    </p:extLst>
  </p:cSld>
  <p:clrMapOvr>
    <a:masterClrMapping/>
  </p:clrMapOvr>
  <p:transition advClick="0">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How are [Digital Artifacts] Different from What We Have Now?</a:t>
            </a:r>
          </a:p>
        </p:txBody>
      </p:sp>
      <p:sp>
        <p:nvSpPr>
          <p:cNvPr id="7" name="Content Placeholder 6"/>
          <p:cNvSpPr>
            <a:spLocks noGrp="1"/>
          </p:cNvSpPr>
          <p:nvPr>
            <p:ph idx="1"/>
          </p:nvPr>
        </p:nvSpPr>
        <p:spPr/>
        <p:txBody>
          <a:bodyPr>
            <a:normAutofit/>
          </a:bodyPr>
          <a:lstStyle/>
          <a:p>
            <a:r>
              <a:rPr lang="en-US" dirty="0"/>
              <a:t>In many ways, digital artifacts are no different than what we have now</a:t>
            </a:r>
          </a:p>
          <a:p>
            <a:r>
              <a:rPr lang="en-US" dirty="0"/>
              <a:t>We exchange non-digital artifacts all the time in the course of executing Systems Engineering processes</a:t>
            </a:r>
          </a:p>
          <a:p>
            <a:r>
              <a:rPr lang="en-US" dirty="0"/>
              <a:t>Artifacts are compiled for a variety of purposes to communicate pertinent information to stakeholders</a:t>
            </a:r>
          </a:p>
          <a:p>
            <a:r>
              <a:rPr lang="en-US" dirty="0"/>
              <a:t>The difference is in the format and in the approach used to execute the SE process, and produce the information to communicate…</a:t>
            </a:r>
          </a:p>
        </p:txBody>
      </p:sp>
      <p:sp>
        <p:nvSpPr>
          <p:cNvPr id="4" name="Date Placeholder 3"/>
          <p:cNvSpPr>
            <a:spLocks noGrp="1"/>
          </p:cNvSpPr>
          <p:nvPr>
            <p:ph type="dt" sz="half" idx="2"/>
          </p:nvPr>
        </p:nvSpPr>
        <p:spPr/>
        <p:txBody>
          <a:bodyPr/>
          <a:lstStyle/>
          <a:p>
            <a:pPr>
              <a:defRPr/>
            </a:pPr>
            <a:fld id="{D600E388-4DCB-48BD-970C-11DE91E25696}" type="datetime3">
              <a:rPr lang="en-US" smtClean="0">
                <a:solidFill>
                  <a:prstClr val="black">
                    <a:lumMod val="50000"/>
                    <a:lumOff val="50000"/>
                  </a:prstClr>
                </a:solidFill>
              </a:rPr>
              <a:t>6 December 2021</a:t>
            </a:fld>
            <a:endParaRPr lang="en-US" dirty="0">
              <a:solidFill>
                <a:prstClr val="black">
                  <a:lumMod val="50000"/>
                  <a:lumOff val="50000"/>
                </a:prstClr>
              </a:solidFill>
            </a:endParaRP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39</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3274664415"/>
      </p:ext>
    </p:extLst>
  </p:cSld>
  <p:clrMapOvr>
    <a:masterClrMapping/>
  </p:clrMapOvr>
  <p:transition advClick="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Models, Metamodels, and Data Analysis</a:t>
            </a:r>
          </a:p>
        </p:txBody>
      </p:sp>
      <p:sp>
        <p:nvSpPr>
          <p:cNvPr id="9" name="Content Placeholder 8"/>
          <p:cNvSpPr>
            <a:spLocks noGrp="1"/>
          </p:cNvSpPr>
          <p:nvPr>
            <p:ph idx="1"/>
          </p:nvPr>
        </p:nvSpPr>
        <p:spPr/>
        <p:txBody>
          <a:bodyPr/>
          <a:lstStyle/>
          <a:p>
            <a:r>
              <a:rPr lang="en-US" dirty="0"/>
              <a:t>Digital Engineering Information Exchange (DEIX) is difficult because it is fundamentally about </a:t>
            </a:r>
            <a:r>
              <a:rPr lang="en-US" b="1" dirty="0"/>
              <a:t>Data Analysis</a:t>
            </a:r>
            <a:r>
              <a:rPr lang="en-US" dirty="0"/>
              <a:t>: “a process of inspecting, cleansing, transforming, and modeling data with the goal of discovering useful information, informing conclusions, and supporting decision-making.”</a:t>
            </a:r>
            <a:r>
              <a:rPr lang="en-US" baseline="30000" dirty="0"/>
              <a:t> [1]</a:t>
            </a:r>
          </a:p>
          <a:p>
            <a:r>
              <a:rPr lang="en-US" dirty="0"/>
              <a:t>For a single model, data analysis is made easier because the elements of the model are </a:t>
            </a:r>
            <a:r>
              <a:rPr lang="en-US" u="sng" dirty="0"/>
              <a:t>semantically related</a:t>
            </a:r>
            <a:r>
              <a:rPr lang="en-US" dirty="0"/>
              <a:t> to each other via the rules established by the model’s governing </a:t>
            </a:r>
            <a:r>
              <a:rPr lang="en-US" u="sng" dirty="0"/>
              <a:t>metamodel</a:t>
            </a:r>
            <a:r>
              <a:rPr lang="en-US" dirty="0"/>
              <a:t>, as exemplified below:</a:t>
            </a: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pPr/>
              <a:t>4</a:t>
            </a:fld>
            <a:endParaRPr lang="en-US" altLang="en-US" dirty="0"/>
          </a:p>
        </p:txBody>
      </p:sp>
      <p:sp>
        <p:nvSpPr>
          <p:cNvPr id="10" name="Rectangle 9"/>
          <p:cNvSpPr/>
          <p:nvPr/>
        </p:nvSpPr>
        <p:spPr>
          <a:xfrm>
            <a:off x="5022443" y="4648200"/>
            <a:ext cx="1606957" cy="609600"/>
          </a:xfrm>
          <a:prstGeom prst="rect">
            <a:avLst/>
          </a:prstGeom>
          <a:solidFill>
            <a:schemeClr val="bg1">
              <a:lumMod val="6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&lt;&lt;SysML&gt;&gt;</a:t>
            </a:r>
          </a:p>
          <a:p>
            <a:pPr algn="ctr"/>
            <a:r>
              <a:rPr lang="en-US" b="1" dirty="0">
                <a:solidFill>
                  <a:schemeClr val="tx1"/>
                </a:solidFill>
              </a:rPr>
              <a:t>Block</a:t>
            </a:r>
          </a:p>
        </p:txBody>
      </p:sp>
      <p:sp>
        <p:nvSpPr>
          <p:cNvPr id="11" name="Rounded Rectangle 10"/>
          <p:cNvSpPr/>
          <p:nvPr/>
        </p:nvSpPr>
        <p:spPr>
          <a:xfrm>
            <a:off x="2133600" y="4648200"/>
            <a:ext cx="1524000" cy="609600"/>
          </a:xfrm>
          <a:prstGeom prst="roundRect">
            <a:avLst/>
          </a:prstGeom>
          <a:solidFill>
            <a:srgbClr val="00B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&lt;&lt;SysML&gt;&gt;</a:t>
            </a:r>
          </a:p>
          <a:p>
            <a:pPr algn="ctr"/>
            <a:r>
              <a:rPr lang="en-US" b="1" dirty="0">
                <a:solidFill>
                  <a:schemeClr val="tx1"/>
                </a:solidFill>
              </a:rPr>
              <a:t>Activity</a:t>
            </a:r>
          </a:p>
        </p:txBody>
      </p:sp>
      <p:cxnSp>
        <p:nvCxnSpPr>
          <p:cNvPr id="13" name="Straight Arrow Connector 12"/>
          <p:cNvCxnSpPr>
            <a:stCxn id="11" idx="3"/>
            <a:endCxn id="10" idx="1"/>
          </p:cNvCxnSpPr>
          <p:nvPr/>
        </p:nvCxnSpPr>
        <p:spPr>
          <a:xfrm>
            <a:off x="3657600" y="4953000"/>
            <a:ext cx="136484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657600" y="4588042"/>
            <a:ext cx="1219200" cy="338554"/>
          </a:xfrm>
          <a:prstGeom prst="rect">
            <a:avLst/>
          </a:prstGeom>
          <a:noFill/>
        </p:spPr>
        <p:txBody>
          <a:bodyPr wrap="square" rtlCol="0">
            <a:spAutoFit/>
          </a:bodyPr>
          <a:lstStyle/>
          <a:p>
            <a:r>
              <a:rPr lang="en-US" sz="1600" dirty="0"/>
              <a:t>Allocated To</a:t>
            </a:r>
          </a:p>
        </p:txBody>
      </p:sp>
      <p:sp>
        <p:nvSpPr>
          <p:cNvPr id="15" name="Rectangle 14"/>
          <p:cNvSpPr/>
          <p:nvPr/>
        </p:nvSpPr>
        <p:spPr>
          <a:xfrm>
            <a:off x="8070443" y="4646596"/>
            <a:ext cx="2140357" cy="609600"/>
          </a:xfrm>
          <a:prstGeom prst="rect">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&lt;&lt;SysML&gt;&gt;</a:t>
            </a:r>
          </a:p>
          <a:p>
            <a:pPr algn="ctr"/>
            <a:r>
              <a:rPr lang="en-US" b="1" dirty="0">
                <a:solidFill>
                  <a:schemeClr val="tx1"/>
                </a:solidFill>
              </a:rPr>
              <a:t>Value Property</a:t>
            </a:r>
          </a:p>
        </p:txBody>
      </p:sp>
      <p:cxnSp>
        <p:nvCxnSpPr>
          <p:cNvPr id="16" name="Straight Arrow Connector 15"/>
          <p:cNvCxnSpPr>
            <a:stCxn id="10" idx="3"/>
            <a:endCxn id="15" idx="1"/>
          </p:cNvCxnSpPr>
          <p:nvPr/>
        </p:nvCxnSpPr>
        <p:spPr>
          <a:xfrm flipV="1">
            <a:off x="6629400" y="4951396"/>
            <a:ext cx="1441043" cy="160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037617" y="4588042"/>
            <a:ext cx="719720" cy="338554"/>
          </a:xfrm>
          <a:prstGeom prst="rect">
            <a:avLst/>
          </a:prstGeom>
          <a:noFill/>
        </p:spPr>
        <p:txBody>
          <a:bodyPr wrap="square" rtlCol="0">
            <a:spAutoFit/>
          </a:bodyPr>
          <a:lstStyle/>
          <a:p>
            <a:r>
              <a:rPr lang="en-US" sz="1600" dirty="0"/>
              <a:t>Owns</a:t>
            </a:r>
          </a:p>
        </p:txBody>
      </p:sp>
      <p:sp>
        <p:nvSpPr>
          <p:cNvPr id="12" name="TextBox 11"/>
          <p:cNvSpPr txBox="1"/>
          <p:nvPr/>
        </p:nvSpPr>
        <p:spPr>
          <a:xfrm>
            <a:off x="1181100" y="5902391"/>
            <a:ext cx="9982200" cy="584775"/>
          </a:xfrm>
          <a:prstGeom prst="rect">
            <a:avLst/>
          </a:prstGeom>
          <a:noFill/>
        </p:spPr>
        <p:txBody>
          <a:bodyPr wrap="square" rtlCol="0">
            <a:spAutoFit/>
          </a:bodyPr>
          <a:lstStyle/>
          <a:p>
            <a:r>
              <a:rPr lang="en-US" sz="1600" dirty="0"/>
              <a:t>[1] </a:t>
            </a:r>
            <a:r>
              <a:rPr lang="en-US" sz="1600" i="1" dirty="0"/>
              <a:t>"Transforming Unstructured Data into Useful Information", Big Data, Mining, and Analytics, </a:t>
            </a:r>
            <a:r>
              <a:rPr lang="en-US" sz="1600" i="1" dirty="0" err="1"/>
              <a:t>Auerbach</a:t>
            </a:r>
            <a:r>
              <a:rPr lang="en-US" sz="1600" i="1" dirty="0"/>
              <a:t> Publications, pp. 227–246, 2014-03-12, doi:10.1201/b16666-14, ISBN 978-0-429-09529-0, retrieved 2021-05-29</a:t>
            </a:r>
            <a:endParaRPr lang="en-US" sz="1600" dirty="0"/>
          </a:p>
        </p:txBody>
      </p:sp>
    </p:spTree>
    <p:extLst>
      <p:ext uri="{BB962C8B-B14F-4D97-AF65-F5344CB8AC3E}">
        <p14:creationId xmlns:p14="http://schemas.microsoft.com/office/powerpoint/2010/main" val="1176955313"/>
      </p:ext>
    </p:extLst>
  </p:cSld>
  <p:clrMapOvr>
    <a:masterClrMapping/>
  </p:clrMapOvr>
  <p:transition advClick="0">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How are [Digital Artifacts] Different from What We Have Now?</a:t>
            </a:r>
          </a:p>
        </p:txBody>
      </p:sp>
      <p:sp>
        <p:nvSpPr>
          <p:cNvPr id="7" name="Content Placeholder 6"/>
          <p:cNvSpPr>
            <a:spLocks noGrp="1"/>
          </p:cNvSpPr>
          <p:nvPr>
            <p:ph idx="1"/>
          </p:nvPr>
        </p:nvSpPr>
        <p:spPr/>
        <p:txBody>
          <a:bodyPr>
            <a:normAutofit/>
          </a:bodyPr>
          <a:lstStyle/>
          <a:p>
            <a:r>
              <a:rPr lang="en-US" dirty="0"/>
              <a:t>An analogy is the difference between a handwritten letter and email.  Both are “artifacts” exchanged between two parties to communicate information</a:t>
            </a:r>
          </a:p>
          <a:p>
            <a:r>
              <a:rPr lang="en-US" dirty="0"/>
              <a:t>The handwritten letter is a document used to deliver information to another party in which the artifact containing the information (the paper) is the same as the means for viewing that artifact (again, the paper)</a:t>
            </a:r>
          </a:p>
          <a:p>
            <a:r>
              <a:rPr lang="en-US" dirty="0"/>
              <a:t>By contrast, an email is the analogous “digital artifact”.  It can provide the same information as its non-digital representation, but because of its digital format, can also be interpreted beyond a human reading it</a:t>
            </a:r>
          </a:p>
          <a:p>
            <a:r>
              <a:rPr lang="en-US" dirty="0"/>
              <a:t>For example, one can spell-check the information for errors, or provide links to email addresses or other related resources</a:t>
            </a:r>
          </a:p>
        </p:txBody>
      </p:sp>
      <p:sp>
        <p:nvSpPr>
          <p:cNvPr id="4" name="Date Placeholder 3"/>
          <p:cNvSpPr>
            <a:spLocks noGrp="1"/>
          </p:cNvSpPr>
          <p:nvPr>
            <p:ph type="dt" sz="half" idx="2"/>
          </p:nvPr>
        </p:nvSpPr>
        <p:spPr/>
        <p:txBody>
          <a:bodyPr/>
          <a:lstStyle/>
          <a:p>
            <a:pPr>
              <a:defRPr/>
            </a:pPr>
            <a:fld id="{D600E388-4DCB-48BD-970C-11DE91E25696}" type="datetime3">
              <a:rPr lang="en-US" smtClean="0">
                <a:solidFill>
                  <a:prstClr val="black">
                    <a:lumMod val="50000"/>
                    <a:lumOff val="50000"/>
                  </a:prstClr>
                </a:solidFill>
              </a:rPr>
              <a:t>6 December 2021</a:t>
            </a:fld>
            <a:endParaRPr lang="en-US" dirty="0">
              <a:solidFill>
                <a:prstClr val="black">
                  <a:lumMod val="50000"/>
                  <a:lumOff val="50000"/>
                </a:prstClr>
              </a:solidFill>
            </a:endParaRP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40</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2741578608"/>
      </p:ext>
    </p:extLst>
  </p:cSld>
  <p:clrMapOvr>
    <a:masterClrMapping/>
  </p:clrMapOvr>
  <p:transition advClick="0">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How are [Digital Artifacts] Different from What We Have Now?</a:t>
            </a:r>
          </a:p>
        </p:txBody>
      </p:sp>
      <p:sp>
        <p:nvSpPr>
          <p:cNvPr id="7" name="Content Placeholder 6"/>
          <p:cNvSpPr>
            <a:spLocks noGrp="1"/>
          </p:cNvSpPr>
          <p:nvPr>
            <p:ph idx="1"/>
          </p:nvPr>
        </p:nvSpPr>
        <p:spPr/>
        <p:txBody>
          <a:bodyPr/>
          <a:lstStyle/>
          <a:p>
            <a:r>
              <a:rPr lang="en-US" dirty="0"/>
              <a:t>In addition, the digital artifact is distinctly different that the digital view of the digital information contained in that digital artifact</a:t>
            </a:r>
          </a:p>
          <a:p>
            <a:r>
              <a:rPr lang="en-US" dirty="0"/>
              <a:t>This means that I can read the email’s content on my computer monitor (one type of digital view) or I can listen to a text-to-speech audio version of the content (another type of digital view)</a:t>
            </a:r>
          </a:p>
          <a:p>
            <a:r>
              <a:rPr lang="en-US" dirty="0"/>
              <a:t>Between the digital and non-digital artifacts, the content of the exchanged artifact is likely very similar or identical, but the format is very different lending itself to advanced capabilities providing better, precisely interpretable information in the exchange</a:t>
            </a:r>
          </a:p>
        </p:txBody>
      </p:sp>
      <p:sp>
        <p:nvSpPr>
          <p:cNvPr id="4" name="Date Placeholder 3"/>
          <p:cNvSpPr>
            <a:spLocks noGrp="1"/>
          </p:cNvSpPr>
          <p:nvPr>
            <p:ph type="dt" sz="half" idx="2"/>
          </p:nvPr>
        </p:nvSpPr>
        <p:spPr/>
        <p:txBody>
          <a:bodyPr/>
          <a:lstStyle/>
          <a:p>
            <a:pPr>
              <a:defRPr/>
            </a:pPr>
            <a:fld id="{D600E388-4DCB-48BD-970C-11DE91E25696}" type="datetime3">
              <a:rPr lang="en-US" smtClean="0">
                <a:solidFill>
                  <a:prstClr val="black">
                    <a:lumMod val="50000"/>
                    <a:lumOff val="50000"/>
                  </a:prstClr>
                </a:solidFill>
              </a:rPr>
              <a:t>6 December 2021</a:t>
            </a:fld>
            <a:endParaRPr lang="en-US" dirty="0">
              <a:solidFill>
                <a:prstClr val="black">
                  <a:lumMod val="50000"/>
                  <a:lumOff val="50000"/>
                </a:prstClr>
              </a:solidFill>
            </a:endParaRP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41</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1572466416"/>
      </p:ext>
    </p:extLst>
  </p:cSld>
  <p:clrMapOvr>
    <a:masterClrMapping/>
  </p:clrMapOvr>
  <p:transition advClick="0">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How / Where are [Digital Artifacts] Used?</a:t>
            </a:r>
          </a:p>
        </p:txBody>
      </p:sp>
      <p:sp>
        <p:nvSpPr>
          <p:cNvPr id="7" name="Content Placeholder 6"/>
          <p:cNvSpPr>
            <a:spLocks noGrp="1"/>
          </p:cNvSpPr>
          <p:nvPr>
            <p:ph idx="1"/>
          </p:nvPr>
        </p:nvSpPr>
        <p:spPr/>
        <p:txBody>
          <a:bodyPr/>
          <a:lstStyle/>
          <a:p>
            <a:r>
              <a:rPr lang="en-US" dirty="0"/>
              <a:t>Digital artifacts can be used to exchange information anywhere across the execution of the Systems Engineering process</a:t>
            </a:r>
          </a:p>
          <a:p>
            <a:r>
              <a:rPr lang="en-US" dirty="0"/>
              <a:t>We believe we are in an early stage of maturity with respect to digital artifacts, and their production and use</a:t>
            </a:r>
          </a:p>
          <a:p>
            <a:r>
              <a:rPr lang="en-US" dirty="0"/>
              <a:t>Because industry is in this “immature” stage, we believe use of digital artifacts will take one form for the near future, but as we mature in our understanding the artifacts will likely change from digital versions of current types of deliverables to things that better align to the needs of stakeholders</a:t>
            </a:r>
          </a:p>
        </p:txBody>
      </p:sp>
      <p:sp>
        <p:nvSpPr>
          <p:cNvPr id="4" name="Date Placeholder 3"/>
          <p:cNvSpPr>
            <a:spLocks noGrp="1"/>
          </p:cNvSpPr>
          <p:nvPr>
            <p:ph type="dt" sz="half" idx="2"/>
          </p:nvPr>
        </p:nvSpPr>
        <p:spPr/>
        <p:txBody>
          <a:bodyPr/>
          <a:lstStyle/>
          <a:p>
            <a:pPr>
              <a:defRPr/>
            </a:pPr>
            <a:fld id="{D600E388-4DCB-48BD-970C-11DE91E25696}" type="datetime3">
              <a:rPr lang="en-US" smtClean="0">
                <a:solidFill>
                  <a:prstClr val="black">
                    <a:lumMod val="50000"/>
                    <a:lumOff val="50000"/>
                  </a:prstClr>
                </a:solidFill>
              </a:rPr>
              <a:t>6 December 2021</a:t>
            </a:fld>
            <a:endParaRPr lang="en-US" dirty="0">
              <a:solidFill>
                <a:prstClr val="black">
                  <a:lumMod val="50000"/>
                  <a:lumOff val="50000"/>
                </a:prstClr>
              </a:solidFill>
            </a:endParaRP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42</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2638635326"/>
      </p:ext>
    </p:extLst>
  </p:cSld>
  <p:clrMapOvr>
    <a:masterClrMapping/>
  </p:clrMapOvr>
  <p:transition advClick="0">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How is [the Digital Artifact] related to the Digital Twin?</a:t>
            </a:r>
          </a:p>
        </p:txBody>
      </p:sp>
      <p:sp>
        <p:nvSpPr>
          <p:cNvPr id="7" name="Content Placeholder 6"/>
          <p:cNvSpPr>
            <a:spLocks noGrp="1"/>
          </p:cNvSpPr>
          <p:nvPr>
            <p:ph idx="1"/>
          </p:nvPr>
        </p:nvSpPr>
        <p:spPr/>
        <p:txBody>
          <a:bodyPr/>
          <a:lstStyle/>
          <a:p>
            <a:r>
              <a:rPr lang="en-US" dirty="0"/>
              <a:t>They are different, but related topics.  The Digital Twin is the digital representation of a given system that is informed by real-world information</a:t>
            </a:r>
          </a:p>
          <a:p>
            <a:r>
              <a:rPr lang="en-US" dirty="0"/>
              <a:t>For example, a digital twin of a satellite is its digital representation along with real-world operational information like consumable fuel remaining, current telemetry, and ephemeris of the actual satellite</a:t>
            </a:r>
          </a:p>
          <a:p>
            <a:r>
              <a:rPr lang="en-US" dirty="0"/>
              <a:t>Digital Engineering modeling techniques can create a digital representation of the system, but the Digital Twin also needs information about the real-world system that evolves over time</a:t>
            </a:r>
          </a:p>
          <a:p>
            <a:r>
              <a:rPr lang="en-US" dirty="0"/>
              <a:t>So, while a digital artifact can provide a digital representation of a system, it’s not the same as a digital twin: a digital artifact augmented with information from the real system implementation</a:t>
            </a:r>
          </a:p>
        </p:txBody>
      </p:sp>
      <p:sp>
        <p:nvSpPr>
          <p:cNvPr id="4" name="Date Placeholder 3"/>
          <p:cNvSpPr>
            <a:spLocks noGrp="1"/>
          </p:cNvSpPr>
          <p:nvPr>
            <p:ph type="dt" sz="half" idx="2"/>
          </p:nvPr>
        </p:nvSpPr>
        <p:spPr/>
        <p:txBody>
          <a:bodyPr/>
          <a:lstStyle/>
          <a:p>
            <a:pPr>
              <a:defRPr/>
            </a:pPr>
            <a:fld id="{D600E388-4DCB-48BD-970C-11DE91E25696}" type="datetime3">
              <a:rPr lang="en-US" smtClean="0">
                <a:solidFill>
                  <a:prstClr val="black">
                    <a:lumMod val="50000"/>
                    <a:lumOff val="50000"/>
                  </a:prstClr>
                </a:solidFill>
              </a:rPr>
              <a:t>6 December 2021</a:t>
            </a:fld>
            <a:endParaRPr lang="en-US" dirty="0">
              <a:solidFill>
                <a:prstClr val="black">
                  <a:lumMod val="50000"/>
                  <a:lumOff val="50000"/>
                </a:prstClr>
              </a:solidFill>
            </a:endParaRP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43</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2119494074"/>
      </p:ext>
    </p:extLst>
  </p:cSld>
  <p:clrMapOvr>
    <a:masterClrMapping/>
  </p:clrMapOvr>
  <p:transition advClick="0">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What is a Working Example [of a Digital Artifact]?</a:t>
            </a:r>
          </a:p>
        </p:txBody>
      </p:sp>
      <p:sp>
        <p:nvSpPr>
          <p:cNvPr id="7" name="Content Placeholder 6"/>
          <p:cNvSpPr>
            <a:spLocks noGrp="1"/>
          </p:cNvSpPr>
          <p:nvPr>
            <p:ph idx="1"/>
          </p:nvPr>
        </p:nvSpPr>
        <p:spPr/>
        <p:txBody>
          <a:bodyPr/>
          <a:lstStyle/>
          <a:p>
            <a:r>
              <a:rPr lang="en-US" dirty="0"/>
              <a:t>One artifact that is exchanged today in both digital and non-digital forms is an Architecture Description for a system</a:t>
            </a:r>
          </a:p>
          <a:p>
            <a:r>
              <a:rPr lang="en-US" dirty="0"/>
              <a:t>It generally includes a description of the system, its environment, its subsystems, its functions, its external and internal interfaces, </a:t>
            </a:r>
            <a:r>
              <a:rPr lang="en-US" dirty="0" err="1"/>
              <a:t>etc</a:t>
            </a:r>
            <a:endParaRPr lang="en-US" dirty="0"/>
          </a:p>
          <a:p>
            <a:r>
              <a:rPr lang="en-US" dirty="0"/>
              <a:t>These can be delivered in a document form today but can also be delivered as a subset of a larger system engineering model complete with the same compositional, structural and behavioral views described in textual form in a document</a:t>
            </a:r>
          </a:p>
          <a:p>
            <a:r>
              <a:rPr lang="en-US" dirty="0"/>
              <a:t>It could be a model in the modeling tool’s native format, some vendor-neutral format, or serialized data format.  It could be one file or a collection of files.  The important distinction is that the artifact is in a digital, not purely textual, form.</a:t>
            </a:r>
          </a:p>
        </p:txBody>
      </p:sp>
      <p:sp>
        <p:nvSpPr>
          <p:cNvPr id="4" name="Date Placeholder 3"/>
          <p:cNvSpPr>
            <a:spLocks noGrp="1"/>
          </p:cNvSpPr>
          <p:nvPr>
            <p:ph type="dt" sz="half" idx="2"/>
          </p:nvPr>
        </p:nvSpPr>
        <p:spPr/>
        <p:txBody>
          <a:bodyPr/>
          <a:lstStyle/>
          <a:p>
            <a:pPr>
              <a:defRPr/>
            </a:pPr>
            <a:fld id="{D600E388-4DCB-48BD-970C-11DE91E25696}" type="datetime3">
              <a:rPr lang="en-US" smtClean="0">
                <a:solidFill>
                  <a:prstClr val="black">
                    <a:lumMod val="50000"/>
                    <a:lumOff val="50000"/>
                  </a:prstClr>
                </a:solidFill>
              </a:rPr>
              <a:t>6 December 2021</a:t>
            </a:fld>
            <a:endParaRPr lang="en-US" dirty="0">
              <a:solidFill>
                <a:prstClr val="black">
                  <a:lumMod val="50000"/>
                  <a:lumOff val="50000"/>
                </a:prstClr>
              </a:solidFill>
            </a:endParaRP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44</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2744663142"/>
      </p:ext>
    </p:extLst>
  </p:cSld>
  <p:clrMapOvr>
    <a:masterClrMapping/>
  </p:clrMapOvr>
  <p:transition advClick="0">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Is [Digital Artifact] General or Domain-Specific?</a:t>
            </a:r>
          </a:p>
        </p:txBody>
      </p:sp>
      <p:sp>
        <p:nvSpPr>
          <p:cNvPr id="7" name="Content Placeholder 6"/>
          <p:cNvSpPr>
            <a:spLocks noGrp="1"/>
          </p:cNvSpPr>
          <p:nvPr>
            <p:ph idx="1"/>
          </p:nvPr>
        </p:nvSpPr>
        <p:spPr/>
        <p:txBody>
          <a:bodyPr/>
          <a:lstStyle/>
          <a:p>
            <a:r>
              <a:rPr lang="en-US" dirty="0"/>
              <a:t>General, not domain-specific</a:t>
            </a:r>
          </a:p>
          <a:p>
            <a:r>
              <a:rPr lang="en-US" dirty="0"/>
              <a:t>We believe different groups will adapt the concept for their specific domain, but it is a general concept regarding systems engineering products</a:t>
            </a:r>
          </a:p>
        </p:txBody>
      </p:sp>
      <p:sp>
        <p:nvSpPr>
          <p:cNvPr id="4" name="Date Placeholder 3"/>
          <p:cNvSpPr>
            <a:spLocks noGrp="1"/>
          </p:cNvSpPr>
          <p:nvPr>
            <p:ph type="dt" sz="half" idx="2"/>
          </p:nvPr>
        </p:nvSpPr>
        <p:spPr/>
        <p:txBody>
          <a:bodyPr/>
          <a:lstStyle/>
          <a:p>
            <a:pPr>
              <a:defRPr/>
            </a:pPr>
            <a:fld id="{D600E388-4DCB-48BD-970C-11DE91E25696}" type="datetime3">
              <a:rPr lang="en-US" smtClean="0">
                <a:solidFill>
                  <a:prstClr val="black">
                    <a:lumMod val="50000"/>
                    <a:lumOff val="50000"/>
                  </a:prstClr>
                </a:solidFill>
              </a:rPr>
              <a:t>6 December 2021</a:t>
            </a:fld>
            <a:endParaRPr lang="en-US" dirty="0">
              <a:solidFill>
                <a:prstClr val="black">
                  <a:lumMod val="50000"/>
                  <a:lumOff val="50000"/>
                </a:prstClr>
              </a:solidFill>
            </a:endParaRP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45</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2681043536"/>
      </p:ext>
    </p:extLst>
  </p:cSld>
  <p:clrMapOvr>
    <a:masterClrMapping/>
  </p:clrMapOvr>
  <p:transition advClick="0">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Where are [Digital Artifacts] Stored and Managed?</a:t>
            </a:r>
          </a:p>
        </p:txBody>
      </p:sp>
      <p:sp>
        <p:nvSpPr>
          <p:cNvPr id="7" name="Content Placeholder 6"/>
          <p:cNvSpPr>
            <a:spLocks noGrp="1"/>
          </p:cNvSpPr>
          <p:nvPr>
            <p:ph idx="1"/>
          </p:nvPr>
        </p:nvSpPr>
        <p:spPr/>
        <p:txBody>
          <a:bodyPr/>
          <a:lstStyle/>
          <a:p>
            <a:r>
              <a:rPr lang="en-US" dirty="0"/>
              <a:t>This is a tool-specific question, since tools implement (or in some cases don’t implement) their own data management solutions</a:t>
            </a:r>
          </a:p>
          <a:p>
            <a:r>
              <a:rPr lang="en-US" dirty="0"/>
              <a:t>In some cases, the artifacts may be managed in their own tool ecosystems, in others they may be managed in collaborative environments</a:t>
            </a:r>
          </a:p>
          <a:p>
            <a:r>
              <a:rPr lang="en-US" dirty="0"/>
              <a:t>The answer to this question will be dependent on those environments and decisions of suppliers/providers of the artifacts with their stakeholders</a:t>
            </a:r>
          </a:p>
        </p:txBody>
      </p:sp>
      <p:sp>
        <p:nvSpPr>
          <p:cNvPr id="4" name="Date Placeholder 3"/>
          <p:cNvSpPr>
            <a:spLocks noGrp="1"/>
          </p:cNvSpPr>
          <p:nvPr>
            <p:ph type="dt" sz="half" idx="2"/>
          </p:nvPr>
        </p:nvSpPr>
        <p:spPr/>
        <p:txBody>
          <a:bodyPr/>
          <a:lstStyle/>
          <a:p>
            <a:pPr>
              <a:defRPr/>
            </a:pPr>
            <a:fld id="{D600E388-4DCB-48BD-970C-11DE91E25696}" type="datetime3">
              <a:rPr lang="en-US" smtClean="0">
                <a:solidFill>
                  <a:prstClr val="black">
                    <a:lumMod val="50000"/>
                    <a:lumOff val="50000"/>
                  </a:prstClr>
                </a:solidFill>
              </a:rPr>
              <a:t>6 December 2021</a:t>
            </a:fld>
            <a:endParaRPr lang="en-US" dirty="0">
              <a:solidFill>
                <a:prstClr val="black">
                  <a:lumMod val="50000"/>
                  <a:lumOff val="50000"/>
                </a:prstClr>
              </a:solidFill>
            </a:endParaRP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46</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2530796817"/>
      </p:ext>
    </p:extLst>
  </p:cSld>
  <p:clrMapOvr>
    <a:masterClrMapping/>
  </p:clrMapOvr>
  <p:transition advClick="0">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Near-Term DEIXWG Products</a:t>
            </a:r>
          </a:p>
        </p:txBody>
      </p:sp>
      <p:sp>
        <p:nvSpPr>
          <p:cNvPr id="3" name="Content Placeholder 2"/>
          <p:cNvSpPr>
            <a:spLocks noGrp="1"/>
          </p:cNvSpPr>
          <p:nvPr>
            <p:ph idx="1"/>
          </p:nvPr>
        </p:nvSpPr>
        <p:spPr/>
        <p:txBody>
          <a:bodyPr/>
          <a:lstStyle/>
          <a:p>
            <a:pPr marL="0" indent="0">
              <a:buNone/>
            </a:pPr>
            <a:r>
              <a:rPr lang="en-US" dirty="0"/>
              <a:t>There are a number of DEIXWG efforts currently underway that are producing various products:</a:t>
            </a:r>
          </a:p>
          <a:p>
            <a:pPr lvl="0"/>
            <a:r>
              <a:rPr lang="en-US" dirty="0"/>
              <a:t>DEIXWG Website: </a:t>
            </a:r>
            <a:r>
              <a:rPr lang="en-US" u="sng" dirty="0">
                <a:hlinkClick r:id="rId3"/>
              </a:rPr>
              <a:t>https://www.omgwiki.org/MBSE/doku.php?id=mbse:deix</a:t>
            </a:r>
            <a:r>
              <a:rPr lang="en-US" dirty="0"/>
              <a:t> </a:t>
            </a:r>
          </a:p>
          <a:p>
            <a:pPr lvl="1"/>
            <a:r>
              <a:rPr lang="en-US" sz="2400" dirty="0"/>
              <a:t>Digital Viewpoint Model (DVM)</a:t>
            </a:r>
          </a:p>
          <a:p>
            <a:pPr lvl="1"/>
            <a:r>
              <a:rPr lang="en-US" sz="2400" dirty="0"/>
              <a:t>DEIXPedia</a:t>
            </a:r>
          </a:p>
          <a:p>
            <a:pPr lvl="1"/>
            <a:r>
              <a:rPr lang="en-US" sz="2400" dirty="0"/>
              <a:t>DEIX Standards Framework (DEIX-SF)</a:t>
            </a:r>
          </a:p>
          <a:p>
            <a:pPr lvl="0"/>
            <a:r>
              <a:rPr lang="en-US" dirty="0"/>
              <a:t>DEIX Challenge</a:t>
            </a:r>
          </a:p>
          <a:p>
            <a:r>
              <a:rPr lang="en-US" dirty="0"/>
              <a:t>Digital Engineering Information Exchange Model (DEIXM)</a:t>
            </a:r>
          </a:p>
        </p:txBody>
      </p:sp>
      <p:sp>
        <p:nvSpPr>
          <p:cNvPr id="4" name="Date Placeholder 3"/>
          <p:cNvSpPr>
            <a:spLocks noGrp="1"/>
          </p:cNvSpPr>
          <p:nvPr>
            <p:ph type="dt" sz="half" idx="2"/>
          </p:nvPr>
        </p:nvSpPr>
        <p:spPr/>
        <p:txBody>
          <a:bodyPr/>
          <a:lstStyle/>
          <a:p>
            <a:pPr>
              <a:defRPr/>
            </a:pPr>
            <a:fld id="{CC6AB740-11AC-4EA5-9C11-C67136193E2E}" type="datetime3">
              <a:rPr lang="en-US" smtClean="0">
                <a:solidFill>
                  <a:prstClr val="black">
                    <a:lumMod val="50000"/>
                    <a:lumOff val="50000"/>
                  </a:prstClr>
                </a:solidFill>
              </a:rPr>
              <a:t>6 December 2021</a:t>
            </a:fld>
            <a:endParaRPr lang="en-US" dirty="0">
              <a:solidFill>
                <a:prstClr val="black">
                  <a:lumMod val="50000"/>
                  <a:lumOff val="50000"/>
                </a:prstClr>
              </a:solidFill>
            </a:endParaRP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47</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1446278083"/>
      </p:ext>
    </p:extLst>
  </p:cSld>
  <p:clrMapOvr>
    <a:masterClrMapping/>
  </p:clrMapOvr>
  <p:transition advClick="0">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Glossary and References</a:t>
            </a: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48</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1641236156"/>
      </p:ext>
    </p:extLst>
  </p:cSld>
  <p:clrMapOvr>
    <a:masterClrMapping/>
  </p:clrMapOvr>
  <p:transition advClick="0">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Glossary of Terms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24220452"/>
              </p:ext>
            </p:extLst>
          </p:nvPr>
        </p:nvGraphicFramePr>
        <p:xfrm>
          <a:off x="838200" y="1784985"/>
          <a:ext cx="10668000" cy="470313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2102590033"/>
                    </a:ext>
                  </a:extLst>
                </a:gridCol>
                <a:gridCol w="8747760">
                  <a:extLst>
                    <a:ext uri="{9D8B030D-6E8A-4147-A177-3AD203B41FA5}">
                      <a16:colId xmlns:a16="http://schemas.microsoft.com/office/drawing/2014/main" val="3211293478"/>
                    </a:ext>
                  </a:extLst>
                </a:gridCol>
              </a:tblGrid>
              <a:tr h="315394">
                <a:tc>
                  <a:txBody>
                    <a:bodyPr/>
                    <a:lstStyle/>
                    <a:p>
                      <a:r>
                        <a:rPr lang="en-US" dirty="0"/>
                        <a:t>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8664254"/>
                  </a:ext>
                </a:extLst>
              </a:tr>
              <a:tr h="499229">
                <a:tc>
                  <a:txBody>
                    <a:bodyPr/>
                    <a:lstStyle/>
                    <a:p>
                      <a:pPr marL="0" marR="0">
                        <a:lnSpc>
                          <a:spcPct val="107000"/>
                        </a:lnSpc>
                        <a:spcBef>
                          <a:spcPts val="0"/>
                        </a:spcBef>
                        <a:spcAft>
                          <a:spcPts val="0"/>
                        </a:spcAft>
                      </a:pPr>
                      <a:r>
                        <a:rPr lang="en-US" sz="1800" kern="1200" baseline="0" dirty="0">
                          <a:solidFill>
                            <a:schemeClr val="dk1"/>
                          </a:solidFill>
                          <a:latin typeface="+mn-lt"/>
                          <a:ea typeface="+mn-ea"/>
                          <a:cs typeface="+mn-cs"/>
                        </a:rPr>
                        <a:t>Digital Artifact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kern="1200" baseline="0" dirty="0">
                          <a:solidFill>
                            <a:schemeClr val="dk1"/>
                          </a:solidFill>
                          <a:latin typeface="+mn-lt"/>
                          <a:ea typeface="+mn-ea"/>
                          <a:cs typeface="+mn-cs"/>
                        </a:rPr>
                        <a:t>A digital artifact is any combination of professional data, information, knowledge, and wisdom (DIKW) expressed in digital form (Digital Information) and exchanged within a digital ecosystem (see </a:t>
                      </a:r>
                      <a:r>
                        <a:rPr lang="en-US" sz="1800" kern="1200" baseline="0" dirty="0" err="1">
                          <a:solidFill>
                            <a:schemeClr val="dk1"/>
                          </a:solidFill>
                          <a:latin typeface="+mn-lt"/>
                          <a:ea typeface="+mn-ea"/>
                          <a:cs typeface="+mn-cs"/>
                          <a:hlinkClick r:id="rId3"/>
                        </a:rPr>
                        <a:t>DEIXPedia</a:t>
                      </a:r>
                      <a:r>
                        <a:rPr lang="en-US" sz="1800" kern="1200" baseline="0" dirty="0">
                          <a:solidFill>
                            <a:schemeClr val="dk1"/>
                          </a:solidFill>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2950904"/>
                  </a:ext>
                </a:extLst>
              </a:tr>
              <a:tr h="748844">
                <a:tc>
                  <a:txBody>
                    <a:bodyPr/>
                    <a:lstStyle/>
                    <a:p>
                      <a:pPr marL="0" marR="0">
                        <a:lnSpc>
                          <a:spcPct val="107000"/>
                        </a:lnSpc>
                        <a:spcBef>
                          <a:spcPts val="0"/>
                        </a:spcBef>
                        <a:spcAft>
                          <a:spcPts val="0"/>
                        </a:spcAft>
                      </a:pPr>
                      <a:r>
                        <a:rPr lang="en-US" sz="1800" kern="1200" baseline="0" dirty="0">
                          <a:solidFill>
                            <a:schemeClr val="dk1"/>
                          </a:solidFill>
                          <a:latin typeface="+mn-lt"/>
                          <a:ea typeface="+mn-ea"/>
                          <a:cs typeface="+mn-cs"/>
                        </a:rPr>
                        <a:t>Digital View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kern="1200" baseline="0">
                          <a:solidFill>
                            <a:schemeClr val="dk1"/>
                          </a:solidFill>
                          <a:latin typeface="+mn-lt"/>
                          <a:ea typeface="+mn-ea"/>
                          <a:cs typeface="+mn-cs"/>
                        </a:rPr>
                        <a:t>A digital view is a visual presentation on an electronic display device of one or more processed digital artifacts, enabling the consumption of digital artifact content according to stakeholders’ unique activities at any phase or step in the system life cycle (see </a:t>
                      </a:r>
                      <a:r>
                        <a:rPr lang="en-US" sz="1800" kern="1200" baseline="0">
                          <a:solidFill>
                            <a:schemeClr val="dk1"/>
                          </a:solidFill>
                          <a:latin typeface="+mn-lt"/>
                          <a:ea typeface="+mn-ea"/>
                          <a:cs typeface="+mn-cs"/>
                          <a:hlinkClick r:id="rId3"/>
                        </a:rPr>
                        <a:t>DEIXPedia</a:t>
                      </a:r>
                      <a:r>
                        <a:rPr lang="en-US" sz="1800" kern="1200" baseline="0">
                          <a:solidFill>
                            <a:schemeClr val="dk1"/>
                          </a:solidFill>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1824448"/>
                  </a:ext>
                </a:extLst>
              </a:tr>
              <a:tr h="748844">
                <a:tc>
                  <a:txBody>
                    <a:bodyPr/>
                    <a:lstStyle/>
                    <a:p>
                      <a:pPr marL="0" marR="0">
                        <a:lnSpc>
                          <a:spcPct val="107000"/>
                        </a:lnSpc>
                        <a:spcBef>
                          <a:spcPts val="0"/>
                        </a:spcBef>
                        <a:spcAft>
                          <a:spcPts val="0"/>
                        </a:spcAft>
                      </a:pPr>
                      <a:r>
                        <a:rPr lang="en-US" sz="1800" kern="1200" baseline="0" dirty="0">
                          <a:solidFill>
                            <a:schemeClr val="dk1"/>
                          </a:solidFill>
                          <a:latin typeface="+mn-lt"/>
                          <a:ea typeface="+mn-ea"/>
                          <a:cs typeface="+mn-cs"/>
                        </a:rPr>
                        <a:t>Digital Viewpoint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kern="1200" baseline="0" dirty="0">
                          <a:solidFill>
                            <a:schemeClr val="dk1"/>
                          </a:solidFill>
                          <a:latin typeface="+mn-lt"/>
                          <a:ea typeface="+mn-ea"/>
                          <a:cs typeface="+mn-cs"/>
                        </a:rPr>
                        <a:t>A design of a digital view that uses conventions, formalisms and standards to define the systematic procedures to select, compile, layout, and present digital artifacts in a digital ecosystem such that is meets stakeholders’ unique needs (see </a:t>
                      </a:r>
                      <a:r>
                        <a:rPr lang="en-US" sz="1800" kern="1200" baseline="0" dirty="0">
                          <a:solidFill>
                            <a:schemeClr val="dk1"/>
                          </a:solidFill>
                          <a:latin typeface="+mn-lt"/>
                          <a:ea typeface="+mn-ea"/>
                          <a:cs typeface="+mn-cs"/>
                          <a:hlinkClick r:id="rId3"/>
                        </a:rPr>
                        <a:t>DEIXPedia</a:t>
                      </a:r>
                      <a:r>
                        <a:rPr lang="en-US" sz="1800" kern="1200" baseline="0" dirty="0">
                          <a:solidFill>
                            <a:schemeClr val="dk1"/>
                          </a:solidFill>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473699"/>
                  </a:ext>
                </a:extLst>
              </a:tr>
              <a:tr h="748844">
                <a:tc>
                  <a:txBody>
                    <a:bodyPr/>
                    <a:lstStyle/>
                    <a:p>
                      <a:pPr marL="0" marR="0">
                        <a:lnSpc>
                          <a:spcPct val="107000"/>
                        </a:lnSpc>
                        <a:spcBef>
                          <a:spcPts val="0"/>
                        </a:spcBef>
                        <a:spcAft>
                          <a:spcPts val="0"/>
                        </a:spcAft>
                      </a:pPr>
                      <a:r>
                        <a:rPr lang="en-US" sz="1800" kern="1200" baseline="0">
                          <a:solidFill>
                            <a:schemeClr val="dk1"/>
                          </a:solidFill>
                          <a:latin typeface="+mn-lt"/>
                          <a:ea typeface="+mn-ea"/>
                          <a:cs typeface="+mn-cs"/>
                        </a:rPr>
                        <a:t>Platform Independent Model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kern="1200" baseline="0" dirty="0">
                          <a:solidFill>
                            <a:schemeClr val="dk1"/>
                          </a:solidFill>
                          <a:latin typeface="+mn-lt"/>
                          <a:ea typeface="+mn-ea"/>
                          <a:cs typeface="+mn-cs"/>
                        </a:rPr>
                        <a:t>A model of a software system or business system that is independent of the specific technological platform used to implement it (see </a:t>
                      </a:r>
                      <a:r>
                        <a:rPr lang="en-US" sz="1800" kern="1200" baseline="0" dirty="0">
                          <a:solidFill>
                            <a:schemeClr val="dk1"/>
                          </a:solidFill>
                          <a:latin typeface="+mn-lt"/>
                          <a:ea typeface="+mn-ea"/>
                          <a:cs typeface="+mn-cs"/>
                          <a:hlinkClick r:id="rId4"/>
                        </a:rPr>
                        <a:t>Wikipedia</a:t>
                      </a:r>
                      <a:r>
                        <a:rPr lang="en-US" sz="1800" kern="1200" baseline="0" dirty="0">
                          <a:solidFill>
                            <a:schemeClr val="dk1"/>
                          </a:solidFill>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4370377"/>
                  </a:ext>
                </a:extLst>
              </a:tr>
              <a:tr h="748844">
                <a:tc>
                  <a:txBody>
                    <a:bodyPr/>
                    <a:lstStyle/>
                    <a:p>
                      <a:pPr marL="0" marR="0">
                        <a:lnSpc>
                          <a:spcPct val="107000"/>
                        </a:lnSpc>
                        <a:spcBef>
                          <a:spcPts val="0"/>
                        </a:spcBef>
                        <a:spcAft>
                          <a:spcPts val="0"/>
                        </a:spcAft>
                      </a:pPr>
                      <a:r>
                        <a:rPr lang="en-US" sz="1800" kern="1200" baseline="0">
                          <a:solidFill>
                            <a:schemeClr val="dk1"/>
                          </a:solidFill>
                          <a:latin typeface="+mn-lt"/>
                          <a:ea typeface="+mn-ea"/>
                          <a:cs typeface="+mn-cs"/>
                        </a:rPr>
                        <a:t>Platform Specific Model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kern="1200" baseline="0" dirty="0">
                          <a:solidFill>
                            <a:schemeClr val="dk1"/>
                          </a:solidFill>
                          <a:latin typeface="+mn-lt"/>
                          <a:ea typeface="+mn-ea"/>
                          <a:cs typeface="+mn-cs"/>
                        </a:rPr>
                        <a:t>A model of a software or business system that is linked to a specific technological platform (e.g. a specific programming language, operating system, document file format or database) (see </a:t>
                      </a:r>
                      <a:r>
                        <a:rPr lang="en-US" sz="1800" kern="1200" baseline="0" dirty="0">
                          <a:solidFill>
                            <a:schemeClr val="dk1"/>
                          </a:solidFill>
                          <a:latin typeface="+mn-lt"/>
                          <a:ea typeface="+mn-ea"/>
                          <a:cs typeface="+mn-cs"/>
                          <a:hlinkClick r:id="rId5"/>
                        </a:rPr>
                        <a:t>Wikipedia</a:t>
                      </a:r>
                      <a:r>
                        <a:rPr lang="en-US" sz="1800" kern="1200" baseline="0" dirty="0">
                          <a:solidFill>
                            <a:schemeClr val="dk1"/>
                          </a:solidFill>
                          <a:latin typeface="+mn-lt"/>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3194248"/>
                  </a:ext>
                </a:extLst>
              </a:tr>
            </a:tbl>
          </a:graphicData>
        </a:graphic>
      </p:graphicFrame>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49</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411240479"/>
      </p:ext>
    </p:extLst>
  </p:cSld>
  <p:clrMapOvr>
    <a:masterClrMapping/>
  </p:clrMapOvr>
  <p:transition advClick="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Data Analysis Involving Different Metamodels</a:t>
            </a:r>
          </a:p>
        </p:txBody>
      </p:sp>
      <p:sp>
        <p:nvSpPr>
          <p:cNvPr id="9" name="Content Placeholder 8"/>
          <p:cNvSpPr>
            <a:spLocks noGrp="1"/>
          </p:cNvSpPr>
          <p:nvPr>
            <p:ph idx="1"/>
          </p:nvPr>
        </p:nvSpPr>
        <p:spPr>
          <a:xfrm>
            <a:off x="838200" y="1828800"/>
            <a:ext cx="10668000" cy="990600"/>
          </a:xfrm>
        </p:spPr>
        <p:txBody>
          <a:bodyPr>
            <a:normAutofit/>
          </a:bodyPr>
          <a:lstStyle/>
          <a:p>
            <a:r>
              <a:rPr lang="en-US" dirty="0"/>
              <a:t>But… how can we semantically relate elements between different models, when </a:t>
            </a:r>
            <a:r>
              <a:rPr lang="en-US" u="sng" dirty="0"/>
              <a:t>they each have their own metamodel</a:t>
            </a:r>
            <a:r>
              <a:rPr lang="en-US" dirty="0"/>
              <a:t> and rules?</a:t>
            </a:r>
            <a:endParaRPr lang="en-US" i="1" dirty="0"/>
          </a:p>
        </p:txBody>
      </p:sp>
      <p:sp>
        <p:nvSpPr>
          <p:cNvPr id="5" name="Slide Number Placeholder 4"/>
          <p:cNvSpPr>
            <a:spLocks noGrp="1"/>
          </p:cNvSpPr>
          <p:nvPr>
            <p:ph type="sldNum" sz="quarter" idx="4"/>
          </p:nvPr>
        </p:nvSpPr>
        <p:spPr/>
        <p:txBody>
          <a:bodyPr/>
          <a:lstStyle/>
          <a:p>
            <a:fld id="{DAB54924-03FB-44A6-B139-D6D34965CBA3}" type="slidenum">
              <a:rPr lang="en-US" altLang="en-US" smtClean="0"/>
              <a:pPr/>
              <a:t>5</a:t>
            </a:fld>
            <a:endParaRPr lang="en-US" altLang="en-US" dirty="0"/>
          </a:p>
        </p:txBody>
      </p:sp>
      <p:sp>
        <p:nvSpPr>
          <p:cNvPr id="10" name="Rectangle 9"/>
          <p:cNvSpPr/>
          <p:nvPr/>
        </p:nvSpPr>
        <p:spPr>
          <a:xfrm>
            <a:off x="5022443" y="2955758"/>
            <a:ext cx="1606957" cy="609600"/>
          </a:xfrm>
          <a:prstGeom prst="rect">
            <a:avLst/>
          </a:prstGeom>
          <a:solidFill>
            <a:schemeClr val="bg1">
              <a:lumMod val="6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&lt;&lt;SysML&gt;&gt;</a:t>
            </a:r>
          </a:p>
          <a:p>
            <a:pPr algn="ctr"/>
            <a:r>
              <a:rPr lang="en-US" b="1" dirty="0">
                <a:solidFill>
                  <a:schemeClr val="tx1"/>
                </a:solidFill>
              </a:rPr>
              <a:t>Block</a:t>
            </a:r>
          </a:p>
        </p:txBody>
      </p:sp>
      <p:sp>
        <p:nvSpPr>
          <p:cNvPr id="11" name="Rounded Rectangle 10"/>
          <p:cNvSpPr/>
          <p:nvPr/>
        </p:nvSpPr>
        <p:spPr>
          <a:xfrm>
            <a:off x="2133600" y="2955758"/>
            <a:ext cx="1524000" cy="609600"/>
          </a:xfrm>
          <a:prstGeom prst="roundRect">
            <a:avLst/>
          </a:prstGeom>
          <a:solidFill>
            <a:srgbClr val="00B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&lt;&lt;SysML&gt;&gt;</a:t>
            </a:r>
          </a:p>
          <a:p>
            <a:pPr algn="ctr"/>
            <a:r>
              <a:rPr lang="en-US" b="1" dirty="0">
                <a:solidFill>
                  <a:schemeClr val="tx1"/>
                </a:solidFill>
              </a:rPr>
              <a:t>Activity</a:t>
            </a:r>
          </a:p>
        </p:txBody>
      </p:sp>
      <p:cxnSp>
        <p:nvCxnSpPr>
          <p:cNvPr id="13" name="Straight Arrow Connector 12"/>
          <p:cNvCxnSpPr>
            <a:stCxn id="11" idx="3"/>
            <a:endCxn id="10" idx="1"/>
          </p:cNvCxnSpPr>
          <p:nvPr/>
        </p:nvCxnSpPr>
        <p:spPr>
          <a:xfrm>
            <a:off x="3657600" y="3260558"/>
            <a:ext cx="136484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657600" y="2895600"/>
            <a:ext cx="1219200" cy="338554"/>
          </a:xfrm>
          <a:prstGeom prst="rect">
            <a:avLst/>
          </a:prstGeom>
          <a:noFill/>
        </p:spPr>
        <p:txBody>
          <a:bodyPr wrap="square" rtlCol="0">
            <a:spAutoFit/>
          </a:bodyPr>
          <a:lstStyle/>
          <a:p>
            <a:pPr algn="ctr"/>
            <a:r>
              <a:rPr lang="en-US" sz="1600" dirty="0"/>
              <a:t>Allocated To</a:t>
            </a:r>
          </a:p>
        </p:txBody>
      </p:sp>
      <p:sp>
        <p:nvSpPr>
          <p:cNvPr id="15" name="Rectangle 14"/>
          <p:cNvSpPr/>
          <p:nvPr/>
        </p:nvSpPr>
        <p:spPr>
          <a:xfrm>
            <a:off x="8070443" y="2954154"/>
            <a:ext cx="2133600" cy="609600"/>
          </a:xfrm>
          <a:prstGeom prst="rect">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&lt;&lt;SysML&gt;&gt;</a:t>
            </a:r>
          </a:p>
          <a:p>
            <a:pPr algn="ctr"/>
            <a:r>
              <a:rPr lang="en-US" b="1" dirty="0">
                <a:solidFill>
                  <a:schemeClr val="tx1"/>
                </a:solidFill>
              </a:rPr>
              <a:t>Value Property</a:t>
            </a:r>
          </a:p>
        </p:txBody>
      </p:sp>
      <p:cxnSp>
        <p:nvCxnSpPr>
          <p:cNvPr id="16" name="Straight Arrow Connector 15"/>
          <p:cNvCxnSpPr>
            <a:stCxn id="10" idx="3"/>
            <a:endCxn id="15" idx="1"/>
          </p:cNvCxnSpPr>
          <p:nvPr/>
        </p:nvCxnSpPr>
        <p:spPr>
          <a:xfrm flipV="1">
            <a:off x="6629400" y="3258954"/>
            <a:ext cx="1441043" cy="160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010400" y="2895600"/>
            <a:ext cx="719720" cy="338554"/>
          </a:xfrm>
          <a:prstGeom prst="rect">
            <a:avLst/>
          </a:prstGeom>
          <a:noFill/>
        </p:spPr>
        <p:txBody>
          <a:bodyPr wrap="square" rtlCol="0">
            <a:spAutoFit/>
          </a:bodyPr>
          <a:lstStyle/>
          <a:p>
            <a:pPr algn="ctr"/>
            <a:r>
              <a:rPr lang="en-US" sz="1600" dirty="0"/>
              <a:t>Owns</a:t>
            </a:r>
          </a:p>
        </p:txBody>
      </p:sp>
      <p:sp>
        <p:nvSpPr>
          <p:cNvPr id="18" name="Rounded Rectangle 17"/>
          <p:cNvSpPr/>
          <p:nvPr/>
        </p:nvSpPr>
        <p:spPr>
          <a:xfrm>
            <a:off x="2133600" y="5257800"/>
            <a:ext cx="1524000" cy="609600"/>
          </a:xfrm>
          <a:prstGeom prst="roundRect">
            <a:avLst/>
          </a:prstGeom>
          <a:solidFill>
            <a:srgbClr val="00B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&lt;&lt;Matlab&gt;&gt;</a:t>
            </a:r>
          </a:p>
          <a:p>
            <a:pPr algn="ctr"/>
            <a:r>
              <a:rPr lang="en-US" b="1" dirty="0">
                <a:solidFill>
                  <a:schemeClr val="tx1"/>
                </a:solidFill>
              </a:rPr>
              <a:t>Function</a:t>
            </a:r>
          </a:p>
        </p:txBody>
      </p:sp>
      <p:sp>
        <p:nvSpPr>
          <p:cNvPr id="22" name="Rectangle 21"/>
          <p:cNvSpPr/>
          <p:nvPr/>
        </p:nvSpPr>
        <p:spPr>
          <a:xfrm>
            <a:off x="8070443" y="5256196"/>
            <a:ext cx="2133600" cy="609600"/>
          </a:xfrm>
          <a:prstGeom prst="rect">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&lt;&lt;Matlab&gt;&gt;</a:t>
            </a:r>
          </a:p>
          <a:p>
            <a:pPr algn="ctr"/>
            <a:r>
              <a:rPr lang="en-US" b="1" dirty="0">
                <a:solidFill>
                  <a:schemeClr val="tx1"/>
                </a:solidFill>
              </a:rPr>
              <a:t>Global Variable</a:t>
            </a:r>
          </a:p>
        </p:txBody>
      </p:sp>
      <p:sp>
        <p:nvSpPr>
          <p:cNvPr id="37" name="Rectangle 36"/>
          <p:cNvSpPr/>
          <p:nvPr/>
        </p:nvSpPr>
        <p:spPr>
          <a:xfrm>
            <a:off x="5022442" y="5257800"/>
            <a:ext cx="1606957" cy="609600"/>
          </a:xfrm>
          <a:prstGeom prst="rect">
            <a:avLst/>
          </a:prstGeom>
          <a:solidFill>
            <a:schemeClr val="bg1">
              <a:lumMod val="6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&lt;&lt;Matlab&gt;&gt;</a:t>
            </a:r>
          </a:p>
          <a:p>
            <a:pPr algn="ctr"/>
            <a:r>
              <a:rPr lang="en-US" b="1" dirty="0">
                <a:solidFill>
                  <a:schemeClr val="tx1"/>
                </a:solidFill>
              </a:rPr>
              <a:t>Class</a:t>
            </a:r>
          </a:p>
        </p:txBody>
      </p:sp>
      <p:cxnSp>
        <p:nvCxnSpPr>
          <p:cNvPr id="38" name="Straight Arrow Connector 37"/>
          <p:cNvCxnSpPr>
            <a:stCxn id="37" idx="1"/>
            <a:endCxn id="18" idx="3"/>
          </p:cNvCxnSpPr>
          <p:nvPr/>
        </p:nvCxnSpPr>
        <p:spPr>
          <a:xfrm flipH="1">
            <a:off x="3657600" y="5562600"/>
            <a:ext cx="136484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7" idx="3"/>
            <a:endCxn id="22" idx="1"/>
          </p:cNvCxnSpPr>
          <p:nvPr/>
        </p:nvCxnSpPr>
        <p:spPr>
          <a:xfrm flipV="1">
            <a:off x="6629399" y="5560996"/>
            <a:ext cx="1441044" cy="160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751739" y="5189686"/>
            <a:ext cx="1219200" cy="338554"/>
          </a:xfrm>
          <a:prstGeom prst="rect">
            <a:avLst/>
          </a:prstGeom>
          <a:noFill/>
        </p:spPr>
        <p:txBody>
          <a:bodyPr wrap="square" rtlCol="0">
            <a:spAutoFit/>
          </a:bodyPr>
          <a:lstStyle/>
          <a:p>
            <a:pPr algn="ctr"/>
            <a:r>
              <a:rPr lang="en-US" sz="1600" dirty="0"/>
              <a:t>Declares</a:t>
            </a:r>
          </a:p>
        </p:txBody>
      </p:sp>
      <p:sp>
        <p:nvSpPr>
          <p:cNvPr id="52" name="TextBox 51"/>
          <p:cNvSpPr txBox="1"/>
          <p:nvPr/>
        </p:nvSpPr>
        <p:spPr>
          <a:xfrm>
            <a:off x="6760660" y="5189686"/>
            <a:ext cx="1219200" cy="338554"/>
          </a:xfrm>
          <a:prstGeom prst="rect">
            <a:avLst/>
          </a:prstGeom>
          <a:noFill/>
        </p:spPr>
        <p:txBody>
          <a:bodyPr wrap="square" rtlCol="0">
            <a:spAutoFit/>
          </a:bodyPr>
          <a:lstStyle/>
          <a:p>
            <a:pPr algn="ctr"/>
            <a:r>
              <a:rPr lang="en-US" sz="1600" dirty="0"/>
              <a:t>Declares</a:t>
            </a:r>
          </a:p>
        </p:txBody>
      </p:sp>
      <p:sp>
        <p:nvSpPr>
          <p:cNvPr id="3" name="Not Equal 2"/>
          <p:cNvSpPr/>
          <p:nvPr/>
        </p:nvSpPr>
        <p:spPr>
          <a:xfrm>
            <a:off x="4952247" y="3893620"/>
            <a:ext cx="1747345" cy="1032711"/>
          </a:xfrm>
          <a:prstGeom prst="mathNotEqual">
            <a:avLst/>
          </a:prstGeom>
          <a:solidFill>
            <a:srgbClr val="FF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11852396"/>
      </p:ext>
    </p:extLst>
  </p:cSld>
  <p:clrMapOvr>
    <a:masterClrMapping/>
  </p:clrMapOvr>
  <p:transition advClick="0">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00483052"/>
              </p:ext>
            </p:extLst>
          </p:nvPr>
        </p:nvGraphicFramePr>
        <p:xfrm>
          <a:off x="838200" y="1828800"/>
          <a:ext cx="10668000" cy="2247608"/>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2102590033"/>
                    </a:ext>
                  </a:extLst>
                </a:gridCol>
                <a:gridCol w="7391400">
                  <a:extLst>
                    <a:ext uri="{9D8B030D-6E8A-4147-A177-3AD203B41FA5}">
                      <a16:colId xmlns:a16="http://schemas.microsoft.com/office/drawing/2014/main" val="3211293478"/>
                    </a:ext>
                  </a:extLst>
                </a:gridCol>
              </a:tblGrid>
              <a:tr h="552596">
                <a:tc>
                  <a:txBody>
                    <a:bodyPr/>
                    <a:lstStyle/>
                    <a:p>
                      <a:r>
                        <a:rPr lang="en-US" dirty="0"/>
                        <a:t>Reference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8664254"/>
                  </a:ext>
                </a:extLst>
              </a:tr>
              <a:tr h="423753">
                <a:tc>
                  <a:txBody>
                    <a:bodyPr/>
                    <a:lstStyle/>
                    <a:p>
                      <a:pPr marL="0" marR="0">
                        <a:lnSpc>
                          <a:spcPct val="107000"/>
                        </a:lnSpc>
                        <a:spcBef>
                          <a:spcPts val="0"/>
                        </a:spcBef>
                        <a:spcAft>
                          <a:spcPts val="0"/>
                        </a:spcAft>
                      </a:pPr>
                      <a:r>
                        <a:rPr lang="en-US" sz="1800" kern="1200" baseline="0" dirty="0">
                          <a:solidFill>
                            <a:schemeClr val="dk1"/>
                          </a:solidFill>
                          <a:latin typeface="+mn-lt"/>
                          <a:ea typeface="+mn-ea"/>
                          <a:cs typeface="+mn-cs"/>
                        </a:rPr>
                        <a:t>Glossary of Key DEIX Terms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kern="1200" baseline="0">
                          <a:solidFill>
                            <a:schemeClr val="dk1"/>
                          </a:solidFill>
                          <a:latin typeface="+mn-lt"/>
                          <a:ea typeface="+mn-ea"/>
                          <a:cs typeface="+mn-cs"/>
                          <a:hlinkClick r:id="rId3"/>
                        </a:rPr>
                        <a:t>DEIX Topical Encyclopedia Entries (DEIXPedia)</a:t>
                      </a:r>
                      <a:r>
                        <a:rPr lang="en-US" sz="1800" kern="1200" baseline="0">
                          <a:solidFill>
                            <a:schemeClr val="dk1"/>
                          </a:solidFill>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2950904"/>
                  </a:ext>
                </a:extLst>
              </a:tr>
              <a:tr h="423753">
                <a:tc>
                  <a:txBody>
                    <a:bodyPr/>
                    <a:lstStyle/>
                    <a:p>
                      <a:pPr marL="0" marR="0">
                        <a:lnSpc>
                          <a:spcPct val="107000"/>
                        </a:lnSpc>
                        <a:spcBef>
                          <a:spcPts val="0"/>
                        </a:spcBef>
                        <a:spcAft>
                          <a:spcPts val="0"/>
                        </a:spcAft>
                      </a:pPr>
                      <a:r>
                        <a:rPr lang="en-US" sz="1800" kern="1200" baseline="0" dirty="0">
                          <a:solidFill>
                            <a:schemeClr val="dk1"/>
                          </a:solidFill>
                          <a:latin typeface="+mn-lt"/>
                          <a:ea typeface="+mn-ea"/>
                          <a:cs typeface="+mn-cs"/>
                        </a:rPr>
                        <a:t>Digital Engineering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kern="1200" baseline="0">
                          <a:solidFill>
                            <a:schemeClr val="dk1"/>
                          </a:solidFill>
                          <a:latin typeface="+mn-lt"/>
                          <a:ea typeface="+mn-ea"/>
                          <a:cs typeface="+mn-cs"/>
                          <a:hlinkClick r:id="rId4"/>
                        </a:rPr>
                        <a:t>Digital Engineering References on the OMG MBSE Wiki Page</a:t>
                      </a:r>
                      <a:endParaRPr lang="en-US" sz="1800" kern="1200" baseline="0">
                        <a:solidFill>
                          <a:schemeClr val="dk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1824448"/>
                  </a:ext>
                </a:extLst>
              </a:tr>
              <a:tr h="423753">
                <a:tc>
                  <a:txBody>
                    <a:bodyPr/>
                    <a:lstStyle/>
                    <a:p>
                      <a:pPr marL="0" marR="0">
                        <a:lnSpc>
                          <a:spcPct val="107000"/>
                        </a:lnSpc>
                        <a:spcBef>
                          <a:spcPts val="0"/>
                        </a:spcBef>
                        <a:spcAft>
                          <a:spcPts val="0"/>
                        </a:spcAft>
                      </a:pPr>
                      <a:r>
                        <a:rPr lang="en-US" sz="1800" kern="1200" baseline="0" dirty="0">
                          <a:solidFill>
                            <a:schemeClr val="dk1"/>
                          </a:solidFill>
                          <a:latin typeface="+mn-lt"/>
                          <a:ea typeface="+mn-ea"/>
                          <a:cs typeface="+mn-cs"/>
                        </a:rPr>
                        <a:t>DEIXWG on OMG MBSE Wiki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kern="1200" baseline="0" dirty="0">
                          <a:solidFill>
                            <a:schemeClr val="dk1"/>
                          </a:solidFill>
                          <a:latin typeface="+mn-lt"/>
                          <a:ea typeface="+mn-ea"/>
                          <a:cs typeface="+mn-cs"/>
                          <a:hlinkClick r:id="rId5"/>
                        </a:rPr>
                        <a:t>OMG Wiki Page for DEIXWG</a:t>
                      </a:r>
                      <a:r>
                        <a:rPr lang="en-US" sz="1800" kern="1200" baseline="0" dirty="0">
                          <a:solidFill>
                            <a:schemeClr val="dk1"/>
                          </a:solidFill>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473699"/>
                  </a:ext>
                </a:extLst>
              </a:tr>
              <a:tr h="423753">
                <a:tc>
                  <a:txBody>
                    <a:bodyPr/>
                    <a:lstStyle/>
                    <a:p>
                      <a:pPr marL="0" marR="0">
                        <a:lnSpc>
                          <a:spcPct val="107000"/>
                        </a:lnSpc>
                        <a:spcBef>
                          <a:spcPts val="0"/>
                        </a:spcBef>
                        <a:spcAft>
                          <a:spcPts val="0"/>
                        </a:spcAft>
                      </a:pPr>
                      <a:r>
                        <a:rPr lang="en-US" sz="1800" kern="1200" baseline="0">
                          <a:solidFill>
                            <a:schemeClr val="dk1"/>
                          </a:solidFill>
                          <a:latin typeface="+mn-lt"/>
                          <a:ea typeface="+mn-ea"/>
                          <a:cs typeface="+mn-cs"/>
                        </a:rPr>
                        <a:t>INCOSE DEIXWG Page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kern="1200" baseline="0" dirty="0">
                          <a:solidFill>
                            <a:schemeClr val="dk1"/>
                          </a:solidFill>
                          <a:latin typeface="+mn-lt"/>
                          <a:ea typeface="+mn-ea"/>
                          <a:cs typeface="+mn-cs"/>
                          <a:hlinkClick r:id="rId6"/>
                        </a:rPr>
                        <a:t>INCOSE WG Page for DEIXWG</a:t>
                      </a:r>
                      <a:r>
                        <a:rPr lang="en-US" sz="1800" kern="1200" baseline="0" dirty="0">
                          <a:solidFill>
                            <a:schemeClr val="dk1"/>
                          </a:solidFill>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4370377"/>
                  </a:ext>
                </a:extLst>
              </a:tr>
            </a:tbl>
          </a:graphicData>
        </a:graphic>
      </p:graphicFrame>
      <p:sp>
        <p:nvSpPr>
          <p:cNvPr id="5" name="Slide Number Placeholder 4"/>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50</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3098936728"/>
      </p:ext>
    </p:extLst>
  </p:cSld>
  <p:clrMapOvr>
    <a:masterClrMapping/>
  </p:clrMapOvr>
  <p:transition advClick="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Data Analysis Involving Different Metamodels</a:t>
            </a:r>
          </a:p>
        </p:txBody>
      </p:sp>
      <p:sp>
        <p:nvSpPr>
          <p:cNvPr id="9" name="Content Placeholder 8"/>
          <p:cNvSpPr>
            <a:spLocks noGrp="1"/>
          </p:cNvSpPr>
          <p:nvPr>
            <p:ph idx="1"/>
          </p:nvPr>
        </p:nvSpPr>
        <p:spPr>
          <a:xfrm>
            <a:off x="838200" y="1828800"/>
            <a:ext cx="10668000" cy="990600"/>
          </a:xfrm>
        </p:spPr>
        <p:txBody>
          <a:bodyPr>
            <a:normAutofit/>
          </a:bodyPr>
          <a:lstStyle/>
          <a:p>
            <a:r>
              <a:rPr lang="en-US" dirty="0"/>
              <a:t>And the problem of conceptually relating heterogeneous data elements grows exponentially as we add more types of models to the mix</a:t>
            </a:r>
            <a:endParaRPr lang="en-US" i="1" dirty="0"/>
          </a:p>
        </p:txBody>
      </p:sp>
      <p:sp>
        <p:nvSpPr>
          <p:cNvPr id="5" name="Slide Number Placeholder 4"/>
          <p:cNvSpPr>
            <a:spLocks noGrp="1"/>
          </p:cNvSpPr>
          <p:nvPr>
            <p:ph type="sldNum" sz="quarter" idx="4"/>
          </p:nvPr>
        </p:nvSpPr>
        <p:spPr/>
        <p:txBody>
          <a:bodyPr/>
          <a:lstStyle/>
          <a:p>
            <a:fld id="{DAB54924-03FB-44A6-B139-D6D34965CBA3}" type="slidenum">
              <a:rPr lang="en-US" altLang="en-US" smtClean="0"/>
              <a:pPr/>
              <a:t>6</a:t>
            </a:fld>
            <a:endParaRPr lang="en-US" altLang="en-US" dirty="0"/>
          </a:p>
        </p:txBody>
      </p:sp>
      <p:sp>
        <p:nvSpPr>
          <p:cNvPr id="10" name="Rectangle 9"/>
          <p:cNvSpPr/>
          <p:nvPr/>
        </p:nvSpPr>
        <p:spPr>
          <a:xfrm>
            <a:off x="2667000" y="3411059"/>
            <a:ext cx="1606957" cy="609600"/>
          </a:xfrm>
          <a:prstGeom prst="rect">
            <a:avLst/>
          </a:prstGeom>
          <a:solidFill>
            <a:schemeClr val="bg1">
              <a:lumMod val="6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&lt;&lt;SysML&gt;&gt;</a:t>
            </a:r>
          </a:p>
          <a:p>
            <a:pPr algn="ctr"/>
            <a:r>
              <a:rPr lang="en-US" b="1" dirty="0">
                <a:solidFill>
                  <a:schemeClr val="tx1"/>
                </a:solidFill>
              </a:rPr>
              <a:t>Block</a:t>
            </a:r>
          </a:p>
        </p:txBody>
      </p:sp>
      <p:sp>
        <p:nvSpPr>
          <p:cNvPr id="29" name="Rectangle 28"/>
          <p:cNvSpPr/>
          <p:nvPr/>
        </p:nvSpPr>
        <p:spPr>
          <a:xfrm>
            <a:off x="6400800" y="2895600"/>
            <a:ext cx="1606957" cy="609600"/>
          </a:xfrm>
          <a:prstGeom prst="rect">
            <a:avLst/>
          </a:prstGeom>
          <a:solidFill>
            <a:schemeClr val="bg1">
              <a:lumMod val="6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&lt;&lt;CAD&gt;&gt;</a:t>
            </a:r>
          </a:p>
          <a:p>
            <a:pPr algn="ctr"/>
            <a:r>
              <a:rPr lang="en-US" b="1" dirty="0">
                <a:solidFill>
                  <a:schemeClr val="tx1"/>
                </a:solidFill>
              </a:rPr>
              <a:t>Part</a:t>
            </a:r>
          </a:p>
        </p:txBody>
      </p:sp>
      <p:sp>
        <p:nvSpPr>
          <p:cNvPr id="31" name="Rectangle 30"/>
          <p:cNvSpPr/>
          <p:nvPr/>
        </p:nvSpPr>
        <p:spPr>
          <a:xfrm>
            <a:off x="3200400" y="5574566"/>
            <a:ext cx="1606957" cy="609600"/>
          </a:xfrm>
          <a:prstGeom prst="rect">
            <a:avLst/>
          </a:prstGeom>
          <a:solidFill>
            <a:schemeClr val="bg1">
              <a:lumMod val="6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&lt;&lt;Matlab&gt;&gt;</a:t>
            </a:r>
          </a:p>
          <a:p>
            <a:pPr algn="ctr"/>
            <a:r>
              <a:rPr lang="en-US" b="1" dirty="0">
                <a:solidFill>
                  <a:schemeClr val="tx1"/>
                </a:solidFill>
              </a:rPr>
              <a:t>Class</a:t>
            </a:r>
          </a:p>
        </p:txBody>
      </p:sp>
      <p:sp>
        <p:nvSpPr>
          <p:cNvPr id="32" name="Rectangle 31"/>
          <p:cNvSpPr/>
          <p:nvPr/>
        </p:nvSpPr>
        <p:spPr>
          <a:xfrm>
            <a:off x="6595712" y="5410200"/>
            <a:ext cx="1606957" cy="609600"/>
          </a:xfrm>
          <a:prstGeom prst="rect">
            <a:avLst/>
          </a:prstGeom>
          <a:solidFill>
            <a:schemeClr val="bg1">
              <a:lumMod val="6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&lt;&lt;FEA&gt;&gt;</a:t>
            </a:r>
          </a:p>
          <a:p>
            <a:pPr algn="ctr"/>
            <a:r>
              <a:rPr lang="en-US" b="1" dirty="0">
                <a:solidFill>
                  <a:schemeClr val="tx1"/>
                </a:solidFill>
              </a:rPr>
              <a:t>Element</a:t>
            </a:r>
          </a:p>
        </p:txBody>
      </p:sp>
      <p:cxnSp>
        <p:nvCxnSpPr>
          <p:cNvPr id="35" name="Straight Connector 34"/>
          <p:cNvCxnSpPr>
            <a:stCxn id="10" idx="2"/>
            <a:endCxn id="31" idx="0"/>
          </p:cNvCxnSpPr>
          <p:nvPr/>
        </p:nvCxnSpPr>
        <p:spPr>
          <a:xfrm>
            <a:off x="3470479" y="4020659"/>
            <a:ext cx="533400" cy="1553907"/>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29" idx="1"/>
            <a:endCxn id="10" idx="3"/>
          </p:cNvCxnSpPr>
          <p:nvPr/>
        </p:nvCxnSpPr>
        <p:spPr>
          <a:xfrm flipH="1">
            <a:off x="4273957" y="3200400"/>
            <a:ext cx="2126843" cy="515459"/>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29" idx="2"/>
            <a:endCxn id="32" idx="0"/>
          </p:cNvCxnSpPr>
          <p:nvPr/>
        </p:nvCxnSpPr>
        <p:spPr>
          <a:xfrm>
            <a:off x="7204279" y="3505200"/>
            <a:ext cx="194912" cy="1905000"/>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1" idx="3"/>
            <a:endCxn id="32" idx="1"/>
          </p:cNvCxnSpPr>
          <p:nvPr/>
        </p:nvCxnSpPr>
        <p:spPr>
          <a:xfrm flipV="1">
            <a:off x="4807357" y="5715000"/>
            <a:ext cx="1788355" cy="164366"/>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0" idx="3"/>
            <a:endCxn id="32" idx="1"/>
          </p:cNvCxnSpPr>
          <p:nvPr/>
        </p:nvCxnSpPr>
        <p:spPr>
          <a:xfrm>
            <a:off x="4273957" y="3715859"/>
            <a:ext cx="2321755" cy="1999141"/>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29" idx="2"/>
            <a:endCxn id="31" idx="0"/>
          </p:cNvCxnSpPr>
          <p:nvPr/>
        </p:nvCxnSpPr>
        <p:spPr>
          <a:xfrm flipH="1">
            <a:off x="4003879" y="3505200"/>
            <a:ext cx="3200400" cy="2069366"/>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4861599" y="4183547"/>
            <a:ext cx="114646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t>
            </a:r>
          </a:p>
        </p:txBody>
      </p:sp>
    </p:spTree>
    <p:extLst>
      <p:ext uri="{BB962C8B-B14F-4D97-AF65-F5344CB8AC3E}">
        <p14:creationId xmlns:p14="http://schemas.microsoft.com/office/powerpoint/2010/main" val="581932377"/>
      </p:ext>
    </p:extLst>
  </p:cSld>
  <p:clrMapOvr>
    <a:masterClrMapping/>
  </p:clrMapOvr>
  <p:transition advClick="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Data Analysis Involving Multiple Conceptual Models</a:t>
            </a:r>
          </a:p>
        </p:txBody>
      </p:sp>
      <p:sp>
        <p:nvSpPr>
          <p:cNvPr id="9" name="Content Placeholder 8"/>
          <p:cNvSpPr>
            <a:spLocks noGrp="1"/>
          </p:cNvSpPr>
          <p:nvPr>
            <p:ph idx="1"/>
          </p:nvPr>
        </p:nvSpPr>
        <p:spPr>
          <a:xfrm>
            <a:off x="838200" y="1828800"/>
            <a:ext cx="10668000" cy="1143000"/>
          </a:xfrm>
        </p:spPr>
        <p:txBody>
          <a:bodyPr>
            <a:normAutofit/>
          </a:bodyPr>
          <a:lstStyle/>
          <a:p>
            <a:r>
              <a:rPr lang="en-US" dirty="0"/>
              <a:t>Unfortunately, relating elements between models can be difficult, even for models with the same metamodel…  For example, a </a:t>
            </a:r>
            <a:r>
              <a:rPr lang="en-US" b="1" dirty="0">
                <a:latin typeface="Courier New" panose="02070309020205020404" pitchFamily="49" charset="0"/>
                <a:cs typeface="Courier New" panose="02070309020205020404" pitchFamily="49" charset="0"/>
              </a:rPr>
              <a:t>SysML &lt;&lt;Block&gt;&gt;</a:t>
            </a:r>
            <a:r>
              <a:rPr lang="en-US" dirty="0"/>
              <a:t> can represent an </a:t>
            </a:r>
            <a:r>
              <a:rPr lang="en-US" u="sng" dirty="0"/>
              <a:t>infinite number of concepts</a:t>
            </a:r>
            <a:r>
              <a:rPr lang="en-US" dirty="0"/>
              <a:t>, and vice versa</a:t>
            </a:r>
          </a:p>
        </p:txBody>
      </p:sp>
      <p:sp>
        <p:nvSpPr>
          <p:cNvPr id="5" name="Slide Number Placeholder 4"/>
          <p:cNvSpPr>
            <a:spLocks noGrp="1"/>
          </p:cNvSpPr>
          <p:nvPr>
            <p:ph type="sldNum" sz="quarter" idx="4"/>
          </p:nvPr>
        </p:nvSpPr>
        <p:spPr/>
        <p:txBody>
          <a:bodyPr/>
          <a:lstStyle/>
          <a:p>
            <a:fld id="{DAB54924-03FB-44A6-B139-D6D34965CBA3}" type="slidenum">
              <a:rPr lang="en-US" altLang="en-US" smtClean="0"/>
              <a:pPr/>
              <a:t>7</a:t>
            </a:fld>
            <a:endParaRPr lang="en-US" altLang="en-US" dirty="0"/>
          </a:p>
        </p:txBody>
      </p:sp>
      <p:sp>
        <p:nvSpPr>
          <p:cNvPr id="26" name="Rectangle 25"/>
          <p:cNvSpPr/>
          <p:nvPr/>
        </p:nvSpPr>
        <p:spPr>
          <a:xfrm>
            <a:off x="2483318" y="4211332"/>
            <a:ext cx="1981200" cy="609600"/>
          </a:xfrm>
          <a:prstGeom prst="rect">
            <a:avLst/>
          </a:prstGeom>
          <a:solidFill>
            <a:schemeClr val="bg1">
              <a:lumMod val="6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&lt;&lt;Block&gt;&gt;</a:t>
            </a:r>
          </a:p>
          <a:p>
            <a:pPr algn="ctr"/>
            <a:r>
              <a:rPr lang="en-US" b="1" dirty="0">
                <a:solidFill>
                  <a:schemeClr val="tx1"/>
                </a:solidFill>
              </a:rPr>
              <a:t>Car</a:t>
            </a:r>
          </a:p>
        </p:txBody>
      </p:sp>
      <p:sp>
        <p:nvSpPr>
          <p:cNvPr id="37" name="Rectangle 36"/>
          <p:cNvSpPr/>
          <p:nvPr/>
        </p:nvSpPr>
        <p:spPr>
          <a:xfrm>
            <a:off x="1035518" y="5125732"/>
            <a:ext cx="1981200" cy="609600"/>
          </a:xfrm>
          <a:prstGeom prst="rect">
            <a:avLst/>
          </a:prstGeom>
          <a:solidFill>
            <a:schemeClr val="bg1">
              <a:lumMod val="6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&lt;&lt;Block&gt;&gt;</a:t>
            </a:r>
          </a:p>
          <a:p>
            <a:pPr algn="ctr"/>
            <a:r>
              <a:rPr lang="en-US" b="1" dirty="0">
                <a:solidFill>
                  <a:schemeClr val="tx1"/>
                </a:solidFill>
              </a:rPr>
              <a:t>Driver</a:t>
            </a:r>
          </a:p>
        </p:txBody>
      </p:sp>
      <p:sp>
        <p:nvSpPr>
          <p:cNvPr id="38" name="Rectangle 37"/>
          <p:cNvSpPr/>
          <p:nvPr/>
        </p:nvSpPr>
        <p:spPr>
          <a:xfrm>
            <a:off x="3352800" y="5572766"/>
            <a:ext cx="1981200" cy="609600"/>
          </a:xfrm>
          <a:prstGeom prst="rect">
            <a:avLst/>
          </a:prstGeom>
          <a:solidFill>
            <a:schemeClr val="bg1">
              <a:lumMod val="6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&lt;&lt;Block&gt;&gt;</a:t>
            </a:r>
          </a:p>
          <a:p>
            <a:pPr algn="ctr"/>
            <a:r>
              <a:rPr lang="en-US" b="1" dirty="0">
                <a:solidFill>
                  <a:schemeClr val="tx1"/>
                </a:solidFill>
              </a:rPr>
              <a:t>Environment</a:t>
            </a:r>
          </a:p>
        </p:txBody>
      </p:sp>
      <p:sp>
        <p:nvSpPr>
          <p:cNvPr id="39" name="Rectangle 38"/>
          <p:cNvSpPr/>
          <p:nvPr/>
        </p:nvSpPr>
        <p:spPr>
          <a:xfrm>
            <a:off x="1752600" y="3276600"/>
            <a:ext cx="1981200" cy="609600"/>
          </a:xfrm>
          <a:prstGeom prst="rect">
            <a:avLst/>
          </a:prstGeom>
          <a:solidFill>
            <a:schemeClr val="bg1">
              <a:lumMod val="6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&lt;&lt;Block&gt;&gt;</a:t>
            </a:r>
          </a:p>
          <a:p>
            <a:pPr algn="ctr"/>
            <a:r>
              <a:rPr lang="en-US" b="1" dirty="0">
                <a:solidFill>
                  <a:schemeClr val="tx1"/>
                </a:solidFill>
              </a:rPr>
              <a:t>Car Domain</a:t>
            </a:r>
          </a:p>
        </p:txBody>
      </p:sp>
      <p:sp>
        <p:nvSpPr>
          <p:cNvPr id="40" name="Rectangle 39"/>
          <p:cNvSpPr/>
          <p:nvPr/>
        </p:nvSpPr>
        <p:spPr>
          <a:xfrm>
            <a:off x="9677400" y="4104634"/>
            <a:ext cx="1981200" cy="2219966"/>
          </a:xfrm>
          <a:prstGeom prst="rect">
            <a:avLst/>
          </a:prstGeom>
          <a:solidFill>
            <a:schemeClr val="bg1">
              <a:lumMod val="6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1"/>
                </a:solidFill>
              </a:rPr>
              <a:t>&lt;&lt;Block&gt;&gt;</a:t>
            </a:r>
          </a:p>
          <a:p>
            <a:pPr algn="ctr"/>
            <a:r>
              <a:rPr lang="en-US" b="1" dirty="0">
                <a:solidFill>
                  <a:schemeClr val="tx1"/>
                </a:solidFill>
              </a:rPr>
              <a:t>Car</a:t>
            </a:r>
          </a:p>
          <a:p>
            <a:endParaRPr lang="en-US" sz="1600" b="1" dirty="0">
              <a:solidFill>
                <a:schemeClr val="tx1"/>
              </a:solidFill>
            </a:endParaRPr>
          </a:p>
          <a:p>
            <a:r>
              <a:rPr lang="en-US" sz="1600" b="1" dirty="0">
                <a:solidFill>
                  <a:schemeClr val="tx1"/>
                </a:solidFill>
              </a:rPr>
              <a:t>seats : </a:t>
            </a:r>
            <a:r>
              <a:rPr lang="en-US" sz="1600" b="1" dirty="0" err="1">
                <a:solidFill>
                  <a:schemeClr val="tx1"/>
                </a:solidFill>
              </a:rPr>
              <a:t>int</a:t>
            </a:r>
            <a:endParaRPr lang="en-US" sz="1600" b="1" dirty="0">
              <a:solidFill>
                <a:schemeClr val="tx1"/>
              </a:solidFill>
            </a:endParaRPr>
          </a:p>
          <a:p>
            <a:r>
              <a:rPr lang="en-US" sz="1600" b="1" dirty="0" err="1">
                <a:solidFill>
                  <a:schemeClr val="tx1"/>
                </a:solidFill>
              </a:rPr>
              <a:t>engineCylinders</a:t>
            </a:r>
            <a:r>
              <a:rPr lang="en-US" sz="1600" b="1" dirty="0">
                <a:solidFill>
                  <a:schemeClr val="tx1"/>
                </a:solidFill>
              </a:rPr>
              <a:t> : </a:t>
            </a:r>
            <a:r>
              <a:rPr lang="en-US" sz="1600" b="1" dirty="0" err="1">
                <a:solidFill>
                  <a:schemeClr val="tx1"/>
                </a:solidFill>
              </a:rPr>
              <a:t>int</a:t>
            </a:r>
            <a:endParaRPr lang="en-US" sz="1600" b="1" dirty="0">
              <a:solidFill>
                <a:schemeClr val="tx1"/>
              </a:solidFill>
            </a:endParaRPr>
          </a:p>
          <a:p>
            <a:endParaRPr lang="en-US" sz="1600" b="1" dirty="0">
              <a:solidFill>
                <a:schemeClr val="tx1"/>
              </a:solidFill>
            </a:endParaRPr>
          </a:p>
          <a:p>
            <a:r>
              <a:rPr lang="en-US" sz="1600" b="1" dirty="0">
                <a:solidFill>
                  <a:schemeClr val="tx1"/>
                </a:solidFill>
              </a:rPr>
              <a:t>start ()</a:t>
            </a:r>
          </a:p>
          <a:p>
            <a:r>
              <a:rPr lang="en-US" sz="1600" b="1" dirty="0">
                <a:solidFill>
                  <a:schemeClr val="tx1"/>
                </a:solidFill>
              </a:rPr>
              <a:t>enter ()</a:t>
            </a:r>
          </a:p>
        </p:txBody>
      </p:sp>
      <p:cxnSp>
        <p:nvCxnSpPr>
          <p:cNvPr id="8" name="Straight Connector 7"/>
          <p:cNvCxnSpPr/>
          <p:nvPr/>
        </p:nvCxnSpPr>
        <p:spPr>
          <a:xfrm>
            <a:off x="6172200" y="2971800"/>
            <a:ext cx="0" cy="354552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9677400" y="4790434"/>
            <a:ext cx="1981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9677400" y="5552434"/>
            <a:ext cx="1981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6683140" y="4104634"/>
            <a:ext cx="1981200" cy="2219966"/>
          </a:xfrm>
          <a:prstGeom prst="rect">
            <a:avLst/>
          </a:prstGeom>
          <a:solidFill>
            <a:schemeClr val="bg1">
              <a:lumMod val="6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1"/>
                </a:solidFill>
              </a:rPr>
              <a:t>&lt;&lt;Block&gt;&gt;</a:t>
            </a:r>
          </a:p>
          <a:p>
            <a:pPr algn="ctr"/>
            <a:r>
              <a:rPr lang="en-US" b="1" dirty="0">
                <a:solidFill>
                  <a:schemeClr val="tx1"/>
                </a:solidFill>
              </a:rPr>
              <a:t>Car</a:t>
            </a:r>
          </a:p>
          <a:p>
            <a:endParaRPr lang="en-US" sz="1600" b="1" dirty="0">
              <a:solidFill>
                <a:schemeClr val="tx1"/>
              </a:solidFill>
            </a:endParaRPr>
          </a:p>
          <a:p>
            <a:r>
              <a:rPr lang="en-US" sz="1600" b="1" dirty="0">
                <a:solidFill>
                  <a:schemeClr val="tx1"/>
                </a:solidFill>
              </a:rPr>
              <a:t>mass : kg</a:t>
            </a:r>
          </a:p>
          <a:p>
            <a:r>
              <a:rPr lang="en-US" sz="1600" b="1" dirty="0" err="1">
                <a:solidFill>
                  <a:schemeClr val="tx1"/>
                </a:solidFill>
              </a:rPr>
              <a:t>engineSize</a:t>
            </a:r>
            <a:r>
              <a:rPr lang="en-US" sz="1600" b="1" dirty="0">
                <a:solidFill>
                  <a:schemeClr val="tx1"/>
                </a:solidFill>
              </a:rPr>
              <a:t> : cc</a:t>
            </a:r>
          </a:p>
          <a:p>
            <a:endParaRPr lang="en-US" sz="1600" b="1" dirty="0">
              <a:solidFill>
                <a:schemeClr val="tx1"/>
              </a:solidFill>
            </a:endParaRPr>
          </a:p>
          <a:p>
            <a:r>
              <a:rPr lang="en-US" sz="1600" b="1" dirty="0" err="1">
                <a:solidFill>
                  <a:schemeClr val="tx1"/>
                </a:solidFill>
              </a:rPr>
              <a:t>startEngine</a:t>
            </a:r>
            <a:r>
              <a:rPr lang="en-US" sz="1600" b="1" dirty="0">
                <a:solidFill>
                  <a:schemeClr val="tx1"/>
                </a:solidFill>
              </a:rPr>
              <a:t> ()</a:t>
            </a:r>
          </a:p>
          <a:p>
            <a:r>
              <a:rPr lang="en-US" sz="1600" b="1" dirty="0" err="1">
                <a:solidFill>
                  <a:schemeClr val="tx1"/>
                </a:solidFill>
              </a:rPr>
              <a:t>operateRadio</a:t>
            </a:r>
            <a:r>
              <a:rPr lang="en-US" sz="1600" b="1" dirty="0">
                <a:solidFill>
                  <a:schemeClr val="tx1"/>
                </a:solidFill>
              </a:rPr>
              <a:t> ()</a:t>
            </a:r>
          </a:p>
        </p:txBody>
      </p:sp>
      <p:cxnSp>
        <p:nvCxnSpPr>
          <p:cNvPr id="53" name="Straight Connector 52"/>
          <p:cNvCxnSpPr/>
          <p:nvPr/>
        </p:nvCxnSpPr>
        <p:spPr>
          <a:xfrm flipH="1">
            <a:off x="6683140" y="4790434"/>
            <a:ext cx="1981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6683140" y="5552434"/>
            <a:ext cx="1981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8077200" y="3114034"/>
            <a:ext cx="2161674" cy="685800"/>
          </a:xfrm>
          <a:prstGeom prst="ellipse">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&lt;&lt;Concept&gt;&gt;</a:t>
            </a:r>
          </a:p>
          <a:p>
            <a:pPr algn="ctr"/>
            <a:r>
              <a:rPr lang="en-US" b="1" dirty="0">
                <a:solidFill>
                  <a:schemeClr val="tx1"/>
                </a:solidFill>
              </a:rPr>
              <a:t>Car</a:t>
            </a:r>
          </a:p>
        </p:txBody>
      </p:sp>
      <p:cxnSp>
        <p:nvCxnSpPr>
          <p:cNvPr id="57" name="Straight Connector 56"/>
          <p:cNvCxnSpPr>
            <a:stCxn id="56" idx="5"/>
            <a:endCxn id="40" idx="0"/>
          </p:cNvCxnSpPr>
          <p:nvPr/>
        </p:nvCxnSpPr>
        <p:spPr>
          <a:xfrm>
            <a:off x="9922304" y="3699401"/>
            <a:ext cx="745696" cy="405233"/>
          </a:xfrm>
          <a:prstGeom prst="line">
            <a:avLst/>
          </a:prstGeom>
          <a:ln w="76200">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51" idx="0"/>
            <a:endCxn id="56" idx="3"/>
          </p:cNvCxnSpPr>
          <p:nvPr/>
        </p:nvCxnSpPr>
        <p:spPr>
          <a:xfrm flipV="1">
            <a:off x="7673740" y="3699401"/>
            <a:ext cx="720030" cy="405233"/>
          </a:xfrm>
          <a:prstGeom prst="line">
            <a:avLst/>
          </a:prstGeom>
          <a:ln w="76200">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0188563" y="3625611"/>
            <a:ext cx="1371599" cy="338554"/>
          </a:xfrm>
          <a:prstGeom prst="rect">
            <a:avLst/>
          </a:prstGeom>
          <a:noFill/>
        </p:spPr>
        <p:txBody>
          <a:bodyPr wrap="square" rtlCol="0">
            <a:spAutoFit/>
          </a:bodyPr>
          <a:lstStyle/>
          <a:p>
            <a:pPr algn="ctr"/>
            <a:r>
              <a:rPr lang="en-US" sz="1600" dirty="0"/>
              <a:t>Represents</a:t>
            </a:r>
          </a:p>
        </p:txBody>
      </p:sp>
      <p:sp>
        <p:nvSpPr>
          <p:cNvPr id="65" name="TextBox 64"/>
          <p:cNvSpPr txBox="1"/>
          <p:nvPr/>
        </p:nvSpPr>
        <p:spPr>
          <a:xfrm>
            <a:off x="6739109" y="3622838"/>
            <a:ext cx="1371599" cy="338554"/>
          </a:xfrm>
          <a:prstGeom prst="rect">
            <a:avLst/>
          </a:prstGeom>
          <a:noFill/>
        </p:spPr>
        <p:txBody>
          <a:bodyPr wrap="square" rtlCol="0">
            <a:spAutoFit/>
          </a:bodyPr>
          <a:lstStyle/>
          <a:p>
            <a:pPr algn="ctr"/>
            <a:r>
              <a:rPr lang="en-US" sz="1600" dirty="0"/>
              <a:t>Represents</a:t>
            </a:r>
          </a:p>
        </p:txBody>
      </p:sp>
    </p:spTree>
    <p:extLst>
      <p:ext uri="{BB962C8B-B14F-4D97-AF65-F5344CB8AC3E}">
        <p14:creationId xmlns:p14="http://schemas.microsoft.com/office/powerpoint/2010/main" val="2412122623"/>
      </p:ext>
    </p:extLst>
  </p:cSld>
  <p:clrMapOvr>
    <a:masterClrMapping/>
  </p:clrMapOvr>
  <p:transition advClick="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Conceptually Relating Different Metamodels</a:t>
            </a:r>
          </a:p>
        </p:txBody>
      </p:sp>
      <p:sp>
        <p:nvSpPr>
          <p:cNvPr id="9" name="Content Placeholder 8"/>
          <p:cNvSpPr>
            <a:spLocks noGrp="1"/>
          </p:cNvSpPr>
          <p:nvPr>
            <p:ph idx="1"/>
          </p:nvPr>
        </p:nvSpPr>
        <p:spPr>
          <a:xfrm>
            <a:off x="838200" y="1828800"/>
            <a:ext cx="10668000" cy="1431004"/>
          </a:xfrm>
        </p:spPr>
        <p:txBody>
          <a:bodyPr>
            <a:normAutofit/>
          </a:bodyPr>
          <a:lstStyle/>
          <a:p>
            <a:r>
              <a:rPr lang="en-US" dirty="0"/>
              <a:t>One solution is to create a mapping schema to relate elements, but as with integrating multiple simulations, that can only be done if the elements are </a:t>
            </a:r>
            <a:r>
              <a:rPr lang="en-US" u="sng" dirty="0"/>
              <a:t>conceptually</a:t>
            </a:r>
            <a:r>
              <a:rPr lang="en-US" dirty="0"/>
              <a:t> relatable:</a:t>
            </a:r>
            <a:endParaRPr lang="en-US" i="1" dirty="0"/>
          </a:p>
        </p:txBody>
      </p:sp>
      <p:sp>
        <p:nvSpPr>
          <p:cNvPr id="5" name="Slide Number Placeholder 4"/>
          <p:cNvSpPr>
            <a:spLocks noGrp="1"/>
          </p:cNvSpPr>
          <p:nvPr>
            <p:ph type="sldNum" sz="quarter" idx="4"/>
          </p:nvPr>
        </p:nvSpPr>
        <p:spPr/>
        <p:txBody>
          <a:bodyPr/>
          <a:lstStyle/>
          <a:p>
            <a:fld id="{DAB54924-03FB-44A6-B139-D6D34965CBA3}" type="slidenum">
              <a:rPr lang="en-US" altLang="en-US" smtClean="0"/>
              <a:pPr/>
              <a:t>8</a:t>
            </a:fld>
            <a:endParaRPr lang="en-US" altLang="en-US" dirty="0"/>
          </a:p>
        </p:txBody>
      </p:sp>
      <p:sp>
        <p:nvSpPr>
          <p:cNvPr id="32" name="Rectangle 31"/>
          <p:cNvSpPr/>
          <p:nvPr/>
        </p:nvSpPr>
        <p:spPr>
          <a:xfrm>
            <a:off x="8915400" y="2971800"/>
            <a:ext cx="2133600" cy="1076966"/>
          </a:xfrm>
          <a:prstGeom prst="rect">
            <a:avLst/>
          </a:prstGeom>
          <a:solidFill>
            <a:schemeClr val="bg1">
              <a:lumMod val="6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1"/>
                </a:solidFill>
              </a:rPr>
              <a:t>&lt;&lt;SysML Block&gt;&gt;</a:t>
            </a:r>
          </a:p>
          <a:p>
            <a:pPr algn="ctr"/>
            <a:r>
              <a:rPr lang="en-US" b="1" dirty="0">
                <a:solidFill>
                  <a:schemeClr val="tx1"/>
                </a:solidFill>
              </a:rPr>
              <a:t>Car</a:t>
            </a:r>
          </a:p>
          <a:p>
            <a:endParaRPr lang="en-US" sz="1000" b="1" dirty="0">
              <a:solidFill>
                <a:schemeClr val="tx1"/>
              </a:solidFill>
            </a:endParaRPr>
          </a:p>
          <a:p>
            <a:r>
              <a:rPr lang="en-US" sz="1600" b="1" dirty="0">
                <a:solidFill>
                  <a:schemeClr val="tx1"/>
                </a:solidFill>
              </a:rPr>
              <a:t>mass : kg</a:t>
            </a:r>
          </a:p>
        </p:txBody>
      </p:sp>
      <p:sp>
        <p:nvSpPr>
          <p:cNvPr id="37" name="Oval 36"/>
          <p:cNvSpPr/>
          <p:nvPr/>
        </p:nvSpPr>
        <p:spPr>
          <a:xfrm>
            <a:off x="990600" y="4048766"/>
            <a:ext cx="2161674" cy="1188133"/>
          </a:xfrm>
          <a:prstGeom prst="ellipse">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1"/>
                </a:solidFill>
              </a:rPr>
              <a:t>&lt;&lt;Concept&gt;&gt;</a:t>
            </a:r>
          </a:p>
          <a:p>
            <a:pPr algn="ctr">
              <a:spcAft>
                <a:spcPts val="600"/>
              </a:spcAft>
            </a:pPr>
            <a:r>
              <a:rPr lang="en-US" b="1" dirty="0">
                <a:solidFill>
                  <a:schemeClr val="tx1"/>
                </a:solidFill>
              </a:rPr>
              <a:t>Car</a:t>
            </a:r>
          </a:p>
          <a:p>
            <a:pPr algn="ctr"/>
            <a:r>
              <a:rPr lang="en-US" b="1" dirty="0">
                <a:solidFill>
                  <a:schemeClr val="tx1"/>
                </a:solidFill>
              </a:rPr>
              <a:t>mass</a:t>
            </a:r>
          </a:p>
        </p:txBody>
      </p:sp>
      <p:cxnSp>
        <p:nvCxnSpPr>
          <p:cNvPr id="50" name="Straight Connector 49"/>
          <p:cNvCxnSpPr/>
          <p:nvPr/>
        </p:nvCxnSpPr>
        <p:spPr>
          <a:xfrm flipH="1">
            <a:off x="1070812" y="4849724"/>
            <a:ext cx="20154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Folded Corner 54"/>
          <p:cNvSpPr/>
          <p:nvPr/>
        </p:nvSpPr>
        <p:spPr>
          <a:xfrm>
            <a:off x="3962400" y="3352800"/>
            <a:ext cx="3810000" cy="2504434"/>
          </a:xfrm>
          <a:prstGeom prst="foldedCorner">
            <a:avLst>
              <a:gd name="adj" fmla="val 669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Conceptually, the “mass” of the “car” is the sum of the masses of all physical parts, </a:t>
            </a:r>
            <a:r>
              <a:rPr lang="en-US" b="1" u="sng" dirty="0">
                <a:solidFill>
                  <a:schemeClr val="tx1"/>
                </a:solidFill>
              </a:rPr>
              <a:t>without</a:t>
            </a:r>
            <a:r>
              <a:rPr lang="en-US" b="1" dirty="0">
                <a:solidFill>
                  <a:schemeClr val="tx1"/>
                </a:solidFill>
              </a:rPr>
              <a:t> tires, fuel, fluids, cargo, or vehicle occupants... </a:t>
            </a:r>
          </a:p>
          <a:p>
            <a:pPr algn="ctr"/>
            <a:endParaRPr lang="en-US" b="1" dirty="0">
              <a:solidFill>
                <a:schemeClr val="tx1"/>
              </a:solidFill>
            </a:endParaRPr>
          </a:p>
          <a:p>
            <a:pPr algn="ctr"/>
            <a:r>
              <a:rPr lang="en-US" b="1" dirty="0">
                <a:solidFill>
                  <a:schemeClr val="tx1"/>
                </a:solidFill>
              </a:rPr>
              <a:t>But is that the same assumption for each of the three example model elements shown…?</a:t>
            </a:r>
          </a:p>
        </p:txBody>
      </p:sp>
      <p:cxnSp>
        <p:nvCxnSpPr>
          <p:cNvPr id="66" name="Straight Connector 65"/>
          <p:cNvCxnSpPr/>
          <p:nvPr/>
        </p:nvCxnSpPr>
        <p:spPr>
          <a:xfrm flipH="1">
            <a:off x="8915400" y="3636502"/>
            <a:ext cx="2133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8915400" y="4207796"/>
            <a:ext cx="2133600" cy="1076966"/>
          </a:xfrm>
          <a:prstGeom prst="rect">
            <a:avLst/>
          </a:prstGeom>
          <a:solidFill>
            <a:schemeClr val="bg1">
              <a:lumMod val="6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1"/>
                </a:solidFill>
              </a:rPr>
              <a:t>&lt;&lt;CAD Assembly&gt;&gt;</a:t>
            </a:r>
          </a:p>
          <a:p>
            <a:pPr algn="ctr"/>
            <a:r>
              <a:rPr lang="en-US" b="1" dirty="0">
                <a:solidFill>
                  <a:schemeClr val="tx1"/>
                </a:solidFill>
              </a:rPr>
              <a:t>Car</a:t>
            </a:r>
          </a:p>
          <a:p>
            <a:endParaRPr lang="en-US" sz="1000" b="1" dirty="0">
              <a:solidFill>
                <a:schemeClr val="tx1"/>
              </a:solidFill>
            </a:endParaRPr>
          </a:p>
          <a:p>
            <a:r>
              <a:rPr lang="en-US" sz="1600" b="1" dirty="0">
                <a:solidFill>
                  <a:schemeClr val="tx1"/>
                </a:solidFill>
              </a:rPr>
              <a:t>mass : kg</a:t>
            </a:r>
          </a:p>
        </p:txBody>
      </p:sp>
      <p:cxnSp>
        <p:nvCxnSpPr>
          <p:cNvPr id="68" name="Straight Connector 67"/>
          <p:cNvCxnSpPr/>
          <p:nvPr/>
        </p:nvCxnSpPr>
        <p:spPr>
          <a:xfrm flipH="1">
            <a:off x="8915400" y="4872498"/>
            <a:ext cx="2133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8915400" y="5443792"/>
            <a:ext cx="2133600" cy="1076966"/>
          </a:xfrm>
          <a:prstGeom prst="rect">
            <a:avLst/>
          </a:prstGeom>
          <a:solidFill>
            <a:schemeClr val="bg1">
              <a:lumMod val="6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1"/>
                </a:solidFill>
              </a:rPr>
              <a:t>&lt;&lt;Matlab Class&gt;&gt;</a:t>
            </a:r>
          </a:p>
          <a:p>
            <a:pPr algn="ctr"/>
            <a:r>
              <a:rPr lang="en-US" b="1" dirty="0">
                <a:solidFill>
                  <a:schemeClr val="tx1"/>
                </a:solidFill>
              </a:rPr>
              <a:t>Car</a:t>
            </a:r>
          </a:p>
          <a:p>
            <a:endParaRPr lang="en-US" sz="1000" b="1" dirty="0">
              <a:solidFill>
                <a:schemeClr val="tx1"/>
              </a:solidFill>
            </a:endParaRPr>
          </a:p>
          <a:p>
            <a:r>
              <a:rPr lang="en-US" sz="1600" b="1" dirty="0">
                <a:solidFill>
                  <a:schemeClr val="tx1"/>
                </a:solidFill>
              </a:rPr>
              <a:t>mass : kg</a:t>
            </a:r>
          </a:p>
        </p:txBody>
      </p:sp>
      <p:cxnSp>
        <p:nvCxnSpPr>
          <p:cNvPr id="70" name="Straight Connector 69"/>
          <p:cNvCxnSpPr/>
          <p:nvPr/>
        </p:nvCxnSpPr>
        <p:spPr>
          <a:xfrm flipH="1">
            <a:off x="8915400" y="6108494"/>
            <a:ext cx="2133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37" idx="6"/>
            <a:endCxn id="55" idx="1"/>
          </p:cNvCxnSpPr>
          <p:nvPr/>
        </p:nvCxnSpPr>
        <p:spPr>
          <a:xfrm flipV="1">
            <a:off x="3152274" y="4605017"/>
            <a:ext cx="810126" cy="37816"/>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55" idx="3"/>
            <a:endCxn id="32" idx="1"/>
          </p:cNvCxnSpPr>
          <p:nvPr/>
        </p:nvCxnSpPr>
        <p:spPr>
          <a:xfrm flipV="1">
            <a:off x="7772400" y="3510283"/>
            <a:ext cx="1143000" cy="1094734"/>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55" idx="3"/>
            <a:endCxn id="67" idx="1"/>
          </p:cNvCxnSpPr>
          <p:nvPr/>
        </p:nvCxnSpPr>
        <p:spPr>
          <a:xfrm>
            <a:off x="7772400" y="4605017"/>
            <a:ext cx="1143000" cy="141262"/>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55" idx="3"/>
            <a:endCxn id="69" idx="1"/>
          </p:cNvCxnSpPr>
          <p:nvPr/>
        </p:nvCxnSpPr>
        <p:spPr>
          <a:xfrm>
            <a:off x="7772400" y="4605017"/>
            <a:ext cx="1143000" cy="1377258"/>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3805296"/>
      </p:ext>
    </p:extLst>
  </p:cSld>
  <p:clrMapOvr>
    <a:masterClrMapping/>
  </p:clrMapOvr>
  <p:transition advClick="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Conceptually Relating Different Metamodels</a:t>
            </a:r>
          </a:p>
        </p:txBody>
      </p:sp>
      <p:sp>
        <p:nvSpPr>
          <p:cNvPr id="9" name="Content Placeholder 8"/>
          <p:cNvSpPr>
            <a:spLocks noGrp="1"/>
          </p:cNvSpPr>
          <p:nvPr>
            <p:ph idx="1"/>
          </p:nvPr>
        </p:nvSpPr>
        <p:spPr>
          <a:xfrm>
            <a:off x="838200" y="1828800"/>
            <a:ext cx="10668000" cy="1449880"/>
          </a:xfrm>
        </p:spPr>
        <p:txBody>
          <a:bodyPr>
            <a:normAutofit/>
          </a:bodyPr>
          <a:lstStyle/>
          <a:p>
            <a:r>
              <a:rPr lang="en-US" dirty="0"/>
              <a:t>Additionally, even if our organization or business unit assembles a digital engineering ecosystem (DEE) that manages to conceptually relate its various authoritative sources of truth… How do we exchange its digital information with a different DEE that may have different concepts…?</a:t>
            </a:r>
            <a:endParaRPr lang="en-US" i="1" dirty="0"/>
          </a:p>
        </p:txBody>
      </p:sp>
      <p:sp>
        <p:nvSpPr>
          <p:cNvPr id="5" name="Slide Number Placeholder 4"/>
          <p:cNvSpPr>
            <a:spLocks noGrp="1"/>
          </p:cNvSpPr>
          <p:nvPr>
            <p:ph type="sldNum" sz="quarter" idx="4"/>
          </p:nvPr>
        </p:nvSpPr>
        <p:spPr/>
        <p:txBody>
          <a:bodyPr/>
          <a:lstStyle/>
          <a:p>
            <a:fld id="{DAB54924-03FB-44A6-B139-D6D34965CBA3}" type="slidenum">
              <a:rPr lang="en-US" altLang="en-US" smtClean="0"/>
              <a:pPr/>
              <a:t>9</a:t>
            </a:fld>
            <a:endParaRPr lang="en-US" altLang="en-US" dirty="0"/>
          </a:p>
        </p:txBody>
      </p:sp>
      <p:pic>
        <p:nvPicPr>
          <p:cNvPr id="6" name="Picture 5"/>
          <p:cNvPicPr>
            <a:picLocks noChangeAspect="1"/>
          </p:cNvPicPr>
          <p:nvPr/>
        </p:nvPicPr>
        <p:blipFill>
          <a:blip r:embed="rId3"/>
          <a:stretch>
            <a:fillRect/>
          </a:stretch>
        </p:blipFill>
        <p:spPr>
          <a:xfrm>
            <a:off x="762000" y="3441246"/>
            <a:ext cx="4584682" cy="2883354"/>
          </a:xfrm>
          <a:prstGeom prst="rect">
            <a:avLst/>
          </a:prstGeom>
        </p:spPr>
      </p:pic>
      <p:pic>
        <p:nvPicPr>
          <p:cNvPr id="19" name="Picture 18"/>
          <p:cNvPicPr>
            <a:picLocks noChangeAspect="1"/>
          </p:cNvPicPr>
          <p:nvPr/>
        </p:nvPicPr>
        <p:blipFill>
          <a:blip r:embed="rId3"/>
          <a:stretch>
            <a:fillRect/>
          </a:stretch>
        </p:blipFill>
        <p:spPr>
          <a:xfrm>
            <a:off x="6705600" y="3441246"/>
            <a:ext cx="4584682" cy="2883354"/>
          </a:xfrm>
          <a:prstGeom prst="rect">
            <a:avLst/>
          </a:prstGeom>
        </p:spPr>
      </p:pic>
      <p:sp>
        <p:nvSpPr>
          <p:cNvPr id="20" name="Not Equal 19"/>
          <p:cNvSpPr/>
          <p:nvPr/>
        </p:nvSpPr>
        <p:spPr>
          <a:xfrm>
            <a:off x="4992746" y="4366567"/>
            <a:ext cx="1747345" cy="1032711"/>
          </a:xfrm>
          <a:prstGeom prst="mathNotEqual">
            <a:avLst/>
          </a:prstGeom>
          <a:solidFill>
            <a:srgbClr val="FF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91487034"/>
      </p:ext>
    </p:extLst>
  </p:cSld>
  <p:clrMapOvr>
    <a:masterClrMapping/>
  </p:clrMapOvr>
  <p:transition advClick="0">
    <p:fade/>
  </p:transition>
</p:sld>
</file>

<file path=ppt/theme/theme1.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mbership Slide Deck" id="{0B8EE341-8DD8-8B4B-BEA2-927F9724DCCF}" vid="{C4425FDA-2798-7D4D-8C4E-62D877E4B0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613"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2A67582-99E0-4DAD-899A-FC4FCEF3C4FF}">
  <we:reference id="f12c312d-282a-4734-8843-05915fdfef0b" version="3.10.0.52" store="EXCatalog" storeType="EXCatalog"/>
  <we:alternateReferences>
    <we:reference id="WA104178141" version="3.10.0.52"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A40B4EA887A9C44B2AAC3D954B8FE11" ma:contentTypeVersion="0" ma:contentTypeDescription="Create a new document." ma:contentTypeScope="" ma:versionID="5cc2b4ac6577196eef3004271a00ba1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GU1M2FjMS1iZjVmLTRhYWUtOWNmMS0wNzUwOWUyM2E0YjAiIG9yaWdpbj0idXNlclNlbGVjdGVkIiAvPjxVc2VyTmFtZT5VU1x6MTEyMTA5MDwvVXNlck5hbWU+PERhdGVUaW1lPjEyLzcvMjAyMSAzOjE4OjE3IEFNPC9EYXRlVGltZT48TGFiZWxTdHJpbmc+VGhpcyBhcnRpZmFjdCBoYXMgbm8gY2xhc3NpZmljYXRpb24uPC9MYWJlbFN0cmluZz48L2l0ZW0+PC9sYWJlbEhpc3Rvcnk+</Value>
</WrappedLabelHistory>
</file>

<file path=customXml/item5.xml><?xml version="1.0" encoding="utf-8"?>
<sisl xmlns:xsi="http://www.w3.org/2001/XMLSchema-instance" xmlns:xsd="http://www.w3.org/2001/XMLSchema" xmlns="http://www.boldonjames.com/2008/01/sie/internal/label" sislVersion="0" policy="cde53ac1-bf5f-4aae-9cf1-07509e23a4b0" origin="userSelected"/>
</file>

<file path=customXml/itemProps1.xml><?xml version="1.0" encoding="utf-8"?>
<ds:datastoreItem xmlns:ds="http://schemas.openxmlformats.org/officeDocument/2006/customXml" ds:itemID="{3E858C68-3BD8-4361-BD88-F3ADCB9189CF}">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E8955C29-59AA-44CC-A5B7-0DC5A91FC7A8}">
  <ds:schemaRefs>
    <ds:schemaRef ds:uri="http://schemas.microsoft.com/sharepoint/v3/contenttype/forms"/>
  </ds:schemaRefs>
</ds:datastoreItem>
</file>

<file path=customXml/itemProps3.xml><?xml version="1.0" encoding="utf-8"?>
<ds:datastoreItem xmlns:ds="http://schemas.openxmlformats.org/officeDocument/2006/customXml" ds:itemID="{AFC42F86-9874-445F-99DC-3B1CF70F5F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4.xml><?xml version="1.0" encoding="utf-8"?>
<ds:datastoreItem xmlns:ds="http://schemas.openxmlformats.org/officeDocument/2006/customXml" ds:itemID="{2BBD45F9-93F7-4AB5-A8FF-8E6ED73AD3EB}">
  <ds:schemaRefs>
    <ds:schemaRef ds:uri="http://www.w3.org/2001/XMLSchema"/>
    <ds:schemaRef ds:uri="http://www.boldonjames.com/2016/02/Classifier/internal/wrappedLabelHistory"/>
  </ds:schemaRefs>
</ds:datastoreItem>
</file>

<file path=customXml/itemProps5.xml><?xml version="1.0" encoding="utf-8"?>
<ds:datastoreItem xmlns:ds="http://schemas.openxmlformats.org/officeDocument/2006/customXml" ds:itemID="{74D5771B-4619-409D-9FF4-097446B08D60}">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
  <TotalTime>29841</TotalTime>
  <Words>3963</Words>
  <Application>Microsoft Office PowerPoint</Application>
  <PresentationFormat>Widescreen</PresentationFormat>
  <Paragraphs>447</Paragraphs>
  <Slides>50</Slides>
  <Notes>50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Arial Narrow</vt:lpstr>
      <vt:lpstr>Calibri</vt:lpstr>
      <vt:lpstr>Courier New</vt:lpstr>
      <vt:lpstr>1_Office Theme</vt:lpstr>
      <vt:lpstr>INCOSE Digital Engineering Information Exchange Working Group (DEIXWG)</vt:lpstr>
      <vt:lpstr>Background</vt:lpstr>
      <vt:lpstr>What is the DEIXWG?</vt:lpstr>
      <vt:lpstr>Background: Models, Metamodels, and Data Analysis</vt:lpstr>
      <vt:lpstr>Background: Data Analysis Involving Different Metamodels</vt:lpstr>
      <vt:lpstr>Background: Data Analysis Involving Different Metamodels</vt:lpstr>
      <vt:lpstr>Background: Data Analysis Involving Multiple Conceptual Models</vt:lpstr>
      <vt:lpstr>Background: Conceptually Relating Different Metamodels</vt:lpstr>
      <vt:lpstr>Background: Conceptually Relating Different Metamodels</vt:lpstr>
      <vt:lpstr>Digital Viewpoint Model</vt:lpstr>
      <vt:lpstr>Digital Viewpoint Model (DVM): Purpose</vt:lpstr>
      <vt:lpstr>DVM: Exchanging Data Related Across Different Metamodels</vt:lpstr>
      <vt:lpstr>DVM: Overview</vt:lpstr>
      <vt:lpstr>DVM: Exchanging Data Related Across Different Metamodels</vt:lpstr>
      <vt:lpstr>DVM: Digital Artifact Concepts</vt:lpstr>
      <vt:lpstr>DVM: Digital View Concepts</vt:lpstr>
      <vt:lpstr>DVM: Process Concepts</vt:lpstr>
      <vt:lpstr>DVM: Stakeholder Concepts</vt:lpstr>
      <vt:lpstr>ISO AhG 6 Conclusion and Recommendation </vt:lpstr>
      <vt:lpstr>Conclusion</vt:lpstr>
      <vt:lpstr>Back up</vt:lpstr>
      <vt:lpstr>DEIX Challenge</vt:lpstr>
      <vt:lpstr>Challenge Description</vt:lpstr>
      <vt:lpstr>Submission Criteria</vt:lpstr>
      <vt:lpstr>Submission Criteria</vt:lpstr>
      <vt:lpstr>Submission Example</vt:lpstr>
      <vt:lpstr>Resiliency Assessment View: Background</vt:lpstr>
      <vt:lpstr>Resiliency Assessment View: Proposed Digital View</vt:lpstr>
      <vt:lpstr>Resiliency Assessment View: Proposed Digital View</vt:lpstr>
      <vt:lpstr>Resiliency Assessment View: Proposed Digital View</vt:lpstr>
      <vt:lpstr>Resiliency Assessment View: Digital View Concept Extensions</vt:lpstr>
      <vt:lpstr>Resiliency Assessment View: Digital Artifact Concept Extensions</vt:lpstr>
      <vt:lpstr>INCOSE CAB Need</vt:lpstr>
      <vt:lpstr>Request from INCOSE CAB</vt:lpstr>
      <vt:lpstr>What do we mean by “digital artifact”?</vt:lpstr>
      <vt:lpstr>What do we mean by “digital artifact”? (cont.)</vt:lpstr>
      <vt:lpstr>What is the Value?</vt:lpstr>
      <vt:lpstr>What is the Value?</vt:lpstr>
      <vt:lpstr>How are [Digital Artifacts] Different from What We Have Now?</vt:lpstr>
      <vt:lpstr>How are [Digital Artifacts] Different from What We Have Now?</vt:lpstr>
      <vt:lpstr>How are [Digital Artifacts] Different from What We Have Now?</vt:lpstr>
      <vt:lpstr>How / Where are [Digital Artifacts] Used?</vt:lpstr>
      <vt:lpstr>How is [the Digital Artifact] related to the Digital Twin?</vt:lpstr>
      <vt:lpstr>What is a Working Example [of a Digital Artifact]?</vt:lpstr>
      <vt:lpstr>Is [Digital Artifact] General or Domain-Specific?</vt:lpstr>
      <vt:lpstr>Where are [Digital Artifacts] Stored and Managed?</vt:lpstr>
      <vt:lpstr>Near-Term DEIXWG Products</vt:lpstr>
      <vt:lpstr>Glossary and References</vt:lpstr>
      <vt:lpstr>Glossary of Terms</vt:lpstr>
      <vt:lpstr>References</vt:lpstr>
    </vt:vector>
  </TitlesOfParts>
  <LinksUpToDate>false</LinksUpToDate>
  <SharedDoc>false</SharedDoc>
  <HyperlinksChanged>false</HyperlinksChanged>
  <AppVersion>16.0000</AppVersion>
</Properties>
</file>

<file path=docProps/core.xml><?xml version="1.0" encoding="utf-8"?>
<coreProperties xmlns:dc="http://purl.org/dc/elements/1.1/" xmlns:dcterms="http://purl.org/dc/terms/" xmlns:xsi="http://www.w3.org/2001/XMLSchema-instance" xmlns="http://schemas.openxmlformats.org/package/2006/metadata/core-properties">
  <dc:title>INCOSE:  TRANSFORMATION</dc:title>
  <dc:creator>Troy A. Peterson</dc:creator>
  <lastModifiedBy>Celia Tseng</lastModifiedBy>
  <revision>477</revision>
  <lastPrinted>2018-06-15T12:49:45.0000000Z</lastPrinted>
  <dcterms:created xsi:type="dcterms:W3CDTF">2018-06-10T03:49:05.0000000Z</dcterms:created>
  <dcterms:modified xsi:type="dcterms:W3CDTF">2021-12-07T05:00:09.0000000Z</dcterms:modified>
  <dc:subject>rtnipcontrolcode:unrestricted|rtnipcontrolcodevm:rtxpogc035|rtnexportcontrolcountry:usa|rtnexportcontrolcode:otherinfo|rtnexportcontrolcodevm:piogcgtc5004</dc:subject>
</coreProperties>
</file>

<file path=docProps/custom.xml><?xml version="1.0" encoding="utf-8"?>
<op:Properties xmlns:vt="http://schemas.openxmlformats.org/officeDocument/2006/docPropsVTypes" xmlns:op="http://schemas.openxmlformats.org/officeDocument/2006/custom-properties">
  <op:property fmtid="{D5CDD505-2E9C-101B-9397-08002B2CF9AE}" pid="2" name="ContentTypeId">
    <vt:lpwstr>0x0101001A40B4EA887A9C44B2AAC3D954B8FE11</vt:lpwstr>
  </op:property>
  <op:property fmtid="{D5CDD505-2E9C-101B-9397-08002B2CF9AE}" pid="3" name="docIndexRef">
    <vt:lpwstr>e22f5bd7-e1ff-4f63-8888-3c799f4b31f3</vt:lpwstr>
  </op:property>
  <op:property fmtid="{D5CDD505-2E9C-101B-9397-08002B2CF9AE}" pid="4" name="bjDocumentSecurityLabel">
    <vt:lpwstr>This artifact has no classification.</vt:lpwstr>
  </op:property>
  <op:property fmtid="{D5CDD505-2E9C-101B-9397-08002B2CF9AE}" pid="5" name="bjClsUserRVM">
    <vt:lpwstr>[]</vt:lpwstr>
  </op:property>
  <op:property fmtid="{D5CDD505-2E9C-101B-9397-08002B2CF9AE}" pid="6" name="bjSaver">
    <vt:lpwstr>xEq13EDppHHoPrhYUYq3ospGoCzpykdS</vt:lpwstr>
  </op:property>
  <op:property fmtid="{D5CDD505-2E9C-101B-9397-08002B2CF9AE}" pid="7" name="bjLabelHistoryID">
    <vt:lpwstr>{2BBD45F9-93F7-4AB5-A8FF-8E6ED73AD3EB}</vt:lpwstr>
  </op:property>
  <op:property fmtid="{D5CDD505-2E9C-101B-9397-08002B2CF9AE}" pid="8" name="bjDocumentLabelXML">
    <vt:lpwstr>&lt;?xml version="1.0" encoding="us-ascii"?&gt;&lt;sisl xmlns:xsd="http://www.w3.org/2001/XMLSchema" xmlns:xsi="http://www.w3.org/2001/XMLSchema-instance" sislVersion="0" policy="cde53ac1-bf5f-4aae-9cf1-07509e23a4b0" origin="userSelected" xmlns="http://www.boldonj</vt:lpwstr>
  </op:property>
  <op:property fmtid="{D5CDD505-2E9C-101B-9397-08002B2CF9AE}" pid="9" name="bjDocumentLabelXML-0">
    <vt:lpwstr>ames.com/2008/01/sie/internal/label"&gt;&lt;element uid="dececbd6-da3b-46fe-8f00-f9d9deea2ee1" value="" /&gt;&lt;element uid="a4a9f382-8cec-40bb-a9c3-c1876ded9dee" value="" /&gt;&lt;element uid="bba94c65-ac3d-4f34-b2e1-8de11ef6f01c" value="" /&gt;&lt;element uid="bc2b7c01-6db1-4</vt:lpwstr>
  </op:property>
  <op:property fmtid="{D5CDD505-2E9C-101B-9397-08002B2CF9AE}" pid="10" name="bjDocumentLabelXML-1">
    <vt:lpwstr>e7d-88d1-fc61674f86fd" value="" /&gt;&lt;element uid="c206d5fa-aee1-4f64-89d9-f81e4d7b3acc" value="" /&gt;&lt;/sisl&gt;</vt:lpwstr>
  </op:property>
  <op:property fmtid="{D5CDD505-2E9C-101B-9397-08002B2CF9AE}" pid="11" name="rtnipcontrolcode">
    <vt:lpwstr>unrestricted</vt:lpwstr>
  </op:property>
  <op:property fmtid="{D5CDD505-2E9C-101B-9397-08002B2CF9AE}" pid="12" name="rtnipcontrolcodevm">
    <vt:lpwstr>rtxpogc035</vt:lpwstr>
  </op:property>
  <op:property fmtid="{D5CDD505-2E9C-101B-9397-08002B2CF9AE}" pid="13" name="rtnexportcontrolcountry">
    <vt:lpwstr>usa</vt:lpwstr>
  </op:property>
  <op:property fmtid="{D5CDD505-2E9C-101B-9397-08002B2CF9AE}" pid="14" name="rtnexportcontrolcode">
    <vt:lpwstr>otherinfo</vt:lpwstr>
  </op:property>
  <op:property fmtid="{D5CDD505-2E9C-101B-9397-08002B2CF9AE}" pid="15" name="rtnexportcontrolcodevm">
    <vt:lpwstr>piogcgtc5004</vt:lpwstr>
  </op:property>
  <op:property fmtid="{D5CDD505-2E9C-101B-9397-08002B2CF9AE}" pid="16" name="bjLabelRefreshRequired">
    <vt:lpwstr>FileClassifier</vt:lpwstr>
  </op:property>
</op:Properties>
</file>