
<file path=[Content_Types].xml><?xml version="1.0" encoding="utf-8"?>
<Types xmlns="http://schemas.openxmlformats.org/package/2006/content-types">
  <Default Extension="xml" ContentType="application/xml"/>
  <Default Extension="wmf" ContentType="image/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4" r:id="rId4"/>
  </p:sldMasterIdLst>
  <p:notesMasterIdLst>
    <p:notesMasterId r:id="rId31"/>
  </p:notesMasterIdLst>
  <p:sldIdLst>
    <p:sldId id="256" r:id="rId5"/>
    <p:sldId id="302" r:id="rId6"/>
    <p:sldId id="320" r:id="rId7"/>
    <p:sldId id="306" r:id="rId8"/>
    <p:sldId id="307" r:id="rId9"/>
    <p:sldId id="308" r:id="rId10"/>
    <p:sldId id="313" r:id="rId11"/>
    <p:sldId id="314" r:id="rId12"/>
    <p:sldId id="273" r:id="rId13"/>
    <p:sldId id="260" r:id="rId14"/>
    <p:sldId id="322" r:id="rId15"/>
    <p:sldId id="299" r:id="rId16"/>
    <p:sldId id="315" r:id="rId17"/>
    <p:sldId id="319" r:id="rId18"/>
    <p:sldId id="261" r:id="rId19"/>
    <p:sldId id="263" r:id="rId20"/>
    <p:sldId id="295" r:id="rId21"/>
    <p:sldId id="274" r:id="rId22"/>
    <p:sldId id="275" r:id="rId23"/>
    <p:sldId id="286" r:id="rId24"/>
    <p:sldId id="296" r:id="rId25"/>
    <p:sldId id="288" r:id="rId26"/>
    <p:sldId id="264" r:id="rId27"/>
    <p:sldId id="316" r:id="rId28"/>
    <p:sldId id="317" r:id="rId29"/>
    <p:sldId id="318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70251A0-9048-AD4C-8EF6-ADA07B688FC8}">
          <p14:sldIdLst>
            <p14:sldId id="256"/>
            <p14:sldId id="302"/>
            <p14:sldId id="320"/>
            <p14:sldId id="306"/>
            <p14:sldId id="307"/>
            <p14:sldId id="308"/>
            <p14:sldId id="313"/>
            <p14:sldId id="314"/>
          </p14:sldIdLst>
        </p14:section>
        <p14:section name="Untitled Section" id="{4C103510-CF18-8C42-B6CC-593C6652E8C0}">
          <p14:sldIdLst>
            <p14:sldId id="273"/>
            <p14:sldId id="260"/>
          </p14:sldIdLst>
        </p14:section>
        <p14:section name="Untitled Section" id="{9D57556E-7CC8-BD49-ADE6-2821E1726B73}">
          <p14:sldIdLst>
            <p14:sldId id="322"/>
            <p14:sldId id="299"/>
            <p14:sldId id="315"/>
            <p14:sldId id="319"/>
            <p14:sldId id="261"/>
            <p14:sldId id="263"/>
            <p14:sldId id="295"/>
            <p14:sldId id="274"/>
            <p14:sldId id="275"/>
            <p14:sldId id="286"/>
            <p14:sldId id="296"/>
            <p14:sldId id="288"/>
            <p14:sldId id="264"/>
            <p14:sldId id="316"/>
            <p14:sldId id="317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DF769-CF8A-4B33-A8D2-B48DAC2CBB93}" type="datetimeFigureOut">
              <a:rPr lang="en-US" smtClean="0"/>
              <a:t>1/25/14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A068A-748F-48F6-97AD-40ADC3D14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EA269-1F64-0B45-99A6-F63040F71C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0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Document generator inputs – minus method detail (structure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296F-2300-4B52-8DEA-93DC55FFF73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5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Gotten industry feedback – working refinement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296F-2300-4B52-8DEA-93DC55FFF73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64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Motivation for</a:t>
            </a:r>
            <a:r>
              <a:rPr lang="en-US" baseline="0" dirty="0" smtClean="0"/>
              <a:t> class – viewpoint was a class – just make it consistent (see </a:t>
            </a:r>
            <a:r>
              <a:rPr lang="en-US" baseline="0" dirty="0" err="1" smtClean="0"/>
              <a:t>conrads</a:t>
            </a:r>
            <a:r>
              <a:rPr lang="en-US" baseline="0" dirty="0" smtClean="0"/>
              <a:t> email)</a:t>
            </a:r>
          </a:p>
          <a:p>
            <a:endParaRPr lang="en-US" baseline="0" dirty="0" smtClean="0"/>
          </a:p>
          <a:p>
            <a:r>
              <a:rPr lang="en-US" baseline="0" dirty="0" smtClean="0"/>
              <a:t>View stereotype is not a subclass of </a:t>
            </a:r>
            <a:r>
              <a:rPr lang="en-US" baseline="0" smtClean="0"/>
              <a:t>viewpoint stereotype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6296F-2300-4B52-8DEA-93DC55FFF7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782F8C-4665-C54C-8A3B-5286E28ECAE7}" type="datetimeFigureOut">
              <a:rPr lang="en-US" smtClean="0"/>
              <a:t>1/25/14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3D46E70-A459-CB4C-8D67-D32374907D2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8697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Model Based Engineering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2236" y="5597525"/>
            <a:ext cx="6144426" cy="12003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Christopher Delp </a:t>
            </a:r>
            <a:endParaRPr lang="en-US" sz="2400" dirty="0" smtClean="0"/>
          </a:p>
          <a:p>
            <a:r>
              <a:rPr lang="en-US" sz="2400" dirty="0" smtClean="0"/>
              <a:t>NASA/Caltech Jet Propulsion Laboratory</a:t>
            </a:r>
            <a:endParaRPr lang="en-US" sz="2400" dirty="0"/>
          </a:p>
          <a:p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316989" y="5490187"/>
            <a:ext cx="2450885" cy="745510"/>
            <a:chOff x="6316989" y="4917395"/>
            <a:chExt cx="2450885" cy="745510"/>
          </a:xfrm>
        </p:grpSpPr>
        <p:pic>
          <p:nvPicPr>
            <p:cNvPr id="5" name="Picture 8" descr="\\psf\Host\Users\cldelp\Downloads\Unknow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89" y="4917395"/>
              <a:ext cx="1674910" cy="745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7" descr="\\psf\Host\Users\cldelp\Downloads\images.jpe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52" t="8724" r="12934" b="9777"/>
            <a:stretch/>
          </p:blipFill>
          <p:spPr bwMode="auto">
            <a:xfrm>
              <a:off x="7900628" y="4917396"/>
              <a:ext cx="867246" cy="7455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352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Environment for MBSE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Based Engineering Environment</a:t>
            </a:r>
          </a:p>
          <a:p>
            <a:pPr lvl="1"/>
            <a:r>
              <a:rPr lang="en-US" dirty="0" smtClean="0"/>
              <a:t>An environment for developing mutually correspondent and consistent engineering models</a:t>
            </a:r>
          </a:p>
          <a:p>
            <a:r>
              <a:rPr lang="en-US" dirty="0" smtClean="0"/>
              <a:t>Engineering Modeling Information Systems</a:t>
            </a:r>
          </a:p>
          <a:p>
            <a:pPr lvl="1"/>
            <a:r>
              <a:rPr lang="en-US" dirty="0" smtClean="0"/>
              <a:t>A class of Information Systems design to enable the development of engineering models</a:t>
            </a:r>
          </a:p>
        </p:txBody>
      </p:sp>
    </p:spTree>
    <p:extLst>
      <p:ext uri="{BB962C8B-B14F-4D97-AF65-F5344CB8AC3E}">
        <p14:creationId xmlns:p14="http://schemas.microsoft.com/office/powerpoint/2010/main" val="133936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SysML</a:t>
            </a:r>
            <a:r>
              <a:rPr lang="en-US" dirty="0" smtClean="0"/>
              <a:t> 1.4 RTF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"/>
          <a:stretch/>
        </p:blipFill>
        <p:spPr bwMode="auto">
          <a:xfrm>
            <a:off x="608112" y="199915"/>
            <a:ext cx="7833931" cy="599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54710" y="6159943"/>
            <a:ext cx="479060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Engineer</a:t>
            </a:r>
          </a:p>
          <a:p>
            <a:r>
              <a:rPr lang="en-US" dirty="0"/>
              <a:t> </a:t>
            </a:r>
            <a:r>
              <a:rPr lang="en-US" dirty="0" smtClean="0"/>
              <a:t>  “The glass is twice as big as it needs to be”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9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AVGWG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Refine current </a:t>
            </a:r>
            <a:r>
              <a:rPr lang="en-US" sz="2600" dirty="0" err="1" smtClean="0"/>
              <a:t>SysML</a:t>
            </a:r>
            <a:r>
              <a:rPr lang="en-US" sz="2600" dirty="0" smtClean="0"/>
              <a:t> view/viewpoint and related constructs in response to user and vendor feedback to support standardization and scalability of approach</a:t>
            </a:r>
          </a:p>
          <a:p>
            <a:pPr lvl="1"/>
            <a:r>
              <a:rPr lang="en-US" sz="2600" dirty="0" smtClean="0"/>
              <a:t>Viewpoint property limitations (issue 18653)</a:t>
            </a:r>
          </a:p>
          <a:p>
            <a:pPr lvl="1"/>
            <a:r>
              <a:rPr lang="en-US" sz="2600" dirty="0" smtClean="0"/>
              <a:t>Viewpoint/view construction limitations (issue 18719)</a:t>
            </a:r>
          </a:p>
          <a:p>
            <a:r>
              <a:rPr lang="en-US" sz="2600" dirty="0" smtClean="0"/>
              <a:t>Out of scope</a:t>
            </a:r>
          </a:p>
          <a:p>
            <a:pPr lvl="1"/>
            <a:r>
              <a:rPr lang="en-US" sz="2600" dirty="0" smtClean="0"/>
              <a:t>Document meta-models</a:t>
            </a:r>
          </a:p>
          <a:p>
            <a:pPr lvl="1"/>
            <a:r>
              <a:rPr lang="en-US" sz="2600" dirty="0" smtClean="0"/>
              <a:t>External view generation applications (e.g., document generation)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/>
              <a:t>SysML</a:t>
            </a:r>
            <a:r>
              <a:rPr lang="en-US" dirty="0" smtClean="0"/>
              <a:t> v1.4 Proposed </a:t>
            </a:r>
            <a:r>
              <a:rPr lang="en-US" dirty="0"/>
              <a:t>C</a:t>
            </a:r>
            <a:r>
              <a:rPr lang="en-US" dirty="0" smtClean="0"/>
              <a:t>hanges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89160"/>
              </p:ext>
            </p:extLst>
          </p:nvPr>
        </p:nvGraphicFramePr>
        <p:xfrm>
          <a:off x="454029" y="1012688"/>
          <a:ext cx="8077200" cy="542554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81200"/>
                <a:gridCol w="3200400"/>
                <a:gridCol w="2895600"/>
              </a:tblGrid>
              <a:tr h="62287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SysML</a:t>
                      </a:r>
                      <a:r>
                        <a:rPr lang="en-US" sz="1400" dirty="0" smtClean="0"/>
                        <a:t> v1.3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Proposed Change to </a:t>
                      </a:r>
                      <a:r>
                        <a:rPr lang="en-US" sz="1400" dirty="0" err="1" smtClean="0"/>
                        <a:t>SysML</a:t>
                      </a:r>
                      <a:r>
                        <a:rPr lang="en-US" sz="1400" dirty="0" smtClean="0"/>
                        <a:t> v1.4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Impact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183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 meta-class to class.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Enables view to use inheritance with viewpoint to</a:t>
                      </a:r>
                      <a:r>
                        <a:rPr lang="en-US" sz="1400" baseline="0" dirty="0" smtClean="0"/>
                        <a:t> support construction of the view.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1220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Viewpoint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method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Augment string attribute</a:t>
                      </a:r>
                      <a:r>
                        <a:rPr lang="en-US" sz="1400" baseline="0" dirty="0" smtClean="0"/>
                        <a:t> with &lt;&lt;create&gt;&gt; operation named as “View()”. Convert string attribute to derived property reporting the “method” of the operation.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Enables specification of executable</a:t>
                      </a:r>
                      <a:r>
                        <a:rPr lang="en-US" sz="1400" baseline="0" dirty="0" smtClean="0"/>
                        <a:t> method (as described by ISO-42010) to construct views consistent with the viewpoint.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183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Viewpoint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stakeholder</a:t>
                      </a:r>
                      <a:endParaRPr lang="en-US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 stereotype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Stakeholder is reusable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183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Viewpoint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presentation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Add string to capture preferences and URIs describing presentation requirements for views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More precise guidance for presentation specification.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1835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Conform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Change meta-class from dependency to generalization.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Enables view to inherit viewpoint method to</a:t>
                      </a:r>
                      <a:r>
                        <a:rPr lang="en-US" sz="1400" baseline="0" dirty="0" smtClean="0"/>
                        <a:t> support construction of the view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70864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(use of package and element import from UML with</a:t>
                      </a:r>
                      <a:r>
                        <a:rPr lang="en-US" sz="1400" baseline="0" dirty="0" smtClean="0"/>
                        <a:t> View</a:t>
                      </a:r>
                      <a:r>
                        <a:rPr lang="en-US" sz="1400" dirty="0" smtClean="0"/>
                        <a:t>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Replace with expose relationship as a dependency.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Avoid</a:t>
                      </a:r>
                      <a:r>
                        <a:rPr lang="en-US" sz="1400" baseline="0" dirty="0" smtClean="0"/>
                        <a:t> scaling limitations with package and element import. 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5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03844"/>
          </a:xfrm>
        </p:spPr>
        <p:txBody>
          <a:bodyPr/>
          <a:lstStyle/>
          <a:p>
            <a:r>
              <a:rPr lang="en-US" dirty="0" smtClean="0"/>
              <a:t>Building the Viewpoint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237" y="1400175"/>
            <a:ext cx="3341663" cy="301700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Viewpoint Model</a:t>
            </a:r>
          </a:p>
          <a:p>
            <a:pPr lvl="1"/>
            <a:r>
              <a:rPr lang="en-US" sz="2000" dirty="0" smtClean="0"/>
              <a:t>Purpose informed by Stakeholder Concerns</a:t>
            </a:r>
          </a:p>
          <a:p>
            <a:pPr lvl="1"/>
            <a:r>
              <a:rPr lang="en-US" sz="2000" dirty="0" smtClean="0"/>
              <a:t>Methods and Analysis for constructing the View from the Model</a:t>
            </a:r>
          </a:p>
          <a:p>
            <a:pPr lvl="1"/>
            <a:r>
              <a:rPr lang="en-US" sz="2000" dirty="0" smtClean="0"/>
              <a:t>Presentation Rules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3118" r="-2867" b="15659"/>
          <a:stretch/>
        </p:blipFill>
        <p:spPr bwMode="auto">
          <a:xfrm>
            <a:off x="196553" y="4495089"/>
            <a:ext cx="6069936" cy="199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2" y="1400175"/>
            <a:ext cx="5059747" cy="234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92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381000"/>
            <a:ext cx="4683788" cy="709485"/>
          </a:xfrm>
        </p:spPr>
        <p:txBody>
          <a:bodyPr/>
          <a:lstStyle/>
          <a:p>
            <a:r>
              <a:rPr lang="en-US" dirty="0" smtClean="0"/>
              <a:t>Method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2306" y="1050800"/>
            <a:ext cx="3289096" cy="5040847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Methods</a:t>
            </a:r>
          </a:p>
          <a:p>
            <a:pPr lvl="1"/>
            <a:r>
              <a:rPr lang="en-US" sz="1800" dirty="0" smtClean="0"/>
              <a:t>Ordered steps for producing the View</a:t>
            </a:r>
          </a:p>
          <a:p>
            <a:r>
              <a:rPr lang="en-US" sz="2000" dirty="0" smtClean="0"/>
              <a:t>Analysis </a:t>
            </a:r>
          </a:p>
          <a:p>
            <a:pPr lvl="1"/>
            <a:r>
              <a:rPr lang="en-US" sz="1800" dirty="0" smtClean="0"/>
              <a:t>describe the nature of queries of the model</a:t>
            </a:r>
          </a:p>
          <a:p>
            <a:pPr lvl="1"/>
            <a:r>
              <a:rPr lang="en-US" sz="1800" dirty="0" smtClean="0"/>
              <a:t>Analytical assertions</a:t>
            </a:r>
          </a:p>
          <a:p>
            <a:pPr lvl="1"/>
            <a:r>
              <a:rPr lang="en-US" sz="1800" dirty="0" smtClean="0"/>
              <a:t>Rules for completeness and consistency</a:t>
            </a:r>
          </a:p>
          <a:p>
            <a:r>
              <a:rPr lang="en-US" sz="2200" dirty="0" smtClean="0"/>
              <a:t>Format and Presentation Style</a:t>
            </a:r>
          </a:p>
          <a:p>
            <a:pPr lvl="1"/>
            <a:r>
              <a:rPr lang="en-US" sz="1800" dirty="0" smtClean="0"/>
              <a:t>Describe the conventions, styles and formats for how the information is presented in the View</a:t>
            </a:r>
          </a:p>
          <a:p>
            <a:pPr lvl="1"/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1861" b="2223"/>
          <a:stretch/>
        </p:blipFill>
        <p:spPr bwMode="auto">
          <a:xfrm>
            <a:off x="103583" y="1966865"/>
            <a:ext cx="5751321" cy="3382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66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7179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Viewpoint and 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7848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t="1924"/>
          <a:stretch/>
        </p:blipFill>
        <p:spPr bwMode="auto">
          <a:xfrm>
            <a:off x="572763" y="989168"/>
            <a:ext cx="7881736" cy="529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8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159"/>
            <a:ext cx="8229600" cy="701180"/>
          </a:xfrm>
        </p:spPr>
        <p:txBody>
          <a:bodyPr/>
          <a:lstStyle/>
          <a:p>
            <a:r>
              <a:rPr lang="en-US" dirty="0" smtClean="0"/>
              <a:t>Viewpoints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376" y="1156231"/>
            <a:ext cx="4037888" cy="31394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Power from the point of view of:</a:t>
            </a:r>
          </a:p>
          <a:p>
            <a:pPr lvl="1"/>
            <a:r>
              <a:rPr lang="en-US" sz="2000" dirty="0" smtClean="0"/>
              <a:t>Scenarios of component states</a:t>
            </a:r>
          </a:p>
          <a:p>
            <a:pPr lvl="1"/>
            <a:r>
              <a:rPr lang="en-US" sz="2000" dirty="0" smtClean="0"/>
              <a:t>Components and properties and behavior</a:t>
            </a:r>
          </a:p>
          <a:p>
            <a:pPr lvl="1"/>
            <a:r>
              <a:rPr lang="en-US" sz="2000" dirty="0" smtClean="0"/>
              <a:t>Power Load Profiles</a:t>
            </a:r>
          </a:p>
          <a:p>
            <a:pPr lvl="1"/>
            <a:r>
              <a:rPr lang="en-US" sz="2000" dirty="0" smtClean="0"/>
              <a:t>Flight System Power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" r="51533"/>
          <a:stretch/>
        </p:blipFill>
        <p:spPr bwMode="auto">
          <a:xfrm>
            <a:off x="4708733" y="915339"/>
            <a:ext cx="3862699" cy="5471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15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825" y="277826"/>
            <a:ext cx="8229600" cy="767470"/>
          </a:xfrm>
        </p:spPr>
        <p:txBody>
          <a:bodyPr/>
          <a:lstStyle/>
          <a:p>
            <a:r>
              <a:rPr lang="en-US" dirty="0" smtClean="0"/>
              <a:t>Views of Models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" r="33649"/>
          <a:stretch/>
        </p:blipFill>
        <p:spPr>
          <a:xfrm>
            <a:off x="4631821" y="4300669"/>
            <a:ext cx="4401084" cy="2339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21" y="1352371"/>
            <a:ext cx="4114800" cy="226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80660" r="25309" b="6030"/>
          <a:stretch/>
        </p:blipFill>
        <p:spPr bwMode="auto">
          <a:xfrm>
            <a:off x="627404" y="4352477"/>
            <a:ext cx="3623417" cy="71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7" t="54615" r="25309" b="32729"/>
          <a:stretch/>
        </p:blipFill>
        <p:spPr bwMode="auto">
          <a:xfrm>
            <a:off x="627404" y="1352371"/>
            <a:ext cx="3623417" cy="6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92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616" y="275161"/>
            <a:ext cx="8414143" cy="518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Challenges for Scaling MBSE in the Enterprise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34" y="793788"/>
            <a:ext cx="8639023" cy="5860804"/>
          </a:xfrm>
        </p:spPr>
        <p:txBody>
          <a:bodyPr>
            <a:noAutofit/>
          </a:bodyPr>
          <a:lstStyle/>
          <a:p>
            <a:r>
              <a:rPr lang="en-US" sz="2000" dirty="0" smtClean="0"/>
              <a:t>Collaboration</a:t>
            </a:r>
            <a:endParaRPr lang="en-US" sz="1400" dirty="0" smtClean="0"/>
          </a:p>
          <a:p>
            <a:pPr lvl="1"/>
            <a:r>
              <a:rPr lang="en-US" sz="1200" dirty="0" smtClean="0"/>
              <a:t>Large engineering teams working across the models and products</a:t>
            </a:r>
          </a:p>
          <a:p>
            <a:r>
              <a:rPr lang="en-US" sz="2000" dirty="0" smtClean="0"/>
              <a:t>Managing Large Complex Models</a:t>
            </a:r>
          </a:p>
          <a:p>
            <a:pPr lvl="1"/>
            <a:r>
              <a:rPr lang="en-US" sz="1200" dirty="0" smtClean="0"/>
              <a:t>order of millions of elements</a:t>
            </a:r>
          </a:p>
          <a:p>
            <a:pPr lvl="1"/>
            <a:r>
              <a:rPr lang="en-US" sz="1200" dirty="0" smtClean="0"/>
              <a:t>Complex reuse</a:t>
            </a:r>
          </a:p>
          <a:p>
            <a:pPr lvl="1"/>
            <a:r>
              <a:rPr lang="en-US" sz="1200" dirty="0" smtClean="0"/>
              <a:t>Variations and trades</a:t>
            </a:r>
          </a:p>
          <a:p>
            <a:r>
              <a:rPr lang="en-US" sz="2000" dirty="0" smtClean="0"/>
              <a:t>Configuration Management </a:t>
            </a:r>
          </a:p>
          <a:p>
            <a:pPr lvl="1"/>
            <a:r>
              <a:rPr lang="en-US" sz="1200" dirty="0" smtClean="0"/>
              <a:t>Managing propagation of changes</a:t>
            </a:r>
          </a:p>
          <a:p>
            <a:pPr lvl="1"/>
            <a:r>
              <a:rPr lang="en-US" sz="1200" dirty="0" smtClean="0"/>
              <a:t>Managing system configuration</a:t>
            </a:r>
          </a:p>
          <a:p>
            <a:r>
              <a:rPr lang="en-US" sz="2000" dirty="0" smtClean="0"/>
              <a:t>Guaranteeing Completeness And Consistency</a:t>
            </a:r>
          </a:p>
          <a:p>
            <a:pPr lvl="1"/>
            <a:r>
              <a:rPr lang="en-US" sz="1200" dirty="0" smtClean="0"/>
              <a:t>Rules-based checking and correcting of models and data</a:t>
            </a:r>
          </a:p>
          <a:p>
            <a:r>
              <a:rPr lang="en-US" sz="2000" dirty="0" smtClean="0"/>
              <a:t>Flexibility</a:t>
            </a:r>
            <a:endParaRPr lang="en-US" sz="1400" dirty="0" smtClean="0"/>
          </a:p>
          <a:p>
            <a:pPr lvl="1"/>
            <a:r>
              <a:rPr lang="en-US" sz="1200" dirty="0" smtClean="0"/>
              <a:t>The world will never be entirely model based</a:t>
            </a:r>
          </a:p>
          <a:p>
            <a:pPr lvl="1"/>
            <a:r>
              <a:rPr lang="en-US" sz="1200" dirty="0" smtClean="0"/>
              <a:t>Elements considered outside the scope of models will always be a part of the business models live in</a:t>
            </a:r>
          </a:p>
          <a:p>
            <a:r>
              <a:rPr lang="en-US" sz="1800" dirty="0" smtClean="0"/>
              <a:t>Authority and Providence Management</a:t>
            </a:r>
          </a:p>
          <a:p>
            <a:pPr lvl="1"/>
            <a:r>
              <a:rPr lang="en-US" sz="1200" dirty="0" smtClean="0"/>
              <a:t>Who can do what with what</a:t>
            </a:r>
          </a:p>
          <a:p>
            <a:pPr lvl="1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38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21458" y="3348627"/>
            <a:ext cx="8820813" cy="333480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0" y="899627"/>
            <a:ext cx="9144000" cy="2449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Title 3094"/>
          <p:cNvSpPr>
            <a:spLocks noGrp="1"/>
          </p:cNvSpPr>
          <p:nvPr>
            <p:ph type="title"/>
          </p:nvPr>
        </p:nvSpPr>
        <p:spPr>
          <a:xfrm>
            <a:off x="457200" y="98277"/>
            <a:ext cx="8229600" cy="629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Spacecraft Diagram Views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3572046"/>
            <a:ext cx="7678923" cy="2912937"/>
            <a:chOff x="200826" y="3348627"/>
            <a:chExt cx="8126279" cy="3334804"/>
          </a:xfrm>
        </p:grpSpPr>
        <p:pic>
          <p:nvPicPr>
            <p:cNvPr id="6" name="Picture 456012023.wmf" descr="456012023.wmf"/>
            <p:cNvPicPr preferRelativeResize="0">
              <a:picLocks/>
            </p:cNvPicPr>
            <p:nvPr/>
          </p:nvPicPr>
          <p:blipFill rotWithShape="1">
            <a:blip r:embed="rId2" cstate="print"/>
            <a:srcRect l="6051" t="14349" r="5054" b="12863"/>
            <a:stretch/>
          </p:blipFill>
          <p:spPr>
            <a:xfrm>
              <a:off x="200826" y="3348627"/>
              <a:ext cx="5520583" cy="3334804"/>
            </a:xfrm>
            <a:prstGeom prst="rect">
              <a:avLst/>
            </a:prstGeom>
          </p:spPr>
        </p:pic>
        <p:sp>
          <p:nvSpPr>
            <p:cNvPr id="58" name="Line Callout 1 (Accent Bar) 57"/>
            <p:cNvSpPr/>
            <p:nvPr/>
          </p:nvSpPr>
          <p:spPr>
            <a:xfrm>
              <a:off x="6006150" y="4060577"/>
              <a:ext cx="1197954" cy="612648"/>
            </a:xfrm>
            <a:prstGeom prst="accentCallout1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Star Tracker Behavior Scenario</a:t>
              </a:r>
              <a:endParaRPr lang="en-US" sz="1200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97" t="5844" r="25309" b="81910"/>
            <a:stretch/>
          </p:blipFill>
          <p:spPr bwMode="auto">
            <a:xfrm>
              <a:off x="4703688" y="5016029"/>
              <a:ext cx="3623417" cy="659450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" name="Group 2"/>
          <p:cNvGrpSpPr/>
          <p:nvPr/>
        </p:nvGrpSpPr>
        <p:grpSpPr>
          <a:xfrm>
            <a:off x="357832" y="1119190"/>
            <a:ext cx="8532976" cy="2005159"/>
            <a:chOff x="277738" y="1037144"/>
            <a:chExt cx="8532976" cy="2005159"/>
          </a:xfrm>
        </p:grpSpPr>
        <p:pic>
          <p:nvPicPr>
            <p:cNvPr id="2" name="Picture 1294403872.wmf" descr="1294403872.wmf"/>
            <p:cNvPicPr preferRelativeResize="0">
              <a:picLocks/>
            </p:cNvPicPr>
            <p:nvPr/>
          </p:nvPicPr>
          <p:blipFill rotWithShape="1">
            <a:blip r:embed="rId4" cstate="print"/>
            <a:srcRect l="8090" t="16771" r="28336" b="9216"/>
            <a:stretch/>
          </p:blipFill>
          <p:spPr>
            <a:xfrm>
              <a:off x="277738" y="1293975"/>
              <a:ext cx="2046718" cy="174832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5" name="Picture 704956850.wmf" descr="704956850.wmf"/>
            <p:cNvPicPr preferRelativeResize="0">
              <a:picLocks/>
            </p:cNvPicPr>
            <p:nvPr/>
          </p:nvPicPr>
          <p:blipFill rotWithShape="1">
            <a:blip r:embed="rId5" cstate="print"/>
            <a:srcRect l="9078" t="16299" r="8696" b="10317"/>
            <a:stretch/>
          </p:blipFill>
          <p:spPr>
            <a:xfrm>
              <a:off x="4110525" y="1722077"/>
              <a:ext cx="3196127" cy="126691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3096" name="Line Callout 1 (Accent Bar) 3095"/>
            <p:cNvSpPr/>
            <p:nvPr/>
          </p:nvSpPr>
          <p:spPr>
            <a:xfrm>
              <a:off x="2597624" y="2049210"/>
              <a:ext cx="914400" cy="612648"/>
            </a:xfrm>
            <a:prstGeom prst="accentCallout1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Spacecraft SysML IBD</a:t>
              </a:r>
              <a:endParaRPr lang="en-US" sz="1200" dirty="0"/>
            </a:p>
          </p:txBody>
        </p:sp>
        <p:sp>
          <p:nvSpPr>
            <p:cNvPr id="59" name="Line Callout 1 (Accent Bar) 58"/>
            <p:cNvSpPr/>
            <p:nvPr/>
          </p:nvSpPr>
          <p:spPr>
            <a:xfrm>
              <a:off x="7520300" y="1686625"/>
              <a:ext cx="1290414" cy="612648"/>
            </a:xfrm>
            <a:prstGeom prst="accentCallout1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Spacecraft Star tracker Behavior</a:t>
              </a:r>
              <a:endParaRPr lang="en-US" sz="1200" dirty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94" t="32413" r="24865" b="54904"/>
            <a:stretch/>
          </p:blipFill>
          <p:spPr bwMode="auto">
            <a:xfrm>
              <a:off x="2562196" y="1037144"/>
              <a:ext cx="3452498" cy="649481"/>
            </a:xfrm>
            <a:prstGeom prst="rect">
              <a:avLst/>
            </a:prstGeom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236315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06" y="256770"/>
            <a:ext cx="8229600" cy="674720"/>
          </a:xfrm>
        </p:spPr>
        <p:txBody>
          <a:bodyPr/>
          <a:lstStyle/>
          <a:p>
            <a:r>
              <a:rPr lang="en-US" dirty="0" smtClean="0"/>
              <a:t>Composing Views Into the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757" y="4666377"/>
            <a:ext cx="5042018" cy="1909612"/>
          </a:xfrm>
        </p:spPr>
        <p:txBody>
          <a:bodyPr>
            <a:noAutofit/>
          </a:bodyPr>
          <a:lstStyle/>
          <a:p>
            <a:r>
              <a:rPr lang="en-US" sz="2400" dirty="0" smtClean="0"/>
              <a:t>Model of Views</a:t>
            </a:r>
          </a:p>
          <a:p>
            <a:pPr lvl="1"/>
            <a:r>
              <a:rPr lang="en-US" sz="2000" dirty="0" smtClean="0"/>
              <a:t>Story of Views</a:t>
            </a:r>
          </a:p>
          <a:p>
            <a:pPr lvl="1"/>
            <a:r>
              <a:rPr lang="en-US" sz="2000" dirty="0" smtClean="0"/>
              <a:t>Outline of Views</a:t>
            </a:r>
          </a:p>
          <a:p>
            <a:pPr lvl="1"/>
            <a:r>
              <a:rPr lang="en-US" sz="2000" dirty="0" smtClean="0"/>
              <a:t>Template Outline of Viewpoints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2" y="931490"/>
            <a:ext cx="8866247" cy="237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892370" y="3537460"/>
            <a:ext cx="1686707" cy="958001"/>
          </a:xfrm>
          <a:prstGeom prst="wedgeRectCallout">
            <a:avLst>
              <a:gd name="adj1" fmla="val -65713"/>
              <a:gd name="adj2" fmla="val -8479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“Template” Outline of Viewpoints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6375163" y="4016460"/>
            <a:ext cx="2358640" cy="1187466"/>
          </a:xfrm>
          <a:prstGeom prst="wedgeRectCallout">
            <a:avLst>
              <a:gd name="adj1" fmla="val -84503"/>
              <a:gd name="adj2" fmla="val -6530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2 Model Outlines of Views based on the same Viewpoint Template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rot="16200000">
            <a:off x="5281303" y="1691568"/>
            <a:ext cx="564022" cy="3691783"/>
          </a:xfrm>
          <a:prstGeom prst="leftBrace">
            <a:avLst>
              <a:gd name="adj1" fmla="val 25759"/>
              <a:gd name="adj2" fmla="val 50000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23274" y="1447800"/>
            <a:ext cx="3987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2748" y="13392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1" dirty="0"/>
              <a:t>Operations Processes and </a:t>
            </a:r>
            <a:r>
              <a:rPr lang="en-US" sz="2800" b="1" dirty="0" smtClean="0"/>
              <a:t>Checklists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31962" y="1768979"/>
            <a:ext cx="5298393" cy="4435267"/>
          </a:xfrm>
        </p:spPr>
        <p:txBody>
          <a:bodyPr>
            <a:normAutofit/>
          </a:bodyPr>
          <a:lstStyle/>
          <a:p>
            <a:r>
              <a:rPr lang="en-US" dirty="0" smtClean="0"/>
              <a:t>Training View Models </a:t>
            </a:r>
          </a:p>
          <a:p>
            <a:pPr lvl="1"/>
            <a:r>
              <a:rPr lang="en-US" dirty="0" smtClean="0"/>
              <a:t>Layered Story through process</a:t>
            </a:r>
          </a:p>
          <a:p>
            <a:pPr lvl="1"/>
            <a:r>
              <a:rPr lang="en-US" dirty="0" smtClean="0"/>
              <a:t>Understand bigger picture down to smallest detail</a:t>
            </a:r>
          </a:p>
          <a:p>
            <a:r>
              <a:rPr lang="en-US" dirty="0" smtClean="0"/>
              <a:t>Checklist Views</a:t>
            </a:r>
          </a:p>
          <a:p>
            <a:pPr lvl="1"/>
            <a:r>
              <a:rPr lang="en-US" dirty="0" smtClean="0"/>
              <a:t>Single thread through entire process</a:t>
            </a:r>
          </a:p>
          <a:p>
            <a:pPr lvl="1"/>
            <a:r>
              <a:rPr lang="en-US" dirty="0" smtClean="0"/>
              <a:t>Layout the clean step-by-step</a:t>
            </a:r>
          </a:p>
          <a:p>
            <a:pPr lvl="1"/>
            <a:r>
              <a:rPr lang="en-US" dirty="0" smtClean="0"/>
              <a:t>Minimum amount of information to do the job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8474" y="1500992"/>
            <a:ext cx="2649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Training Document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01652" y="1447800"/>
            <a:ext cx="2683379" cy="2893464"/>
            <a:chOff x="264920" y="1447800"/>
            <a:chExt cx="2683379" cy="2893464"/>
          </a:xfrm>
        </p:grpSpPr>
        <p:pic>
          <p:nvPicPr>
            <p:cNvPr id="2" name="Picture -490956317.wmf" descr="-490956317.wmf"/>
            <p:cNvPicPr preferRelativeResize="0"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474" y="1872083"/>
              <a:ext cx="2174905" cy="1050579"/>
            </a:xfrm>
            <a:prstGeom prst="rect">
              <a:avLst/>
            </a:prstGeom>
          </p:spPr>
        </p:pic>
        <p:pic>
          <p:nvPicPr>
            <p:cNvPr id="5" name="Picture -490956317.wmf" descr="-490956317.wmf"/>
            <p:cNvPicPr preferRelativeResize="0">
              <a:picLocks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8474" y="3055369"/>
              <a:ext cx="2174905" cy="1059678"/>
            </a:xfrm>
            <a:prstGeom prst="rect">
              <a:avLst/>
            </a:prstGeom>
          </p:spPr>
        </p:pic>
        <p:sp>
          <p:nvSpPr>
            <p:cNvPr id="10" name="Rounded Rectangle 9"/>
            <p:cNvSpPr/>
            <p:nvPr/>
          </p:nvSpPr>
          <p:spPr>
            <a:xfrm>
              <a:off x="264920" y="1447800"/>
              <a:ext cx="2683379" cy="2893464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1652" y="4589091"/>
            <a:ext cx="2683379" cy="1546790"/>
            <a:chOff x="538383" y="4589091"/>
            <a:chExt cx="2683379" cy="1546790"/>
          </a:xfrm>
        </p:grpSpPr>
        <p:sp>
          <p:nvSpPr>
            <p:cNvPr id="8" name="TextBox 7"/>
            <p:cNvSpPr txBox="1"/>
            <p:nvPr/>
          </p:nvSpPr>
          <p:spPr>
            <a:xfrm>
              <a:off x="649479" y="4589091"/>
              <a:ext cx="2401369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Operational Checklist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Step 1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Step 2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Sub Step 1</a:t>
              </a:r>
            </a:p>
            <a:p>
              <a:pPr marL="800100" lvl="1" indent="-342900">
                <a:buFont typeface="+mj-lt"/>
                <a:buAutoNum type="arabicPeriod"/>
              </a:pPr>
              <a:r>
                <a:rPr lang="en-US" dirty="0" smtClean="0">
                  <a:solidFill>
                    <a:srgbClr val="FFFFFF"/>
                  </a:solidFill>
                </a:rPr>
                <a:t>Sub Step 2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8383" y="4589091"/>
              <a:ext cx="2683379" cy="1546790"/>
            </a:xfrm>
            <a:prstGeom prst="roundRect">
              <a:avLst/>
            </a:prstGeom>
            <a:noFill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030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253" y="582111"/>
            <a:ext cx="3641473" cy="5332577"/>
          </a:xfrm>
        </p:spPr>
        <p:txBody>
          <a:bodyPr>
            <a:noAutofit/>
          </a:bodyPr>
          <a:lstStyle/>
          <a:p>
            <a:r>
              <a:rPr lang="en-US" sz="1400" dirty="0" smtClean="0"/>
              <a:t>Viewpoints</a:t>
            </a:r>
          </a:p>
          <a:p>
            <a:pPr lvl="1"/>
            <a:r>
              <a:rPr lang="en-US" sz="1400" dirty="0" smtClean="0"/>
              <a:t>Collections of standard representations</a:t>
            </a:r>
          </a:p>
          <a:p>
            <a:r>
              <a:rPr lang="en-US" sz="1400" dirty="0" smtClean="0"/>
              <a:t>Methods</a:t>
            </a:r>
          </a:p>
          <a:p>
            <a:pPr lvl="1"/>
            <a:r>
              <a:rPr lang="en-US" sz="1400" dirty="0" smtClean="0"/>
              <a:t>Reusable methods for producing different models and representations used in Views</a:t>
            </a:r>
          </a:p>
          <a:p>
            <a:r>
              <a:rPr lang="en-US" sz="1400" dirty="0" smtClean="0"/>
              <a:t>Analyses</a:t>
            </a:r>
          </a:p>
          <a:p>
            <a:pPr lvl="1"/>
            <a:r>
              <a:rPr lang="en-US" sz="1400" dirty="0" smtClean="0"/>
              <a:t>Libraries of model analyses, queries and rules for checking models</a:t>
            </a:r>
          </a:p>
          <a:p>
            <a:r>
              <a:rPr lang="en-US" sz="1400" dirty="0" smtClean="0"/>
              <a:t>Presentation Styles</a:t>
            </a:r>
          </a:p>
          <a:p>
            <a:pPr lvl="1"/>
            <a:r>
              <a:rPr lang="en-US" sz="1400" dirty="0" smtClean="0"/>
              <a:t>Styles for presenting models and data such as colors, layout schemes, and conventions</a:t>
            </a:r>
          </a:p>
          <a:p>
            <a:r>
              <a:rPr lang="en-US" sz="1400" dirty="0" smtClean="0"/>
              <a:t>Format</a:t>
            </a:r>
          </a:p>
          <a:p>
            <a:pPr lvl="1"/>
            <a:r>
              <a:rPr lang="en-US" sz="1400" dirty="0" smtClean="0"/>
              <a:t>Models for formatting information such as </a:t>
            </a:r>
            <a:r>
              <a:rPr lang="en-US" sz="1400" dirty="0" err="1" smtClean="0"/>
              <a:t>Docbook</a:t>
            </a:r>
            <a:r>
              <a:rPr lang="en-US" sz="1400" dirty="0" smtClean="0"/>
              <a:t>, Office Schemas and modeling languages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0810"/>
            <a:ext cx="5170402" cy="3801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7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in </a:t>
            </a:r>
            <a:r>
              <a:rPr lang="en-US" dirty="0" err="1" smtClean="0"/>
              <a:t>SysML</a:t>
            </a:r>
            <a:r>
              <a:rPr lang="en-US" dirty="0" smtClean="0"/>
              <a:t> 1.3 now?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07" y="2485869"/>
            <a:ext cx="8540793" cy="246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0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proposed for </a:t>
            </a:r>
            <a:r>
              <a:rPr lang="en-US" dirty="0" err="1" smtClean="0"/>
              <a:t>SysML</a:t>
            </a:r>
            <a:r>
              <a:rPr lang="en-US" dirty="0" smtClean="0"/>
              <a:t> v1.4?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52600"/>
            <a:ext cx="9144000" cy="334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4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18" y="258238"/>
            <a:ext cx="77724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/>
              <a:t>SysML</a:t>
            </a:r>
            <a:r>
              <a:rPr lang="en-US" sz="2800" dirty="0" smtClean="0"/>
              <a:t> v1.3 mapped to </a:t>
            </a:r>
            <a:r>
              <a:rPr lang="en-US" sz="2800" dirty="0" err="1" smtClean="0"/>
              <a:t>SysML</a:t>
            </a:r>
            <a:r>
              <a:rPr lang="en-US" sz="2800" dirty="0" smtClean="0"/>
              <a:t> v1.4 </a:t>
            </a:r>
            <a:br>
              <a:rPr lang="en-US" sz="2800" dirty="0" smtClean="0"/>
            </a:br>
            <a:r>
              <a:rPr lang="en-US" sz="2800" dirty="0" smtClean="0"/>
              <a:t>(Ballots 5 and 6)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469"/>
            <a:ext cx="9144000" cy="538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8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52478"/>
          </a:xfrm>
        </p:spPr>
        <p:txBody>
          <a:bodyPr/>
          <a:lstStyle/>
          <a:p>
            <a:r>
              <a:rPr lang="en-US" dirty="0" smtClean="0"/>
              <a:t>Model-Based </a:t>
            </a:r>
            <a:r>
              <a:rPr lang="en-US" dirty="0" smtClean="0"/>
              <a:t>Engineering Environment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3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9130" r="16984"/>
          <a:stretch/>
        </p:blipFill>
        <p:spPr bwMode="auto">
          <a:xfrm>
            <a:off x="400486" y="4745139"/>
            <a:ext cx="1178988" cy="11300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3507" r="5804" b="4937"/>
          <a:stretch/>
        </p:blipFill>
        <p:spPr bwMode="auto">
          <a:xfrm>
            <a:off x="4603303" y="1490643"/>
            <a:ext cx="1447059" cy="133264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6203255" y="3117611"/>
            <a:ext cx="286758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Service API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Resources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Data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Analysis Services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4069" y="3525559"/>
            <a:ext cx="5966293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Management Service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40318" y="5906375"/>
            <a:ext cx="1820092" cy="403889"/>
          </a:xfrm>
          <a:prstGeom prst="roundRect">
            <a:avLst>
              <a:gd name="adj" fmla="val 27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MDK (MD)</a:t>
            </a:r>
            <a:endParaRPr lang="en-US" sz="1200" b="1" dirty="0"/>
          </a:p>
        </p:txBody>
      </p:sp>
      <p:sp>
        <p:nvSpPr>
          <p:cNvPr id="15" name="Left-Right Arrow 14"/>
          <p:cNvSpPr/>
          <p:nvPr/>
        </p:nvSpPr>
        <p:spPr>
          <a:xfrm rot="5400000">
            <a:off x="650996" y="2945153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-Right Arrow 32"/>
          <p:cNvSpPr/>
          <p:nvPr/>
        </p:nvSpPr>
        <p:spPr>
          <a:xfrm rot="5400000">
            <a:off x="2825508" y="2945153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9429" b="17756"/>
          <a:stretch/>
        </p:blipFill>
        <p:spPr bwMode="auto">
          <a:xfrm>
            <a:off x="2287698" y="1485528"/>
            <a:ext cx="1747123" cy="132806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a8ee1f22-74d3-4909-9b89-604b8876cc23" descr="0531AC25-FE75-4B65-8686-3F0DA25A5830@jp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698" y="4661012"/>
            <a:ext cx="1982883" cy="127696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" name="Rounded Rectangle 18"/>
          <p:cNvSpPr/>
          <p:nvPr/>
        </p:nvSpPr>
        <p:spPr>
          <a:xfrm>
            <a:off x="2293877" y="1069544"/>
            <a:ext cx="1740944" cy="361389"/>
          </a:xfrm>
          <a:prstGeom prst="roundRect">
            <a:avLst>
              <a:gd name="adj" fmla="val 313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Editor</a:t>
            </a:r>
            <a:endParaRPr lang="en-US" sz="1200" b="1" dirty="0"/>
          </a:p>
        </p:txBody>
      </p:sp>
      <p:sp>
        <p:nvSpPr>
          <p:cNvPr id="20" name="Left-Right Arrow 19"/>
          <p:cNvSpPr/>
          <p:nvPr/>
        </p:nvSpPr>
        <p:spPr>
          <a:xfrm rot="5400000">
            <a:off x="4932192" y="2945153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-Right Arrow 22"/>
          <p:cNvSpPr/>
          <p:nvPr/>
        </p:nvSpPr>
        <p:spPr>
          <a:xfrm rot="5400000">
            <a:off x="614710" y="4139759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 rot="5400000">
            <a:off x="2825508" y="4139759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324343" y="1070988"/>
            <a:ext cx="1820092" cy="403889"/>
          </a:xfrm>
          <a:prstGeom prst="roundRect">
            <a:avLst>
              <a:gd name="adj" fmla="val 27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Ops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204910" y="1089823"/>
            <a:ext cx="2867585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Web Apps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Analysis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Communication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Interaction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9429" b="17756"/>
          <a:stretch/>
        </p:blipFill>
        <p:spPr bwMode="auto">
          <a:xfrm>
            <a:off x="126369" y="1491408"/>
            <a:ext cx="1747123" cy="132806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6" name="Left-Right Arrow 35"/>
          <p:cNvSpPr/>
          <p:nvPr/>
        </p:nvSpPr>
        <p:spPr>
          <a:xfrm rot="5400000">
            <a:off x="4932192" y="4139759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463966" y="5345303"/>
            <a:ext cx="1740944" cy="1011047"/>
          </a:xfrm>
          <a:prstGeom prst="roundRect">
            <a:avLst>
              <a:gd name="adj" fmla="val 292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Enterprise Integration (ESB,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sz="120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84069" y="1069544"/>
            <a:ext cx="1820092" cy="587504"/>
          </a:xfrm>
          <a:prstGeom prst="roundRect">
            <a:avLst>
              <a:gd name="adj" fmla="val 27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Analysis Workbench</a:t>
            </a:r>
            <a:endParaRPr lang="en-US" sz="11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2395681" y="5960105"/>
            <a:ext cx="1740944" cy="361389"/>
          </a:xfrm>
          <a:prstGeom prst="roundRect">
            <a:avLst>
              <a:gd name="adj" fmla="val 292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Tools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204910" y="4702700"/>
            <a:ext cx="286758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Specialized Tool Integration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Full MD Integration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Integration Support for Tools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smtClean="0"/>
              <a:t>Data Support for Tools</a:t>
            </a:r>
          </a:p>
        </p:txBody>
      </p:sp>
    </p:spTree>
    <p:extLst>
      <p:ext uri="{BB962C8B-B14F-4D97-AF65-F5344CB8AC3E}">
        <p14:creationId xmlns:p14="http://schemas.microsoft.com/office/powerpoint/2010/main" val="30905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Models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 rot="16200000">
            <a:off x="-738671" y="3090424"/>
            <a:ext cx="2788674" cy="662435"/>
          </a:xfrm>
          <a:prstGeom prst="roundRect">
            <a:avLst>
              <a:gd name="adj" fmla="val 2004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Management Service (</a:t>
            </a:r>
            <a:r>
              <a:rPr lang="en-US" sz="2000" dirty="0" smtClean="0"/>
              <a:t>MMS</a:t>
            </a:r>
            <a:r>
              <a:rPr lang="en-US" dirty="0" smtClean="0"/>
              <a:t>)</a:t>
            </a:r>
            <a:endParaRPr lang="en-US" sz="1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425822" y="3445388"/>
            <a:ext cx="2309554" cy="6624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BPMN</a:t>
            </a:r>
            <a:endParaRPr lang="en-US" sz="20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86882" y="3445388"/>
            <a:ext cx="1438940" cy="6624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SysML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986882" y="4153542"/>
            <a:ext cx="3859702" cy="6624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Content Objects</a:t>
            </a:r>
            <a:endParaRPr lang="en-US" sz="20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986882" y="2689740"/>
            <a:ext cx="3836032" cy="6624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IMCE</a:t>
            </a:r>
            <a:endParaRPr lang="en-US" sz="2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86882" y="2027305"/>
            <a:ext cx="3836032" cy="6624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Europa Specific Adaptation</a:t>
            </a:r>
            <a:endParaRPr lang="en-US" sz="2000" b="1" dirty="0"/>
          </a:p>
        </p:txBody>
      </p:sp>
      <p:sp>
        <p:nvSpPr>
          <p:cNvPr id="3" name="Line Callout 1 (Border and Accent Bar) 2"/>
          <p:cNvSpPr/>
          <p:nvPr/>
        </p:nvSpPr>
        <p:spPr>
          <a:xfrm>
            <a:off x="5924260" y="1336368"/>
            <a:ext cx="2938640" cy="1217142"/>
          </a:xfrm>
          <a:prstGeom prst="accentBorderCallout1">
            <a:avLst>
              <a:gd name="adj1" fmla="val 18750"/>
              <a:gd name="adj2" fmla="val -8333"/>
              <a:gd name="adj3" fmla="val 78296"/>
              <a:gd name="adj4" fmla="val -3908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Project-Specific </a:t>
            </a:r>
            <a:r>
              <a:rPr lang="en-US" sz="1600" dirty="0"/>
              <a:t>Adaptations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Mission Specific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Project Specific</a:t>
            </a:r>
          </a:p>
        </p:txBody>
      </p:sp>
      <p:sp>
        <p:nvSpPr>
          <p:cNvPr id="14" name="Line Callout 1 (Border and Accent Bar) 13"/>
          <p:cNvSpPr/>
          <p:nvPr/>
        </p:nvSpPr>
        <p:spPr>
          <a:xfrm>
            <a:off x="5924260" y="2808786"/>
            <a:ext cx="2918521" cy="988167"/>
          </a:xfrm>
          <a:prstGeom prst="accentBorderCallout1">
            <a:avLst>
              <a:gd name="adj1" fmla="val 48982"/>
              <a:gd name="adj2" fmla="val -8786"/>
              <a:gd name="adj3" fmla="val 26122"/>
              <a:gd name="adj4" fmla="val -3924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IMCE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Institutional Modeling</a:t>
            </a:r>
          </a:p>
        </p:txBody>
      </p:sp>
      <p:sp>
        <p:nvSpPr>
          <p:cNvPr id="15" name="Line Callout 1 (Border and Accent Bar) 14"/>
          <p:cNvSpPr/>
          <p:nvPr/>
        </p:nvSpPr>
        <p:spPr>
          <a:xfrm>
            <a:off x="5924260" y="3993690"/>
            <a:ext cx="2938640" cy="1020405"/>
          </a:xfrm>
          <a:prstGeom prst="accentBorderCallout1">
            <a:avLst>
              <a:gd name="adj1" fmla="val 18750"/>
              <a:gd name="adj2" fmla="val -8333"/>
              <a:gd name="adj3" fmla="val -38661"/>
              <a:gd name="adj4" fmla="val -507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MBSE Extensions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 err="1"/>
              <a:t>SysML</a:t>
            </a:r>
            <a:r>
              <a:rPr lang="en-US" sz="1600" dirty="0"/>
              <a:t> Meta-Model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BPMN Meta-Model</a:t>
            </a:r>
          </a:p>
        </p:txBody>
      </p:sp>
      <p:sp>
        <p:nvSpPr>
          <p:cNvPr id="16" name="Line Callout 1 (Border and Accent Bar) 15"/>
          <p:cNvSpPr/>
          <p:nvPr/>
        </p:nvSpPr>
        <p:spPr>
          <a:xfrm>
            <a:off x="5924260" y="5220192"/>
            <a:ext cx="2918521" cy="984585"/>
          </a:xfrm>
          <a:prstGeom prst="accentBorderCallout1">
            <a:avLst>
              <a:gd name="adj1" fmla="val 53301"/>
              <a:gd name="adj2" fmla="val -8923"/>
              <a:gd name="adj3" fmla="val -107763"/>
              <a:gd name="adj4" fmla="val -4835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Content Objects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Documents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dirty="0"/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121291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71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 Accessible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5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9130" r="16984"/>
          <a:stretch/>
        </p:blipFill>
        <p:spPr bwMode="auto">
          <a:xfrm>
            <a:off x="1572808" y="4745139"/>
            <a:ext cx="1178988" cy="113003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4757289" y="3254914"/>
            <a:ext cx="2867585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Service API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Resources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Data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Analysis Services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Workflow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18674" y="3553908"/>
            <a:ext cx="3119333" cy="45720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Model Management Service</a:t>
            </a:r>
            <a:endParaRPr lang="en-US" sz="11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1312640" y="5906375"/>
            <a:ext cx="1820092" cy="403889"/>
          </a:xfrm>
          <a:prstGeom prst="roundRect">
            <a:avLst>
              <a:gd name="adj" fmla="val 27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MDK (MD)</a:t>
            </a:r>
            <a:endParaRPr lang="en-US" sz="1200" b="1" dirty="0"/>
          </a:p>
        </p:txBody>
      </p:sp>
      <p:sp>
        <p:nvSpPr>
          <p:cNvPr id="33" name="Left-Right Arrow 32"/>
          <p:cNvSpPr/>
          <p:nvPr/>
        </p:nvSpPr>
        <p:spPr>
          <a:xfrm rot="5400000">
            <a:off x="1831789" y="2945154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9429" b="17756"/>
          <a:stretch/>
        </p:blipFill>
        <p:spPr bwMode="auto">
          <a:xfrm>
            <a:off x="1339506" y="1430933"/>
            <a:ext cx="1747123" cy="132806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9" name="Rounded Rectangle 18"/>
          <p:cNvSpPr/>
          <p:nvPr/>
        </p:nvSpPr>
        <p:spPr>
          <a:xfrm>
            <a:off x="1339506" y="1069544"/>
            <a:ext cx="1740944" cy="361389"/>
          </a:xfrm>
          <a:prstGeom prst="roundRect">
            <a:avLst>
              <a:gd name="adj" fmla="val 313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View Editor</a:t>
            </a:r>
            <a:endParaRPr lang="en-US" sz="1200" b="1" dirty="0"/>
          </a:p>
        </p:txBody>
      </p:sp>
      <p:sp>
        <p:nvSpPr>
          <p:cNvPr id="23" name="Left-Right Arrow 22"/>
          <p:cNvSpPr/>
          <p:nvPr/>
        </p:nvSpPr>
        <p:spPr>
          <a:xfrm rot="5400000">
            <a:off x="1832796" y="4139759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4757289" y="1261451"/>
            <a:ext cx="2867585" cy="17543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Web Apps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Model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Analysis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Communication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Interaction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7289" y="4951973"/>
            <a:ext cx="286758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SysML</a:t>
            </a:r>
            <a:r>
              <a:rPr lang="en-US" dirty="0" smtClean="0"/>
              <a:t> View Model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Views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Viewpoints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Systems Models</a:t>
            </a:r>
          </a:p>
        </p:txBody>
      </p:sp>
    </p:spTree>
    <p:extLst>
      <p:ext uri="{BB962C8B-B14F-4D97-AF65-F5344CB8AC3E}">
        <p14:creationId xmlns:p14="http://schemas.microsoft.com/office/powerpoint/2010/main" val="13288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Callout 1 (Border and Accent Bar) 37"/>
          <p:cNvSpPr/>
          <p:nvPr/>
        </p:nvSpPr>
        <p:spPr>
          <a:xfrm rot="5400000">
            <a:off x="5353161" y="2497729"/>
            <a:ext cx="2639894" cy="4459289"/>
          </a:xfrm>
          <a:prstGeom prst="accentBorderCallout1">
            <a:avLst>
              <a:gd name="adj1" fmla="val 78384"/>
              <a:gd name="adj2" fmla="val -7983"/>
              <a:gd name="adj3" fmla="val 81830"/>
              <a:gd name="adj4" fmla="val -2319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t"/>
          <a:lstStyle/>
          <a:p>
            <a:r>
              <a:rPr lang="en-US" dirty="0" err="1"/>
              <a:t>SysML</a:t>
            </a:r>
            <a:r>
              <a:rPr lang="en-US" dirty="0"/>
              <a:t> </a:t>
            </a:r>
            <a:r>
              <a:rPr lang="en-US" dirty="0" smtClean="0"/>
              <a:t>View Models in Web Apps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Editing Views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Editing View Story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Document Production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4789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MBEE: Operations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C15811A-F12B-2F4C-8CA2-F95E51D6F269}" type="slidenum">
              <a:rPr lang="en-US" smtClean="0"/>
              <a:t>6</a:t>
            </a:fld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 rot="16200000">
            <a:off x="1944438" y="4089672"/>
            <a:ext cx="3836032" cy="66243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Management Service (MMS)</a:t>
            </a:r>
            <a:endParaRPr lang="en-US" sz="120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-3266" y="2502872"/>
            <a:ext cx="1820092" cy="403889"/>
          </a:xfrm>
          <a:prstGeom prst="roundRect">
            <a:avLst>
              <a:gd name="adj" fmla="val 27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MDK (MD)</a:t>
            </a:r>
            <a:endParaRPr lang="en-US" sz="12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6375118" y="2288986"/>
            <a:ext cx="2695722" cy="660867"/>
          </a:xfrm>
          <a:prstGeom prst="roundRect">
            <a:avLst>
              <a:gd name="adj" fmla="val 3133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Web Applications for Views and Documents</a:t>
            </a:r>
            <a:endParaRPr lang="en-US" sz="1100" b="1" dirty="0"/>
          </a:p>
        </p:txBody>
      </p:sp>
      <p:sp>
        <p:nvSpPr>
          <p:cNvPr id="23" name="Left-Right Arrow 22"/>
          <p:cNvSpPr/>
          <p:nvPr/>
        </p:nvSpPr>
        <p:spPr>
          <a:xfrm rot="10800000">
            <a:off x="4193671" y="2465220"/>
            <a:ext cx="2181447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2706873" y="1111138"/>
            <a:ext cx="1394679" cy="665949"/>
          </a:xfrm>
          <a:prstGeom prst="roundRect">
            <a:avLst>
              <a:gd name="adj" fmla="val 272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Project Ops</a:t>
            </a:r>
            <a:endParaRPr lang="en-US" sz="1200" b="1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0" r="19429" b="17756"/>
          <a:stretch/>
        </p:blipFill>
        <p:spPr bwMode="auto">
          <a:xfrm>
            <a:off x="7116131" y="4384403"/>
            <a:ext cx="1570667" cy="119393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0" name="Left-Right Arrow 29"/>
          <p:cNvSpPr/>
          <p:nvPr/>
        </p:nvSpPr>
        <p:spPr>
          <a:xfrm rot="10800000">
            <a:off x="1882785" y="2465219"/>
            <a:ext cx="1564214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-Right Arrow 30"/>
          <p:cNvSpPr/>
          <p:nvPr/>
        </p:nvSpPr>
        <p:spPr>
          <a:xfrm rot="16200000">
            <a:off x="3520395" y="1921716"/>
            <a:ext cx="677681" cy="484632"/>
          </a:xfrm>
          <a:prstGeom prst="left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ne Callout 1 (Border and Accent Bar) 5"/>
          <p:cNvSpPr/>
          <p:nvPr/>
        </p:nvSpPr>
        <p:spPr>
          <a:xfrm rot="16200000" flipH="1">
            <a:off x="385429" y="3277427"/>
            <a:ext cx="2663026" cy="2941239"/>
          </a:xfrm>
          <a:prstGeom prst="accentBorderCallout1">
            <a:avLst>
              <a:gd name="adj1" fmla="val 63237"/>
              <a:gd name="adj2" fmla="val -7149"/>
              <a:gd name="adj3" fmla="val 81555"/>
              <a:gd name="adj4" fmla="val -2178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" rtlCol="0" anchor="t"/>
          <a:lstStyle/>
          <a:p>
            <a:r>
              <a:rPr lang="en-US" dirty="0" smtClean="0"/>
              <a:t>MD </a:t>
            </a:r>
            <a:r>
              <a:rPr lang="en-US" dirty="0" err="1" smtClean="0"/>
              <a:t>SysML</a:t>
            </a:r>
            <a:r>
              <a:rPr lang="en-US" dirty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SysML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Model Elements Sync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View Sync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7" t="9130" r="16984"/>
          <a:stretch/>
        </p:blipFill>
        <p:spPr bwMode="auto">
          <a:xfrm>
            <a:off x="906780" y="4593529"/>
            <a:ext cx="1178988" cy="1130034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8" name="Line Callout 1 (Border and Accent Bar) 17"/>
          <p:cNvSpPr/>
          <p:nvPr/>
        </p:nvSpPr>
        <p:spPr>
          <a:xfrm>
            <a:off x="5023597" y="1111138"/>
            <a:ext cx="3663201" cy="1125106"/>
          </a:xfrm>
          <a:prstGeom prst="accentBorderCallout1">
            <a:avLst>
              <a:gd name="adj1" fmla="val 47811"/>
              <a:gd name="adj2" fmla="val -7983"/>
              <a:gd name="adj3" fmla="val 33064"/>
              <a:gd name="adj4" fmla="val -2804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t"/>
          <a:lstStyle/>
          <a:p>
            <a:r>
              <a:rPr lang="en-US" dirty="0" smtClean="0"/>
              <a:t>Project Metrics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Workflows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Key results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" t="3507" r="5804" b="4937"/>
          <a:stretch/>
        </p:blipFill>
        <p:spPr bwMode="auto">
          <a:xfrm>
            <a:off x="7410036" y="1203225"/>
            <a:ext cx="1021122" cy="940382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67857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6900"/>
            <a:ext cx="9144000" cy="56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7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Enterprise Content Management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Highly Accessible</a:t>
            </a:r>
          </a:p>
          <a:p>
            <a:pPr lvl="1"/>
            <a:r>
              <a:rPr lang="en-US" dirty="0" smtClean="0"/>
              <a:t>Variety of Web-apps </a:t>
            </a:r>
          </a:p>
          <a:p>
            <a:pPr lvl="1"/>
            <a:r>
              <a:rPr lang="en-US" dirty="0" smtClean="0"/>
              <a:t>Web-app extensions</a:t>
            </a:r>
          </a:p>
          <a:p>
            <a:pPr lvl="1"/>
            <a:r>
              <a:rPr lang="en-US" dirty="0" smtClean="0"/>
              <a:t>Support for Model and Non-model content</a:t>
            </a:r>
          </a:p>
          <a:p>
            <a:r>
              <a:rPr lang="en-US" dirty="0" smtClean="0"/>
              <a:t>Web-based Collaboration</a:t>
            </a:r>
          </a:p>
          <a:p>
            <a:pPr lvl="1"/>
            <a:r>
              <a:rPr lang="en-US" dirty="0" smtClean="0"/>
              <a:t>Workflow</a:t>
            </a:r>
          </a:p>
          <a:p>
            <a:pPr lvl="1"/>
            <a:r>
              <a:rPr lang="en-US" dirty="0" smtClean="0"/>
              <a:t>Notification</a:t>
            </a:r>
          </a:p>
          <a:p>
            <a:pPr lvl="1"/>
            <a:r>
              <a:rPr lang="en-US" dirty="0" smtClean="0"/>
              <a:t>Rules</a:t>
            </a:r>
          </a:p>
          <a:p>
            <a:r>
              <a:rPr lang="en-US" dirty="0" smtClean="0"/>
              <a:t>Large OO Model Support</a:t>
            </a:r>
          </a:p>
          <a:p>
            <a:r>
              <a:rPr lang="en-US" dirty="0" smtClean="0"/>
              <a:t>Version 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0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Backup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21B8BECECAA04FA98A74D5AF6F5544" ma:contentTypeVersion="0" ma:contentTypeDescription="Create a new document." ma:contentTypeScope="" ma:versionID="dbf3528596bc69eb95e5d79e46f37f4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4FFA97-1F61-4324-8F30-D92B6798483B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A891ABC-190B-4312-ADD3-AD4205A145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694E429-7A32-433B-9BD6-FD9CDD6C17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12359</TotalTime>
  <Words>939</Words>
  <Application>Microsoft Macintosh PowerPoint</Application>
  <PresentationFormat>On-screen Show (4:3)</PresentationFormat>
  <Paragraphs>228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Revolution</vt:lpstr>
      <vt:lpstr>Model Based Engineering Environment</vt:lpstr>
      <vt:lpstr>Challenges for Scaling MBSE in the Enterprise</vt:lpstr>
      <vt:lpstr>Model-Based Engineering Environment</vt:lpstr>
      <vt:lpstr>Domain Models</vt:lpstr>
      <vt:lpstr>Web Accessible</vt:lpstr>
      <vt:lpstr>MBEE: Operations</vt:lpstr>
      <vt:lpstr>PowerPoint Presentation</vt:lpstr>
      <vt:lpstr>Enterprise Content Management Systems</vt:lpstr>
      <vt:lpstr>Backup</vt:lpstr>
      <vt:lpstr>Software Environment for MBSE</vt:lpstr>
      <vt:lpstr>SysML 1.4 RTF</vt:lpstr>
      <vt:lpstr>PowerPoint Presentation</vt:lpstr>
      <vt:lpstr>Scope of AVGWG</vt:lpstr>
      <vt:lpstr>SysML v1.4 Proposed Changes</vt:lpstr>
      <vt:lpstr>Building the Viewpoint Model</vt:lpstr>
      <vt:lpstr>Method and Analysis</vt:lpstr>
      <vt:lpstr>PowerPoint Presentation</vt:lpstr>
      <vt:lpstr>Viewpoints</vt:lpstr>
      <vt:lpstr>Views of Models</vt:lpstr>
      <vt:lpstr>Simple Spacecraft Diagram Views</vt:lpstr>
      <vt:lpstr>Composing Views Into the Document</vt:lpstr>
      <vt:lpstr>Operations Processes and Checklists</vt:lpstr>
      <vt:lpstr>Libraries</vt:lpstr>
      <vt:lpstr>What’s in SysML 1.3 now?</vt:lpstr>
      <vt:lpstr>What is proposed for SysML v1.4?</vt:lpstr>
      <vt:lpstr>SysML v1.3 mapped to SysML v1.4  (Ballots 5 and 6)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Delp</dc:creator>
  <cp:lastModifiedBy>JPL</cp:lastModifiedBy>
  <cp:revision>116</cp:revision>
  <dcterms:created xsi:type="dcterms:W3CDTF">2013-01-13T16:44:30Z</dcterms:created>
  <dcterms:modified xsi:type="dcterms:W3CDTF">2014-01-25T21:05:33Z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0x010100CB21B8BECECAA04FA98A74D5AF6F5544</vt:lpwstr>
  </property>
</Properties>
</file>