
<file path=[Content_Types].xml><?xml version="1.0" encoding="utf-8"?>
<Types xmlns="http://schemas.openxmlformats.org/package/2006/content-types">
  <Default Extension="xml" ContentType="application/xml"/>
  <Default Extension="wmf" ContentType="image/wmf"/>
  <Default Extension="jpeg" ContentType="image/jpeg"/>
  <Default Extension="rels" ContentType="application/vnd.openxmlformats-package.relationships+xml"/>
  <Default Extension="emf" ContentType="image/x-em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14" r:id="rId4"/>
  </p:sldMasterIdLst>
  <p:notesMasterIdLst>
    <p:notesMasterId r:id="rId31"/>
  </p:notesMasterIdLst>
  <p:sldIdLst>
    <p:sldId id="256" r:id="rId5"/>
    <p:sldId id="302" r:id="rId6"/>
    <p:sldId id="320" r:id="rId7"/>
    <p:sldId id="306" r:id="rId8"/>
    <p:sldId id="307" r:id="rId9"/>
    <p:sldId id="308" r:id="rId10"/>
    <p:sldId id="313" r:id="rId11"/>
    <p:sldId id="314" r:id="rId12"/>
    <p:sldId id="273" r:id="rId13"/>
    <p:sldId id="260" r:id="rId14"/>
    <p:sldId id="322" r:id="rId15"/>
    <p:sldId id="299" r:id="rId16"/>
    <p:sldId id="315" r:id="rId17"/>
    <p:sldId id="319" r:id="rId18"/>
    <p:sldId id="261" r:id="rId19"/>
    <p:sldId id="263" r:id="rId20"/>
    <p:sldId id="295" r:id="rId21"/>
    <p:sldId id="274" r:id="rId22"/>
    <p:sldId id="275" r:id="rId23"/>
    <p:sldId id="286" r:id="rId24"/>
    <p:sldId id="296" r:id="rId25"/>
    <p:sldId id="288" r:id="rId26"/>
    <p:sldId id="264" r:id="rId27"/>
    <p:sldId id="316" r:id="rId28"/>
    <p:sldId id="317" r:id="rId29"/>
    <p:sldId id="318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70251A0-9048-AD4C-8EF6-ADA07B688FC8}">
          <p14:sldIdLst>
            <p14:sldId id="256"/>
            <p14:sldId id="302"/>
            <p14:sldId id="320"/>
            <p14:sldId id="306"/>
            <p14:sldId id="307"/>
            <p14:sldId id="308"/>
            <p14:sldId id="313"/>
            <p14:sldId id="314"/>
          </p14:sldIdLst>
        </p14:section>
        <p14:section name="Untitled Section" id="{4C103510-CF18-8C42-B6CC-593C6652E8C0}">
          <p14:sldIdLst>
            <p14:sldId id="273"/>
            <p14:sldId id="260"/>
          </p14:sldIdLst>
        </p14:section>
        <p14:section name="Untitled Section" id="{9D57556E-7CC8-BD49-ADE6-2821E1726B73}">
          <p14:sldIdLst>
            <p14:sldId id="322"/>
            <p14:sldId id="299"/>
            <p14:sldId id="315"/>
            <p14:sldId id="319"/>
            <p14:sldId id="261"/>
            <p14:sldId id="263"/>
            <p14:sldId id="295"/>
            <p14:sldId id="274"/>
            <p14:sldId id="275"/>
            <p14:sldId id="286"/>
            <p14:sldId id="296"/>
            <p14:sldId id="288"/>
            <p14:sldId id="264"/>
            <p14:sldId id="316"/>
            <p14:sldId id="317"/>
            <p14:sldId id="31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157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6.xml"/><Relationship Id="rId21" Type="http://schemas.openxmlformats.org/officeDocument/2006/relationships/slide" Target="slides/slide17.xml"/><Relationship Id="rId22" Type="http://schemas.openxmlformats.org/officeDocument/2006/relationships/slide" Target="slides/slide18.xml"/><Relationship Id="rId23" Type="http://schemas.openxmlformats.org/officeDocument/2006/relationships/slide" Target="slides/slide19.xml"/><Relationship Id="rId24" Type="http://schemas.openxmlformats.org/officeDocument/2006/relationships/slide" Target="slides/slide20.xml"/><Relationship Id="rId25" Type="http://schemas.openxmlformats.org/officeDocument/2006/relationships/slide" Target="slides/slide21.xml"/><Relationship Id="rId26" Type="http://schemas.openxmlformats.org/officeDocument/2006/relationships/slide" Target="slides/slide22.xml"/><Relationship Id="rId27" Type="http://schemas.openxmlformats.org/officeDocument/2006/relationships/slide" Target="slides/slide23.xml"/><Relationship Id="rId28" Type="http://schemas.openxmlformats.org/officeDocument/2006/relationships/slide" Target="slides/slide24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30" Type="http://schemas.openxmlformats.org/officeDocument/2006/relationships/slide" Target="slides/slide26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5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<Relationship Id="rId17" Type="http://schemas.openxmlformats.org/officeDocument/2006/relationships/slide" Target="slides/slide13.xml"/><Relationship Id="rId18" Type="http://schemas.openxmlformats.org/officeDocument/2006/relationships/slide" Target="slides/slide14.xml"/><Relationship Id="rId19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7DF769-CF8A-4B33-A8D2-B48DAC2CBB93}" type="datetimeFigureOut">
              <a:rPr lang="en-US" smtClean="0"/>
              <a:t>1/25/14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8A068A-748F-48F6-97AD-40ADC3D14D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9827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EA269-1F64-0B45-99A6-F63040F71C9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03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EA269-1F64-0B45-99A6-F63040F71C9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03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3EA269-1F64-0B45-99A6-F63040F71C9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03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Document generator inputs – minus method detail (structure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6296F-2300-4B52-8DEA-93DC55FFF73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562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Gotten industry feedback – working refinement process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6296F-2300-4B52-8DEA-93DC55FFF730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1640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Motivation for</a:t>
            </a:r>
            <a:r>
              <a:rPr lang="en-US" baseline="0" dirty="0" smtClean="0"/>
              <a:t> class – viewpoint was a class – just make it consistent (see </a:t>
            </a:r>
            <a:r>
              <a:rPr lang="en-US" baseline="0" dirty="0" err="1" smtClean="0"/>
              <a:t>conrads</a:t>
            </a:r>
            <a:r>
              <a:rPr lang="en-US" baseline="0" dirty="0" smtClean="0"/>
              <a:t> email)</a:t>
            </a:r>
          </a:p>
          <a:p>
            <a:endParaRPr lang="en-US" baseline="0" dirty="0" smtClean="0"/>
          </a:p>
          <a:p>
            <a:r>
              <a:rPr lang="en-US" baseline="0" dirty="0" smtClean="0"/>
              <a:t>View stereotype is not a subclass of </a:t>
            </a:r>
            <a:r>
              <a:rPr lang="en-US" baseline="0" smtClean="0"/>
              <a:t>viewpoint stereotype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26296F-2300-4B52-8DEA-93DC55FFF730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7280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TitleSlid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7B0AA-AC8E-4463-ADAC-E87D09B82E4F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492375"/>
            <a:ext cx="6762749" cy="1470025"/>
          </a:xfrm>
        </p:spPr>
        <p:txBody>
          <a:bodyPr/>
          <a:lstStyle>
            <a:lvl1pPr algn="r">
              <a:defRPr sz="4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1" y="3966882"/>
            <a:ext cx="6762749" cy="1752600"/>
          </a:xfrm>
        </p:spPr>
        <p:txBody>
          <a:bodyPr>
            <a:normAutofit/>
          </a:bodyPr>
          <a:lstStyle>
            <a:lvl1pPr marL="0" indent="0" algn="r">
              <a:spcBef>
                <a:spcPts val="6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6E70-A459-CB4C-8D67-D32374907D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590550"/>
            <a:ext cx="365760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93023" y="739588"/>
            <a:ext cx="3657600" cy="530878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464" y="1816100"/>
            <a:ext cx="3657600" cy="3822700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D9BD3-E57B-4194-A545-2804EB95D9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PictureCapt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77" y="187452"/>
            <a:ext cx="853665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0" y="533400"/>
            <a:ext cx="447675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124" y="1828800"/>
            <a:ext cx="4474539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6124" y="6288741"/>
            <a:ext cx="1887537" cy="365125"/>
          </a:xfrm>
        </p:spPr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67399" y="6288741"/>
            <a:ext cx="267596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6E70-A459-CB4C-8D67-D32374907D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188253" y="179292"/>
            <a:ext cx="3281087" cy="6483096"/>
          </a:xfrm>
          <a:prstGeom prst="round1Rect">
            <a:avLst>
              <a:gd name="adj" fmla="val 17325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0953" y="533400"/>
            <a:ext cx="3657600" cy="125253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596153" y="1600199"/>
            <a:ext cx="3657600" cy="3657601"/>
          </a:xfrm>
          <a:prstGeom prst="ellipse">
            <a:avLst/>
          </a:prstGeom>
          <a:blipFill dpi="0" rotWithShape="0">
            <a:blip r:embed="rId3" cstate="print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0412" y="1828800"/>
            <a:ext cx="3657600" cy="3810000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6E70-A459-CB4C-8D67-D32374907D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Overlay-PictureCaption-Extra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038" y="3778624"/>
            <a:ext cx="7560515" cy="1102658"/>
          </a:xfrm>
        </p:spPr>
        <p:txBody>
          <a:bodyPr anchor="b"/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871584" y="762000"/>
            <a:ext cx="7427726" cy="2989730"/>
          </a:xfrm>
          <a:prstGeom prst="roundRect">
            <a:avLst>
              <a:gd name="adj" fmla="val 7476"/>
            </a:avLst>
          </a:prstGeom>
          <a:blipFill dpi="0" rotWithShape="0">
            <a:blip r:embed="rId3"/>
            <a:srcRect/>
            <a:stretch>
              <a:fillRect/>
            </a:stretch>
          </a:blipFill>
          <a:ln w="28575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8034" y="4827493"/>
            <a:ext cx="7559977" cy="1220881"/>
          </a:xfrm>
        </p:spPr>
        <p:txBody>
          <a:bodyPr>
            <a:normAutofit/>
          </a:bodyPr>
          <a:lstStyle>
            <a:lvl1pPr marL="0" indent="0">
              <a:spcBef>
                <a:spcPts val="3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1000" y="6288741"/>
            <a:ext cx="1865125" cy="365125"/>
          </a:xfrm>
        </p:spPr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25813" y="6288741"/>
            <a:ext cx="5217551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6E70-A459-CB4C-8D67-D32374907D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6E70-A459-CB4C-8D67-D32374907D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28646" y="779463"/>
            <a:ext cx="1358153" cy="52689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779464"/>
            <a:ext cx="6170613" cy="526891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6E70-A459-CB4C-8D67-D32374907D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6E70-A459-CB4C-8D67-D32374907D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Overlay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67" y="187452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591360"/>
            <a:ext cx="7583487" cy="1362075"/>
          </a:xfrm>
        </p:spPr>
        <p:txBody>
          <a:bodyPr anchor="b" anchorCtr="0">
            <a:noAutofit/>
          </a:bodyPr>
          <a:lstStyle>
            <a:lvl1pPr algn="l">
              <a:defRPr sz="44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3950354"/>
            <a:ext cx="7583487" cy="1500187"/>
          </a:xfrm>
        </p:spPr>
        <p:txBody>
          <a:bodyPr anchor="t" anchorCtr="0"/>
          <a:lstStyle>
            <a:lvl1pPr marL="0" indent="0" algn="l">
              <a:spcBef>
                <a:spcPts val="600"/>
              </a:spcBef>
              <a:buNone/>
              <a:defRPr sz="20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6E70-A459-CB4C-8D67-D32374907D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8541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6E70-A459-CB4C-8D67-D32374907D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0" y="1438835"/>
            <a:ext cx="3657600" cy="789828"/>
          </a:xfr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0" y="2362199"/>
            <a:ext cx="3657600" cy="36861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6E70-A459-CB4C-8D67-D32374907D21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74059" y="2286000"/>
            <a:ext cx="3563003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815840" y="2286000"/>
            <a:ext cx="3566160" cy="1588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2" y="1828801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6E70-A459-CB4C-8D67-D32374907D2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779462" y="3991816"/>
            <a:ext cx="7585076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6E70-A459-CB4C-8D67-D32374907D2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779462" y="1828800"/>
            <a:ext cx="3657600" cy="42195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6E70-A459-CB4C-8D67-D32374907D2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4"/>
          </p:nvPr>
        </p:nvSpPr>
        <p:spPr>
          <a:xfrm>
            <a:off x="77946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77946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4710953" y="1828801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3"/>
          </p:nvPr>
        </p:nvSpPr>
        <p:spPr>
          <a:xfrm>
            <a:off x="4710953" y="3991816"/>
            <a:ext cx="3657600" cy="2057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Overlay-ContentSli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87" y="186645"/>
            <a:ext cx="8827266" cy="648309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D46E70-A459-CB4C-8D67-D32374907D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 Diagonal Corner Rectangle 7"/>
          <p:cNvSpPr/>
          <p:nvPr/>
        </p:nvSpPr>
        <p:spPr>
          <a:xfrm>
            <a:off x="189707" y="189707"/>
            <a:ext cx="8764587" cy="6478587"/>
          </a:xfrm>
          <a:prstGeom prst="round2DiagRect">
            <a:avLst>
              <a:gd name="adj1" fmla="val 9416"/>
              <a:gd name="adj2" fmla="val 0"/>
            </a:avLst>
          </a:prstGeom>
          <a:gradFill>
            <a:gsLst>
              <a:gs pos="17000">
                <a:schemeClr val="bg2"/>
              </a:gs>
              <a:gs pos="100000">
                <a:schemeClr val="tx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104438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28800"/>
            <a:ext cx="7583487" cy="4208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1000" y="6288741"/>
            <a:ext cx="18875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E6782F8C-4665-C54C-8A3B-5286E28ECAE7}" type="datetimeFigureOut">
              <a:rPr lang="en-US" smtClean="0"/>
              <a:t>1/25/14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4615" y="6288741"/>
            <a:ext cx="52387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4411" y="219635"/>
            <a:ext cx="493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3D46E70-A459-CB4C-8D67-D32374907D2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5" r:id="rId1"/>
    <p:sldLayoutId id="2147484016" r:id="rId2"/>
    <p:sldLayoutId id="2147484017" r:id="rId3"/>
    <p:sldLayoutId id="2147484018" r:id="rId4"/>
    <p:sldLayoutId id="2147484019" r:id="rId5"/>
    <p:sldLayoutId id="2147484020" r:id="rId6"/>
    <p:sldLayoutId id="2147484021" r:id="rId7"/>
    <p:sldLayoutId id="2147484022" r:id="rId8"/>
    <p:sldLayoutId id="2147484023" r:id="rId9"/>
    <p:sldLayoutId id="2147484024" r:id="rId10"/>
    <p:sldLayoutId id="2147484025" r:id="rId11"/>
    <p:sldLayoutId id="2147484026" r:id="rId12"/>
    <p:sldLayoutId id="2147484027" r:id="rId13"/>
    <p:sldLayoutId id="2147484028" r:id="rId14"/>
    <p:sldLayoutId id="2147484029" r:id="rId15"/>
    <p:sldLayoutId id="2147484030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82575" indent="-282575" algn="l" defTabSz="914400" rtl="0" eaLnBrk="1" latinLnBrk="0" hangingPunct="1">
        <a:spcBef>
          <a:spcPts val="2000"/>
        </a:spcBef>
        <a:buFont typeface="Wingdings 2" pitchFamily="18" charset="2"/>
        <a:buChar char=""/>
        <a:defRPr sz="2200" kern="1200">
          <a:solidFill>
            <a:schemeClr val="bg1"/>
          </a:solidFill>
          <a:latin typeface="+mn-lt"/>
          <a:ea typeface="+mn-ea"/>
          <a:cs typeface="+mn-cs"/>
        </a:defRPr>
      </a:lvl1pPr>
      <a:lvl2pPr marL="577850" indent="-295275" algn="l" defTabSz="914400" rtl="0" eaLnBrk="1" latinLnBrk="0" hangingPunct="1">
        <a:spcBef>
          <a:spcPts val="600"/>
        </a:spcBef>
        <a:buFont typeface="Wingdings 2" pitchFamily="18" charset="2"/>
        <a:buChar char="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86042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43000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1425575" indent="-282575" algn="l" defTabSz="914400" rtl="0" eaLnBrk="1" latinLnBrk="0" hangingPunct="1">
        <a:spcBef>
          <a:spcPts val="600"/>
        </a:spcBef>
        <a:buFont typeface="Wingdings 2" pitchFamily="18" charset="2"/>
        <a:buChar char="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1711325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6pPr>
      <a:lvl7pPr marL="20002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7pPr>
      <a:lvl8pPr marL="2290763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 smtClean="0">
          <a:solidFill>
            <a:schemeClr val="bg1"/>
          </a:solidFill>
          <a:latin typeface="+mn-lt"/>
          <a:ea typeface="+mn-ea"/>
          <a:cs typeface="+mn-cs"/>
        </a:defRPr>
      </a:lvl8pPr>
      <a:lvl9pPr marL="2571750" indent="-288925" algn="l" defTabSz="914400" rtl="0" eaLnBrk="1" latinLnBrk="0" hangingPunct="1">
        <a:spcBef>
          <a:spcPct val="20000"/>
        </a:spcBef>
        <a:buFont typeface="Wingdings 2" pitchFamily="18" charset="2"/>
        <a:buChar char=""/>
        <a:defRPr lang="en-US" sz="1800" kern="1200" dirty="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Relationship Id="rId3" Type="http://schemas.openxmlformats.org/officeDocument/2006/relationships/image" Target="../media/image10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5.wmf"/><Relationship Id="rId5" Type="http://schemas.openxmlformats.org/officeDocument/2006/relationships/image" Target="../media/image26.wmf"/><Relationship Id="rId6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24.w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wm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18697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 smtClean="0"/>
              <a:t>Model Based Engineering Environment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42236" y="5597525"/>
            <a:ext cx="6144426" cy="120032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/>
              <a:t>Christopher Delp </a:t>
            </a:r>
            <a:endParaRPr lang="en-US" sz="2400" dirty="0" smtClean="0"/>
          </a:p>
          <a:p>
            <a:r>
              <a:rPr lang="en-US" sz="2400" dirty="0" smtClean="0"/>
              <a:t>NASA/Caltech Jet Propulsion Laboratory</a:t>
            </a:r>
            <a:endParaRPr lang="en-US" sz="2400" dirty="0"/>
          </a:p>
          <a:p>
            <a:endParaRPr lang="en-US" sz="2400" dirty="0"/>
          </a:p>
        </p:txBody>
      </p:sp>
      <p:grpSp>
        <p:nvGrpSpPr>
          <p:cNvPr id="7" name="Group 6"/>
          <p:cNvGrpSpPr/>
          <p:nvPr/>
        </p:nvGrpSpPr>
        <p:grpSpPr>
          <a:xfrm>
            <a:off x="6316989" y="5490187"/>
            <a:ext cx="2450885" cy="745510"/>
            <a:chOff x="6316989" y="4917395"/>
            <a:chExt cx="2450885" cy="745510"/>
          </a:xfrm>
        </p:grpSpPr>
        <p:pic>
          <p:nvPicPr>
            <p:cNvPr id="5" name="Picture 8" descr="\\psf\Host\Users\cldelp\Downloads\Unknown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16989" y="4917395"/>
              <a:ext cx="1674910" cy="7455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7" descr="\\psf\Host\Users\cldelp\Downloads\images.jpe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52" t="8724" r="12934" b="9777"/>
            <a:stretch/>
          </p:blipFill>
          <p:spPr bwMode="auto">
            <a:xfrm>
              <a:off x="7900628" y="4917396"/>
              <a:ext cx="867246" cy="7455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93529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Software Environment for MBSE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Model Based Engineering Environment</a:t>
            </a:r>
          </a:p>
          <a:p>
            <a:pPr lvl="1"/>
            <a:r>
              <a:rPr lang="en-US" dirty="0" smtClean="0"/>
              <a:t>An environment for developing mutually correspondent and consistent engineering models</a:t>
            </a:r>
          </a:p>
          <a:p>
            <a:r>
              <a:rPr lang="en-US" dirty="0" smtClean="0"/>
              <a:t>Engineering Modeling Information Systems</a:t>
            </a:r>
          </a:p>
          <a:p>
            <a:pPr lvl="1"/>
            <a:r>
              <a:rPr lang="en-US" dirty="0" smtClean="0"/>
              <a:t>A class of Information Systems design to enable the development of engineering models</a:t>
            </a:r>
          </a:p>
        </p:txBody>
      </p:sp>
    </p:spTree>
    <p:extLst>
      <p:ext uri="{BB962C8B-B14F-4D97-AF65-F5344CB8AC3E}">
        <p14:creationId xmlns:p14="http://schemas.microsoft.com/office/powerpoint/2010/main" val="1339363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SysML</a:t>
            </a:r>
            <a:r>
              <a:rPr lang="en-US" dirty="0" smtClean="0"/>
              <a:t> 1.4 RTF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74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15"/>
          <a:stretch/>
        </p:blipFill>
        <p:spPr bwMode="auto">
          <a:xfrm>
            <a:off x="608112" y="199915"/>
            <a:ext cx="7833931" cy="5994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954710" y="6159943"/>
            <a:ext cx="4790607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Engineer</a:t>
            </a:r>
          </a:p>
          <a:p>
            <a:r>
              <a:rPr lang="en-US" dirty="0"/>
              <a:t> </a:t>
            </a:r>
            <a:r>
              <a:rPr lang="en-US" dirty="0" smtClean="0"/>
              <a:t>  “The glass is twice as big as it needs to be”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98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Scope of AVGWG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54162"/>
            <a:ext cx="8534400" cy="4525963"/>
          </a:xfrm>
        </p:spPr>
        <p:txBody>
          <a:bodyPr>
            <a:normAutofit lnSpcReduction="10000"/>
          </a:bodyPr>
          <a:lstStyle/>
          <a:p>
            <a:r>
              <a:rPr lang="en-US" sz="2600" dirty="0" smtClean="0"/>
              <a:t>Refine current </a:t>
            </a:r>
            <a:r>
              <a:rPr lang="en-US" sz="2600" dirty="0" err="1" smtClean="0"/>
              <a:t>SysML</a:t>
            </a:r>
            <a:r>
              <a:rPr lang="en-US" sz="2600" dirty="0" smtClean="0"/>
              <a:t> view/viewpoint and related constructs in response to user and vendor feedback to support standardization and scalability of approach</a:t>
            </a:r>
          </a:p>
          <a:p>
            <a:pPr lvl="1"/>
            <a:r>
              <a:rPr lang="en-US" sz="2600" dirty="0" smtClean="0"/>
              <a:t>Viewpoint property limitations (issue 18653)</a:t>
            </a:r>
          </a:p>
          <a:p>
            <a:pPr lvl="1"/>
            <a:r>
              <a:rPr lang="en-US" sz="2600" dirty="0" smtClean="0"/>
              <a:t>Viewpoint/view construction limitations (issue 18719)</a:t>
            </a:r>
          </a:p>
          <a:p>
            <a:r>
              <a:rPr lang="en-US" sz="2600" dirty="0" smtClean="0"/>
              <a:t>Out of scope</a:t>
            </a:r>
          </a:p>
          <a:p>
            <a:pPr lvl="1"/>
            <a:r>
              <a:rPr lang="en-US" sz="2600" dirty="0" smtClean="0"/>
              <a:t>Document meta-models</a:t>
            </a:r>
          </a:p>
          <a:p>
            <a:pPr lvl="1"/>
            <a:r>
              <a:rPr lang="en-US" sz="2600" dirty="0" smtClean="0"/>
              <a:t>External view generation applications (e.g., document generation)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637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>
            <a:noAutofit/>
          </a:bodyPr>
          <a:lstStyle/>
          <a:p>
            <a:pPr algn="ctr"/>
            <a:r>
              <a:rPr lang="en-US" dirty="0" err="1" smtClean="0"/>
              <a:t>SysML</a:t>
            </a:r>
            <a:r>
              <a:rPr lang="en-US" dirty="0" smtClean="0"/>
              <a:t> v1.4 Proposed </a:t>
            </a:r>
            <a:r>
              <a:rPr lang="en-US" dirty="0"/>
              <a:t>C</a:t>
            </a:r>
            <a:r>
              <a:rPr lang="en-US" dirty="0" smtClean="0"/>
              <a:t>hanges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5789160"/>
              </p:ext>
            </p:extLst>
          </p:nvPr>
        </p:nvGraphicFramePr>
        <p:xfrm>
          <a:off x="454029" y="1012688"/>
          <a:ext cx="8077200" cy="5425545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1981200"/>
                <a:gridCol w="3200400"/>
                <a:gridCol w="2895600"/>
              </a:tblGrid>
              <a:tr h="622876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SysML</a:t>
                      </a:r>
                      <a:r>
                        <a:rPr lang="en-US" sz="1400" dirty="0" smtClean="0"/>
                        <a:t> v1.3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Proposed Change to </a:t>
                      </a:r>
                      <a:r>
                        <a:rPr lang="en-US" sz="1400" dirty="0" err="1" smtClean="0"/>
                        <a:t>SysML</a:t>
                      </a:r>
                      <a:r>
                        <a:rPr lang="en-US" sz="1400" dirty="0" smtClean="0"/>
                        <a:t> v1.4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Impact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183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View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Change meta-class to class. 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Enables view to use inheritance with viewpoint to</a:t>
                      </a:r>
                      <a:r>
                        <a:rPr lang="en-US" sz="1400" baseline="0" dirty="0" smtClean="0"/>
                        <a:t> support construction of the view.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1122014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Viewpoint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method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Augment string attribute</a:t>
                      </a:r>
                      <a:r>
                        <a:rPr lang="en-US" sz="1400" baseline="0" dirty="0" smtClean="0"/>
                        <a:t> with &lt;&lt;create&gt;&gt; operation named as “View()”. Convert string attribute to derived property reporting the “method” of the operation.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Enables specification of executable</a:t>
                      </a:r>
                      <a:r>
                        <a:rPr lang="en-US" sz="1400" baseline="0" dirty="0" smtClean="0"/>
                        <a:t> method (as described by ISO-42010) to construct views consistent with the viewpoint. 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1835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Viewpoint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stakeholder</a:t>
                      </a:r>
                      <a:endParaRPr lang="en-US" sz="14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Add stereotype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Stakeholder is reusable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183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Viewpoint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presentation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Add string to capture preferences and URIs describing presentation requirements for views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More precise guidance for presentation specification.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1835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Conform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Change meta-class from dependency to generalization.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Enables view to inherit viewpoint method to</a:t>
                      </a:r>
                      <a:r>
                        <a:rPr lang="en-US" sz="1400" baseline="0" dirty="0" smtClean="0"/>
                        <a:t> support construction of the view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  <a:tr h="70864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(use of package and element import from UML with</a:t>
                      </a:r>
                      <a:r>
                        <a:rPr lang="en-US" sz="1400" baseline="0" dirty="0" smtClean="0"/>
                        <a:t> View</a:t>
                      </a:r>
                      <a:r>
                        <a:rPr lang="en-US" sz="1400" dirty="0" smtClean="0"/>
                        <a:t>)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Replace with expose relationship as a dependency.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Avoid</a:t>
                      </a:r>
                      <a:r>
                        <a:rPr lang="en-US" sz="1400" baseline="0" dirty="0" smtClean="0"/>
                        <a:t> scaling limitations with package and element import. </a:t>
                      </a:r>
                      <a:endParaRPr lang="en-US" sz="14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452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703844"/>
          </a:xfrm>
        </p:spPr>
        <p:txBody>
          <a:bodyPr/>
          <a:lstStyle/>
          <a:p>
            <a:r>
              <a:rPr lang="en-US" dirty="0" smtClean="0"/>
              <a:t>Building the Viewpoint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1237" y="1400175"/>
            <a:ext cx="3341663" cy="301700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Viewpoint Model</a:t>
            </a:r>
          </a:p>
          <a:p>
            <a:pPr lvl="1"/>
            <a:r>
              <a:rPr lang="en-US" sz="2000" dirty="0" smtClean="0"/>
              <a:t>Purpose informed by Stakeholder Concerns</a:t>
            </a:r>
          </a:p>
          <a:p>
            <a:pPr lvl="1"/>
            <a:r>
              <a:rPr lang="en-US" sz="2000" dirty="0" smtClean="0"/>
              <a:t>Methods and Analysis for constructing the View from the Model</a:t>
            </a:r>
          </a:p>
          <a:p>
            <a:pPr lvl="1"/>
            <a:r>
              <a:rPr lang="en-US" sz="2000" dirty="0" smtClean="0"/>
              <a:t>Presentation Rules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2" t="3118" r="-2867" b="15659"/>
          <a:stretch/>
        </p:blipFill>
        <p:spPr bwMode="auto">
          <a:xfrm>
            <a:off x="196553" y="4495089"/>
            <a:ext cx="6069936" cy="1999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52" y="1400175"/>
            <a:ext cx="5059747" cy="2342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892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4" y="381000"/>
            <a:ext cx="4683788" cy="709485"/>
          </a:xfrm>
        </p:spPr>
        <p:txBody>
          <a:bodyPr/>
          <a:lstStyle/>
          <a:p>
            <a:r>
              <a:rPr lang="en-US" dirty="0" smtClean="0"/>
              <a:t>Method and Analysis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2306" y="1050800"/>
            <a:ext cx="3289096" cy="5040847"/>
          </a:xfrm>
        </p:spPr>
        <p:txBody>
          <a:bodyPr>
            <a:normAutofit fontScale="92500"/>
          </a:bodyPr>
          <a:lstStyle/>
          <a:p>
            <a:r>
              <a:rPr lang="en-US" sz="2000" dirty="0" smtClean="0"/>
              <a:t>Methods</a:t>
            </a:r>
          </a:p>
          <a:p>
            <a:pPr lvl="1"/>
            <a:r>
              <a:rPr lang="en-US" sz="1800" dirty="0" smtClean="0"/>
              <a:t>Ordered steps for producing the View</a:t>
            </a:r>
          </a:p>
          <a:p>
            <a:r>
              <a:rPr lang="en-US" sz="2000" dirty="0" smtClean="0"/>
              <a:t>Analysis </a:t>
            </a:r>
          </a:p>
          <a:p>
            <a:pPr lvl="1"/>
            <a:r>
              <a:rPr lang="en-US" sz="1800" dirty="0" smtClean="0"/>
              <a:t>describe the nature of queries of the model</a:t>
            </a:r>
          </a:p>
          <a:p>
            <a:pPr lvl="1"/>
            <a:r>
              <a:rPr lang="en-US" sz="1800" dirty="0" smtClean="0"/>
              <a:t>Analytical assertions</a:t>
            </a:r>
          </a:p>
          <a:p>
            <a:pPr lvl="1"/>
            <a:r>
              <a:rPr lang="en-US" sz="1800" dirty="0" smtClean="0"/>
              <a:t>Rules for completeness and consistency</a:t>
            </a:r>
          </a:p>
          <a:p>
            <a:r>
              <a:rPr lang="en-US" sz="2200" dirty="0" smtClean="0"/>
              <a:t>Format and Presentation Style</a:t>
            </a:r>
          </a:p>
          <a:p>
            <a:pPr lvl="1"/>
            <a:r>
              <a:rPr lang="en-US" sz="1800" dirty="0" smtClean="0"/>
              <a:t>Describe the conventions, styles and formats for how the information is presented in the View</a:t>
            </a:r>
          </a:p>
          <a:p>
            <a:pPr lvl="1"/>
            <a:endParaRPr lang="en-US" sz="1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5" r="1861" b="2223"/>
          <a:stretch/>
        </p:blipFill>
        <p:spPr bwMode="auto">
          <a:xfrm>
            <a:off x="103583" y="1966865"/>
            <a:ext cx="5751321" cy="3382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566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09800" y="271790"/>
            <a:ext cx="449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Viewpoint and 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2000" y="1447800"/>
            <a:ext cx="7848600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" t="1924"/>
          <a:stretch/>
        </p:blipFill>
        <p:spPr bwMode="auto">
          <a:xfrm>
            <a:off x="572763" y="989168"/>
            <a:ext cx="7881736" cy="5297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0899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159"/>
            <a:ext cx="8229600" cy="701180"/>
          </a:xfrm>
        </p:spPr>
        <p:txBody>
          <a:bodyPr/>
          <a:lstStyle/>
          <a:p>
            <a:r>
              <a:rPr lang="en-US" dirty="0" smtClean="0"/>
              <a:t>Viewpoints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376" y="1156231"/>
            <a:ext cx="4037888" cy="3139428"/>
          </a:xfrm>
        </p:spPr>
        <p:txBody>
          <a:bodyPr>
            <a:normAutofit/>
          </a:bodyPr>
          <a:lstStyle/>
          <a:p>
            <a:r>
              <a:rPr lang="en-US" sz="2400" dirty="0" smtClean="0"/>
              <a:t>Power from the point of view of:</a:t>
            </a:r>
          </a:p>
          <a:p>
            <a:pPr lvl="1"/>
            <a:r>
              <a:rPr lang="en-US" sz="2000" dirty="0" smtClean="0"/>
              <a:t>Scenarios of component states</a:t>
            </a:r>
          </a:p>
          <a:p>
            <a:pPr lvl="1"/>
            <a:r>
              <a:rPr lang="en-US" sz="2000" dirty="0" smtClean="0"/>
              <a:t>Components and properties and behavior</a:t>
            </a:r>
          </a:p>
          <a:p>
            <a:pPr lvl="1"/>
            <a:r>
              <a:rPr lang="en-US" sz="2000" dirty="0" smtClean="0"/>
              <a:t>Power Load Profiles</a:t>
            </a:r>
          </a:p>
          <a:p>
            <a:pPr lvl="1"/>
            <a:r>
              <a:rPr lang="en-US" sz="2000" dirty="0" smtClean="0"/>
              <a:t>Flight System Power</a:t>
            </a:r>
            <a:endParaRPr lang="en-US" sz="2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" r="51533"/>
          <a:stretch/>
        </p:blipFill>
        <p:spPr bwMode="auto">
          <a:xfrm>
            <a:off x="4708733" y="915339"/>
            <a:ext cx="3862699" cy="54719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7155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1825" y="277826"/>
            <a:ext cx="8229600" cy="767470"/>
          </a:xfrm>
        </p:spPr>
        <p:txBody>
          <a:bodyPr/>
          <a:lstStyle/>
          <a:p>
            <a:r>
              <a:rPr lang="en-US" dirty="0" smtClean="0"/>
              <a:t>Views of Models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l="1" r="33649"/>
          <a:stretch/>
        </p:blipFill>
        <p:spPr>
          <a:xfrm>
            <a:off x="4631821" y="4300669"/>
            <a:ext cx="4401084" cy="233941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821" y="1352371"/>
            <a:ext cx="4114800" cy="22631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97" t="80660" r="25309" b="6030"/>
          <a:stretch/>
        </p:blipFill>
        <p:spPr bwMode="auto">
          <a:xfrm>
            <a:off x="627404" y="4352477"/>
            <a:ext cx="3623417" cy="716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97" t="54615" r="25309" b="32729"/>
          <a:stretch/>
        </p:blipFill>
        <p:spPr bwMode="auto">
          <a:xfrm>
            <a:off x="627404" y="1352371"/>
            <a:ext cx="3623417" cy="681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2928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2616" y="275161"/>
            <a:ext cx="8414143" cy="518627"/>
          </a:xfrm>
        </p:spPr>
        <p:txBody>
          <a:bodyPr>
            <a:noAutofit/>
          </a:bodyPr>
          <a:lstStyle/>
          <a:p>
            <a:pPr algn="ctr"/>
            <a:r>
              <a:rPr lang="en-US" sz="3200" dirty="0" smtClean="0"/>
              <a:t>Challenges for Scaling MBSE in the Enterprise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0334" y="793788"/>
            <a:ext cx="8639023" cy="5860804"/>
          </a:xfrm>
        </p:spPr>
        <p:txBody>
          <a:bodyPr>
            <a:noAutofit/>
          </a:bodyPr>
          <a:lstStyle/>
          <a:p>
            <a:r>
              <a:rPr lang="en-US" sz="2000" dirty="0" smtClean="0"/>
              <a:t>Collaboration</a:t>
            </a:r>
            <a:endParaRPr lang="en-US" sz="1400" dirty="0" smtClean="0"/>
          </a:p>
          <a:p>
            <a:pPr lvl="1"/>
            <a:r>
              <a:rPr lang="en-US" sz="1200" dirty="0" smtClean="0"/>
              <a:t>Large engineering teams working across the models and products</a:t>
            </a:r>
          </a:p>
          <a:p>
            <a:r>
              <a:rPr lang="en-US" sz="2000" dirty="0" smtClean="0"/>
              <a:t>Managing Large Complex Models</a:t>
            </a:r>
          </a:p>
          <a:p>
            <a:pPr lvl="1"/>
            <a:r>
              <a:rPr lang="en-US" sz="1200" dirty="0" smtClean="0"/>
              <a:t>order of millions of elements</a:t>
            </a:r>
          </a:p>
          <a:p>
            <a:pPr lvl="1"/>
            <a:r>
              <a:rPr lang="en-US" sz="1200" dirty="0" smtClean="0"/>
              <a:t>Complex reuse</a:t>
            </a:r>
          </a:p>
          <a:p>
            <a:pPr lvl="1"/>
            <a:r>
              <a:rPr lang="en-US" sz="1200" dirty="0" smtClean="0"/>
              <a:t>Variations and trades</a:t>
            </a:r>
          </a:p>
          <a:p>
            <a:r>
              <a:rPr lang="en-US" sz="2000" dirty="0" smtClean="0"/>
              <a:t>Configuration Management </a:t>
            </a:r>
          </a:p>
          <a:p>
            <a:pPr lvl="1"/>
            <a:r>
              <a:rPr lang="en-US" sz="1200" dirty="0" smtClean="0"/>
              <a:t>Managing propagation of changes</a:t>
            </a:r>
          </a:p>
          <a:p>
            <a:pPr lvl="1"/>
            <a:r>
              <a:rPr lang="en-US" sz="1200" dirty="0" smtClean="0"/>
              <a:t>Managing system configuration</a:t>
            </a:r>
          </a:p>
          <a:p>
            <a:r>
              <a:rPr lang="en-US" sz="2000" dirty="0" smtClean="0"/>
              <a:t>Guaranteeing Completeness And Consistency</a:t>
            </a:r>
          </a:p>
          <a:p>
            <a:pPr lvl="1"/>
            <a:r>
              <a:rPr lang="en-US" sz="1200" dirty="0" smtClean="0"/>
              <a:t>Rules-based checking and correcting of models and data</a:t>
            </a:r>
          </a:p>
          <a:p>
            <a:r>
              <a:rPr lang="en-US" sz="2000" dirty="0" smtClean="0"/>
              <a:t>Flexibility</a:t>
            </a:r>
            <a:endParaRPr lang="en-US" sz="1400" dirty="0" smtClean="0"/>
          </a:p>
          <a:p>
            <a:pPr lvl="1"/>
            <a:r>
              <a:rPr lang="en-US" sz="1200" dirty="0" smtClean="0"/>
              <a:t>The world will never be entirely model based</a:t>
            </a:r>
          </a:p>
          <a:p>
            <a:pPr lvl="1"/>
            <a:r>
              <a:rPr lang="en-US" sz="1200" dirty="0" smtClean="0"/>
              <a:t>Elements considered outside the scope of models will always be a part of the business models live in</a:t>
            </a:r>
          </a:p>
          <a:p>
            <a:r>
              <a:rPr lang="en-US" sz="1800" dirty="0" smtClean="0"/>
              <a:t>Authority and Providence Management</a:t>
            </a:r>
          </a:p>
          <a:p>
            <a:pPr lvl="1"/>
            <a:r>
              <a:rPr lang="en-US" sz="1200" dirty="0" smtClean="0"/>
              <a:t>Who can do what with what</a:t>
            </a:r>
          </a:p>
          <a:p>
            <a:pPr lvl="1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693814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121458" y="3348627"/>
            <a:ext cx="8820813" cy="333480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0" y="899627"/>
            <a:ext cx="9144000" cy="24490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95" name="Title 3094"/>
          <p:cNvSpPr>
            <a:spLocks noGrp="1"/>
          </p:cNvSpPr>
          <p:nvPr>
            <p:ph type="title"/>
          </p:nvPr>
        </p:nvSpPr>
        <p:spPr>
          <a:xfrm>
            <a:off x="457200" y="98277"/>
            <a:ext cx="8229600" cy="629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Simple Spacecraft Diagram Views</a:t>
            </a:r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57200" y="3572046"/>
            <a:ext cx="7678923" cy="2912937"/>
            <a:chOff x="200826" y="3348627"/>
            <a:chExt cx="8126279" cy="3334804"/>
          </a:xfrm>
        </p:grpSpPr>
        <p:pic>
          <p:nvPicPr>
            <p:cNvPr id="6" name="Picture 456012023.wmf" descr="456012023.wmf"/>
            <p:cNvPicPr preferRelativeResize="0">
              <a:picLocks/>
            </p:cNvPicPr>
            <p:nvPr/>
          </p:nvPicPr>
          <p:blipFill rotWithShape="1">
            <a:blip r:embed="rId2" cstate="print"/>
            <a:srcRect l="6051" t="14349" r="5054" b="12863"/>
            <a:stretch/>
          </p:blipFill>
          <p:spPr>
            <a:xfrm>
              <a:off x="200826" y="3348627"/>
              <a:ext cx="5520583" cy="3334804"/>
            </a:xfrm>
            <a:prstGeom prst="rect">
              <a:avLst/>
            </a:prstGeom>
          </p:spPr>
        </p:pic>
        <p:sp>
          <p:nvSpPr>
            <p:cNvPr id="58" name="Line Callout 1 (Accent Bar) 57"/>
            <p:cNvSpPr/>
            <p:nvPr/>
          </p:nvSpPr>
          <p:spPr>
            <a:xfrm>
              <a:off x="6006150" y="4060577"/>
              <a:ext cx="1197954" cy="612648"/>
            </a:xfrm>
            <a:prstGeom prst="accentCallout1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Star Tracker Behavior Scenario</a:t>
              </a:r>
              <a:endParaRPr lang="en-US" sz="1200" dirty="0"/>
            </a:p>
          </p:txBody>
        </p:sp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297" t="5844" r="25309" b="81910"/>
            <a:stretch/>
          </p:blipFill>
          <p:spPr bwMode="auto">
            <a:xfrm>
              <a:off x="4703688" y="5016029"/>
              <a:ext cx="3623417" cy="659450"/>
            </a:xfrm>
            <a:prstGeom prst="rect">
              <a:avLst/>
            </a:prstGeom>
            <a:ln/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  <p:grpSp>
        <p:nvGrpSpPr>
          <p:cNvPr id="3" name="Group 2"/>
          <p:cNvGrpSpPr/>
          <p:nvPr/>
        </p:nvGrpSpPr>
        <p:grpSpPr>
          <a:xfrm>
            <a:off x="357832" y="1119190"/>
            <a:ext cx="8532976" cy="2005159"/>
            <a:chOff x="277738" y="1037144"/>
            <a:chExt cx="8532976" cy="2005159"/>
          </a:xfrm>
        </p:grpSpPr>
        <p:pic>
          <p:nvPicPr>
            <p:cNvPr id="2" name="Picture 1294403872.wmf" descr="1294403872.wmf"/>
            <p:cNvPicPr preferRelativeResize="0">
              <a:picLocks/>
            </p:cNvPicPr>
            <p:nvPr/>
          </p:nvPicPr>
          <p:blipFill rotWithShape="1">
            <a:blip r:embed="rId4" cstate="print"/>
            <a:srcRect l="8090" t="16771" r="28336" b="9216"/>
            <a:stretch/>
          </p:blipFill>
          <p:spPr>
            <a:xfrm>
              <a:off x="277738" y="1293975"/>
              <a:ext cx="2046718" cy="1748328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pic>
        <p:pic>
          <p:nvPicPr>
            <p:cNvPr id="5" name="Picture 704956850.wmf" descr="704956850.wmf"/>
            <p:cNvPicPr preferRelativeResize="0">
              <a:picLocks/>
            </p:cNvPicPr>
            <p:nvPr/>
          </p:nvPicPr>
          <p:blipFill rotWithShape="1">
            <a:blip r:embed="rId5" cstate="print"/>
            <a:srcRect l="9078" t="16299" r="8696" b="10317"/>
            <a:stretch/>
          </p:blipFill>
          <p:spPr>
            <a:xfrm>
              <a:off x="4110525" y="1722077"/>
              <a:ext cx="3196127" cy="1266914"/>
            </a:xfrm>
            <a:prstGeom prst="rect">
              <a:avLst/>
            </a:prstGeom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</p:pic>
        <p:sp>
          <p:nvSpPr>
            <p:cNvPr id="3096" name="Line Callout 1 (Accent Bar) 3095"/>
            <p:cNvSpPr/>
            <p:nvPr/>
          </p:nvSpPr>
          <p:spPr>
            <a:xfrm>
              <a:off x="2597624" y="2049210"/>
              <a:ext cx="914400" cy="612648"/>
            </a:xfrm>
            <a:prstGeom prst="accentCallout1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Spacecraft SysML IBD</a:t>
              </a:r>
              <a:endParaRPr lang="en-US" sz="1200" dirty="0"/>
            </a:p>
          </p:txBody>
        </p:sp>
        <p:sp>
          <p:nvSpPr>
            <p:cNvPr id="59" name="Line Callout 1 (Accent Bar) 58"/>
            <p:cNvSpPr/>
            <p:nvPr/>
          </p:nvSpPr>
          <p:spPr>
            <a:xfrm>
              <a:off x="7520300" y="1686625"/>
              <a:ext cx="1290414" cy="612648"/>
            </a:xfrm>
            <a:prstGeom prst="accentCallout1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Spacecraft Star tracker Behavior</a:t>
              </a:r>
              <a:endParaRPr lang="en-US" sz="1200" dirty="0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94" t="32413" r="24865" b="54904"/>
            <a:stretch/>
          </p:blipFill>
          <p:spPr bwMode="auto">
            <a:xfrm>
              <a:off x="2562196" y="1037144"/>
              <a:ext cx="3452498" cy="649481"/>
            </a:xfrm>
            <a:prstGeom prst="rect">
              <a:avLst/>
            </a:prstGeom>
            <a:ln/>
            <a:extLst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pic>
      </p:grpSp>
    </p:spTree>
    <p:extLst>
      <p:ext uri="{BB962C8B-B14F-4D97-AF65-F5344CB8AC3E}">
        <p14:creationId xmlns:p14="http://schemas.microsoft.com/office/powerpoint/2010/main" val="236315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706" y="256770"/>
            <a:ext cx="8229600" cy="674720"/>
          </a:xfrm>
        </p:spPr>
        <p:txBody>
          <a:bodyPr/>
          <a:lstStyle/>
          <a:p>
            <a:r>
              <a:rPr lang="en-US" dirty="0" smtClean="0"/>
              <a:t>Composing Views Into the Document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757" y="4666377"/>
            <a:ext cx="5042018" cy="1909612"/>
          </a:xfrm>
        </p:spPr>
        <p:txBody>
          <a:bodyPr>
            <a:noAutofit/>
          </a:bodyPr>
          <a:lstStyle/>
          <a:p>
            <a:r>
              <a:rPr lang="en-US" sz="2400" dirty="0" smtClean="0"/>
              <a:t>Model of Views</a:t>
            </a:r>
          </a:p>
          <a:p>
            <a:pPr lvl="1"/>
            <a:r>
              <a:rPr lang="en-US" sz="2000" dirty="0" smtClean="0"/>
              <a:t>Story of Views</a:t>
            </a:r>
          </a:p>
          <a:p>
            <a:pPr lvl="1"/>
            <a:r>
              <a:rPr lang="en-US" sz="2000" dirty="0" smtClean="0"/>
              <a:t>Outline of Views</a:t>
            </a:r>
          </a:p>
          <a:p>
            <a:pPr lvl="1"/>
            <a:r>
              <a:rPr lang="en-US" sz="2000" dirty="0" smtClean="0"/>
              <a:t>Template Outline of Viewpoints</a:t>
            </a:r>
            <a:endParaRPr lang="en-US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382" y="931490"/>
            <a:ext cx="8866247" cy="2377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ular Callout 4"/>
          <p:cNvSpPr/>
          <p:nvPr/>
        </p:nvSpPr>
        <p:spPr>
          <a:xfrm>
            <a:off x="892370" y="3537460"/>
            <a:ext cx="1686707" cy="958001"/>
          </a:xfrm>
          <a:prstGeom prst="wedgeRectCallout">
            <a:avLst>
              <a:gd name="adj1" fmla="val -65713"/>
              <a:gd name="adj2" fmla="val -84798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“Template” Outline of Viewpoints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ular Callout 6"/>
          <p:cNvSpPr/>
          <p:nvPr/>
        </p:nvSpPr>
        <p:spPr>
          <a:xfrm>
            <a:off x="6375163" y="4016460"/>
            <a:ext cx="2358640" cy="1187466"/>
          </a:xfrm>
          <a:prstGeom prst="wedgeRectCallout">
            <a:avLst>
              <a:gd name="adj1" fmla="val -84503"/>
              <a:gd name="adj2" fmla="val -6530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2 Model Outlines of Views based on the same Viewpoint Template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8" name="Left Brace 7"/>
          <p:cNvSpPr/>
          <p:nvPr/>
        </p:nvSpPr>
        <p:spPr>
          <a:xfrm rot="16200000">
            <a:off x="5281303" y="1691568"/>
            <a:ext cx="564022" cy="3691783"/>
          </a:xfrm>
          <a:prstGeom prst="leftBrace">
            <a:avLst>
              <a:gd name="adj1" fmla="val 25759"/>
              <a:gd name="adj2" fmla="val 50000"/>
            </a:avLst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561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23274" y="1447800"/>
            <a:ext cx="39873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12748" y="13392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b="1" dirty="0"/>
              <a:t>Operations Processes and </a:t>
            </a:r>
            <a:r>
              <a:rPr lang="en-US" sz="2800" b="1" dirty="0" smtClean="0"/>
              <a:t>Checklists</a:t>
            </a:r>
            <a:endParaRPr lang="en-US" sz="24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631962" y="1768979"/>
            <a:ext cx="5298393" cy="4435267"/>
          </a:xfrm>
        </p:spPr>
        <p:txBody>
          <a:bodyPr>
            <a:normAutofit/>
          </a:bodyPr>
          <a:lstStyle/>
          <a:p>
            <a:r>
              <a:rPr lang="en-US" dirty="0" smtClean="0"/>
              <a:t>Training View Models </a:t>
            </a:r>
          </a:p>
          <a:p>
            <a:pPr lvl="1"/>
            <a:r>
              <a:rPr lang="en-US" dirty="0" smtClean="0"/>
              <a:t>Layered Story through process</a:t>
            </a:r>
          </a:p>
          <a:p>
            <a:pPr lvl="1"/>
            <a:r>
              <a:rPr lang="en-US" dirty="0" smtClean="0"/>
              <a:t>Understand bigger picture down to smallest detail</a:t>
            </a:r>
          </a:p>
          <a:p>
            <a:r>
              <a:rPr lang="en-US" dirty="0" smtClean="0"/>
              <a:t>Checklist Views</a:t>
            </a:r>
          </a:p>
          <a:p>
            <a:pPr lvl="1"/>
            <a:r>
              <a:rPr lang="en-US" dirty="0" smtClean="0"/>
              <a:t>Single thread through entire process</a:t>
            </a:r>
          </a:p>
          <a:p>
            <a:pPr lvl="1"/>
            <a:r>
              <a:rPr lang="en-US" dirty="0" smtClean="0"/>
              <a:t>Layout the clean step-by-step</a:t>
            </a:r>
          </a:p>
          <a:p>
            <a:pPr lvl="1"/>
            <a:r>
              <a:rPr lang="en-US" dirty="0" smtClean="0"/>
              <a:t>Minimum amount of information to do the job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8474" y="1500992"/>
            <a:ext cx="2649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FFFF"/>
                </a:solidFill>
              </a:rPr>
              <a:t>Training Document</a:t>
            </a:r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401652" y="1447800"/>
            <a:ext cx="2683379" cy="2893464"/>
            <a:chOff x="264920" y="1447800"/>
            <a:chExt cx="2683379" cy="2893464"/>
          </a:xfrm>
        </p:grpSpPr>
        <p:pic>
          <p:nvPicPr>
            <p:cNvPr id="2" name="Picture -490956317.wmf" descr="-490956317.wmf"/>
            <p:cNvPicPr preferRelativeResize="0"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8474" y="1872083"/>
              <a:ext cx="2174905" cy="1050579"/>
            </a:xfrm>
            <a:prstGeom prst="rect">
              <a:avLst/>
            </a:prstGeom>
          </p:spPr>
        </p:pic>
        <p:pic>
          <p:nvPicPr>
            <p:cNvPr id="5" name="Picture -490956317.wmf" descr="-490956317.wmf"/>
            <p:cNvPicPr preferRelativeResize="0"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8474" y="3055369"/>
              <a:ext cx="2174905" cy="1059678"/>
            </a:xfrm>
            <a:prstGeom prst="rect">
              <a:avLst/>
            </a:prstGeom>
          </p:spPr>
        </p:pic>
        <p:sp>
          <p:nvSpPr>
            <p:cNvPr id="10" name="Rounded Rectangle 9"/>
            <p:cNvSpPr/>
            <p:nvPr/>
          </p:nvSpPr>
          <p:spPr>
            <a:xfrm>
              <a:off x="264920" y="1447800"/>
              <a:ext cx="2683379" cy="2893464"/>
            </a:xfrm>
            <a:prstGeom prst="roundRect">
              <a:avLst/>
            </a:prstGeom>
            <a:noFill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401652" y="4589091"/>
            <a:ext cx="2683379" cy="1546790"/>
            <a:chOff x="538383" y="4589091"/>
            <a:chExt cx="2683379" cy="1546790"/>
          </a:xfrm>
        </p:grpSpPr>
        <p:sp>
          <p:nvSpPr>
            <p:cNvPr id="8" name="TextBox 7"/>
            <p:cNvSpPr txBox="1"/>
            <p:nvPr/>
          </p:nvSpPr>
          <p:spPr>
            <a:xfrm>
              <a:off x="649479" y="4589091"/>
              <a:ext cx="2401369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FFFFFF"/>
                  </a:solidFill>
                </a:rPr>
                <a:t>Operational Checklist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dirty="0" smtClean="0">
                  <a:solidFill>
                    <a:srgbClr val="FFFFFF"/>
                  </a:solidFill>
                </a:rPr>
                <a:t>Step 1</a:t>
              </a:r>
            </a:p>
            <a:p>
              <a:pPr marL="342900" indent="-342900">
                <a:buFont typeface="+mj-lt"/>
                <a:buAutoNum type="arabicPeriod"/>
              </a:pPr>
              <a:r>
                <a:rPr lang="en-US" dirty="0" smtClean="0">
                  <a:solidFill>
                    <a:srgbClr val="FFFFFF"/>
                  </a:solidFill>
                </a:rPr>
                <a:t>Step 2</a:t>
              </a:r>
            </a:p>
            <a:p>
              <a:pPr marL="800100" lvl="1" indent="-342900">
                <a:buFont typeface="+mj-lt"/>
                <a:buAutoNum type="arabicPeriod"/>
              </a:pPr>
              <a:r>
                <a:rPr lang="en-US" dirty="0" smtClean="0">
                  <a:solidFill>
                    <a:srgbClr val="FFFFFF"/>
                  </a:solidFill>
                </a:rPr>
                <a:t>Sub Step 1</a:t>
              </a:r>
            </a:p>
            <a:p>
              <a:pPr marL="800100" lvl="1" indent="-342900">
                <a:buFont typeface="+mj-lt"/>
                <a:buAutoNum type="arabicPeriod"/>
              </a:pPr>
              <a:r>
                <a:rPr lang="en-US" dirty="0" smtClean="0">
                  <a:solidFill>
                    <a:srgbClr val="FFFFFF"/>
                  </a:solidFill>
                </a:rPr>
                <a:t>Sub Step 2</a:t>
              </a: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538383" y="4589091"/>
              <a:ext cx="2683379" cy="1546790"/>
            </a:xfrm>
            <a:prstGeom prst="roundRect">
              <a:avLst/>
            </a:prstGeom>
            <a:noFill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0302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Libraries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7253" y="582111"/>
            <a:ext cx="3641473" cy="5332577"/>
          </a:xfrm>
        </p:spPr>
        <p:txBody>
          <a:bodyPr>
            <a:noAutofit/>
          </a:bodyPr>
          <a:lstStyle/>
          <a:p>
            <a:r>
              <a:rPr lang="en-US" sz="1400" dirty="0" smtClean="0"/>
              <a:t>Viewpoints</a:t>
            </a:r>
          </a:p>
          <a:p>
            <a:pPr lvl="1"/>
            <a:r>
              <a:rPr lang="en-US" sz="1400" dirty="0" smtClean="0"/>
              <a:t>Collections of standard representations</a:t>
            </a:r>
          </a:p>
          <a:p>
            <a:r>
              <a:rPr lang="en-US" sz="1400" dirty="0" smtClean="0"/>
              <a:t>Methods</a:t>
            </a:r>
          </a:p>
          <a:p>
            <a:pPr lvl="1"/>
            <a:r>
              <a:rPr lang="en-US" sz="1400" dirty="0" smtClean="0"/>
              <a:t>Reusable methods for producing different models and representations used in Views</a:t>
            </a:r>
          </a:p>
          <a:p>
            <a:r>
              <a:rPr lang="en-US" sz="1400" dirty="0" smtClean="0"/>
              <a:t>Analyses</a:t>
            </a:r>
          </a:p>
          <a:p>
            <a:pPr lvl="1"/>
            <a:r>
              <a:rPr lang="en-US" sz="1400" dirty="0" smtClean="0"/>
              <a:t>Libraries of model analyses, queries and rules for checking models</a:t>
            </a:r>
          </a:p>
          <a:p>
            <a:r>
              <a:rPr lang="en-US" sz="1400" dirty="0" smtClean="0"/>
              <a:t>Presentation Styles</a:t>
            </a:r>
          </a:p>
          <a:p>
            <a:pPr lvl="1"/>
            <a:r>
              <a:rPr lang="en-US" sz="1400" dirty="0" smtClean="0"/>
              <a:t>Styles for presenting models and data such as colors, layout schemes, and conventions</a:t>
            </a:r>
          </a:p>
          <a:p>
            <a:r>
              <a:rPr lang="en-US" sz="1400" dirty="0" smtClean="0"/>
              <a:t>Format</a:t>
            </a:r>
          </a:p>
          <a:p>
            <a:pPr lvl="1"/>
            <a:r>
              <a:rPr lang="en-US" sz="1400" dirty="0" smtClean="0"/>
              <a:t>Models for formatting information such as </a:t>
            </a:r>
            <a:r>
              <a:rPr lang="en-US" sz="1400" dirty="0" err="1" smtClean="0"/>
              <a:t>Docbook</a:t>
            </a:r>
            <a:r>
              <a:rPr lang="en-US" sz="1400" dirty="0" smtClean="0"/>
              <a:t>, Office Schemas and modeling languages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0810"/>
            <a:ext cx="5170402" cy="3801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70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What’s in </a:t>
            </a:r>
            <a:r>
              <a:rPr lang="en-US" dirty="0" err="1" smtClean="0"/>
              <a:t>SysML</a:t>
            </a:r>
            <a:r>
              <a:rPr lang="en-US" dirty="0" smtClean="0"/>
              <a:t> 1.3 now?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407" y="2485869"/>
            <a:ext cx="8540793" cy="2467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7086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proposed for </a:t>
            </a:r>
            <a:r>
              <a:rPr lang="en-US" dirty="0" err="1" smtClean="0"/>
              <a:t>SysML</a:t>
            </a:r>
            <a:r>
              <a:rPr lang="en-US" dirty="0" smtClean="0"/>
              <a:t> v1.4?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752600"/>
            <a:ext cx="9144000" cy="3347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45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5918" y="258238"/>
            <a:ext cx="7772400" cy="914400"/>
          </a:xfrm>
        </p:spPr>
        <p:txBody>
          <a:bodyPr>
            <a:noAutofit/>
          </a:bodyPr>
          <a:lstStyle/>
          <a:p>
            <a:pPr algn="ctr"/>
            <a:r>
              <a:rPr lang="en-US" sz="2800" dirty="0" err="1" smtClean="0"/>
              <a:t>SysML</a:t>
            </a:r>
            <a:r>
              <a:rPr lang="en-US" sz="2800" dirty="0" smtClean="0"/>
              <a:t> v1.3 mapped to </a:t>
            </a:r>
            <a:r>
              <a:rPr lang="en-US" sz="2800" dirty="0" err="1" smtClean="0"/>
              <a:t>SysML</a:t>
            </a:r>
            <a:r>
              <a:rPr lang="en-US" sz="2800" dirty="0" smtClean="0"/>
              <a:t> v1.4 </a:t>
            </a:r>
            <a:br>
              <a:rPr lang="en-US" sz="2800" dirty="0" smtClean="0"/>
            </a:br>
            <a:r>
              <a:rPr lang="en-US" sz="2800" dirty="0" smtClean="0"/>
              <a:t>(Ballots 5 and 6)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3469"/>
            <a:ext cx="9144000" cy="5384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387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452478"/>
          </a:xfrm>
        </p:spPr>
        <p:txBody>
          <a:bodyPr/>
          <a:lstStyle/>
          <a:p>
            <a:r>
              <a:rPr lang="en-US" dirty="0" smtClean="0"/>
              <a:t>Model-Based </a:t>
            </a:r>
            <a:r>
              <a:rPr lang="en-US" dirty="0" smtClean="0"/>
              <a:t>Engineering Environment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AC15811A-F12B-2F4C-8CA2-F95E51D6F269}" type="slidenum">
              <a:rPr lang="en-US" smtClean="0"/>
              <a:t>3</a:t>
            </a:fld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7" t="9130" r="16984"/>
          <a:stretch/>
        </p:blipFill>
        <p:spPr bwMode="auto">
          <a:xfrm>
            <a:off x="400486" y="4745139"/>
            <a:ext cx="1178988" cy="1130034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" t="3507" r="5804" b="4937"/>
          <a:stretch/>
        </p:blipFill>
        <p:spPr bwMode="auto">
          <a:xfrm>
            <a:off x="4603303" y="1490643"/>
            <a:ext cx="1447059" cy="1332640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9" name="TextBox 8"/>
          <p:cNvSpPr txBox="1"/>
          <p:nvPr/>
        </p:nvSpPr>
        <p:spPr>
          <a:xfrm>
            <a:off x="6203255" y="3117611"/>
            <a:ext cx="2867585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Service API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Model Resources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Data Services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Analysis Services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4069" y="3525559"/>
            <a:ext cx="5966293" cy="4572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Management Service</a:t>
            </a:r>
            <a:endParaRPr lang="en-US" sz="1200" b="1" dirty="0"/>
          </a:p>
        </p:txBody>
      </p:sp>
      <p:sp>
        <p:nvSpPr>
          <p:cNvPr id="28" name="Rounded Rectangle 27"/>
          <p:cNvSpPr/>
          <p:nvPr/>
        </p:nvSpPr>
        <p:spPr>
          <a:xfrm>
            <a:off x="140318" y="5906375"/>
            <a:ext cx="1820092" cy="403889"/>
          </a:xfrm>
          <a:prstGeom prst="roundRect">
            <a:avLst>
              <a:gd name="adj" fmla="val 2721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MDK (MD)</a:t>
            </a:r>
            <a:endParaRPr lang="en-US" sz="1200" b="1" dirty="0"/>
          </a:p>
        </p:txBody>
      </p:sp>
      <p:sp>
        <p:nvSpPr>
          <p:cNvPr id="15" name="Left-Right Arrow 14"/>
          <p:cNvSpPr/>
          <p:nvPr/>
        </p:nvSpPr>
        <p:spPr>
          <a:xfrm rot="5400000">
            <a:off x="650996" y="2945153"/>
            <a:ext cx="677681" cy="484632"/>
          </a:xfrm>
          <a:prstGeom prst="left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Left-Right Arrow 32"/>
          <p:cNvSpPr/>
          <p:nvPr/>
        </p:nvSpPr>
        <p:spPr>
          <a:xfrm rot="5400000">
            <a:off x="2825508" y="2945153"/>
            <a:ext cx="677681" cy="484632"/>
          </a:xfrm>
          <a:prstGeom prst="left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0" r="19429" b="17756"/>
          <a:stretch/>
        </p:blipFill>
        <p:spPr bwMode="auto">
          <a:xfrm>
            <a:off x="2287698" y="1485528"/>
            <a:ext cx="1747123" cy="1328064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1026" name="a8ee1f22-74d3-4909-9b89-604b8876cc23" descr="0531AC25-FE75-4B65-8686-3F0DA25A5830@jp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7698" y="4661012"/>
            <a:ext cx="1982883" cy="1276969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9" name="Rounded Rectangle 18"/>
          <p:cNvSpPr/>
          <p:nvPr/>
        </p:nvSpPr>
        <p:spPr>
          <a:xfrm>
            <a:off x="2293877" y="1069544"/>
            <a:ext cx="1740944" cy="361389"/>
          </a:xfrm>
          <a:prstGeom prst="roundRect">
            <a:avLst>
              <a:gd name="adj" fmla="val 3133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View Editor</a:t>
            </a:r>
            <a:endParaRPr lang="en-US" sz="1200" b="1" dirty="0"/>
          </a:p>
        </p:txBody>
      </p:sp>
      <p:sp>
        <p:nvSpPr>
          <p:cNvPr id="20" name="Left-Right Arrow 19"/>
          <p:cNvSpPr/>
          <p:nvPr/>
        </p:nvSpPr>
        <p:spPr>
          <a:xfrm rot="5400000">
            <a:off x="4932192" y="2945153"/>
            <a:ext cx="677681" cy="484632"/>
          </a:xfrm>
          <a:prstGeom prst="left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eft-Right Arrow 22"/>
          <p:cNvSpPr/>
          <p:nvPr/>
        </p:nvSpPr>
        <p:spPr>
          <a:xfrm rot="5400000">
            <a:off x="614710" y="4139759"/>
            <a:ext cx="677681" cy="484632"/>
          </a:xfrm>
          <a:prstGeom prst="left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Left-Right Arrow 24"/>
          <p:cNvSpPr/>
          <p:nvPr/>
        </p:nvSpPr>
        <p:spPr>
          <a:xfrm rot="5400000">
            <a:off x="2825508" y="4139759"/>
            <a:ext cx="677681" cy="484632"/>
          </a:xfrm>
          <a:prstGeom prst="left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4324343" y="1070988"/>
            <a:ext cx="1820092" cy="403889"/>
          </a:xfrm>
          <a:prstGeom prst="roundRect">
            <a:avLst>
              <a:gd name="adj" fmla="val 2721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Project Ops</a:t>
            </a:r>
            <a:endParaRPr lang="en-US" sz="12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6204910" y="1089823"/>
            <a:ext cx="2867585" cy="17543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Web Apps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Model Production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Analysis Production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Communication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Interaction</a:t>
            </a:r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0" r="19429" b="17756"/>
          <a:stretch/>
        </p:blipFill>
        <p:spPr bwMode="auto">
          <a:xfrm>
            <a:off x="126369" y="1491408"/>
            <a:ext cx="1747123" cy="1328064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6" name="Left-Right Arrow 35"/>
          <p:cNvSpPr/>
          <p:nvPr/>
        </p:nvSpPr>
        <p:spPr>
          <a:xfrm rot="5400000">
            <a:off x="4932192" y="4139759"/>
            <a:ext cx="677681" cy="484632"/>
          </a:xfrm>
          <a:prstGeom prst="left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4463966" y="5345303"/>
            <a:ext cx="1740944" cy="1011047"/>
          </a:xfrm>
          <a:prstGeom prst="roundRect">
            <a:avLst>
              <a:gd name="adj" fmla="val 2926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Enterprise Integration (ESB,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  <a:endParaRPr lang="en-US" sz="1200" b="1" dirty="0"/>
          </a:p>
        </p:txBody>
      </p:sp>
      <p:sp>
        <p:nvSpPr>
          <p:cNvPr id="27" name="Rounded Rectangle 26"/>
          <p:cNvSpPr/>
          <p:nvPr/>
        </p:nvSpPr>
        <p:spPr>
          <a:xfrm>
            <a:off x="84069" y="1069544"/>
            <a:ext cx="1820092" cy="587504"/>
          </a:xfrm>
          <a:prstGeom prst="roundRect">
            <a:avLst>
              <a:gd name="adj" fmla="val 2721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Analysis Workbench</a:t>
            </a:r>
            <a:endParaRPr lang="en-US" sz="1100" b="1" dirty="0"/>
          </a:p>
        </p:txBody>
      </p:sp>
      <p:sp>
        <p:nvSpPr>
          <p:cNvPr id="32" name="Rounded Rectangle 31"/>
          <p:cNvSpPr/>
          <p:nvPr/>
        </p:nvSpPr>
        <p:spPr>
          <a:xfrm>
            <a:off x="2395681" y="5960105"/>
            <a:ext cx="1740944" cy="361389"/>
          </a:xfrm>
          <a:prstGeom prst="roundRect">
            <a:avLst>
              <a:gd name="adj" fmla="val 2926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Analysis Tools</a:t>
            </a:r>
            <a:endParaRPr lang="en-US" sz="12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6204910" y="4702700"/>
            <a:ext cx="2867585" cy="181588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Specialized Tool Integration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Full MD Integration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Integration Support for Tools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smtClean="0"/>
              <a:t>Data Support for Tools</a:t>
            </a:r>
          </a:p>
        </p:txBody>
      </p:sp>
    </p:spTree>
    <p:extLst>
      <p:ext uri="{BB962C8B-B14F-4D97-AF65-F5344CB8AC3E}">
        <p14:creationId xmlns:p14="http://schemas.microsoft.com/office/powerpoint/2010/main" val="309054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Domain Models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 rot="16200000">
            <a:off x="-738671" y="3090424"/>
            <a:ext cx="2788674" cy="662435"/>
          </a:xfrm>
          <a:prstGeom prst="roundRect">
            <a:avLst>
              <a:gd name="adj" fmla="val 20043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Management Service (</a:t>
            </a:r>
            <a:r>
              <a:rPr lang="en-US" sz="2000" dirty="0" smtClean="0"/>
              <a:t>MMS</a:t>
            </a:r>
            <a:r>
              <a:rPr lang="en-US" dirty="0" smtClean="0"/>
              <a:t>)</a:t>
            </a:r>
            <a:endParaRPr lang="en-US" sz="12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2425822" y="3445388"/>
            <a:ext cx="2309554" cy="66243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BPMN</a:t>
            </a:r>
            <a:endParaRPr lang="en-US" sz="2000" b="1" dirty="0"/>
          </a:p>
        </p:txBody>
      </p:sp>
      <p:sp>
        <p:nvSpPr>
          <p:cNvPr id="6" name="Rounded Rectangle 5"/>
          <p:cNvSpPr/>
          <p:nvPr/>
        </p:nvSpPr>
        <p:spPr>
          <a:xfrm>
            <a:off x="986882" y="3445388"/>
            <a:ext cx="1438940" cy="66243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/>
              <a:t>SysML</a:t>
            </a:r>
            <a:endParaRPr lang="en-US" sz="20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986882" y="4153542"/>
            <a:ext cx="3859702" cy="66243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Content Objects</a:t>
            </a:r>
            <a:endParaRPr lang="en-US" sz="20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986882" y="2689740"/>
            <a:ext cx="3836032" cy="66243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IMCE</a:t>
            </a:r>
            <a:endParaRPr lang="en-US" sz="2000" b="1" dirty="0"/>
          </a:p>
        </p:txBody>
      </p:sp>
      <p:sp>
        <p:nvSpPr>
          <p:cNvPr id="9" name="Rounded Rectangle 8"/>
          <p:cNvSpPr/>
          <p:nvPr/>
        </p:nvSpPr>
        <p:spPr>
          <a:xfrm>
            <a:off x="986882" y="2027305"/>
            <a:ext cx="3836032" cy="66243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Europa Specific Adaptation</a:t>
            </a:r>
            <a:endParaRPr lang="en-US" sz="2000" b="1" dirty="0"/>
          </a:p>
        </p:txBody>
      </p:sp>
      <p:sp>
        <p:nvSpPr>
          <p:cNvPr id="3" name="Line Callout 1 (Border and Accent Bar) 2"/>
          <p:cNvSpPr/>
          <p:nvPr/>
        </p:nvSpPr>
        <p:spPr>
          <a:xfrm>
            <a:off x="5924260" y="1336368"/>
            <a:ext cx="2938640" cy="1217142"/>
          </a:xfrm>
          <a:prstGeom prst="accentBorderCallout1">
            <a:avLst>
              <a:gd name="adj1" fmla="val 18750"/>
              <a:gd name="adj2" fmla="val -8333"/>
              <a:gd name="adj3" fmla="val 78296"/>
              <a:gd name="adj4" fmla="val -3908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 smtClean="0"/>
              <a:t>Project-Specific </a:t>
            </a:r>
            <a:r>
              <a:rPr lang="en-US" sz="1600" dirty="0"/>
              <a:t>Adaptations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Mission Specific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Project Specific</a:t>
            </a:r>
          </a:p>
        </p:txBody>
      </p:sp>
      <p:sp>
        <p:nvSpPr>
          <p:cNvPr id="14" name="Line Callout 1 (Border and Accent Bar) 13"/>
          <p:cNvSpPr/>
          <p:nvPr/>
        </p:nvSpPr>
        <p:spPr>
          <a:xfrm>
            <a:off x="5924260" y="2808786"/>
            <a:ext cx="2918521" cy="988167"/>
          </a:xfrm>
          <a:prstGeom prst="accentBorderCallout1">
            <a:avLst>
              <a:gd name="adj1" fmla="val 48982"/>
              <a:gd name="adj2" fmla="val -8786"/>
              <a:gd name="adj3" fmla="val 26122"/>
              <a:gd name="adj4" fmla="val -39240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/>
              <a:t>IMCE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Institutional Modeling</a:t>
            </a:r>
          </a:p>
        </p:txBody>
      </p:sp>
      <p:sp>
        <p:nvSpPr>
          <p:cNvPr id="15" name="Line Callout 1 (Border and Accent Bar) 14"/>
          <p:cNvSpPr/>
          <p:nvPr/>
        </p:nvSpPr>
        <p:spPr>
          <a:xfrm>
            <a:off x="5924260" y="3993690"/>
            <a:ext cx="2938640" cy="1020405"/>
          </a:xfrm>
          <a:prstGeom prst="accentBorderCallout1">
            <a:avLst>
              <a:gd name="adj1" fmla="val 18750"/>
              <a:gd name="adj2" fmla="val -8333"/>
              <a:gd name="adj3" fmla="val -38661"/>
              <a:gd name="adj4" fmla="val -5075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/>
              <a:t>MBSE Extensions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 err="1"/>
              <a:t>SysML</a:t>
            </a:r>
            <a:r>
              <a:rPr lang="en-US" sz="1600" dirty="0"/>
              <a:t> Meta-Model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BPMN Meta-Model</a:t>
            </a:r>
          </a:p>
        </p:txBody>
      </p:sp>
      <p:sp>
        <p:nvSpPr>
          <p:cNvPr id="16" name="Line Callout 1 (Border and Accent Bar) 15"/>
          <p:cNvSpPr/>
          <p:nvPr/>
        </p:nvSpPr>
        <p:spPr>
          <a:xfrm>
            <a:off x="5924260" y="5220192"/>
            <a:ext cx="2918521" cy="984585"/>
          </a:xfrm>
          <a:prstGeom prst="accentBorderCallout1">
            <a:avLst>
              <a:gd name="adj1" fmla="val 53301"/>
              <a:gd name="adj2" fmla="val -8923"/>
              <a:gd name="adj3" fmla="val -107763"/>
              <a:gd name="adj4" fmla="val -4835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itchFamily="34" charset="0"/>
              <a:buChar char="•"/>
            </a:pPr>
            <a:r>
              <a:rPr lang="en-US" sz="1600" dirty="0"/>
              <a:t>Content Objects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Documents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sz="1600" dirty="0"/>
              <a:t>Files</a:t>
            </a:r>
          </a:p>
        </p:txBody>
      </p:sp>
    </p:spTree>
    <p:extLst>
      <p:ext uri="{BB962C8B-B14F-4D97-AF65-F5344CB8AC3E}">
        <p14:creationId xmlns:p14="http://schemas.microsoft.com/office/powerpoint/2010/main" val="121291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57154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Web Accessible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AC15811A-F12B-2F4C-8CA2-F95E51D6F269}" type="slidenum">
              <a:rPr lang="en-US" smtClean="0"/>
              <a:t>5</a:t>
            </a:fld>
            <a:endParaRPr lang="en-US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7" t="9130" r="16984"/>
          <a:stretch/>
        </p:blipFill>
        <p:spPr bwMode="auto">
          <a:xfrm>
            <a:off x="1572808" y="4745139"/>
            <a:ext cx="1178988" cy="1130034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9" name="TextBox 8"/>
          <p:cNvSpPr txBox="1"/>
          <p:nvPr/>
        </p:nvSpPr>
        <p:spPr>
          <a:xfrm>
            <a:off x="4757289" y="3254914"/>
            <a:ext cx="2867585" cy="14773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Service API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Model Resources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Data Services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Analysis Services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Workflow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18674" y="3553908"/>
            <a:ext cx="3119333" cy="457200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Model Management Service</a:t>
            </a:r>
            <a:endParaRPr lang="en-US" sz="1100" b="1" dirty="0"/>
          </a:p>
        </p:txBody>
      </p:sp>
      <p:sp>
        <p:nvSpPr>
          <p:cNvPr id="28" name="Rounded Rectangle 27"/>
          <p:cNvSpPr/>
          <p:nvPr/>
        </p:nvSpPr>
        <p:spPr>
          <a:xfrm>
            <a:off x="1312640" y="5906375"/>
            <a:ext cx="1820092" cy="403889"/>
          </a:xfrm>
          <a:prstGeom prst="roundRect">
            <a:avLst>
              <a:gd name="adj" fmla="val 2721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MDK (MD)</a:t>
            </a:r>
            <a:endParaRPr lang="en-US" sz="1200" b="1" dirty="0"/>
          </a:p>
        </p:txBody>
      </p:sp>
      <p:sp>
        <p:nvSpPr>
          <p:cNvPr id="33" name="Left-Right Arrow 32"/>
          <p:cNvSpPr/>
          <p:nvPr/>
        </p:nvSpPr>
        <p:spPr>
          <a:xfrm rot="5400000">
            <a:off x="1831789" y="2945154"/>
            <a:ext cx="677681" cy="484632"/>
          </a:xfrm>
          <a:prstGeom prst="left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0" r="19429" b="17756"/>
          <a:stretch/>
        </p:blipFill>
        <p:spPr bwMode="auto">
          <a:xfrm>
            <a:off x="1339506" y="1430933"/>
            <a:ext cx="1747123" cy="1328064"/>
          </a:xfrm>
          <a:prstGeom prst="rect">
            <a:avLst/>
          </a:prstGeom>
          <a:ln/>
          <a:ex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19" name="Rounded Rectangle 18"/>
          <p:cNvSpPr/>
          <p:nvPr/>
        </p:nvSpPr>
        <p:spPr>
          <a:xfrm>
            <a:off x="1339506" y="1069544"/>
            <a:ext cx="1740944" cy="361389"/>
          </a:xfrm>
          <a:prstGeom prst="roundRect">
            <a:avLst>
              <a:gd name="adj" fmla="val 3133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View Editor</a:t>
            </a:r>
            <a:endParaRPr lang="en-US" sz="1200" b="1" dirty="0"/>
          </a:p>
        </p:txBody>
      </p:sp>
      <p:sp>
        <p:nvSpPr>
          <p:cNvPr id="23" name="Left-Right Arrow 22"/>
          <p:cNvSpPr/>
          <p:nvPr/>
        </p:nvSpPr>
        <p:spPr>
          <a:xfrm rot="5400000">
            <a:off x="1832796" y="4139759"/>
            <a:ext cx="677681" cy="484632"/>
          </a:xfrm>
          <a:prstGeom prst="left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4757289" y="1261451"/>
            <a:ext cx="2867585" cy="175432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smtClean="0"/>
              <a:t>Web Apps</a:t>
            </a:r>
            <a:endParaRPr lang="en-US" dirty="0"/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Model Production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Analysis Production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Communication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Interaction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757289" y="4951973"/>
            <a:ext cx="2867585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 err="1" smtClean="0"/>
              <a:t>SysML</a:t>
            </a:r>
            <a:r>
              <a:rPr lang="en-US" dirty="0" smtClean="0"/>
              <a:t> View Model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Views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Viewpoints</a:t>
            </a:r>
          </a:p>
          <a:p>
            <a:pPr marL="742950" lvl="1" indent="-285750">
              <a:buFont typeface="Arial" pitchFamily="34" charset="0"/>
              <a:buChar char="•"/>
            </a:pPr>
            <a:r>
              <a:rPr lang="en-US" dirty="0" smtClean="0"/>
              <a:t>Systems Models</a:t>
            </a:r>
          </a:p>
        </p:txBody>
      </p:sp>
    </p:spTree>
    <p:extLst>
      <p:ext uri="{BB962C8B-B14F-4D97-AF65-F5344CB8AC3E}">
        <p14:creationId xmlns:p14="http://schemas.microsoft.com/office/powerpoint/2010/main" val="13288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Line Callout 1 (Border and Accent Bar) 37"/>
          <p:cNvSpPr/>
          <p:nvPr/>
        </p:nvSpPr>
        <p:spPr>
          <a:xfrm rot="5400000">
            <a:off x="5353161" y="2497729"/>
            <a:ext cx="2639894" cy="4459289"/>
          </a:xfrm>
          <a:prstGeom prst="accentBorderCallout1">
            <a:avLst>
              <a:gd name="adj1" fmla="val 78384"/>
              <a:gd name="adj2" fmla="val -7983"/>
              <a:gd name="adj3" fmla="val 81830"/>
              <a:gd name="adj4" fmla="val -23199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rtlCol="0" anchor="t"/>
          <a:lstStyle/>
          <a:p>
            <a:r>
              <a:rPr lang="en-US" dirty="0" err="1"/>
              <a:t>SysML</a:t>
            </a:r>
            <a:r>
              <a:rPr lang="en-US" dirty="0"/>
              <a:t> </a:t>
            </a:r>
            <a:r>
              <a:rPr lang="en-US" dirty="0" smtClean="0"/>
              <a:t>View Models in Web Apps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Editing Views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Editing View Story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Document Production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79463" y="381000"/>
            <a:ext cx="7583487" cy="47893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MBEE: Operations</a:t>
            </a:r>
            <a:endParaRPr lang="en-US" dirty="0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/>
          <a:lstStyle/>
          <a:p>
            <a:fld id="{AC15811A-F12B-2F4C-8CA2-F95E51D6F269}" type="slidenum">
              <a:rPr lang="en-US" smtClean="0"/>
              <a:t>6</a:t>
            </a:fld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 rot="16200000">
            <a:off x="1944438" y="4089672"/>
            <a:ext cx="3836032" cy="662435"/>
          </a:xfrm>
          <a:prstGeom prst="roundRect">
            <a:avLst>
              <a:gd name="adj" fmla="val 5000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Model Management Service (MMS)</a:t>
            </a:r>
            <a:endParaRPr lang="en-US" sz="1200" b="1" dirty="0"/>
          </a:p>
        </p:txBody>
      </p:sp>
      <p:sp>
        <p:nvSpPr>
          <p:cNvPr id="28" name="Rounded Rectangle 27"/>
          <p:cNvSpPr/>
          <p:nvPr/>
        </p:nvSpPr>
        <p:spPr>
          <a:xfrm>
            <a:off x="-3266" y="2502872"/>
            <a:ext cx="1820092" cy="403889"/>
          </a:xfrm>
          <a:prstGeom prst="roundRect">
            <a:avLst>
              <a:gd name="adj" fmla="val 2721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MDK (MD)</a:t>
            </a:r>
            <a:endParaRPr lang="en-US" sz="1200" b="1" dirty="0"/>
          </a:p>
        </p:txBody>
      </p:sp>
      <p:sp>
        <p:nvSpPr>
          <p:cNvPr id="19" name="Rounded Rectangle 18"/>
          <p:cNvSpPr/>
          <p:nvPr/>
        </p:nvSpPr>
        <p:spPr>
          <a:xfrm>
            <a:off x="6375118" y="2288986"/>
            <a:ext cx="2695722" cy="660867"/>
          </a:xfrm>
          <a:prstGeom prst="roundRect">
            <a:avLst>
              <a:gd name="adj" fmla="val 3133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Web Applications for Views and Documents</a:t>
            </a:r>
            <a:endParaRPr lang="en-US" sz="1100" b="1" dirty="0"/>
          </a:p>
        </p:txBody>
      </p:sp>
      <p:sp>
        <p:nvSpPr>
          <p:cNvPr id="23" name="Left-Right Arrow 22"/>
          <p:cNvSpPr/>
          <p:nvPr/>
        </p:nvSpPr>
        <p:spPr>
          <a:xfrm rot="10800000">
            <a:off x="4193671" y="2465220"/>
            <a:ext cx="2181447" cy="484632"/>
          </a:xfrm>
          <a:prstGeom prst="left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2706873" y="1111138"/>
            <a:ext cx="1394679" cy="665949"/>
          </a:xfrm>
          <a:prstGeom prst="roundRect">
            <a:avLst>
              <a:gd name="adj" fmla="val 2721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Project Ops</a:t>
            </a:r>
            <a:endParaRPr lang="en-US" sz="1200" b="1" dirty="0"/>
          </a:p>
        </p:txBody>
      </p:sp>
      <p:pic>
        <p:nvPicPr>
          <p:cNvPr id="3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80" r="19429" b="17756"/>
          <a:stretch/>
        </p:blipFill>
        <p:spPr bwMode="auto">
          <a:xfrm>
            <a:off x="7116131" y="4384403"/>
            <a:ext cx="1570667" cy="1193932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0" name="Left-Right Arrow 29"/>
          <p:cNvSpPr/>
          <p:nvPr/>
        </p:nvSpPr>
        <p:spPr>
          <a:xfrm rot="10800000">
            <a:off x="1882785" y="2465219"/>
            <a:ext cx="1564214" cy="484632"/>
          </a:xfrm>
          <a:prstGeom prst="left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Left-Right Arrow 30"/>
          <p:cNvSpPr/>
          <p:nvPr/>
        </p:nvSpPr>
        <p:spPr>
          <a:xfrm rot="16200000">
            <a:off x="3520395" y="1921716"/>
            <a:ext cx="677681" cy="484632"/>
          </a:xfrm>
          <a:prstGeom prst="left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ine Callout 1 (Border and Accent Bar) 5"/>
          <p:cNvSpPr/>
          <p:nvPr/>
        </p:nvSpPr>
        <p:spPr>
          <a:xfrm rot="16200000" flipH="1">
            <a:off x="385429" y="3277427"/>
            <a:ext cx="2663026" cy="2941239"/>
          </a:xfrm>
          <a:prstGeom prst="accentBorderCallout1">
            <a:avLst>
              <a:gd name="adj1" fmla="val 63237"/>
              <a:gd name="adj2" fmla="val -7149"/>
              <a:gd name="adj3" fmla="val 81555"/>
              <a:gd name="adj4" fmla="val -21782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t"/>
          <a:lstStyle/>
          <a:p>
            <a:r>
              <a:rPr lang="en-US" dirty="0" smtClean="0"/>
              <a:t>MD </a:t>
            </a:r>
            <a:r>
              <a:rPr lang="en-US" dirty="0" err="1" smtClean="0"/>
              <a:t>SysML</a:t>
            </a:r>
            <a:r>
              <a:rPr lang="en-US" dirty="0"/>
              <a:t> </a:t>
            </a:r>
            <a:r>
              <a:rPr lang="en-US" dirty="0" smtClean="0"/>
              <a:t>- </a:t>
            </a:r>
            <a:r>
              <a:rPr lang="en-US" dirty="0" err="1" smtClean="0"/>
              <a:t>SysML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Model Elements Sync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View Sync</a:t>
            </a:r>
            <a:endParaRPr lang="en-US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47" t="9130" r="16984"/>
          <a:stretch/>
        </p:blipFill>
        <p:spPr bwMode="auto">
          <a:xfrm>
            <a:off x="906780" y="4593529"/>
            <a:ext cx="1178988" cy="1130034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18" name="Line Callout 1 (Border and Accent Bar) 17"/>
          <p:cNvSpPr/>
          <p:nvPr/>
        </p:nvSpPr>
        <p:spPr>
          <a:xfrm>
            <a:off x="5023597" y="1111138"/>
            <a:ext cx="3663201" cy="1125106"/>
          </a:xfrm>
          <a:prstGeom prst="accentBorderCallout1">
            <a:avLst>
              <a:gd name="adj1" fmla="val 47811"/>
              <a:gd name="adj2" fmla="val -7983"/>
              <a:gd name="adj3" fmla="val 33064"/>
              <a:gd name="adj4" fmla="val -2804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rtlCol="0" anchor="t"/>
          <a:lstStyle/>
          <a:p>
            <a:r>
              <a:rPr lang="en-US" dirty="0" smtClean="0"/>
              <a:t>Project Metrics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Workflows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Key results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0" t="3507" r="5804" b="4937"/>
          <a:stretch/>
        </p:blipFill>
        <p:spPr bwMode="auto">
          <a:xfrm>
            <a:off x="7410036" y="1203225"/>
            <a:ext cx="1021122" cy="940382"/>
          </a:xfrm>
          <a:prstGeom prst="rect">
            <a:avLst/>
          </a:prstGeom>
          <a:ln/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67857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96900"/>
            <a:ext cx="9144000" cy="564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974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Enterprise Content Management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Highly Accessible</a:t>
            </a:r>
          </a:p>
          <a:p>
            <a:pPr lvl="1"/>
            <a:r>
              <a:rPr lang="en-US" dirty="0" smtClean="0"/>
              <a:t>Variety of Web-apps </a:t>
            </a:r>
          </a:p>
          <a:p>
            <a:pPr lvl="1"/>
            <a:r>
              <a:rPr lang="en-US" dirty="0" smtClean="0"/>
              <a:t>Web-app extensions</a:t>
            </a:r>
          </a:p>
          <a:p>
            <a:pPr lvl="1"/>
            <a:r>
              <a:rPr lang="en-US" dirty="0" smtClean="0"/>
              <a:t>Support for Model and Non-model content</a:t>
            </a:r>
          </a:p>
          <a:p>
            <a:r>
              <a:rPr lang="en-US" dirty="0" smtClean="0"/>
              <a:t>Web-based Collaboration</a:t>
            </a:r>
          </a:p>
          <a:p>
            <a:pPr lvl="1"/>
            <a:r>
              <a:rPr lang="en-US" dirty="0" smtClean="0"/>
              <a:t>Workflow</a:t>
            </a:r>
          </a:p>
          <a:p>
            <a:pPr lvl="1"/>
            <a:r>
              <a:rPr lang="en-US" dirty="0" smtClean="0"/>
              <a:t>Notification</a:t>
            </a:r>
          </a:p>
          <a:p>
            <a:pPr lvl="1"/>
            <a:r>
              <a:rPr lang="en-US" dirty="0" smtClean="0"/>
              <a:t>Rules</a:t>
            </a:r>
          </a:p>
          <a:p>
            <a:r>
              <a:rPr lang="en-US" dirty="0" smtClean="0"/>
              <a:t>Large OO Model Support</a:t>
            </a:r>
          </a:p>
          <a:p>
            <a:r>
              <a:rPr lang="en-US" dirty="0" smtClean="0"/>
              <a:t>Version Control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07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Backup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49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>
</file>

<file path=ppt/theme/theme1.xml><?xml version="1.0" encoding="utf-8"?>
<a:theme xmlns:a="http://schemas.openxmlformats.org/drawingml/2006/main" name="Revolution">
  <a:themeElements>
    <a:clrScheme name="Revolution">
      <a:dk1>
        <a:sysClr val="windowText" lastClr="000000"/>
      </a:dk1>
      <a:lt1>
        <a:sysClr val="window" lastClr="FFFFFF"/>
      </a:lt1>
      <a:dk2>
        <a:srgbClr val="1B3861"/>
      </a:dk2>
      <a:lt2>
        <a:srgbClr val="38ABED"/>
      </a:lt2>
      <a:accent1>
        <a:srgbClr val="0C5986"/>
      </a:accent1>
      <a:accent2>
        <a:srgbClr val="DDF53D"/>
      </a:accent2>
      <a:accent3>
        <a:srgbClr val="508709"/>
      </a:accent3>
      <a:accent4>
        <a:srgbClr val="BF5E00"/>
      </a:accent4>
      <a:accent5>
        <a:srgbClr val="9C0001"/>
      </a:accent5>
      <a:accent6>
        <a:srgbClr val="660075"/>
      </a:accent6>
      <a:hlink>
        <a:srgbClr val="ABF24D"/>
      </a:hlink>
      <a:folHlink>
        <a:srgbClr val="A0E7FB"/>
      </a:folHlink>
    </a:clrScheme>
    <a:fontScheme name="Revolution">
      <a:maj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Trebuchet MS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Revolution">
      <a: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0800000">
              <a:srgbClr val="808080">
                <a:alpha val="75000"/>
              </a:srgbClr>
            </a:innerShdw>
          </a:effectLst>
        </a:effectStyle>
        <a:effectStyle>
          <a:effectLst>
            <a:innerShdw blurRad="50800" dist="25400" dir="13500000">
              <a:srgbClr val="808080">
                <a:alpha val="75000"/>
              </a:srgbClr>
            </a:innerShdw>
            <a:outerShdw blurRad="63500" dist="50800" dir="5400000" algn="br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1400000"/>
            </a:lightRig>
          </a:scene3d>
          <a:sp3d contourW="12700" prstMaterial="softmetal">
            <a:bevelT w="63500" h="254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21B8BECECAA04FA98A74D5AF6F5544" ma:contentTypeVersion="0" ma:contentTypeDescription="Create a new document." ma:contentTypeScope="" ma:versionID="dbf3528596bc69eb95e5d79e46f37f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4FFA97-1F61-4324-8F30-D92B6798483B}">
  <ds:schemaRefs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terms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AA891ABC-190B-4312-ADD3-AD4205A145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694E429-7A32-433B-9BD6-FD9CDD6C171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Revolution.thmx</Template>
  <TotalTime>12359</TotalTime>
  <Words>939</Words>
  <Application>Microsoft Macintosh PowerPoint</Application>
  <PresentationFormat>On-screen Show (4:3)</PresentationFormat>
  <Paragraphs>228</Paragraphs>
  <Slides>26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Revolution</vt:lpstr>
      <vt:lpstr>Model Based Engineering Environment</vt:lpstr>
      <vt:lpstr>Challenges for Scaling MBSE in the Enterprise</vt:lpstr>
      <vt:lpstr>Model-Based Engineering Environment</vt:lpstr>
      <vt:lpstr>Domain Models</vt:lpstr>
      <vt:lpstr>Web Accessible</vt:lpstr>
      <vt:lpstr>MBEE: Operations</vt:lpstr>
      <vt:lpstr>PowerPoint Presentation</vt:lpstr>
      <vt:lpstr>Enterprise Content Management Systems</vt:lpstr>
      <vt:lpstr>Backup</vt:lpstr>
      <vt:lpstr>Software Environment for MBSE</vt:lpstr>
      <vt:lpstr>SysML 1.4 RTF</vt:lpstr>
      <vt:lpstr>PowerPoint Presentation</vt:lpstr>
      <vt:lpstr>Scope of AVGWG</vt:lpstr>
      <vt:lpstr>SysML v1.4 Proposed Changes</vt:lpstr>
      <vt:lpstr>Building the Viewpoint Model</vt:lpstr>
      <vt:lpstr>Method and Analysis</vt:lpstr>
      <vt:lpstr>PowerPoint Presentation</vt:lpstr>
      <vt:lpstr>Viewpoints</vt:lpstr>
      <vt:lpstr>Views of Models</vt:lpstr>
      <vt:lpstr>Simple Spacecraft Diagram Views</vt:lpstr>
      <vt:lpstr>Composing Views Into the Document</vt:lpstr>
      <vt:lpstr>Operations Processes and Checklists</vt:lpstr>
      <vt:lpstr>Libraries</vt:lpstr>
      <vt:lpstr>What’s in SysML 1.3 now?</vt:lpstr>
      <vt:lpstr>What is proposed for SysML v1.4?</vt:lpstr>
      <vt:lpstr>SysML v1.3 mapped to SysML v1.4  (Ballots 5 and 6)</vt:lpstr>
    </vt:vector>
  </TitlesOfParts>
  <Company>JPL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 Delp</dc:creator>
  <cp:lastModifiedBy>JPL</cp:lastModifiedBy>
  <cp:revision>116</cp:revision>
  <dcterms:created xsi:type="dcterms:W3CDTF">2013-01-13T16:44:30Z</dcterms:created>
  <dcterms:modified xsi:type="dcterms:W3CDTF">2014-01-25T21:05:33Z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0x010100CB21B8BECECAA04FA98A74D5AF6F5544</vt:lpwstr>
  </property>
</Properties>
</file>