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1" r:id="rId4"/>
  </p:sldMasterIdLst>
  <p:notesMasterIdLst>
    <p:notesMasterId r:id="rId13"/>
  </p:notesMasterIdLst>
  <p:handoutMasterIdLst>
    <p:handoutMasterId r:id="rId14"/>
  </p:handoutMasterIdLst>
  <p:sldIdLst>
    <p:sldId id="280" r:id="rId5"/>
    <p:sldId id="281" r:id="rId6"/>
    <p:sldId id="285" r:id="rId7"/>
    <p:sldId id="282" r:id="rId8"/>
    <p:sldId id="289" r:id="rId9"/>
    <p:sldId id="286" r:id="rId10"/>
    <p:sldId id="288" r:id="rId11"/>
    <p:sldId id="284" r:id="rId12"/>
  </p:sldIdLst>
  <p:sldSz cx="9144000" cy="6858000" type="screen4x3"/>
  <p:notesSz cx="7010400" cy="922337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99FF"/>
    <a:srgbClr val="B41E22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58" autoAdjust="0"/>
    <p:restoredTop sz="93065" autoAdjust="0"/>
  </p:normalViewPr>
  <p:slideViewPr>
    <p:cSldViewPr>
      <p:cViewPr>
        <p:scale>
          <a:sx n="120" d="100"/>
          <a:sy n="120" d="100"/>
        </p:scale>
        <p:origin x="-7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12" y="-102"/>
      </p:cViewPr>
      <p:guideLst>
        <p:guide orient="horz" pos="2905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16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116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0F130F5C-799E-489F-8D25-EFD972B07D47}" type="datetimeFigureOut">
              <a:rPr lang="en-US"/>
              <a:pPr>
                <a:defRPr/>
              </a:pPr>
              <a:t>6/23/2013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60606"/>
            <a:ext cx="3037840" cy="46116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760606"/>
            <a:ext cx="3037840" cy="46116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9EF91CA0-54D5-47B8-84A9-2DBAB4D5C9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6706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16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116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65223626-6614-4FCC-9553-C9767BCAB944}" type="datetimeFigureOut">
              <a:rPr lang="en-US"/>
              <a:pPr>
                <a:defRPr/>
              </a:pPr>
              <a:t>6/23/2013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692150"/>
            <a:ext cx="4610100" cy="3457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381103"/>
            <a:ext cx="5608320" cy="415051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60606"/>
            <a:ext cx="3037840" cy="46116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60606"/>
            <a:ext cx="3037840" cy="46116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B4D7B370-E8A2-4B07-A685-A568E30414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6824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6"/>
          <p:cNvSpPr>
            <a:spLocks noChangeArrowheads="1"/>
          </p:cNvSpPr>
          <p:nvPr userDrawn="1"/>
        </p:nvSpPr>
        <p:spPr bwMode="auto">
          <a:xfrm rot="5400000">
            <a:off x="5222082" y="3375818"/>
            <a:ext cx="6858000" cy="106363"/>
          </a:xfrm>
          <a:prstGeom prst="rect">
            <a:avLst/>
          </a:prstGeom>
          <a:gradFill rotWithShape="1">
            <a:gsLst>
              <a:gs pos="0">
                <a:schemeClr val="bg1">
                  <a:alpha val="50000"/>
                </a:schemeClr>
              </a:gs>
              <a:gs pos="100000">
                <a:srgbClr val="B2B2B2">
                  <a:alpha val="50000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grpSp>
        <p:nvGrpSpPr>
          <p:cNvPr id="5" name="Group 8"/>
          <p:cNvGrpSpPr>
            <a:grpSpLocks/>
          </p:cNvGrpSpPr>
          <p:nvPr userDrawn="1"/>
        </p:nvGrpSpPr>
        <p:grpSpPr bwMode="auto">
          <a:xfrm>
            <a:off x="323850" y="0"/>
            <a:ext cx="196850" cy="5867400"/>
            <a:chOff x="216" y="0"/>
            <a:chExt cx="93" cy="3244"/>
          </a:xfrm>
        </p:grpSpPr>
        <p:sp>
          <p:nvSpPr>
            <p:cNvPr id="6" name="Line 9"/>
            <p:cNvSpPr>
              <a:spLocks noChangeShapeType="1"/>
            </p:cNvSpPr>
            <p:nvPr/>
          </p:nvSpPr>
          <p:spPr bwMode="auto">
            <a:xfrm>
              <a:off x="216" y="0"/>
              <a:ext cx="0" cy="3244"/>
            </a:xfrm>
            <a:prstGeom prst="line">
              <a:avLst/>
            </a:prstGeom>
            <a:noFill/>
            <a:ln w="12700">
              <a:solidFill>
                <a:srgbClr val="9999FF">
                  <a:alpha val="50195"/>
                </a:srgb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Line 10"/>
            <p:cNvSpPr>
              <a:spLocks noChangeShapeType="1"/>
            </p:cNvSpPr>
            <p:nvPr/>
          </p:nvSpPr>
          <p:spPr bwMode="auto">
            <a:xfrm>
              <a:off x="309" y="0"/>
              <a:ext cx="0" cy="3244"/>
            </a:xfrm>
            <a:prstGeom prst="line">
              <a:avLst/>
            </a:prstGeom>
            <a:noFill/>
            <a:ln w="12700">
              <a:solidFill>
                <a:srgbClr val="9999FF">
                  <a:alpha val="50195"/>
                </a:srgb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Line 11"/>
            <p:cNvSpPr>
              <a:spLocks noChangeShapeType="1"/>
            </p:cNvSpPr>
            <p:nvPr/>
          </p:nvSpPr>
          <p:spPr bwMode="auto">
            <a:xfrm>
              <a:off x="262" y="0"/>
              <a:ext cx="0" cy="3244"/>
            </a:xfrm>
            <a:prstGeom prst="line">
              <a:avLst/>
            </a:prstGeom>
            <a:noFill/>
            <a:ln w="38100">
              <a:solidFill>
                <a:srgbClr val="003366">
                  <a:alpha val="59999"/>
                </a:srgb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9" name="Group 12"/>
          <p:cNvGrpSpPr>
            <a:grpSpLocks/>
          </p:cNvGrpSpPr>
          <p:nvPr userDrawn="1"/>
        </p:nvGrpSpPr>
        <p:grpSpPr bwMode="auto">
          <a:xfrm>
            <a:off x="1358900" y="6400800"/>
            <a:ext cx="7772400" cy="127000"/>
            <a:chOff x="1652" y="4032"/>
            <a:chExt cx="4108" cy="80"/>
          </a:xfrm>
        </p:grpSpPr>
        <p:sp>
          <p:nvSpPr>
            <p:cNvPr id="10" name="Line 13"/>
            <p:cNvSpPr>
              <a:spLocks noChangeShapeType="1"/>
            </p:cNvSpPr>
            <p:nvPr/>
          </p:nvSpPr>
          <p:spPr bwMode="auto">
            <a:xfrm flipH="1">
              <a:off x="1652" y="4112"/>
              <a:ext cx="4108" cy="0"/>
            </a:xfrm>
            <a:prstGeom prst="line">
              <a:avLst/>
            </a:prstGeom>
            <a:noFill/>
            <a:ln w="12700">
              <a:solidFill>
                <a:srgbClr val="9999FF">
                  <a:alpha val="50195"/>
                </a:srgb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Line 14"/>
            <p:cNvSpPr>
              <a:spLocks noChangeShapeType="1"/>
            </p:cNvSpPr>
            <p:nvPr/>
          </p:nvSpPr>
          <p:spPr bwMode="auto">
            <a:xfrm flipH="1">
              <a:off x="1652" y="4072"/>
              <a:ext cx="4108" cy="0"/>
            </a:xfrm>
            <a:prstGeom prst="line">
              <a:avLst/>
            </a:prstGeom>
            <a:noFill/>
            <a:ln w="38100">
              <a:solidFill>
                <a:srgbClr val="003366">
                  <a:alpha val="59999"/>
                </a:srgb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Line 15"/>
            <p:cNvSpPr>
              <a:spLocks noChangeShapeType="1"/>
            </p:cNvSpPr>
            <p:nvPr/>
          </p:nvSpPr>
          <p:spPr bwMode="auto">
            <a:xfrm flipH="1">
              <a:off x="1652" y="4032"/>
              <a:ext cx="4108" cy="0"/>
            </a:xfrm>
            <a:prstGeom prst="line">
              <a:avLst/>
            </a:prstGeom>
            <a:noFill/>
            <a:ln w="12700">
              <a:solidFill>
                <a:srgbClr val="9999FF">
                  <a:alpha val="50195"/>
                </a:srgb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3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C5D805-3C13-4762-9F8F-A76EE35491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679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 userDrawn="1"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US"/>
          </a:p>
        </p:txBody>
      </p:sp>
      <p:sp>
        <p:nvSpPr>
          <p:cNvPr id="5" name="Rectangle 4"/>
          <p:cNvSpPr/>
          <p:nvPr userDrawn="1"/>
        </p:nvSpPr>
        <p:spPr>
          <a:xfrm>
            <a:off x="2719387" y="6400801"/>
            <a:ext cx="3757613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1000" dirty="0">
                <a:ln>
                  <a:solidFill>
                    <a:schemeClr val="bg1"/>
                  </a:solidFill>
                </a:ln>
              </a:rPr>
              <a:t>Copyright © 2012 by Sanford Friedenthal,  All Rights Reserved.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>
            <a:lvl1pPr>
              <a:defRPr sz="3600" b="1" i="0" baseline="0">
                <a:solidFill>
                  <a:schemeClr val="tx1">
                    <a:lumMod val="50000"/>
                    <a:lumOff val="50000"/>
                  </a:schemeClr>
                </a:solidFill>
                <a:latin typeface="Corbe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>
            <a:lvl1pPr>
              <a:buClr>
                <a:srgbClr val="154B6D"/>
              </a:buClr>
              <a:defRPr sz="2600" baseline="0">
                <a:latin typeface="Tw Cen MT" pitchFamily="34" charset="0"/>
              </a:defRPr>
            </a:lvl1pPr>
            <a:lvl2pPr>
              <a:buClr>
                <a:srgbClr val="154B6D"/>
              </a:buClr>
              <a:defRPr baseline="0">
                <a:latin typeface="Tw Cen MT" pitchFamily="34" charset="0"/>
              </a:defRPr>
            </a:lvl2pPr>
            <a:lvl3pPr>
              <a:buFont typeface="Wingdings" pitchFamily="2" charset="2"/>
              <a:buChar char="§"/>
              <a:defRPr baseline="0">
                <a:latin typeface="Tw Cen MT" pitchFamily="34" charset="0"/>
              </a:defRPr>
            </a:lvl3pPr>
            <a:lvl4pPr>
              <a:buClr>
                <a:srgbClr val="154B6D"/>
              </a:buClr>
              <a:defRPr baseline="0">
                <a:latin typeface="Tw Cen MT" pitchFamily="34" charset="0"/>
              </a:defRPr>
            </a:lvl4pPr>
            <a:lvl5pPr>
              <a:defRPr baseline="0">
                <a:latin typeface="Tw Cen MT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B6AE7B-08B6-4F13-A842-64455ADF428C}" type="datetime1">
              <a:rPr lang="en-US"/>
              <a:pPr>
                <a:defRPr/>
              </a:pPr>
              <a:t>6/23/2013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04800" y="6340475"/>
            <a:ext cx="457200" cy="441325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2E6C7B65-2B22-4E86-ADAC-7E5C45421AA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1042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emf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ChangeArrowheads="1"/>
          </p:cNvSpPr>
          <p:nvPr userDrawn="1"/>
        </p:nvSpPr>
        <p:spPr bwMode="auto">
          <a:xfrm>
            <a:off x="7010400" y="5754688"/>
            <a:ext cx="1219200" cy="646112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7" name="Rectangle 16"/>
          <p:cNvSpPr>
            <a:spLocks noChangeArrowheads="1"/>
          </p:cNvSpPr>
          <p:nvPr userDrawn="1"/>
        </p:nvSpPr>
        <p:spPr bwMode="auto">
          <a:xfrm rot="5400000">
            <a:off x="5222082" y="3375818"/>
            <a:ext cx="6858000" cy="106363"/>
          </a:xfrm>
          <a:prstGeom prst="rect">
            <a:avLst/>
          </a:prstGeom>
          <a:gradFill rotWithShape="1">
            <a:gsLst>
              <a:gs pos="0">
                <a:schemeClr val="bg1">
                  <a:alpha val="50000"/>
                </a:schemeClr>
              </a:gs>
              <a:gs pos="100000">
                <a:srgbClr val="B2B2B2">
                  <a:alpha val="50000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62484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br>
              <a:rPr lang="en-US" smtClean="0"/>
            </a:br>
            <a:r>
              <a:rPr lang="en-US" smtClean="0"/>
              <a:t>Line 2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066800"/>
            <a:ext cx="78486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11500" y="6496050"/>
            <a:ext cx="2895600" cy="3619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40500" y="6496050"/>
            <a:ext cx="2133600" cy="3619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F1B7A60C-672C-4652-A5CB-82783FB177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2" name="Group 8"/>
          <p:cNvGrpSpPr>
            <a:grpSpLocks/>
          </p:cNvGrpSpPr>
          <p:nvPr userDrawn="1"/>
        </p:nvGrpSpPr>
        <p:grpSpPr bwMode="auto">
          <a:xfrm>
            <a:off x="323850" y="0"/>
            <a:ext cx="196850" cy="5867400"/>
            <a:chOff x="216" y="0"/>
            <a:chExt cx="93" cy="3244"/>
          </a:xfrm>
        </p:grpSpPr>
        <p:sp>
          <p:nvSpPr>
            <p:cNvPr id="1042" name="Line 9"/>
            <p:cNvSpPr>
              <a:spLocks noChangeShapeType="1"/>
            </p:cNvSpPr>
            <p:nvPr/>
          </p:nvSpPr>
          <p:spPr bwMode="auto">
            <a:xfrm>
              <a:off x="216" y="0"/>
              <a:ext cx="0" cy="3244"/>
            </a:xfrm>
            <a:prstGeom prst="line">
              <a:avLst/>
            </a:prstGeom>
            <a:noFill/>
            <a:ln w="12700">
              <a:solidFill>
                <a:srgbClr val="9999FF">
                  <a:alpha val="50195"/>
                </a:srgb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3" name="Line 10"/>
            <p:cNvSpPr>
              <a:spLocks noChangeShapeType="1"/>
            </p:cNvSpPr>
            <p:nvPr/>
          </p:nvSpPr>
          <p:spPr bwMode="auto">
            <a:xfrm>
              <a:off x="309" y="0"/>
              <a:ext cx="0" cy="3244"/>
            </a:xfrm>
            <a:prstGeom prst="line">
              <a:avLst/>
            </a:prstGeom>
            <a:noFill/>
            <a:ln w="12700">
              <a:solidFill>
                <a:srgbClr val="9999FF">
                  <a:alpha val="50195"/>
                </a:srgb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4" name="Line 11"/>
            <p:cNvSpPr>
              <a:spLocks noChangeShapeType="1"/>
            </p:cNvSpPr>
            <p:nvPr/>
          </p:nvSpPr>
          <p:spPr bwMode="auto">
            <a:xfrm>
              <a:off x="262" y="0"/>
              <a:ext cx="0" cy="3244"/>
            </a:xfrm>
            <a:prstGeom prst="line">
              <a:avLst/>
            </a:prstGeom>
            <a:noFill/>
            <a:ln w="38100">
              <a:solidFill>
                <a:srgbClr val="003366">
                  <a:alpha val="59999"/>
                </a:srgb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033" name="Group 12"/>
          <p:cNvGrpSpPr>
            <a:grpSpLocks/>
          </p:cNvGrpSpPr>
          <p:nvPr userDrawn="1"/>
        </p:nvGrpSpPr>
        <p:grpSpPr bwMode="auto">
          <a:xfrm>
            <a:off x="1358900" y="6400800"/>
            <a:ext cx="7772400" cy="127000"/>
            <a:chOff x="1652" y="4032"/>
            <a:chExt cx="4108" cy="80"/>
          </a:xfrm>
        </p:grpSpPr>
        <p:sp>
          <p:nvSpPr>
            <p:cNvPr id="1039" name="Line 13"/>
            <p:cNvSpPr>
              <a:spLocks noChangeShapeType="1"/>
            </p:cNvSpPr>
            <p:nvPr/>
          </p:nvSpPr>
          <p:spPr bwMode="auto">
            <a:xfrm flipH="1">
              <a:off x="1652" y="4112"/>
              <a:ext cx="4108" cy="0"/>
            </a:xfrm>
            <a:prstGeom prst="line">
              <a:avLst/>
            </a:prstGeom>
            <a:noFill/>
            <a:ln w="12700">
              <a:solidFill>
                <a:srgbClr val="9999FF">
                  <a:alpha val="50195"/>
                </a:srgb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0" name="Line 14"/>
            <p:cNvSpPr>
              <a:spLocks noChangeShapeType="1"/>
            </p:cNvSpPr>
            <p:nvPr/>
          </p:nvSpPr>
          <p:spPr bwMode="auto">
            <a:xfrm flipH="1">
              <a:off x="1652" y="4072"/>
              <a:ext cx="4108" cy="0"/>
            </a:xfrm>
            <a:prstGeom prst="line">
              <a:avLst/>
            </a:prstGeom>
            <a:noFill/>
            <a:ln w="38100">
              <a:solidFill>
                <a:srgbClr val="003366">
                  <a:alpha val="59999"/>
                </a:srgb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1" name="Line 15"/>
            <p:cNvSpPr>
              <a:spLocks noChangeShapeType="1"/>
            </p:cNvSpPr>
            <p:nvPr/>
          </p:nvSpPr>
          <p:spPr bwMode="auto">
            <a:xfrm flipH="1">
              <a:off x="1652" y="4032"/>
              <a:ext cx="4108" cy="0"/>
            </a:xfrm>
            <a:prstGeom prst="line">
              <a:avLst/>
            </a:prstGeom>
            <a:noFill/>
            <a:ln w="12700">
              <a:solidFill>
                <a:srgbClr val="9999FF">
                  <a:alpha val="50195"/>
                </a:srgb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034" name="Rectangle 17"/>
          <p:cNvSpPr>
            <a:spLocks noChangeArrowheads="1"/>
          </p:cNvSpPr>
          <p:nvPr userDrawn="1"/>
        </p:nvSpPr>
        <p:spPr bwMode="auto">
          <a:xfrm>
            <a:off x="0" y="914400"/>
            <a:ext cx="9156700" cy="93663"/>
          </a:xfrm>
          <a:prstGeom prst="rect">
            <a:avLst/>
          </a:prstGeom>
          <a:gradFill rotWithShape="1">
            <a:gsLst>
              <a:gs pos="0">
                <a:schemeClr val="bg1">
                  <a:alpha val="50000"/>
                </a:schemeClr>
              </a:gs>
              <a:gs pos="100000">
                <a:srgbClr val="B2B2B2">
                  <a:alpha val="50000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35" name="Text Box 19"/>
          <p:cNvSpPr txBox="1">
            <a:spLocks noChangeArrowheads="1"/>
          </p:cNvSpPr>
          <p:nvPr userDrawn="1"/>
        </p:nvSpPr>
        <p:spPr bwMode="auto">
          <a:xfrm>
            <a:off x="6781800" y="-22529"/>
            <a:ext cx="2024913" cy="646331"/>
          </a:xfrm>
          <a:prstGeom prst="rect">
            <a:avLst/>
          </a:prstGeom>
          <a:noFill/>
          <a:ln>
            <a:noFill/>
          </a:ln>
          <a:extLst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>
              <a:defRPr/>
            </a:pPr>
            <a:r>
              <a:rPr lang="en-GB" sz="1200" b="1" dirty="0" smtClean="0">
                <a:solidFill>
                  <a:srgbClr val="B41E22"/>
                </a:solidFill>
              </a:rPr>
              <a:t>International Symposium</a:t>
            </a:r>
          </a:p>
          <a:p>
            <a:pPr algn="r">
              <a:defRPr/>
            </a:pPr>
            <a:r>
              <a:rPr lang="en-GB" sz="1200" b="1" dirty="0" smtClean="0">
                <a:solidFill>
                  <a:srgbClr val="B41E22"/>
                </a:solidFill>
              </a:rPr>
              <a:t>24 June </a:t>
            </a:r>
            <a:r>
              <a:rPr lang="en-US" sz="1200" b="1" dirty="0" smtClean="0">
                <a:solidFill>
                  <a:srgbClr val="B41E22"/>
                </a:solidFill>
              </a:rPr>
              <a:t>–</a:t>
            </a:r>
            <a:r>
              <a:rPr lang="en-GB" sz="1200" b="1" dirty="0" smtClean="0">
                <a:solidFill>
                  <a:srgbClr val="B41E22"/>
                </a:solidFill>
              </a:rPr>
              <a:t> 27 June 2013</a:t>
            </a:r>
          </a:p>
          <a:p>
            <a:pPr algn="r">
              <a:defRPr/>
            </a:pPr>
            <a:r>
              <a:rPr lang="en-GB" sz="1200" b="1" dirty="0" smtClean="0">
                <a:solidFill>
                  <a:srgbClr val="B41E22"/>
                </a:solidFill>
              </a:rPr>
              <a:t>Philadelphia,</a:t>
            </a:r>
            <a:r>
              <a:rPr lang="en-GB" sz="1200" b="1" baseline="0" dirty="0" smtClean="0">
                <a:solidFill>
                  <a:srgbClr val="B41E22"/>
                </a:solidFill>
              </a:rPr>
              <a:t> PA</a:t>
            </a:r>
            <a:r>
              <a:rPr lang="en-GB" sz="1200" b="1" dirty="0" smtClean="0">
                <a:solidFill>
                  <a:srgbClr val="B41E22"/>
                </a:solidFill>
              </a:rPr>
              <a:t>, USA</a:t>
            </a:r>
          </a:p>
        </p:txBody>
      </p:sp>
      <p:pic>
        <p:nvPicPr>
          <p:cNvPr id="1036" name="Picture 1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688" y="5711825"/>
            <a:ext cx="1230312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4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05" r="9705"/>
          <a:stretch>
            <a:fillRect/>
          </a:stretch>
        </p:blipFill>
        <p:spPr bwMode="auto">
          <a:xfrm>
            <a:off x="7924800" y="5473700"/>
            <a:ext cx="1041400" cy="92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8" name="TextBox 2"/>
          <p:cNvSpPr txBox="1">
            <a:spLocks noChangeArrowheads="1"/>
          </p:cNvSpPr>
          <p:nvPr userDrawn="1"/>
        </p:nvSpPr>
        <p:spPr bwMode="auto">
          <a:xfrm>
            <a:off x="7010400" y="5754688"/>
            <a:ext cx="1219200" cy="646112"/>
          </a:xfrm>
          <a:prstGeom prst="rect">
            <a:avLst/>
          </a:prstGeom>
          <a:noFill/>
          <a:ln>
            <a:noFill/>
          </a:ln>
          <a:extLst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>
              <a:defRPr/>
            </a:pPr>
            <a:r>
              <a:rPr lang="en-US" smtClean="0"/>
              <a:t>MBSE </a:t>
            </a:r>
            <a:br>
              <a:rPr lang="en-US" smtClean="0"/>
            </a:br>
            <a:r>
              <a:rPr lang="en-US" smtClean="0"/>
              <a:t>Workshop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69" r:id="rId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7" charset="0"/>
          <a:ea typeface="MS PGothic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7" charset="0"/>
          <a:ea typeface="MS PGothic" pitchFamily="34" charset="-128"/>
          <a:cs typeface="ＭＳ Ｐゴシック" pitchFamily="-107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7" charset="0"/>
          <a:ea typeface="MS PGothic" pitchFamily="34" charset="-128"/>
          <a:cs typeface="ＭＳ Ｐゴシック" pitchFamily="-107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7" charset="0"/>
          <a:ea typeface="MS PGothic" pitchFamily="34" charset="-128"/>
          <a:cs typeface="ＭＳ Ｐゴシック" pitchFamily="-107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7" charset="0"/>
          <a:ea typeface="MS PGothic" pitchFamily="34" charset="-128"/>
          <a:cs typeface="ＭＳ Ｐゴシック" pitchFamily="-107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7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7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7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7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Arial" pitchFamily="-107" charset="0"/>
          <a:ea typeface="MS PGothic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Arial" pitchFamily="-107" charset="0"/>
          <a:ea typeface="MS PGothic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Arial" pitchFamily="-107" charset="0"/>
          <a:ea typeface="MS PGothic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Arial" pitchFamily="-107" charset="0"/>
          <a:ea typeface="MS PGothic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Arial" pitchFamily="-107" charset="0"/>
          <a:ea typeface="MS PGothic" pitchFamily="34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google.com/document/d/1IlXspGkxFjz1ew0x44Wgr6tIbvHZMIZhq4HIeoA7f5g/edit#heading=h.vyib7ft4ti2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76401"/>
            <a:ext cx="7772400" cy="1924050"/>
          </a:xfrm>
        </p:spPr>
        <p:txBody>
          <a:bodyPr/>
          <a:lstStyle/>
          <a:p>
            <a:r>
              <a:rPr lang="en-GB" sz="4000" dirty="0"/>
              <a:t>INCOSE </a:t>
            </a:r>
            <a:r>
              <a:rPr lang="en-GB" sz="4000" dirty="0" smtClean="0"/>
              <a:t>IS </a:t>
            </a:r>
            <a:r>
              <a:rPr lang="en-GB" sz="4000" dirty="0"/>
              <a:t>2013</a:t>
            </a:r>
            <a:br>
              <a:rPr lang="en-GB" sz="4000" dirty="0"/>
            </a:br>
            <a:r>
              <a:rPr lang="en-GB" sz="4000" b="1" dirty="0"/>
              <a:t>MBSE </a:t>
            </a:r>
            <a:r>
              <a:rPr lang="en-GB" sz="4000" b="1" dirty="0" smtClean="0"/>
              <a:t>Plenary</a:t>
            </a:r>
            <a:r>
              <a:rPr lang="en-GB" sz="4000" b="1" dirty="0"/>
              <a:t/>
            </a:r>
            <a:br>
              <a:rPr lang="en-GB" sz="4000" b="1" dirty="0"/>
            </a:br>
            <a:r>
              <a:rPr lang="en-GB" sz="3200" dirty="0" smtClean="0">
                <a:cs typeface="Arial" pitchFamily="34" charset="0"/>
              </a:rPr>
              <a:t>June 24, </a:t>
            </a:r>
            <a:r>
              <a:rPr lang="en-GB" sz="3200" dirty="0">
                <a:cs typeface="Arial" pitchFamily="34" charset="0"/>
              </a:rPr>
              <a:t>2013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MBSE Usability</a:t>
            </a:r>
          </a:p>
          <a:p>
            <a:r>
              <a:rPr lang="en-US" dirty="0" smtClean="0"/>
              <a:t>Lead: Bjorn Cole</a:t>
            </a:r>
            <a:endParaRPr lang="en-US" dirty="0"/>
          </a:p>
          <a:p>
            <a:r>
              <a:rPr lang="en-US" dirty="0" smtClean="0"/>
              <a:t>Presenter: David </a:t>
            </a:r>
            <a:r>
              <a:rPr lang="en-US" dirty="0" err="1" smtClean="0"/>
              <a:t>Lempia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440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Are We?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27048"/>
            <a:ext cx="7848600" cy="4572000"/>
          </a:xfrm>
        </p:spPr>
        <p:txBody>
          <a:bodyPr/>
          <a:lstStyle/>
          <a:p>
            <a:r>
              <a:rPr lang="en-US" sz="2400" dirty="0" smtClean="0"/>
              <a:t>Band of early adopters of MBSE and SE practitioners looking to bend the learning curve</a:t>
            </a:r>
          </a:p>
          <a:p>
            <a:r>
              <a:rPr lang="en-US" sz="2400" dirty="0" smtClean="0"/>
              <a:t>Pattern seen before (h/t Ron </a:t>
            </a:r>
            <a:r>
              <a:rPr lang="en-US" sz="2400" dirty="0" err="1" smtClean="0"/>
              <a:t>Lyells</a:t>
            </a:r>
            <a:r>
              <a:rPr lang="en-US" sz="2400" dirty="0" smtClean="0"/>
              <a:t>):</a:t>
            </a:r>
          </a:p>
          <a:p>
            <a:pPr lvl="1"/>
            <a:r>
              <a:rPr lang="en-US" sz="2000" dirty="0"/>
              <a:t>T</a:t>
            </a:r>
            <a:r>
              <a:rPr lang="en-US" sz="2000" dirty="0" smtClean="0"/>
              <a:t>ools and standards with promise draw in advanced </a:t>
            </a:r>
            <a:r>
              <a:rPr lang="en-US" sz="2000" dirty="0" err="1" smtClean="0"/>
              <a:t>practioners</a:t>
            </a:r>
            <a:endParaRPr lang="en-US" sz="2000" dirty="0" smtClean="0"/>
          </a:p>
          <a:p>
            <a:pPr lvl="1"/>
            <a:r>
              <a:rPr lang="en-US" sz="2000" dirty="0" smtClean="0"/>
              <a:t>Practitioners build and exchange libraries and helper scripts</a:t>
            </a:r>
          </a:p>
          <a:p>
            <a:pPr lvl="1"/>
            <a:r>
              <a:rPr lang="en-US" sz="2000" dirty="0" smtClean="0"/>
              <a:t>Vendors incorporate scripts and relieve associated pain points (e.g., Mentor Graphics)</a:t>
            </a:r>
          </a:p>
          <a:p>
            <a:pPr lvl="1"/>
            <a:r>
              <a:rPr lang="en-US" sz="2000" dirty="0" smtClean="0"/>
              <a:t>Practitioner simplification of standards propels new generations (e.g., Spring driving JEE)</a:t>
            </a:r>
          </a:p>
          <a:p>
            <a:r>
              <a:rPr lang="en-US" sz="2400" dirty="0" smtClean="0"/>
              <a:t>We are the practitioners, gathering Usability Challenges and Best Practices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38012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Arial" charset="0"/>
              </a:rPr>
              <a:t>Usability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272272" cy="44196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b="1" dirty="0" smtClean="0">
                <a:latin typeface="Arial" charset="0"/>
              </a:rPr>
              <a:t>"The extent to which a product can be used by specified </a:t>
            </a:r>
            <a:r>
              <a:rPr lang="en-US" b="1" u="sng" dirty="0" smtClean="0">
                <a:latin typeface="Arial" charset="0"/>
              </a:rPr>
              <a:t>users</a:t>
            </a:r>
            <a:r>
              <a:rPr lang="en-US" b="1" dirty="0" smtClean="0">
                <a:latin typeface="Arial" charset="0"/>
              </a:rPr>
              <a:t> to achieve specified </a:t>
            </a:r>
            <a:r>
              <a:rPr lang="en-US" b="1" u="sng" dirty="0" smtClean="0">
                <a:latin typeface="Arial" charset="0"/>
              </a:rPr>
              <a:t>goals</a:t>
            </a:r>
            <a:r>
              <a:rPr lang="en-US" b="1" dirty="0" smtClean="0">
                <a:latin typeface="Arial" charset="0"/>
              </a:rPr>
              <a:t> with effectiveness, efficiency, and satisfaction in a specified context of use.“ </a:t>
            </a:r>
          </a:p>
          <a:p>
            <a:pPr marL="0" indent="0">
              <a:buFontTx/>
              <a:buNone/>
            </a:pPr>
            <a:r>
              <a:rPr lang="en-US" b="1" dirty="0" smtClean="0">
                <a:latin typeface="Arial" charset="0"/>
              </a:rPr>
              <a:t>							ISO </a:t>
            </a:r>
          </a:p>
          <a:p>
            <a:pPr lvl="1"/>
            <a:r>
              <a:rPr lang="en-US" dirty="0" smtClean="0">
                <a:latin typeface="Arial" charset="0"/>
              </a:rPr>
              <a:t>Ease of Learning</a:t>
            </a:r>
          </a:p>
          <a:p>
            <a:pPr lvl="1"/>
            <a:r>
              <a:rPr lang="en-US" dirty="0" smtClean="0">
                <a:latin typeface="Arial" charset="0"/>
              </a:rPr>
              <a:t>Efficiency of Use (routine)</a:t>
            </a:r>
          </a:p>
          <a:p>
            <a:pPr lvl="1"/>
            <a:r>
              <a:rPr lang="en-US" dirty="0" smtClean="0">
                <a:latin typeface="Arial" charset="0"/>
              </a:rPr>
              <a:t>Efficiency of Use (non-routine)</a:t>
            </a:r>
          </a:p>
          <a:p>
            <a:pPr lvl="1"/>
            <a:r>
              <a:rPr lang="en-US" dirty="0" smtClean="0">
                <a:latin typeface="Arial" charset="0"/>
              </a:rPr>
              <a:t>Error Tolerance</a:t>
            </a:r>
          </a:p>
          <a:p>
            <a:pPr lvl="1"/>
            <a:r>
              <a:rPr lang="en-US" dirty="0" smtClean="0">
                <a:latin typeface="Arial" charset="0"/>
              </a:rPr>
              <a:t>Subjective </a:t>
            </a:r>
          </a:p>
        </p:txBody>
      </p:sp>
    </p:spTree>
    <p:extLst>
      <p:ext uri="{BB962C8B-B14F-4D97-AF65-F5344CB8AC3E}">
        <p14:creationId xmlns:p14="http://schemas.microsoft.com/office/powerpoint/2010/main" val="11794023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Have We Done?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43000"/>
            <a:ext cx="7848600" cy="4956048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January 2011</a:t>
            </a:r>
          </a:p>
          <a:p>
            <a:pPr lvl="1"/>
            <a:r>
              <a:rPr lang="en-US" dirty="0" smtClean="0"/>
              <a:t>Created a list of hi-value use cases</a:t>
            </a:r>
          </a:p>
          <a:p>
            <a:r>
              <a:rPr lang="en-US" dirty="0" smtClean="0"/>
              <a:t>January 2012</a:t>
            </a:r>
          </a:p>
          <a:p>
            <a:pPr lvl="1"/>
            <a:r>
              <a:rPr lang="en-US" dirty="0" smtClean="0"/>
              <a:t>Exemplars</a:t>
            </a:r>
          </a:p>
          <a:p>
            <a:r>
              <a:rPr lang="en-US" dirty="0" smtClean="0"/>
              <a:t>January </a:t>
            </a:r>
            <a:r>
              <a:rPr lang="en-US" dirty="0" smtClean="0"/>
              <a:t>2013</a:t>
            </a:r>
          </a:p>
          <a:p>
            <a:pPr lvl="1"/>
            <a:r>
              <a:rPr lang="en-US" dirty="0" smtClean="0"/>
              <a:t>Library Guide and Assertions</a:t>
            </a:r>
            <a:endParaRPr lang="en-US" dirty="0" smtClean="0"/>
          </a:p>
          <a:p>
            <a:r>
              <a:rPr lang="en-US" dirty="0"/>
              <a:t>February 2013</a:t>
            </a:r>
          </a:p>
          <a:p>
            <a:pPr lvl="1"/>
            <a:r>
              <a:rPr lang="en-US" dirty="0" smtClean="0"/>
              <a:t>Completed </a:t>
            </a:r>
            <a:r>
              <a:rPr lang="en-US" dirty="0" smtClean="0"/>
              <a:t>library </a:t>
            </a:r>
            <a:r>
              <a:rPr lang="en-US" dirty="0"/>
              <a:t>exemplars </a:t>
            </a:r>
            <a:r>
              <a:rPr lang="en-US" dirty="0" smtClean="0"/>
              <a:t>paper</a:t>
            </a:r>
            <a:r>
              <a:rPr lang="en-US" dirty="0" smtClean="0"/>
              <a:t>. See OMG Wiki</a:t>
            </a:r>
            <a:endParaRPr lang="en-US" dirty="0"/>
          </a:p>
          <a:p>
            <a:r>
              <a:rPr lang="en-US" dirty="0" smtClean="0"/>
              <a:t>March-May 2013</a:t>
            </a:r>
          </a:p>
          <a:p>
            <a:pPr lvl="1"/>
            <a:r>
              <a:rPr lang="en-US" dirty="0" smtClean="0"/>
              <a:t>Monthly meetings</a:t>
            </a:r>
          </a:p>
          <a:p>
            <a:pPr lvl="1"/>
            <a:r>
              <a:rPr lang="en-US" dirty="0" smtClean="0"/>
              <a:t>Refining ideas we want to capture in library</a:t>
            </a:r>
          </a:p>
          <a:p>
            <a:pPr lvl="1"/>
            <a:r>
              <a:rPr lang="en-US" dirty="0" smtClean="0"/>
              <a:t>Received input from JPL Human Interface specialists on modelers’ survey (preliminary</a:t>
            </a:r>
            <a:r>
              <a:rPr lang="en-US" dirty="0" smtClean="0"/>
              <a:t>)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85181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 Workshop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295400"/>
            <a:ext cx="8503920" cy="4803648"/>
          </a:xfrm>
        </p:spPr>
        <p:txBody>
          <a:bodyPr/>
          <a:lstStyle/>
          <a:p>
            <a:r>
              <a:rPr lang="en-US" dirty="0" smtClean="0"/>
              <a:t>Tuesday</a:t>
            </a:r>
          </a:p>
          <a:p>
            <a:pPr lvl="1"/>
            <a:r>
              <a:rPr lang="en-US" dirty="0" smtClean="0"/>
              <a:t>Introductions</a:t>
            </a:r>
          </a:p>
          <a:p>
            <a:pPr lvl="1"/>
            <a:r>
              <a:rPr lang="en-US" dirty="0" smtClean="0"/>
              <a:t>What is Usability?</a:t>
            </a:r>
          </a:p>
          <a:p>
            <a:pPr lvl="1"/>
            <a:r>
              <a:rPr lang="en-US" dirty="0" smtClean="0"/>
              <a:t>What have we learned? (Paper Summary)</a:t>
            </a:r>
          </a:p>
          <a:p>
            <a:pPr lvl="1"/>
            <a:r>
              <a:rPr lang="en-US" dirty="0" smtClean="0"/>
              <a:t>Identify a set of desired re-usable library objects</a:t>
            </a:r>
          </a:p>
          <a:p>
            <a:r>
              <a:rPr lang="en-US" dirty="0" smtClean="0"/>
              <a:t>Wednesday</a:t>
            </a:r>
          </a:p>
          <a:p>
            <a:pPr lvl="1"/>
            <a:r>
              <a:rPr lang="en-US" dirty="0" smtClean="0"/>
              <a:t>Review Literature (Reusable Asset Specification)</a:t>
            </a:r>
          </a:p>
          <a:p>
            <a:pPr lvl="1"/>
            <a:r>
              <a:rPr lang="en-US" dirty="0" smtClean="0"/>
              <a:t>Create Library Guide Paper Outline</a:t>
            </a:r>
          </a:p>
          <a:p>
            <a:pPr lvl="1"/>
            <a:r>
              <a:rPr lang="en-US" dirty="0" smtClean="0"/>
              <a:t>Identify </a:t>
            </a:r>
            <a:r>
              <a:rPr lang="en-US" dirty="0"/>
              <a:t>I</a:t>
            </a:r>
            <a:r>
              <a:rPr lang="en-US" dirty="0" smtClean="0"/>
              <a:t>nterested Authors – Assign a section of the paper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40433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6400800" cy="954088"/>
          </a:xfrm>
        </p:spPr>
        <p:txBody>
          <a:bodyPr/>
          <a:lstStyle/>
          <a:p>
            <a:r>
              <a:rPr lang="en-US" dirty="0" smtClean="0"/>
              <a:t>MBSE Usability Meeting Notice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Topic: Best practices for Re-Using Model Libraries</a:t>
            </a:r>
          </a:p>
          <a:p>
            <a:r>
              <a:rPr lang="en-US" dirty="0" smtClean="0"/>
              <a:t>Date: Tuesday June 25</a:t>
            </a:r>
          </a:p>
          <a:p>
            <a:r>
              <a:rPr lang="en-US" dirty="0" smtClean="0"/>
              <a:t>Time: 4:00 </a:t>
            </a:r>
            <a:r>
              <a:rPr lang="en-US" dirty="0"/>
              <a:t>PM </a:t>
            </a:r>
            <a:endParaRPr lang="en-US" dirty="0" smtClean="0"/>
          </a:p>
          <a:p>
            <a:r>
              <a:rPr lang="en-US" dirty="0" smtClean="0"/>
              <a:t>Where: Room </a:t>
            </a:r>
            <a:r>
              <a:rPr lang="en-US" dirty="0"/>
              <a:t>304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105979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6400800" cy="954088"/>
          </a:xfrm>
        </p:spPr>
        <p:txBody>
          <a:bodyPr/>
          <a:lstStyle/>
          <a:p>
            <a:r>
              <a:rPr lang="en-US" dirty="0" smtClean="0"/>
              <a:t>MBSE Usability Meeting Notice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Topic: Best practices for Re-Using Model Libraries</a:t>
            </a:r>
          </a:p>
          <a:p>
            <a:r>
              <a:rPr lang="en-US" dirty="0" smtClean="0"/>
              <a:t>Date: </a:t>
            </a:r>
            <a:r>
              <a:rPr lang="en-US" dirty="0"/>
              <a:t>Wednesday June 26</a:t>
            </a:r>
            <a:endParaRPr lang="en-US" dirty="0" smtClean="0"/>
          </a:p>
          <a:p>
            <a:r>
              <a:rPr lang="en-US" dirty="0" smtClean="0"/>
              <a:t>Time: </a:t>
            </a:r>
            <a:r>
              <a:rPr lang="en-US" dirty="0"/>
              <a:t>2:00 </a:t>
            </a:r>
            <a:r>
              <a:rPr lang="en-US" dirty="0" smtClean="0"/>
              <a:t>PM</a:t>
            </a:r>
          </a:p>
          <a:p>
            <a:r>
              <a:rPr lang="en-US" dirty="0" smtClean="0"/>
              <a:t>Where: Room </a:t>
            </a:r>
            <a:r>
              <a:rPr lang="en-US" dirty="0"/>
              <a:t>310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730880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Learn more at the MBSE Usability team Wiki</a:t>
            </a:r>
          </a:p>
          <a:p>
            <a:pPr lvl="1"/>
            <a:r>
              <a:rPr lang="en-US" dirty="0"/>
              <a:t>http://www.</a:t>
            </a:r>
            <a:r>
              <a:rPr lang="en-US" b="1" dirty="0"/>
              <a:t>omgwiki.org/MBSE</a:t>
            </a:r>
            <a:r>
              <a:rPr lang="en-US" dirty="0" smtClean="0"/>
              <a:t>/</a:t>
            </a:r>
            <a:br>
              <a:rPr lang="en-US" dirty="0" smtClean="0"/>
            </a:br>
            <a:r>
              <a:rPr lang="en-US" dirty="0" err="1" smtClean="0"/>
              <a:t>doku.php?id</a:t>
            </a:r>
            <a:r>
              <a:rPr lang="en-US" dirty="0" smtClean="0"/>
              <a:t>=</a:t>
            </a:r>
            <a:r>
              <a:rPr lang="en-US" dirty="0" err="1" smtClean="0"/>
              <a:t>mbse:usability</a:t>
            </a:r>
            <a:endParaRPr lang="en-US" dirty="0" smtClean="0"/>
          </a:p>
          <a:p>
            <a:pPr lvl="1"/>
            <a:r>
              <a:rPr lang="en-US" dirty="0" smtClean="0"/>
              <a:t>Google Group “</a:t>
            </a:r>
            <a:r>
              <a:rPr lang="en-US" dirty="0" err="1" smtClean="0"/>
              <a:t>omg</a:t>
            </a:r>
            <a:r>
              <a:rPr lang="en-US" dirty="0" smtClean="0"/>
              <a:t> </a:t>
            </a:r>
            <a:r>
              <a:rPr lang="en-US" dirty="0" err="1"/>
              <a:t>mbse</a:t>
            </a:r>
            <a:r>
              <a:rPr lang="en-US" dirty="0"/>
              <a:t> </a:t>
            </a:r>
            <a:r>
              <a:rPr lang="en-US" dirty="0" smtClean="0"/>
              <a:t>usability</a:t>
            </a:r>
            <a:r>
              <a:rPr lang="en-US" dirty="0" smtClean="0"/>
              <a:t>”</a:t>
            </a:r>
          </a:p>
          <a:p>
            <a:pPr lvl="1"/>
            <a:r>
              <a:rPr lang="en-US" dirty="0" smtClean="0"/>
              <a:t>Google Document </a:t>
            </a:r>
            <a:r>
              <a:rPr lang="en-US" sz="1400" dirty="0" smtClean="0"/>
              <a:t>“</a:t>
            </a:r>
            <a:r>
              <a:rPr lang="en-US" sz="1400" dirty="0">
                <a:hlinkClick r:id="rId2"/>
              </a:rPr>
              <a:t>https://</a:t>
            </a:r>
            <a:r>
              <a:rPr lang="en-US" sz="1400" dirty="0" smtClean="0">
                <a:hlinkClick r:id="rId2"/>
              </a:rPr>
              <a:t>docs.google.com/document/d/1IlXspGkxFjz1ew0x44Wgr6tIbvHZMIZhq4HIeoA7f5g/</a:t>
            </a:r>
            <a:r>
              <a:rPr lang="en-US" sz="1400" dirty="0" err="1" smtClean="0">
                <a:hlinkClick r:id="rId2"/>
              </a:rPr>
              <a:t>edit#heading</a:t>
            </a:r>
            <a:r>
              <a:rPr lang="en-US" sz="1400" dirty="0" smtClean="0">
                <a:hlinkClick r:id="rId2"/>
              </a:rPr>
              <a:t>=h.vyib7ft4ti2f</a:t>
            </a:r>
            <a:r>
              <a:rPr lang="en-US" sz="1400" dirty="0" smtClean="0"/>
              <a:t>”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518261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Default Design">
      <a:majorFont>
        <a:latin typeface=""/>
        <a:ea typeface="ＭＳ Ｐゴシック"/>
        <a:cs typeface="ＭＳ Ｐゴシック"/>
      </a:majorFont>
      <a:minorFont>
        <a:latin typeface="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07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07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DE70C6ABB55246BE6BF2EDB8F33489" ma:contentTypeVersion="0" ma:contentTypeDescription="Create a new document." ma:contentTypeScope="" ma:versionID="86ba01c04793f7e298674ee3d46f57b0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AEC818A-4A28-4E7C-9F3D-599676CE4AB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3DAE41A2-3E7C-4F94-9420-8852244ECE0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C0F3DA4-77BF-4BAD-BDFF-755CC31CC598}">
  <ds:schemaRefs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purl.org/dc/elements/1.1/"/>
    <ds:schemaRef ds:uri="http://schemas.microsoft.com/office/2006/metadata/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20981</TotalTime>
  <Words>302</Words>
  <Application>Microsoft Office PowerPoint</Application>
  <PresentationFormat>On-screen Show (4:3)</PresentationFormat>
  <Paragraphs>61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2_Default Design</vt:lpstr>
      <vt:lpstr>INCOSE IS 2013 MBSE Plenary June 24, 2013</vt:lpstr>
      <vt:lpstr>Who Are We?</vt:lpstr>
      <vt:lpstr>Usability</vt:lpstr>
      <vt:lpstr>What Have We Done?</vt:lpstr>
      <vt:lpstr>IS Workshop Plan</vt:lpstr>
      <vt:lpstr>MBSE Usability Meeting Notice</vt:lpstr>
      <vt:lpstr>MBSE Usability Meeting Notice</vt:lpstr>
      <vt:lpstr>Questions?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Sampson, Mark</dc:creator>
  <cp:lastModifiedBy>Lempia, David L</cp:lastModifiedBy>
  <cp:revision>119</cp:revision>
  <cp:lastPrinted>2013-06-23T18:12:26Z</cp:lastPrinted>
  <dcterms:created xsi:type="dcterms:W3CDTF">2008-02-28T21:57:35Z</dcterms:created>
  <dcterms:modified xsi:type="dcterms:W3CDTF">2013-06-24T10:38:00Z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