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5" r:id="rId2"/>
    <p:sldId id="357" r:id="rId3"/>
    <p:sldId id="358" r:id="rId4"/>
    <p:sldId id="359" r:id="rId5"/>
    <p:sldId id="371" r:id="rId6"/>
    <p:sldId id="361" r:id="rId7"/>
    <p:sldId id="363" r:id="rId8"/>
    <p:sldId id="365" r:id="rId9"/>
    <p:sldId id="366" r:id="rId10"/>
    <p:sldId id="367" r:id="rId11"/>
    <p:sldId id="368" r:id="rId12"/>
    <p:sldId id="369" r:id="rId13"/>
    <p:sldId id="370" r:id="rId14"/>
  </p:sldIdLst>
  <p:sldSz cx="9144000" cy="5143500" type="screen16x9"/>
  <p:notesSz cx="6805613" cy="99441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1" userDrawn="1">
          <p15:clr>
            <a:srgbClr val="A4A3A4"/>
          </p15:clr>
        </p15:guide>
        <p15:guide id="2" orient="horz" pos="2783" userDrawn="1">
          <p15:clr>
            <a:srgbClr val="A4A3A4"/>
          </p15:clr>
        </p15:guide>
        <p15:guide id="3" pos="537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ROSPE Veejay" initials="GV" lastIdx="3" clrIdx="0">
    <p:extLst>
      <p:ext uri="{19B8F6BF-5375-455C-9EA6-DF929625EA0E}">
        <p15:presenceInfo xmlns:p15="http://schemas.microsoft.com/office/powerpoint/2012/main" userId="S-1-5-21-2455101938-2081098319-3243300316-11090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DE"/>
    <a:srgbClr val="292929"/>
    <a:srgbClr val="005386"/>
    <a:srgbClr val="969696"/>
    <a:srgbClr val="062C56"/>
    <a:srgbClr val="000000"/>
    <a:srgbClr val="FF6600"/>
    <a:srgbClr val="A2E8A2"/>
    <a:srgbClr val="2EB82E"/>
    <a:srgbClr val="FF8A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7" autoAdjust="0"/>
    <p:restoredTop sz="96959" autoAdjust="0"/>
  </p:normalViewPr>
  <p:slideViewPr>
    <p:cSldViewPr snapToGrid="0">
      <p:cViewPr varScale="1">
        <p:scale>
          <a:sx n="128" d="100"/>
          <a:sy n="128" d="100"/>
        </p:scale>
        <p:origin x="110" y="221"/>
      </p:cViewPr>
      <p:guideLst>
        <p:guide orient="horz" pos="771"/>
        <p:guide orient="horz" pos="2783"/>
        <p:guide pos="53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D4DA60F-0BB5-4A3D-B6FA-FDF2FC2558E5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44425933-59C9-4582-A8D9-570D66460C9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2262F3B-5CC7-4D5E-B602-F5E0CB55D9B3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7813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830233AA-EDD9-4D1C-B66A-95A21E602A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9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"/>
          <p:cNvSpPr>
            <a:spLocks noGrp="1"/>
          </p:cNvSpPr>
          <p:nvPr>
            <p:ph type="title" hasCustomPrompt="1"/>
          </p:nvPr>
        </p:nvSpPr>
        <p:spPr>
          <a:xfrm>
            <a:off x="466165" y="353457"/>
            <a:ext cx="8138087" cy="374073"/>
          </a:xfrm>
        </p:spPr>
        <p:txBody>
          <a:bodyPr>
            <a:noAutofit/>
          </a:bodyPr>
          <a:lstStyle>
            <a:lvl1pPr algn="r">
              <a:defRPr lang="en-US" sz="3200" b="0" i="0" kern="1200" spc="0" baseline="0" noProof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3ds Light"/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1033929" y="876062"/>
            <a:ext cx="7570323" cy="431800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kern="900" spc="0" baseline="0">
                <a:solidFill>
                  <a:schemeClr val="tx1"/>
                </a:solidFill>
              </a:defRPr>
            </a:lvl1pPr>
            <a:lvl2pPr>
              <a:buFont typeface="Arial" pitchFamily="34" charset="0"/>
              <a:buNone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None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227884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006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5" hasCustomPrompt="1"/>
          </p:nvPr>
        </p:nvSpPr>
        <p:spPr>
          <a:xfrm>
            <a:off x="719138" y="879561"/>
            <a:ext cx="7921625" cy="368450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pc="0" baseline="0"/>
            </a:lvl4pPr>
            <a:lvl5pPr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3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_Corp Template_2015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 hasCustomPrompt="1"/>
          </p:nvPr>
        </p:nvSpPr>
        <p:spPr>
          <a:xfrm>
            <a:off x="3851920" y="891340"/>
            <a:ext cx="4752528" cy="374073"/>
          </a:xfrm>
        </p:spPr>
        <p:txBody>
          <a:bodyPr>
            <a:noAutofit/>
          </a:bodyPr>
          <a:lstStyle>
            <a:lvl1pPr algn="r">
              <a:defRPr lang="en-US" sz="3200" b="0" i="0" kern="1200" spc="0" baseline="0" noProof="0" dirty="0" smtClean="0">
                <a:solidFill>
                  <a:schemeClr val="bg1"/>
                </a:solidFill>
                <a:effectLst/>
                <a:latin typeface="+mj-lt"/>
                <a:ea typeface="+mj-ea"/>
                <a:cs typeface="3ds Light"/>
              </a:defRPr>
            </a:lvl1pPr>
          </a:lstStyle>
          <a:p>
            <a:r>
              <a:rPr lang="en-US" noProof="0" dirty="0"/>
              <a:t>Click to edit title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1" y="1491630"/>
            <a:ext cx="4032251" cy="431800"/>
          </a:xfrm>
        </p:spPr>
        <p:txBody>
          <a:bodyPr anchor="ctr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2000" baseline="0">
                <a:solidFill>
                  <a:schemeClr val="bg1"/>
                </a:solidFill>
                <a:latin typeface="+mj-lt"/>
              </a:defRPr>
            </a:lvl1pPr>
            <a:lvl2pPr>
              <a:buFont typeface="Arial" pitchFamily="34" charset="0"/>
              <a:buNone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None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None/>
              <a:defRPr>
                <a:solidFill>
                  <a:schemeClr val="bg1"/>
                </a:solidFill>
              </a:defRPr>
            </a:lvl4pPr>
            <a:lvl5pP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536284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/>
          <p:cNvSpPr>
            <a:spLocks noGrp="1"/>
          </p:cNvSpPr>
          <p:nvPr>
            <p:ph type="body" sz="quarter" idx="11" hasCustomPrompt="1"/>
          </p:nvPr>
        </p:nvSpPr>
        <p:spPr>
          <a:xfrm>
            <a:off x="729346" y="1131670"/>
            <a:ext cx="7924119" cy="360000"/>
          </a:xfrm>
          <a:solidFill>
            <a:srgbClr val="005386"/>
          </a:solidFill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First item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 hasCustomPrompt="1"/>
          </p:nvPr>
        </p:nvSpPr>
        <p:spPr>
          <a:xfrm>
            <a:off x="729346" y="1668708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Second item</a:t>
            </a:r>
          </a:p>
        </p:txBody>
      </p:sp>
      <p:sp>
        <p:nvSpPr>
          <p:cNvPr id="8" name="Espace réservé du texte 5"/>
          <p:cNvSpPr>
            <a:spLocks noGrp="1"/>
          </p:cNvSpPr>
          <p:nvPr>
            <p:ph type="body" sz="quarter" idx="15" hasCustomPrompt="1"/>
          </p:nvPr>
        </p:nvSpPr>
        <p:spPr>
          <a:xfrm>
            <a:off x="729346" y="221175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Third item</a:t>
            </a:r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7" hasCustomPrompt="1"/>
          </p:nvPr>
        </p:nvSpPr>
        <p:spPr>
          <a:xfrm>
            <a:off x="729346" y="275181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Fourth item</a:t>
            </a: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9" hasCustomPrompt="1"/>
          </p:nvPr>
        </p:nvSpPr>
        <p:spPr>
          <a:xfrm>
            <a:off x="729346" y="329187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Fifth item</a:t>
            </a:r>
          </a:p>
        </p:txBody>
      </p:sp>
      <p:sp>
        <p:nvSpPr>
          <p:cNvPr id="14" name="Espace réservé du texte 5"/>
          <p:cNvSpPr>
            <a:spLocks noGrp="1"/>
          </p:cNvSpPr>
          <p:nvPr>
            <p:ph type="body" sz="quarter" idx="21" hasCustomPrompt="1"/>
          </p:nvPr>
        </p:nvSpPr>
        <p:spPr>
          <a:xfrm>
            <a:off x="729346" y="3831930"/>
            <a:ext cx="7924119" cy="360000"/>
          </a:xfrm>
          <a:noFill/>
        </p:spPr>
        <p:txBody>
          <a:bodyPr lIns="288000" tIns="36000" rIns="72000" bIns="36000" anchor="ctr"/>
          <a:lstStyle>
            <a:lvl1pPr marL="0" indent="0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Sixth item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7644" y="879562"/>
            <a:ext cx="7272808" cy="648072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buFont typeface="Arial" pitchFamily="34" charset="0"/>
              <a:buNone/>
              <a:defRPr sz="3200" baseline="0"/>
            </a:lvl1pPr>
            <a:lvl2pPr>
              <a:buFont typeface="Arial" pitchFamily="34" charset="0"/>
              <a:buNone/>
              <a:defRPr/>
            </a:lvl2pPr>
            <a:lvl3pPr>
              <a:buFont typeface="Arial" pitchFamily="34" charset="0"/>
              <a:buNone/>
              <a:defRPr/>
            </a:lvl3pPr>
            <a:lvl4pPr>
              <a:buFont typeface="Arial" pitchFamily="34" charset="0"/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3" name="Text Placeholder 20"/>
          <p:cNvSpPr>
            <a:spLocks noGrp="1"/>
          </p:cNvSpPr>
          <p:nvPr>
            <p:ph type="body" sz="quarter" idx="12" hasCustomPrompt="1"/>
          </p:nvPr>
        </p:nvSpPr>
        <p:spPr>
          <a:xfrm>
            <a:off x="1368425" y="1707655"/>
            <a:ext cx="7272339" cy="468313"/>
          </a:xfrm>
        </p:spPr>
        <p:txBody>
          <a:bodyPr vert="horz" lIns="87916" tIns="43957" rIns="87916" bIns="43957" rtlCol="0" anchor="ctr">
            <a:noAutofit/>
          </a:bodyPr>
          <a:lstStyle>
            <a:lvl1pPr algn="r">
              <a:lnSpc>
                <a:spcPct val="100000"/>
              </a:lnSpc>
              <a:buFont typeface="Arial" pitchFamily="34" charset="0"/>
              <a:buNone/>
              <a:defRPr lang="en-US" sz="2000" b="0" i="0" kern="900" spc="0" baseline="0" dirty="0" smtClean="0">
                <a:solidFill>
                  <a:schemeClr val="tx1"/>
                </a:solidFill>
                <a:latin typeface="+mj-lt"/>
                <a:ea typeface="+mn-ea"/>
                <a:cs typeface="3ds Light"/>
              </a:defRPr>
            </a:lvl1pPr>
          </a:lstStyle>
          <a:p>
            <a:pPr marL="187195" lvl="0" indent="-259194" algn="r" defTabSz="879130" rtl="0" eaLnBrk="1" latinLnBrk="0" hangingPunct="1">
              <a:lnSpc>
                <a:spcPts val="2000"/>
              </a:lnSpc>
              <a:spcBef>
                <a:spcPts val="0"/>
              </a:spcBef>
              <a:buSzPct val="100000"/>
            </a:pPr>
            <a:r>
              <a:rPr lang="en-US" dirty="0"/>
              <a:t>Click to add subtitle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575" y="842967"/>
            <a:ext cx="7926407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5"/>
          </p:nvPr>
        </p:nvSpPr>
        <p:spPr>
          <a:xfrm>
            <a:off x="719573" y="1276350"/>
            <a:ext cx="7950899" cy="3167608"/>
          </a:xfrm>
        </p:spPr>
        <p:txBody>
          <a:bodyPr/>
          <a:lstStyle>
            <a:lvl1pPr marL="251994" indent="-251994">
              <a:spcBef>
                <a:spcPts val="8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400"/>
              </a:spcBef>
              <a:defRPr/>
            </a:lvl3pPr>
            <a:lvl4pPr>
              <a:spcBef>
                <a:spcPts val="400"/>
              </a:spcBef>
              <a:defRPr spc="0" baseline="0"/>
            </a:lvl4pPr>
            <a:lvl5pPr>
              <a:spcBef>
                <a:spcPts val="400"/>
              </a:spcBef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5"/>
          </p:nvPr>
        </p:nvSpPr>
        <p:spPr>
          <a:xfrm>
            <a:off x="719141" y="879561"/>
            <a:ext cx="7921625" cy="3684501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</p:spPr>
        <p:txBody>
          <a:bodyPr/>
          <a:lstStyle>
            <a:lvl1pPr algn="l"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9" y="842967"/>
            <a:ext cx="7934324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6"/>
          <p:cNvSpPr>
            <a:spLocks noGrp="1"/>
          </p:cNvSpPr>
          <p:nvPr>
            <p:ph sz="quarter" idx="15"/>
          </p:nvPr>
        </p:nvSpPr>
        <p:spPr>
          <a:xfrm>
            <a:off x="719139" y="1276350"/>
            <a:ext cx="3840480" cy="3287713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6"/>
          </p:nvPr>
        </p:nvSpPr>
        <p:spPr>
          <a:xfrm>
            <a:off x="4812983" y="1275606"/>
            <a:ext cx="3840480" cy="3291840"/>
          </a:xfrm>
        </p:spPr>
        <p:txBody>
          <a:bodyPr/>
          <a:lstStyle>
            <a:lvl4pPr>
              <a:defRPr spc="0" baseline="0"/>
            </a:lvl4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 head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9139" y="842967"/>
            <a:ext cx="7934325" cy="396549"/>
          </a:xfrm>
        </p:spPr>
        <p:txBody>
          <a:bodyPr wrap="square">
            <a:spAutoFit/>
          </a:bodyPr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Corp Template_20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19572" y="361751"/>
            <a:ext cx="7920880" cy="374073"/>
          </a:xfrm>
          <a:prstGeom prst="rect">
            <a:avLst/>
          </a:prstGeom>
        </p:spPr>
        <p:txBody>
          <a:bodyPr vert="horz" lIns="87916" tIns="43957" rIns="87916" bIns="43957" rtlCol="0" anchor="ctr">
            <a:noAutofit/>
          </a:bodyPr>
          <a:lstStyle/>
          <a:p>
            <a:r>
              <a:rPr lang="en-US" noProof="0" dirty="0"/>
              <a:t>Main Title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137" y="1306871"/>
            <a:ext cx="7921315" cy="3257192"/>
          </a:xfrm>
          <a:prstGeom prst="rect">
            <a:avLst/>
          </a:prstGeom>
        </p:spPr>
        <p:txBody>
          <a:bodyPr vert="horz" lIns="87916" tIns="43957" rIns="87916" bIns="4395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noProof="0" dirty="0"/>
          </a:p>
        </p:txBody>
      </p:sp>
      <p:sp>
        <p:nvSpPr>
          <p:cNvPr id="18" name="Espace réservé du numéro de diapositive 5"/>
          <p:cNvSpPr txBox="1">
            <a:spLocks/>
          </p:cNvSpPr>
          <p:nvPr/>
        </p:nvSpPr>
        <p:spPr>
          <a:xfrm>
            <a:off x="0" y="4803998"/>
            <a:ext cx="395536" cy="360040"/>
          </a:xfrm>
          <a:prstGeom prst="rect">
            <a:avLst/>
          </a:prstGeom>
        </p:spPr>
        <p:txBody>
          <a:bodyPr lIns="87916" tIns="43957" rIns="87916" bIns="43957" anchor="ctr"/>
          <a:lstStyle>
            <a:lvl1pPr>
              <a:defRPr sz="1000"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ctr" defTabSz="879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95206-EC0C-43EF-8E7D-2BA7BDFE308A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ctr" defTabSz="8791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820" y="4719511"/>
            <a:ext cx="2645445" cy="24382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774" r:id="rId3"/>
    <p:sldLayoutId id="2147483663" r:id="rId4"/>
    <p:sldLayoutId id="2147483662" r:id="rId5"/>
    <p:sldLayoutId id="2147483699" r:id="rId6"/>
    <p:sldLayoutId id="2147483664" r:id="rId7"/>
    <p:sldLayoutId id="2147483666" r:id="rId8"/>
    <p:sldLayoutId id="2147483765" r:id="rId9"/>
    <p:sldLayoutId id="2147483667" r:id="rId10"/>
    <p:sldLayoutId id="2147483696" r:id="rId11"/>
    <p:sldLayoutId id="2147483775" r:id="rId12"/>
  </p:sldLayoutIdLst>
  <p:timing>
    <p:tnLst>
      <p:par>
        <p:cTn id="1" dur="indefinite" restart="never" nodeType="tmRoot"/>
      </p:par>
    </p:tnLst>
  </p:timing>
  <p:txStyles>
    <p:titleStyle>
      <a:lvl1pPr algn="l" defTabSz="879130" rtl="0" eaLnBrk="1" latinLnBrk="0" hangingPunct="1">
        <a:spcBef>
          <a:spcPct val="0"/>
        </a:spcBef>
        <a:buNone/>
        <a:defRPr lang="en-US" sz="3200" b="0" i="0" kern="1200" spc="0" baseline="0" noProof="0" dirty="0">
          <a:solidFill>
            <a:schemeClr val="tx1"/>
          </a:solidFill>
          <a:effectLst/>
          <a:latin typeface="+mj-lt"/>
          <a:ea typeface="+mj-ea"/>
          <a:cs typeface="3ds Condensed"/>
        </a:defRPr>
      </a:lvl1pPr>
    </p:titleStyle>
    <p:bodyStyle>
      <a:lvl1pPr marL="228594" indent="-228594" algn="l" defTabSz="879130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80000"/>
        <a:buFont typeface="Wingdings 3" panose="05040102010807070707" pitchFamily="18" charset="2"/>
        <a:buChar char="u"/>
        <a:defRPr sz="2000" b="0" i="0" kern="900" spc="0">
          <a:solidFill>
            <a:schemeClr val="tx1"/>
          </a:solidFill>
          <a:latin typeface="+mn-lt"/>
          <a:ea typeface="+mn-ea"/>
          <a:cs typeface="3ds Light"/>
        </a:defRPr>
      </a:lvl1pPr>
      <a:lvl2pPr marL="400041" marR="0" indent="-176209" algn="l" defTabSz="879130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1"/>
        </a:buClr>
        <a:buSzPct val="75000"/>
        <a:buFont typeface="Wingdings 3" panose="05040102010807070707" pitchFamily="18" charset="2"/>
        <a:buChar char="w"/>
        <a:tabLst/>
        <a:defRPr sz="1800" b="0" i="0" kern="900" spc="0" baseline="0">
          <a:solidFill>
            <a:schemeClr val="tx1"/>
          </a:solidFill>
          <a:latin typeface="+mn-lt"/>
          <a:ea typeface="+mn-ea"/>
          <a:cs typeface="3ds Light"/>
        </a:defRPr>
      </a:lvl2pPr>
      <a:lvl3pPr marL="628635" marR="0" indent="-158747" algn="l" defTabSz="879130" rtl="0" eaLnBrk="1" fontAlgn="auto" latinLnBrk="0" hangingPunct="1">
        <a:lnSpc>
          <a:spcPct val="100000"/>
        </a:lnSpc>
        <a:spcBef>
          <a:spcPts val="400"/>
        </a:spcBef>
        <a:spcAft>
          <a:spcPts val="0"/>
        </a:spcAft>
        <a:buClr>
          <a:schemeClr val="tx1"/>
        </a:buClr>
        <a:buSzPct val="60000"/>
        <a:buFont typeface="Wingdings 3" panose="05040102010807070707" pitchFamily="18" charset="2"/>
        <a:buChar char="u"/>
        <a:tabLst/>
        <a:defRPr sz="1600" b="0" i="0" kern="900" spc="0">
          <a:solidFill>
            <a:schemeClr val="tx1"/>
          </a:solidFill>
          <a:latin typeface="+mn-lt"/>
          <a:ea typeface="+mn-ea"/>
          <a:cs typeface="3ds Light"/>
        </a:defRPr>
      </a:lvl3pPr>
      <a:lvl4pPr marL="857229" indent="-179384" algn="l" defTabSz="879130" rtl="0" eaLnBrk="1" latinLnBrk="0" hangingPunct="1">
        <a:lnSpc>
          <a:spcPct val="100000"/>
        </a:lnSpc>
        <a:spcBef>
          <a:spcPts val="400"/>
        </a:spcBef>
        <a:buClr>
          <a:schemeClr val="tx1"/>
        </a:buClr>
        <a:buSzPct val="60000"/>
        <a:buFont typeface="Wingdings 3" panose="05040102010807070707" pitchFamily="18" charset="2"/>
        <a:buChar char="w"/>
        <a:defRPr sz="1400" b="0" i="0" kern="900" spc="-71">
          <a:solidFill>
            <a:schemeClr val="tx1"/>
          </a:solidFill>
          <a:latin typeface="+mn-lt"/>
          <a:ea typeface="+mn-ea"/>
          <a:cs typeface="3ds Light"/>
        </a:defRPr>
      </a:lvl4pPr>
      <a:lvl5pPr marL="914377" indent="0" algn="l" defTabSz="1028674" rtl="0" eaLnBrk="1" latinLnBrk="0" hangingPunct="1">
        <a:lnSpc>
          <a:spcPct val="100000"/>
        </a:lnSpc>
        <a:spcBef>
          <a:spcPts val="300"/>
        </a:spcBef>
        <a:buFont typeface="Arial"/>
        <a:buNone/>
        <a:defRPr sz="1200" b="0" i="0" kern="1200" baseline="0">
          <a:solidFill>
            <a:schemeClr val="tx1"/>
          </a:solidFill>
          <a:latin typeface="+mn-lt"/>
          <a:ea typeface="+mn-ea"/>
          <a:cs typeface="3ds Light"/>
        </a:defRPr>
      </a:lvl5pPr>
      <a:lvl6pPr marL="2417608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171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96736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736301" indent="-219783" algn="l" defTabSz="8791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9565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9130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8695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825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24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738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6954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6519" algn="l" defTabSz="87913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1620" userDrawn="1">
          <p15:clr>
            <a:srgbClr val="F26B43"/>
          </p15:clr>
        </p15:guide>
        <p15:guide id="3" pos="453" userDrawn="1">
          <p15:clr>
            <a:srgbClr val="F26B43"/>
          </p15:clr>
        </p15:guide>
        <p15:guide id="4" pos="5451" userDrawn="1">
          <p15:clr>
            <a:srgbClr val="F26B43"/>
          </p15:clr>
        </p15:guide>
        <p15:guide id="5" orient="horz" pos="226" userDrawn="1">
          <p15:clr>
            <a:srgbClr val="F26B43"/>
          </p15:clr>
        </p15:guide>
        <p15:guide id="6" orient="horz" pos="28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033929" y="876061"/>
            <a:ext cx="7570323" cy="713679"/>
          </a:xfrm>
        </p:spPr>
        <p:txBody>
          <a:bodyPr anchor="t"/>
          <a:lstStyle/>
          <a:p>
            <a:r>
              <a:rPr lang="en-US" sz="1800" i="1" dirty="0" smtClean="0"/>
              <a:t>Model Overview</a:t>
            </a:r>
            <a:endParaRPr lang="en-US" sz="1800" i="1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Engineering User Stories </a:t>
            </a:r>
            <a:r>
              <a:rPr lang="en-US" dirty="0"/>
              <a:t>(DEUS) Model</a:t>
            </a:r>
          </a:p>
        </p:txBody>
      </p:sp>
      <p:sp>
        <p:nvSpPr>
          <p:cNvPr id="10" name="Text Placeholder 6"/>
          <p:cNvSpPr txBox="1">
            <a:spLocks/>
          </p:cNvSpPr>
          <p:nvPr/>
        </p:nvSpPr>
        <p:spPr>
          <a:xfrm>
            <a:off x="4108863" y="3619500"/>
            <a:ext cx="4566645" cy="969107"/>
          </a:xfrm>
          <a:prstGeom prst="rect">
            <a:avLst/>
          </a:prstGeom>
        </p:spPr>
        <p:txBody>
          <a:bodyPr anchor="ctr"/>
          <a:lstStyle>
            <a:lvl1pPr marL="228594" indent="-228594" algn="l" defTabSz="879130" rtl="0" eaLnBrk="1" latinLnBrk="0" hangingPunct="1">
              <a:lnSpc>
                <a:spcPct val="100000"/>
              </a:lnSpc>
              <a:spcBef>
                <a:spcPts val="800"/>
              </a:spcBef>
              <a:buClr>
                <a:schemeClr val="tx1"/>
              </a:buClr>
              <a:buSzPct val="80000"/>
              <a:buFont typeface="Wingdings 3" panose="05040102010807070707" pitchFamily="18" charset="2"/>
              <a:buChar char="u"/>
              <a:defRPr sz="2000" b="0" i="0" kern="900" spc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1pPr>
            <a:lvl2pPr marL="400041" marR="0" indent="-176209" algn="l" defTabSz="8791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 3" panose="05040102010807070707" pitchFamily="18" charset="2"/>
              <a:buChar char="w"/>
              <a:tabLst/>
              <a:defRPr sz="1800" b="0" i="0" kern="900" spc="0" baseline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2pPr>
            <a:lvl3pPr marL="628635" marR="0" indent="-158747" algn="l" defTabSz="87913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tx1"/>
              </a:buClr>
              <a:buSzPct val="60000"/>
              <a:buFont typeface="Wingdings 3" panose="05040102010807070707" pitchFamily="18" charset="2"/>
              <a:buChar char="u"/>
              <a:tabLst/>
              <a:defRPr sz="1600" b="0" i="0" kern="900" spc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3pPr>
            <a:lvl4pPr marL="857229" indent="-179384" algn="l" defTabSz="879130" rtl="0" eaLnBrk="1" latinLnBrk="0" hangingPunct="1">
              <a:lnSpc>
                <a:spcPct val="100000"/>
              </a:lnSpc>
              <a:spcBef>
                <a:spcPts val="400"/>
              </a:spcBef>
              <a:buClr>
                <a:schemeClr val="tx1"/>
              </a:buClr>
              <a:buSzPct val="60000"/>
              <a:buFont typeface="Wingdings 3" panose="05040102010807070707" pitchFamily="18" charset="2"/>
              <a:buChar char="w"/>
              <a:defRPr sz="1400" b="0" i="0" kern="900" spc="-71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4pPr>
            <a:lvl5pPr marL="914377" indent="0" algn="l" defTabSz="1028674" rtl="0" eaLnBrk="1" latinLnBrk="0" hangingPunct="1">
              <a:lnSpc>
                <a:spcPct val="100000"/>
              </a:lnSpc>
              <a:spcBef>
                <a:spcPts val="300"/>
              </a:spcBef>
              <a:buFont typeface="Arial"/>
              <a:buNone/>
              <a:defRPr sz="1200" b="0" i="0" kern="1200" baseline="0">
                <a:solidFill>
                  <a:schemeClr val="tx1"/>
                </a:solidFill>
                <a:latin typeface="+mn-lt"/>
                <a:ea typeface="+mn-ea"/>
                <a:cs typeface="3ds Light"/>
              </a:defRPr>
            </a:lvl5pPr>
            <a:lvl6pPr marL="2417608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57171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6736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6301" indent="-219783" algn="l" defTabSz="87913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None/>
            </a:pPr>
            <a:r>
              <a:rPr lang="en-US" sz="1800" dirty="0" smtClean="0"/>
              <a:t>Veejay Gorospe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sz="1800" dirty="0" smtClean="0"/>
              <a:t>veejay.gorospe@3ds.com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3939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3: </a:t>
            </a:r>
            <a:r>
              <a:rPr lang="en-US" dirty="0"/>
              <a:t>Use Case </a:t>
            </a:r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The new use case development team takes the provided model template and guidelines, and starts to develop the use case model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262" y="927523"/>
            <a:ext cx="457240" cy="4191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918" y="856983"/>
            <a:ext cx="445046" cy="50601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8466579">
            <a:off x="7204253" y="1466798"/>
            <a:ext cx="557860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27716" y="426424"/>
            <a:ext cx="1358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DEUS Model Template &amp; Guidelines </a:t>
            </a:r>
            <a:endParaRPr lang="en-US" sz="1100" i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724" y="2579609"/>
            <a:ext cx="457240" cy="419136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rot="1809078">
            <a:off x="7303322" y="2164664"/>
            <a:ext cx="95774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67602" y="3019638"/>
            <a:ext cx="876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Model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40961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4: </a:t>
            </a:r>
            <a:r>
              <a:rPr lang="en-US" dirty="0"/>
              <a:t>Use Case </a:t>
            </a:r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When the use case is “Complete”, the use case development team provides the model to the DEIXWG modelers</a:t>
            </a:r>
          </a:p>
          <a:p>
            <a:pPr lvl="1"/>
            <a:r>
              <a:rPr lang="en-US" dirty="0" smtClean="0"/>
              <a:t>“Complete” can mean just good enough to be merged with the model master:</a:t>
            </a:r>
          </a:p>
          <a:p>
            <a:pPr lvl="2"/>
            <a:r>
              <a:rPr lang="en-US" dirty="0" smtClean="0"/>
              <a:t>80%-90% of fully developed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262" y="927523"/>
            <a:ext cx="457240" cy="4191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918" y="856983"/>
            <a:ext cx="445046" cy="50601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8466579">
            <a:off x="7204253" y="1466798"/>
            <a:ext cx="557860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27716" y="426424"/>
            <a:ext cx="1358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DEUS Model Template &amp; Guidelines </a:t>
            </a:r>
            <a:endParaRPr lang="en-US" sz="1100" i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724" y="2579609"/>
            <a:ext cx="457240" cy="419136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rot="1809078">
            <a:off x="7303322" y="2164664"/>
            <a:ext cx="95774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67602" y="3019638"/>
            <a:ext cx="876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Model</a:t>
            </a:r>
            <a:endParaRPr lang="en-US" sz="1100" i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230" y="3722137"/>
            <a:ext cx="711190" cy="71119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375792" y="4353699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26" name="Right Arrow 25"/>
          <p:cNvSpPr/>
          <p:nvPr/>
        </p:nvSpPr>
        <p:spPr>
          <a:xfrm rot="8705191">
            <a:off x="7273594" y="3427191"/>
            <a:ext cx="976798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73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5: New Model Master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The DEIXWG modeling team will take the new use case model and merge it with the current model master to form the new DEM-UC model master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262" y="927523"/>
            <a:ext cx="457240" cy="4191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918" y="856983"/>
            <a:ext cx="445046" cy="50601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8466579">
            <a:off x="7204253" y="1466798"/>
            <a:ext cx="557860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27716" y="426424"/>
            <a:ext cx="1358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DEUS Model Template &amp; Guidelines </a:t>
            </a:r>
            <a:endParaRPr lang="en-US" sz="1100" i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724" y="2579609"/>
            <a:ext cx="457240" cy="419136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rot="1809078">
            <a:off x="7303322" y="2164664"/>
            <a:ext cx="95774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67602" y="3019638"/>
            <a:ext cx="876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Model</a:t>
            </a:r>
            <a:endParaRPr lang="en-US" sz="1100" i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230" y="3722137"/>
            <a:ext cx="711190" cy="71119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375792" y="4353699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26" name="Right Arrow 25"/>
          <p:cNvSpPr/>
          <p:nvPr/>
        </p:nvSpPr>
        <p:spPr>
          <a:xfrm rot="8705191">
            <a:off x="7273594" y="3427191"/>
            <a:ext cx="976798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7594" y="3852575"/>
            <a:ext cx="457240" cy="41913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021025" y="4297426"/>
            <a:ext cx="10786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Current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29" name="Right Arrow 28"/>
          <p:cNvSpPr/>
          <p:nvPr/>
        </p:nvSpPr>
        <p:spPr>
          <a:xfrm rot="10800000">
            <a:off x="7341438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860" y="3856744"/>
            <a:ext cx="457240" cy="41913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69768" y="4296773"/>
            <a:ext cx="984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New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32" name="Right Arrow 31"/>
          <p:cNvSpPr/>
          <p:nvPr/>
        </p:nvSpPr>
        <p:spPr>
          <a:xfrm rot="10800000">
            <a:off x="5618524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3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Repetition and Concurrence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This process can be repeated for each use case </a:t>
            </a:r>
          </a:p>
          <a:p>
            <a:pPr lvl="1"/>
            <a:endParaRPr lang="en-US" dirty="0"/>
          </a:p>
          <a:p>
            <a:r>
              <a:rPr lang="en-US" dirty="0" smtClean="0"/>
              <a:t>Also, since the use cases are built independent of the model master, use cases can be built concurrently pending availability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262" y="927523"/>
            <a:ext cx="457240" cy="4191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918" y="856983"/>
            <a:ext cx="445046" cy="50601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8466579">
            <a:off x="7204253" y="1466798"/>
            <a:ext cx="557860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6" name="Curved Left Arrow 15"/>
          <p:cNvSpPr/>
          <p:nvPr/>
        </p:nvSpPr>
        <p:spPr>
          <a:xfrm>
            <a:off x="6333354" y="265268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27716" y="426424"/>
            <a:ext cx="1358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DEUS Model Template &amp; Guidelines </a:t>
            </a:r>
            <a:endParaRPr lang="en-US" sz="1100" i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724" y="2579609"/>
            <a:ext cx="457240" cy="419136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rot="1809078">
            <a:off x="7303322" y="2164664"/>
            <a:ext cx="95774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67602" y="3019638"/>
            <a:ext cx="876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Model</a:t>
            </a:r>
            <a:endParaRPr lang="en-US" sz="1100" i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230" y="3722137"/>
            <a:ext cx="711190" cy="71119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375792" y="4353699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26" name="Right Arrow 25"/>
          <p:cNvSpPr/>
          <p:nvPr/>
        </p:nvSpPr>
        <p:spPr>
          <a:xfrm rot="8705191">
            <a:off x="7273594" y="3427191"/>
            <a:ext cx="976798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7594" y="3852575"/>
            <a:ext cx="457240" cy="41913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021025" y="4297426"/>
            <a:ext cx="10786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Current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29" name="Right Arrow 28"/>
          <p:cNvSpPr/>
          <p:nvPr/>
        </p:nvSpPr>
        <p:spPr>
          <a:xfrm rot="10800000">
            <a:off x="7341438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860" y="3856744"/>
            <a:ext cx="457240" cy="41913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69768" y="4296773"/>
            <a:ext cx="984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New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32" name="Right Arrow 31"/>
          <p:cNvSpPr/>
          <p:nvPr/>
        </p:nvSpPr>
        <p:spPr>
          <a:xfrm rot="10800000">
            <a:off x="5618524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Curved Left Arrow 32"/>
          <p:cNvSpPr/>
          <p:nvPr/>
        </p:nvSpPr>
        <p:spPr>
          <a:xfrm>
            <a:off x="6153069" y="265023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Curved Left Arrow 35"/>
          <p:cNvSpPr/>
          <p:nvPr/>
        </p:nvSpPr>
        <p:spPr>
          <a:xfrm>
            <a:off x="5979871" y="265023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4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 smtClean="0"/>
              <a:t>Overview/Background</a:t>
            </a:r>
          </a:p>
          <a:p>
            <a:pPr lvl="1"/>
            <a:r>
              <a:rPr lang="en-US" dirty="0" smtClean="0"/>
              <a:t>DVM Today</a:t>
            </a:r>
          </a:p>
          <a:p>
            <a:pPr lvl="1"/>
            <a:r>
              <a:rPr lang="en-US" dirty="0"/>
              <a:t>DVM Context and Related Model </a:t>
            </a:r>
            <a:r>
              <a:rPr lang="en-US" dirty="0" smtClean="0"/>
              <a:t>Structure</a:t>
            </a:r>
          </a:p>
          <a:p>
            <a:pPr lvl="1"/>
            <a:r>
              <a:rPr lang="en-US" dirty="0" smtClean="0"/>
              <a:t>DEUS Model Purpose &amp; Focus</a:t>
            </a:r>
          </a:p>
          <a:p>
            <a:r>
              <a:rPr lang="en-US" dirty="0" smtClean="0"/>
              <a:t>Proposed DEUS Modeling Workflow</a:t>
            </a:r>
          </a:p>
          <a:p>
            <a:pPr lvl="1"/>
            <a:r>
              <a:rPr lang="en-US" dirty="0" smtClean="0"/>
              <a:t>Workflow Constraints</a:t>
            </a:r>
          </a:p>
          <a:p>
            <a:pPr lvl="1"/>
            <a:r>
              <a:rPr lang="en-US" dirty="0" smtClean="0"/>
              <a:t>Workflow Overview &amp; Steps</a:t>
            </a:r>
          </a:p>
          <a:p>
            <a:pPr lvl="1"/>
            <a:r>
              <a:rPr lang="en-US" dirty="0" smtClean="0"/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72597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DVM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85271" y="879561"/>
            <a:ext cx="6059659" cy="3684501"/>
          </a:xfrm>
        </p:spPr>
        <p:txBody>
          <a:bodyPr/>
          <a:lstStyle/>
          <a:p>
            <a:r>
              <a:rPr lang="en-US" dirty="0" smtClean="0"/>
              <a:t>DVM is an information model that supports digital information exchange</a:t>
            </a:r>
          </a:p>
          <a:p>
            <a:pPr lvl="1"/>
            <a:r>
              <a:rPr lang="en-US" dirty="0" smtClean="0"/>
              <a:t>Mostly structural BDD (</a:t>
            </a:r>
            <a:r>
              <a:rPr lang="en-US" dirty="0" err="1" smtClean="0"/>
              <a:t>SysML</a:t>
            </a:r>
            <a:r>
              <a:rPr lang="en-US" dirty="0"/>
              <a:t>) </a:t>
            </a:r>
            <a:r>
              <a:rPr lang="en-US" dirty="0" smtClean="0"/>
              <a:t>/ DIV-like (DODAF)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The difficulty with the DVM is that there’s no context around the model</a:t>
            </a:r>
          </a:p>
          <a:p>
            <a:pPr lvl="1"/>
            <a:r>
              <a:rPr lang="en-US" dirty="0" smtClean="0"/>
              <a:t>No understanding about the drivers for the DVM</a:t>
            </a:r>
          </a:p>
          <a:p>
            <a:pPr lvl="1"/>
            <a:r>
              <a:rPr lang="en-US" dirty="0" smtClean="0"/>
              <a:t>No understanding of how we can apply the DVM</a:t>
            </a:r>
          </a:p>
          <a:p>
            <a:pPr lvl="1"/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6244931" y="1418512"/>
            <a:ext cx="2635598" cy="2606597"/>
            <a:chOff x="6190687" y="1298976"/>
            <a:chExt cx="2635598" cy="2606597"/>
          </a:xfrm>
        </p:grpSpPr>
        <p:sp>
          <p:nvSpPr>
            <p:cNvPr id="6" name="Rounded Rectangle 5"/>
            <p:cNvSpPr/>
            <p:nvPr/>
          </p:nvSpPr>
          <p:spPr>
            <a:xfrm>
              <a:off x="6190687" y="1298976"/>
              <a:ext cx="2635598" cy="2606597"/>
            </a:xfrm>
            <a:prstGeom prst="roundRect">
              <a:avLst/>
            </a:prstGeom>
            <a:solidFill>
              <a:schemeClr val="tx1"/>
            </a:solidFill>
            <a:ln>
              <a:solidFill>
                <a:srgbClr val="062C5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400" b="1" dirty="0" smtClean="0"/>
                <a:t>Digital Viewpoint Model (DVM)</a:t>
              </a:r>
            </a:p>
            <a:p>
              <a:pPr algn="ctr"/>
              <a:r>
                <a:rPr lang="en-US" sz="1100" b="1" i="1" dirty="0" smtClean="0"/>
                <a:t>Information model supporting digital information exchange</a:t>
              </a: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0165" y="2238782"/>
              <a:ext cx="2176642" cy="133575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510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DVM Context and Related </a:t>
            </a:r>
            <a:r>
              <a:rPr lang="en-US" dirty="0"/>
              <a:t>Model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91248" y="879561"/>
            <a:ext cx="3963566" cy="3917164"/>
          </a:xfrm>
        </p:spPr>
        <p:txBody>
          <a:bodyPr/>
          <a:lstStyle/>
          <a:p>
            <a:r>
              <a:rPr lang="en-US" dirty="0" smtClean="0"/>
              <a:t>So let’s better understand the potential context around the DVM as it pertains to Digital Engineering</a:t>
            </a:r>
          </a:p>
          <a:p>
            <a:pPr lvl="1"/>
            <a:endParaRPr lang="en-US" dirty="0"/>
          </a:p>
          <a:p>
            <a:r>
              <a:rPr lang="en-US" dirty="0" smtClean="0"/>
              <a:t>If </a:t>
            </a:r>
            <a:r>
              <a:rPr lang="en-US" dirty="0" smtClean="0"/>
              <a:t>we better understand the enterprise context around Digital Engineering:</a:t>
            </a:r>
            <a:endParaRPr lang="en-US" dirty="0" smtClean="0"/>
          </a:p>
          <a:p>
            <a:pPr lvl="1"/>
            <a:r>
              <a:rPr lang="en-US" dirty="0" smtClean="0"/>
              <a:t>Then its use cases can help inform the DVM</a:t>
            </a:r>
          </a:p>
          <a:p>
            <a:pPr lvl="1"/>
            <a:r>
              <a:rPr lang="en-US" dirty="0" smtClean="0"/>
              <a:t>And its implementations can conform to the DVM standard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198318" y="2600168"/>
            <a:ext cx="2045179" cy="906650"/>
          </a:xfrm>
          <a:prstGeom prst="roundRect">
            <a:avLst/>
          </a:prstGeom>
          <a:solidFill>
            <a:srgbClr val="005386"/>
          </a:solidFill>
          <a:ln>
            <a:solidFill>
              <a:srgbClr val="06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Viewpoint Model (DVM)</a:t>
            </a:r>
          </a:p>
          <a:p>
            <a:pPr algn="ctr"/>
            <a:r>
              <a:rPr lang="en-US" sz="1100" b="1" i="1" dirty="0" smtClean="0"/>
              <a:t>Information model supporting digital information exchange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62807" y="1283895"/>
            <a:ext cx="2168068" cy="909857"/>
          </a:xfrm>
          <a:prstGeom prst="roundRect">
            <a:avLst/>
          </a:prstGeom>
          <a:solidFill>
            <a:srgbClr val="0053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Engineering User Stories (DEUS) Model</a:t>
            </a:r>
          </a:p>
          <a:p>
            <a:pPr algn="ctr"/>
            <a:r>
              <a:rPr lang="en-US" sz="1100" b="1" i="1" dirty="0" smtClean="0"/>
              <a:t>Use case model of digital </a:t>
            </a:r>
            <a:r>
              <a:rPr lang="en-US" sz="1100" b="1" i="1" dirty="0" smtClean="0"/>
              <a:t>engineering</a:t>
            </a:r>
            <a:endParaRPr lang="en-US" sz="1100" b="1" i="1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6446497" y="3899534"/>
            <a:ext cx="685800" cy="685800"/>
          </a:xfrm>
          <a:prstGeom prst="roundRect">
            <a:avLst/>
          </a:prstGeom>
          <a:solidFill>
            <a:srgbClr val="969696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i="1" dirty="0" smtClean="0"/>
          </a:p>
        </p:txBody>
      </p:sp>
      <p:cxnSp>
        <p:nvCxnSpPr>
          <p:cNvPr id="8" name="Straight Arrow Connector 7"/>
          <p:cNvCxnSpPr>
            <a:stCxn id="5" idx="1"/>
            <a:endCxn id="4" idx="0"/>
          </p:cNvCxnSpPr>
          <p:nvPr/>
        </p:nvCxnSpPr>
        <p:spPr>
          <a:xfrm flipH="1">
            <a:off x="5220908" y="1738824"/>
            <a:ext cx="1241899" cy="861344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322404" y="879561"/>
            <a:ext cx="0" cy="3986907"/>
          </a:xfrm>
          <a:prstGeom prst="line">
            <a:avLst/>
          </a:prstGeom>
          <a:ln w="19050">
            <a:solidFill>
              <a:srgbClr val="0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69205" y="886314"/>
            <a:ext cx="17048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Information Standard</a:t>
            </a:r>
            <a:endParaRPr lang="en-US" sz="1600" b="1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205560" y="4577631"/>
            <a:ext cx="2649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 dirty="0" smtClean="0">
                <a:solidFill>
                  <a:srgbClr val="292929"/>
                </a:solidFill>
              </a:rPr>
              <a:t>Digital Engineering System Models</a:t>
            </a:r>
            <a:endParaRPr lang="en-US" sz="1400" b="1" i="1" dirty="0">
              <a:solidFill>
                <a:srgbClr val="292929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322404" y="3053493"/>
            <a:ext cx="2768978" cy="9283"/>
          </a:xfrm>
          <a:prstGeom prst="line">
            <a:avLst/>
          </a:prstGeom>
          <a:ln w="19050">
            <a:solidFill>
              <a:srgbClr val="0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 rot="5400000">
            <a:off x="7913561" y="3832284"/>
            <a:ext cx="19310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Implementation-Specific</a:t>
            </a:r>
            <a:endParaRPr lang="en-US" sz="1600" b="1" i="1" dirty="0"/>
          </a:p>
        </p:txBody>
      </p:sp>
      <p:sp>
        <p:nvSpPr>
          <p:cNvPr id="24" name="TextBox 23"/>
          <p:cNvSpPr txBox="1"/>
          <p:nvPr/>
        </p:nvSpPr>
        <p:spPr>
          <a:xfrm rot="5400000">
            <a:off x="7879686" y="1905851"/>
            <a:ext cx="1987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Implementation-Agnostic</a:t>
            </a:r>
            <a:endParaRPr lang="en-US" sz="1600" b="1" i="1" dirty="0"/>
          </a:p>
        </p:txBody>
      </p:sp>
      <p:sp>
        <p:nvSpPr>
          <p:cNvPr id="30" name="TextBox 29"/>
          <p:cNvSpPr txBox="1"/>
          <p:nvPr/>
        </p:nvSpPr>
        <p:spPr>
          <a:xfrm rot="19529190">
            <a:off x="5149056" y="1852143"/>
            <a:ext cx="112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&lt;&lt;informs&gt;&gt;</a:t>
            </a:r>
            <a:endParaRPr lang="en-US" sz="1600" i="1" dirty="0"/>
          </a:p>
        </p:txBody>
      </p:sp>
      <p:sp>
        <p:nvSpPr>
          <p:cNvPr id="37" name="Rounded Rectangle 36"/>
          <p:cNvSpPr/>
          <p:nvPr/>
        </p:nvSpPr>
        <p:spPr>
          <a:xfrm>
            <a:off x="7190690" y="3899534"/>
            <a:ext cx="685800" cy="685800"/>
          </a:xfrm>
          <a:prstGeom prst="roundRect">
            <a:avLst/>
          </a:prstGeom>
          <a:solidFill>
            <a:srgbClr val="969696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i="1" dirty="0" smtClean="0"/>
          </a:p>
        </p:txBody>
      </p:sp>
      <p:sp>
        <p:nvSpPr>
          <p:cNvPr id="38" name="Rounded Rectangle 37"/>
          <p:cNvSpPr/>
          <p:nvPr/>
        </p:nvSpPr>
        <p:spPr>
          <a:xfrm>
            <a:off x="7960833" y="3899534"/>
            <a:ext cx="685800" cy="685800"/>
          </a:xfrm>
          <a:prstGeom prst="roundRect">
            <a:avLst/>
          </a:prstGeom>
          <a:solidFill>
            <a:srgbClr val="969696"/>
          </a:solidFill>
          <a:ln>
            <a:solidFill>
              <a:srgbClr val="292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b="1" i="1" dirty="0" smtClean="0"/>
          </a:p>
        </p:txBody>
      </p:sp>
      <p:cxnSp>
        <p:nvCxnSpPr>
          <p:cNvPr id="41" name="Straight Arrow Connector 40"/>
          <p:cNvCxnSpPr>
            <a:endCxn id="5" idx="2"/>
          </p:cNvCxnSpPr>
          <p:nvPr/>
        </p:nvCxnSpPr>
        <p:spPr>
          <a:xfrm flipV="1">
            <a:off x="7541240" y="2193752"/>
            <a:ext cx="5601" cy="1327174"/>
          </a:xfrm>
          <a:prstGeom prst="straightConnector1">
            <a:avLst/>
          </a:prstGeom>
          <a:ln w="25400">
            <a:solidFill>
              <a:srgbClr val="292929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ight Brace 45"/>
          <p:cNvSpPr/>
          <p:nvPr/>
        </p:nvSpPr>
        <p:spPr>
          <a:xfrm rot="16200000">
            <a:off x="7386109" y="2593153"/>
            <a:ext cx="314730" cy="2193954"/>
          </a:xfrm>
          <a:prstGeom prst="rightBrace">
            <a:avLst/>
          </a:prstGeom>
          <a:ln w="25400">
            <a:solidFill>
              <a:srgbClr val="292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6760024" y="872037"/>
            <a:ext cx="1566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/>
              <a:t>Digital Engineering</a:t>
            </a:r>
            <a:endParaRPr lang="en-US" sz="1600" b="1" i="1" dirty="0"/>
          </a:p>
        </p:txBody>
      </p:sp>
      <p:sp>
        <p:nvSpPr>
          <p:cNvPr id="51" name="TextBox 50"/>
          <p:cNvSpPr txBox="1"/>
          <p:nvPr/>
        </p:nvSpPr>
        <p:spPr>
          <a:xfrm rot="5400000">
            <a:off x="7058345" y="2759181"/>
            <a:ext cx="14318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292929"/>
                </a:solidFill>
              </a:rPr>
              <a:t>&lt;&lt;implements&gt;&gt;</a:t>
            </a:r>
            <a:endParaRPr lang="en-US" sz="1600" i="1" dirty="0">
              <a:solidFill>
                <a:srgbClr val="292929"/>
              </a:solidFill>
            </a:endParaRPr>
          </a:p>
        </p:txBody>
      </p:sp>
      <p:sp>
        <p:nvSpPr>
          <p:cNvPr id="58" name="Right Brace 57"/>
          <p:cNvSpPr/>
          <p:nvPr/>
        </p:nvSpPr>
        <p:spPr>
          <a:xfrm rot="10800000">
            <a:off x="6069721" y="3922517"/>
            <a:ext cx="314730" cy="678098"/>
          </a:xfrm>
          <a:prstGeom prst="rightBrace">
            <a:avLst/>
          </a:prstGeom>
          <a:ln w="25400">
            <a:solidFill>
              <a:srgbClr val="292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/>
          <p:cNvCxnSpPr>
            <a:stCxn id="58" idx="1"/>
            <a:endCxn id="4" idx="2"/>
          </p:cNvCxnSpPr>
          <p:nvPr/>
        </p:nvCxnSpPr>
        <p:spPr>
          <a:xfrm flipH="1" flipV="1">
            <a:off x="5220908" y="3506818"/>
            <a:ext cx="848813" cy="754748"/>
          </a:xfrm>
          <a:prstGeom prst="straightConnector1">
            <a:avLst/>
          </a:prstGeom>
          <a:ln w="25400">
            <a:solidFill>
              <a:srgbClr val="292929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 rot="2509096">
            <a:off x="4822142" y="3852466"/>
            <a:ext cx="14526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solidFill>
                  <a:srgbClr val="292929"/>
                </a:solidFill>
              </a:rPr>
              <a:t>&lt;&lt;conforms to&gt;&gt;</a:t>
            </a:r>
            <a:endParaRPr lang="en-US" sz="1600" i="1" dirty="0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10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6244930" y="1011011"/>
            <a:ext cx="2635599" cy="2282024"/>
          </a:xfrm>
          <a:prstGeom prst="roundRect">
            <a:avLst/>
          </a:prstGeom>
          <a:solidFill>
            <a:srgbClr val="0053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Engineering User Stories (DEUS) Model</a:t>
            </a:r>
          </a:p>
          <a:p>
            <a:pPr algn="ctr"/>
            <a:r>
              <a:rPr lang="en-US" sz="1100" b="1" i="1" dirty="0" smtClean="0"/>
              <a:t>Use case model of digital </a:t>
            </a:r>
            <a:r>
              <a:rPr lang="en-US" sz="1100" b="1" i="1" dirty="0" smtClean="0"/>
              <a:t>engineering</a:t>
            </a:r>
            <a:endParaRPr lang="en-US" sz="1100" b="1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DEUS Model Objective and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185271" y="879561"/>
            <a:ext cx="6059659" cy="4048900"/>
          </a:xfrm>
        </p:spPr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DEUS model is a use case model of digital engineering </a:t>
            </a:r>
            <a:endParaRPr lang="en-US" dirty="0" smtClean="0"/>
          </a:p>
          <a:p>
            <a:pPr lvl="1"/>
            <a:r>
              <a:rPr lang="en-US" dirty="0" smtClean="0"/>
              <a:t>Mostly </a:t>
            </a:r>
            <a:r>
              <a:rPr lang="en-US" dirty="0" smtClean="0"/>
              <a:t>behavioral activity (</a:t>
            </a:r>
            <a:r>
              <a:rPr lang="en-US" dirty="0" err="1" smtClean="0"/>
              <a:t>SysML</a:t>
            </a:r>
            <a:r>
              <a:rPr lang="en-US" dirty="0"/>
              <a:t>) </a:t>
            </a:r>
            <a:r>
              <a:rPr lang="en-US" dirty="0" smtClean="0"/>
              <a:t>/ OV-5b-like (DODAF)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The objective of this modeling effort is </a:t>
            </a:r>
            <a:r>
              <a:rPr lang="en-US" i="1" u="sng" dirty="0" smtClean="0"/>
              <a:t>NOT to design everything about a Digital Engineering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objective is to understand:</a:t>
            </a:r>
          </a:p>
          <a:p>
            <a:pPr lvl="1"/>
            <a:r>
              <a:rPr lang="en-US" dirty="0" smtClean="0"/>
              <a:t>The logical inputs and outputs of Digital Engineering as a block box</a:t>
            </a:r>
          </a:p>
          <a:p>
            <a:pPr lvl="1"/>
            <a:r>
              <a:rPr lang="en-US" dirty="0" smtClean="0"/>
              <a:t>The functional dependencies between those inputs and outputs</a:t>
            </a:r>
          </a:p>
          <a:p>
            <a:pPr lvl="1"/>
            <a:r>
              <a:rPr lang="en-US" dirty="0" smtClean="0"/>
              <a:t>With the goal of informing the DVM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6244930" y="4264604"/>
            <a:ext cx="2635599" cy="645276"/>
          </a:xfrm>
          <a:prstGeom prst="roundRect">
            <a:avLst/>
          </a:prstGeom>
          <a:solidFill>
            <a:srgbClr val="005386"/>
          </a:solidFill>
          <a:ln>
            <a:solidFill>
              <a:srgbClr val="06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400" b="1" dirty="0" smtClean="0"/>
              <a:t>Digital Viewpoint Model (DVM)</a:t>
            </a:r>
          </a:p>
          <a:p>
            <a:pPr algn="ctr"/>
            <a:r>
              <a:rPr lang="en-US" sz="1100" b="1" i="1" dirty="0" smtClean="0"/>
              <a:t>Information model supporting digital information exchange</a:t>
            </a:r>
          </a:p>
        </p:txBody>
      </p:sp>
      <p:cxnSp>
        <p:nvCxnSpPr>
          <p:cNvPr id="12" name="Straight Arrow Connector 11"/>
          <p:cNvCxnSpPr>
            <a:stCxn id="9" idx="2"/>
            <a:endCxn id="11" idx="0"/>
          </p:cNvCxnSpPr>
          <p:nvPr/>
        </p:nvCxnSpPr>
        <p:spPr>
          <a:xfrm>
            <a:off x="7562730" y="3293035"/>
            <a:ext cx="0" cy="971569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14823" y="3782313"/>
            <a:ext cx="112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/>
              <a:t>&lt;&lt;informs&gt;&gt;</a:t>
            </a:r>
            <a:endParaRPr lang="en-US" sz="16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6336" y="1861406"/>
            <a:ext cx="1912786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5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Workflow Constraints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</a:t>
            </a:r>
            <a:r>
              <a:rPr lang="en-US" dirty="0" smtClean="0"/>
              <a:t>DEUS 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719573" y="1276349"/>
            <a:ext cx="7950899" cy="3760599"/>
          </a:xfrm>
        </p:spPr>
        <p:txBody>
          <a:bodyPr>
            <a:normAutofit/>
          </a:bodyPr>
          <a:lstStyle/>
          <a:p>
            <a:r>
              <a:rPr lang="en-US" dirty="0" smtClean="0"/>
              <a:t>Lack of modeling infrastructure</a:t>
            </a:r>
          </a:p>
          <a:p>
            <a:pPr lvl="1"/>
            <a:r>
              <a:rPr lang="en-US" dirty="0" smtClean="0"/>
              <a:t>No access to communal Cameo application</a:t>
            </a:r>
          </a:p>
          <a:p>
            <a:pPr lvl="2"/>
            <a:r>
              <a:rPr lang="en-US" dirty="0" smtClean="0"/>
              <a:t>Limited number of working group members have access to a corporate installation of Cameo</a:t>
            </a:r>
          </a:p>
          <a:p>
            <a:pPr lvl="1"/>
            <a:r>
              <a:rPr lang="en-US" dirty="0" smtClean="0"/>
              <a:t>No modeling repository</a:t>
            </a:r>
          </a:p>
          <a:p>
            <a:pPr lvl="2"/>
            <a:r>
              <a:rPr lang="en-US" dirty="0" smtClean="0"/>
              <a:t>Workflow needs to consider managing the project files manually</a:t>
            </a:r>
          </a:p>
          <a:p>
            <a:pPr lvl="1"/>
            <a:endParaRPr lang="en-US" dirty="0"/>
          </a:p>
          <a:p>
            <a:r>
              <a:rPr lang="en-US" dirty="0" smtClean="0"/>
              <a:t>Variation in modeling knowledge and resource commitment</a:t>
            </a:r>
          </a:p>
          <a:p>
            <a:pPr lvl="1"/>
            <a:r>
              <a:rPr lang="en-US" dirty="0" smtClean="0"/>
              <a:t>Not everyone in the working group is an expert modeler (aka Sean-Level)</a:t>
            </a:r>
          </a:p>
          <a:p>
            <a:pPr lvl="2"/>
            <a:r>
              <a:rPr lang="en-US" dirty="0" smtClean="0"/>
              <a:t>Workflow needs to consider how we can expand modeling knowledge</a:t>
            </a:r>
          </a:p>
          <a:p>
            <a:pPr lvl="1"/>
            <a:r>
              <a:rPr lang="en-US" dirty="0" smtClean="0"/>
              <a:t>Everyone is volunteering their time into this working group</a:t>
            </a:r>
            <a:endParaRPr lang="en-US" dirty="0"/>
          </a:p>
          <a:p>
            <a:pPr lvl="2"/>
            <a:r>
              <a:rPr lang="en-US" dirty="0" smtClean="0"/>
              <a:t>Workflow needs to maximize working group members’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4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Overview and Highlights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each use case, develop model in pair-wise or small teams concurrently</a:t>
            </a:r>
          </a:p>
          <a:p>
            <a:pPr lvl="1"/>
            <a:r>
              <a:rPr lang="en-US" dirty="0" smtClean="0"/>
              <a:t>At least the use case stakeholder &amp; one expert modeler</a:t>
            </a:r>
          </a:p>
          <a:p>
            <a:pPr lvl="1"/>
            <a:endParaRPr lang="en-US" dirty="0"/>
          </a:p>
          <a:p>
            <a:r>
              <a:rPr lang="en-US" dirty="0" smtClean="0"/>
              <a:t>Include a template model and modeling guidelines to help the smaller use case teams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Expert modelers to merge developed use case models and produce master file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9262" y="927523"/>
            <a:ext cx="457240" cy="41913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3918" y="856983"/>
            <a:ext cx="445046" cy="506012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 rot="8466579">
            <a:off x="7204253" y="1466798"/>
            <a:ext cx="557860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7627716" y="426424"/>
            <a:ext cx="13585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DEUS Model Template &amp; Guidelines </a:t>
            </a:r>
            <a:endParaRPr lang="en-US" sz="1100" i="1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1724" y="2579609"/>
            <a:ext cx="457240" cy="419136"/>
          </a:xfrm>
          <a:prstGeom prst="rect">
            <a:avLst/>
          </a:prstGeom>
        </p:spPr>
      </p:pic>
      <p:sp>
        <p:nvSpPr>
          <p:cNvPr id="20" name="Right Arrow 19"/>
          <p:cNvSpPr/>
          <p:nvPr/>
        </p:nvSpPr>
        <p:spPr>
          <a:xfrm rot="1809078">
            <a:off x="7303322" y="2164664"/>
            <a:ext cx="95774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67602" y="3019638"/>
            <a:ext cx="8762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Model</a:t>
            </a:r>
            <a:endParaRPr lang="en-US" sz="1100" i="1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9230" y="3722137"/>
            <a:ext cx="711190" cy="711190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375792" y="4353699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  <p:sp>
        <p:nvSpPr>
          <p:cNvPr id="26" name="Right Arrow 25"/>
          <p:cNvSpPr/>
          <p:nvPr/>
        </p:nvSpPr>
        <p:spPr>
          <a:xfrm rot="8705191">
            <a:off x="7273594" y="3427191"/>
            <a:ext cx="976798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07594" y="3852575"/>
            <a:ext cx="457240" cy="419136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021025" y="4297426"/>
            <a:ext cx="10786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Current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29" name="Right Arrow 28"/>
          <p:cNvSpPr/>
          <p:nvPr/>
        </p:nvSpPr>
        <p:spPr>
          <a:xfrm rot="10800000">
            <a:off x="7341438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860" y="3856744"/>
            <a:ext cx="457240" cy="41913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69768" y="4296773"/>
            <a:ext cx="984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New </a:t>
            </a:r>
            <a:r>
              <a:rPr lang="en-US" sz="1100" i="1" dirty="0" smtClean="0"/>
              <a:t>DEUS Model Master</a:t>
            </a:r>
            <a:endParaRPr lang="en-US" sz="1100" i="1" dirty="0"/>
          </a:p>
        </p:txBody>
      </p:sp>
      <p:sp>
        <p:nvSpPr>
          <p:cNvPr id="32" name="Right Arrow 31"/>
          <p:cNvSpPr/>
          <p:nvPr/>
        </p:nvSpPr>
        <p:spPr>
          <a:xfrm rot="10800000">
            <a:off x="5618524" y="4000169"/>
            <a:ext cx="820756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Curved Left Arrow 32"/>
          <p:cNvSpPr/>
          <p:nvPr/>
        </p:nvSpPr>
        <p:spPr>
          <a:xfrm>
            <a:off x="6333354" y="265268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Curved Left Arrow 33"/>
          <p:cNvSpPr/>
          <p:nvPr/>
        </p:nvSpPr>
        <p:spPr>
          <a:xfrm>
            <a:off x="6153069" y="265023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Curved Left Arrow 34"/>
          <p:cNvSpPr/>
          <p:nvPr/>
        </p:nvSpPr>
        <p:spPr>
          <a:xfrm>
            <a:off x="5979871" y="2650236"/>
            <a:ext cx="1294362" cy="1069451"/>
          </a:xfrm>
          <a:prstGeom prst="curvedLeftArrow">
            <a:avLst>
              <a:gd name="adj1" fmla="val 9233"/>
              <a:gd name="adj2" fmla="val 27595"/>
              <a:gd name="adj3" fmla="val 28879"/>
            </a:avLst>
          </a:prstGeom>
          <a:solidFill>
            <a:srgbClr val="0089D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53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Step 1: Use Case Need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An interested use case stakeholder proposes an applicable use case to be modeled to the DEIXWG</a:t>
            </a:r>
          </a:p>
          <a:p>
            <a:pPr lvl="1"/>
            <a:r>
              <a:rPr lang="en-US" dirty="0" smtClean="0"/>
              <a:t>Stakeholder could be within the DEIXWG (near-term) or external to the DEIXWG (future)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54936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2: </a:t>
            </a:r>
            <a:r>
              <a:rPr lang="en-US" dirty="0"/>
              <a:t>Use Case </a:t>
            </a:r>
            <a:r>
              <a:rPr lang="en-US" dirty="0" smtClean="0"/>
              <a:t>Team Creation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DEUS </a:t>
            </a:r>
            <a:r>
              <a:rPr lang="en-US" dirty="0" smtClean="0"/>
              <a:t>Modeling Workflow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>
          <a:xfrm>
            <a:off x="138897" y="1276350"/>
            <a:ext cx="4525700" cy="3573442"/>
          </a:xfrm>
        </p:spPr>
        <p:txBody>
          <a:bodyPr>
            <a:normAutofit/>
          </a:bodyPr>
          <a:lstStyle/>
          <a:p>
            <a:r>
              <a:rPr lang="en-US" dirty="0" smtClean="0"/>
              <a:t>DEIXWG provides an available modeler to the stakeholder to form a new use case development team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307" y="2455999"/>
            <a:ext cx="457143" cy="457143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19984293">
            <a:off x="5556605" y="2146772"/>
            <a:ext cx="944595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523914" y="1677650"/>
            <a:ext cx="776399" cy="457143"/>
            <a:chOff x="6525938" y="1677876"/>
            <a:chExt cx="776399" cy="45714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5938" y="1677876"/>
              <a:ext cx="457143" cy="45714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45194" y="1677876"/>
              <a:ext cx="457143" cy="457143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0" y="952950"/>
            <a:ext cx="711190" cy="711190"/>
          </a:xfrm>
          <a:prstGeom prst="rect">
            <a:avLst/>
          </a:prstGeom>
        </p:spPr>
      </p:pic>
      <p:sp>
        <p:nvSpPr>
          <p:cNvPr id="10" name="Right Arrow 9"/>
          <p:cNvSpPr/>
          <p:nvPr/>
        </p:nvSpPr>
        <p:spPr>
          <a:xfrm rot="2106821">
            <a:off x="6082594" y="1492497"/>
            <a:ext cx="477671" cy="23149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35256" y="2860154"/>
            <a:ext cx="11712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Stakeholder</a:t>
            </a:r>
            <a:endParaRPr lang="en-US" sz="11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74599" y="2122513"/>
            <a:ext cx="1432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UC #N Dev Team</a:t>
            </a:r>
          </a:p>
          <a:p>
            <a:pPr algn="ctr"/>
            <a:r>
              <a:rPr lang="en-US" sz="1100" i="1" dirty="0" smtClean="0"/>
              <a:t>(Stakeholder &amp; Modeler)</a:t>
            </a:r>
            <a:endParaRPr lang="en-US" sz="11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5220877" y="796718"/>
            <a:ext cx="117806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DEIXWG Modelers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217161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DS_PPTX_Corp Brand_Template_06_2015">
  <a:themeElements>
    <a:clrScheme name="3DS">
      <a:dk1>
        <a:srgbClr val="005386"/>
      </a:dk1>
      <a:lt1>
        <a:srgbClr val="FFFFFF"/>
      </a:lt1>
      <a:dk2>
        <a:srgbClr val="001871"/>
      </a:dk2>
      <a:lt2>
        <a:srgbClr val="DA291C"/>
      </a:lt2>
      <a:accent1>
        <a:srgbClr val="0B3F77"/>
      </a:accent1>
      <a:accent2>
        <a:srgbClr val="00B2A9"/>
      </a:accent2>
      <a:accent3>
        <a:srgbClr val="E1CD00"/>
      </a:accent3>
      <a:accent4>
        <a:srgbClr val="E87722"/>
      </a:accent4>
      <a:accent5>
        <a:srgbClr val="84BD00"/>
      </a:accent5>
      <a:accent6>
        <a:srgbClr val="0077C8"/>
      </a:accent6>
      <a:hlink>
        <a:srgbClr val="0000FF"/>
      </a:hlink>
      <a:folHlink>
        <a:srgbClr val="800080"/>
      </a:folHlink>
    </a:clrScheme>
    <a:fontScheme name="3DS PPT templat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S Template with No Magic Logo" id="{0DC6B516-5A79-4444-ACD1-642A74F328EC}" vid="{562224AA-3542-4C64-A1BC-46C1E818A8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3DS Template with No Magic Logo for Training (2)</Template>
  <TotalTime>37234</TotalTime>
  <Words>858</Words>
  <Application>Microsoft Office PowerPoint</Application>
  <PresentationFormat>On-screen Show (16:9)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3ds Condensed</vt:lpstr>
      <vt:lpstr>3ds Light</vt:lpstr>
      <vt:lpstr>Arial</vt:lpstr>
      <vt:lpstr>Arial Narrow</vt:lpstr>
      <vt:lpstr>Calibri</vt:lpstr>
      <vt:lpstr>Wingdings 3</vt:lpstr>
      <vt:lpstr>3DS_PPTX_Corp Brand_Template_06_2015</vt:lpstr>
      <vt:lpstr>Digital Engineering User Stories (DEUS) Model</vt:lpstr>
      <vt:lpstr>Agenda</vt:lpstr>
      <vt:lpstr>DVM Today</vt:lpstr>
      <vt:lpstr>DVM Context and Related Model Structure</vt:lpstr>
      <vt:lpstr>DEUS Model Objective and Purpose</vt:lpstr>
      <vt:lpstr>Proposed DEUS Modeling Workflow</vt:lpstr>
      <vt:lpstr>Proposed DEUS Modeling Workflow</vt:lpstr>
      <vt:lpstr>Proposed DEUS Modeling Workflow</vt:lpstr>
      <vt:lpstr>Proposed DEUS Modeling Workflow</vt:lpstr>
      <vt:lpstr>Proposed DEUS Modeling Workflow</vt:lpstr>
      <vt:lpstr>Proposed DEUS Modeling Workflow</vt:lpstr>
      <vt:lpstr>Proposed DEUS Modeling Workflow</vt:lpstr>
      <vt:lpstr>Proposed DEUS Modeling Workflow</vt:lpstr>
    </vt:vector>
  </TitlesOfParts>
  <Company>DASSAULT SYSTEMES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Sub-title</dc:title>
  <dc:creator>GOROSPE Veejay</dc:creator>
  <cp:lastModifiedBy>GOROSPE Veejay</cp:lastModifiedBy>
  <cp:revision>333</cp:revision>
  <cp:lastPrinted>2013-06-27T08:50:33Z</cp:lastPrinted>
  <dcterms:created xsi:type="dcterms:W3CDTF">2020-10-10T03:13:37Z</dcterms:created>
  <dcterms:modified xsi:type="dcterms:W3CDTF">2022-04-14T01:57:24Z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1.0</vt:lpwstr>
  </property>
</Properties>
</file>