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72" y="-72"/>
      </p:cViewPr>
      <p:guideLst>
        <p:guide orient="horz" pos="14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700C5-ABB6-4CFC-889B-E1E70235053A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1A7CB-781F-4EAB-8309-5FD383758E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298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1A7CB-781F-4EAB-8309-5FD383758ED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1A7CB-781F-4EAB-8309-5FD383758ED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A5563-5C29-420A-B8B9-D882528C3042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AC8F3-0459-467D-85D8-BE125D0BF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ornss@mst.edu" TargetMode="External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jay.thukral@cientivegroup.com" TargetMode="External"/><Relationship Id="rId5" Type="http://schemas.openxmlformats.org/officeDocument/2006/relationships/hyperlink" Target="mailto:jack.stein@me.com" TargetMode="External"/><Relationship Id="rId4" Type="http://schemas.openxmlformats.org/officeDocument/2006/relationships/hyperlink" Target="mailto:safriedenthal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INCOSE MBSE</a:t>
            </a:r>
            <a:br>
              <a:rPr lang="en-US" sz="3200" dirty="0" smtClean="0"/>
            </a:br>
            <a:r>
              <a:rPr lang="en-US" sz="3200" dirty="0" smtClean="0"/>
              <a:t>Biomedical Working Group/Drug Delivery Model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Project Overview:  </a:t>
            </a:r>
          </a:p>
          <a:p>
            <a:pPr lvl="1"/>
            <a:r>
              <a:rPr lang="en-US" sz="1600" dirty="0" smtClean="0"/>
              <a:t>Involve BWG members in the use of MBSE and expand the application beyond defense and aerospace industry related projects.</a:t>
            </a:r>
          </a:p>
          <a:p>
            <a:pPr lvl="1"/>
            <a:r>
              <a:rPr lang="en-US" sz="1600" dirty="0" smtClean="0"/>
              <a:t>To develop a framework or template that can be used to accelerate the development and approval of biomedical devices.</a:t>
            </a:r>
          </a:p>
          <a:p>
            <a:pPr lvl="1"/>
            <a:r>
              <a:rPr lang="en-US" sz="1600" dirty="0" smtClean="0"/>
              <a:t>Investigate the integration of risk and issues with regulatory environment.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Milestones for the year:</a:t>
            </a:r>
          </a:p>
          <a:p>
            <a:pPr lvl="1"/>
            <a:r>
              <a:rPr lang="en-US" sz="1600" dirty="0" smtClean="0"/>
              <a:t>Elaborate on the model to provide a method to start a more specific project that could be applied to a detailed analysis for a specific device.</a:t>
            </a:r>
          </a:p>
          <a:p>
            <a:pPr lvl="1"/>
            <a:r>
              <a:rPr lang="en-US" sz="1600" dirty="0" smtClean="0"/>
              <a:t>Incorporate Risk and Regulatory environment into framework</a:t>
            </a:r>
          </a:p>
          <a:p>
            <a:pPr lvl="2"/>
            <a:r>
              <a:rPr lang="en-US" sz="1200" dirty="0" smtClean="0"/>
              <a:t>Include engineering technical risks and business risks</a:t>
            </a:r>
          </a:p>
          <a:p>
            <a:pPr lvl="2"/>
            <a:r>
              <a:rPr lang="en-US" sz="1200" dirty="0" smtClean="0"/>
              <a:t>Expand model to include enterprise level views</a:t>
            </a:r>
          </a:p>
          <a:p>
            <a:pPr lvl="1"/>
            <a:r>
              <a:rPr lang="en-US" sz="1600" dirty="0" smtClean="0"/>
              <a:t>Establish methods for introducing safety assurance within the established architecture.</a:t>
            </a:r>
          </a:p>
          <a:p>
            <a:pPr lvl="2"/>
            <a:r>
              <a:rPr lang="en-US" sz="1200" dirty="0" smtClean="0"/>
              <a:t>Focus on patient impact from failures</a:t>
            </a:r>
          </a:p>
          <a:p>
            <a:pPr lvl="1"/>
            <a:r>
              <a:rPr lang="en-US" sz="1600" dirty="0" smtClean="0"/>
              <a:t>Prepare a conference paper describing the process for submission to the INCOSE annual conference in 2014.</a:t>
            </a:r>
          </a:p>
          <a:p>
            <a:pPr lvl="1"/>
            <a:r>
              <a:rPr lang="en-US" sz="1600" dirty="0" smtClean="0"/>
              <a:t>Prepare a briefing to be presented at the 2014 IW.</a:t>
            </a:r>
          </a:p>
          <a:p>
            <a:pPr lvl="1"/>
            <a:endParaRPr lang="en-US" sz="2000" dirty="0" smtClean="0"/>
          </a:p>
        </p:txBody>
      </p:sp>
      <p:pic>
        <p:nvPicPr>
          <p:cNvPr id="1026" name="Picture 2" descr="Logo of International Council on Systems Engineering (INCOSE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76575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INCOSE MBSE</a:t>
            </a:r>
            <a:br>
              <a:rPr lang="en-US" sz="3200" dirty="0" smtClean="0"/>
            </a:br>
            <a:r>
              <a:rPr lang="en-US" sz="3200" dirty="0" smtClean="0"/>
              <a:t>Biomedical Working Group/Drug Delivery Model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Recent Accomplishments:  </a:t>
            </a:r>
          </a:p>
          <a:p>
            <a:pPr lvl="1"/>
            <a:r>
              <a:rPr lang="en-US" sz="1600" dirty="0" smtClean="0"/>
              <a:t>MBSE short course for working group members.</a:t>
            </a:r>
          </a:p>
          <a:p>
            <a:pPr lvl="1"/>
            <a:r>
              <a:rPr lang="en-US" sz="1600" dirty="0" smtClean="0"/>
              <a:t>Preliminary framework created.</a:t>
            </a:r>
          </a:p>
          <a:p>
            <a:pPr lvl="1"/>
            <a:r>
              <a:rPr lang="en-US" sz="1600" dirty="0" smtClean="0"/>
              <a:t>Wiki site updated to share information on progress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How do members get involved:  </a:t>
            </a:r>
          </a:p>
          <a:p>
            <a:pPr lvl="1"/>
            <a:r>
              <a:rPr lang="en-US" sz="1600" dirty="0" smtClean="0"/>
              <a:t>Subject Matter Experts in device development are required to review the model (anyone with </a:t>
            </a:r>
            <a:r>
              <a:rPr lang="en-US" sz="1600" dirty="0" err="1" smtClean="0"/>
              <a:t>Pharma</a:t>
            </a:r>
            <a:r>
              <a:rPr lang="en-US" sz="1600" dirty="0" smtClean="0"/>
              <a:t> experience would also be greatly appreciated!)</a:t>
            </a:r>
          </a:p>
          <a:p>
            <a:pPr lvl="1"/>
            <a:r>
              <a:rPr lang="en-US" sz="1600" dirty="0" smtClean="0"/>
              <a:t>Review the MBSE initiative and target goals of MBSE approaches:</a:t>
            </a:r>
          </a:p>
          <a:p>
            <a:pPr lvl="2"/>
            <a:r>
              <a:rPr lang="en-US" sz="1200" dirty="0" smtClean="0"/>
              <a:t>Integration of models and data</a:t>
            </a:r>
          </a:p>
          <a:p>
            <a:pPr lvl="2"/>
            <a:r>
              <a:rPr lang="en-US" sz="1200" dirty="0" smtClean="0"/>
              <a:t>Executable architectures</a:t>
            </a:r>
          </a:p>
          <a:p>
            <a:pPr lvl="2"/>
            <a:r>
              <a:rPr lang="en-US" sz="1200" dirty="0" smtClean="0"/>
              <a:t>Trade studies associated with software and hardware specific models</a:t>
            </a:r>
          </a:p>
          <a:p>
            <a:pPr lvl="1"/>
            <a:r>
              <a:rPr lang="en-US" sz="1600" dirty="0" smtClean="0"/>
              <a:t>Willingness to meet with group bi-weekly to review model (online and offline) will help!</a:t>
            </a:r>
          </a:p>
          <a:p>
            <a:pPr lvl="1"/>
            <a:r>
              <a:rPr lang="en-US" sz="1600" dirty="0" smtClean="0"/>
              <a:t>Contact a MBSE initiative member in the BWG</a:t>
            </a:r>
          </a:p>
          <a:p>
            <a:pPr lvl="2"/>
            <a:r>
              <a:rPr lang="en-US" sz="1200" dirty="0" smtClean="0"/>
              <a:t>Steven Corns (</a:t>
            </a:r>
            <a:r>
              <a:rPr lang="en-US" sz="1200" dirty="0" smtClean="0">
                <a:hlinkClick r:id="rId3"/>
              </a:rPr>
              <a:t>cornss@mst.edu</a:t>
            </a:r>
            <a:r>
              <a:rPr lang="en-US" sz="1200" dirty="0" smtClean="0"/>
              <a:t>)</a:t>
            </a:r>
          </a:p>
          <a:p>
            <a:pPr lvl="2"/>
            <a:r>
              <a:rPr lang="en-US" sz="1200" dirty="0" smtClean="0"/>
              <a:t>Sandy </a:t>
            </a:r>
            <a:r>
              <a:rPr lang="en-US" sz="1200" dirty="0" err="1" smtClean="0"/>
              <a:t>Friedenthal</a:t>
            </a:r>
            <a:r>
              <a:rPr lang="en-US" sz="1200" dirty="0" smtClean="0"/>
              <a:t> (</a:t>
            </a:r>
            <a:r>
              <a:rPr lang="en-US" sz="1200" dirty="0" smtClean="0">
                <a:hlinkClick r:id="rId4"/>
              </a:rPr>
              <a:t>safriedenthal@gmail.com</a:t>
            </a:r>
            <a:r>
              <a:rPr lang="en-US" sz="1200" dirty="0" smtClean="0"/>
              <a:t>)</a:t>
            </a:r>
          </a:p>
          <a:p>
            <a:pPr lvl="2"/>
            <a:r>
              <a:rPr lang="en-US" sz="1200" dirty="0" smtClean="0"/>
              <a:t>Jack Stein (</a:t>
            </a:r>
            <a:r>
              <a:rPr lang="en-US" sz="1200" dirty="0" smtClean="0">
                <a:hlinkClick r:id="rId5"/>
              </a:rPr>
              <a:t>jack.stein@me.com</a:t>
            </a:r>
            <a:r>
              <a:rPr lang="en-US" sz="1200" dirty="0" smtClean="0"/>
              <a:t>)</a:t>
            </a:r>
          </a:p>
          <a:p>
            <a:pPr lvl="2"/>
            <a:r>
              <a:rPr lang="en-US" sz="1200" dirty="0" smtClean="0"/>
              <a:t>Ajay </a:t>
            </a:r>
            <a:r>
              <a:rPr lang="en-US" sz="1200" dirty="0" err="1" smtClean="0"/>
              <a:t>Thukral</a:t>
            </a:r>
            <a:r>
              <a:rPr lang="en-US" sz="1200" dirty="0" smtClean="0"/>
              <a:t> (</a:t>
            </a:r>
            <a:r>
              <a:rPr lang="en-US" sz="1200" dirty="0" smtClean="0">
                <a:hlinkClick r:id="rId6"/>
              </a:rPr>
              <a:t>ajay.thukral@cientivegroup.com</a:t>
            </a:r>
            <a:r>
              <a:rPr lang="en-US" sz="1200" dirty="0" smtClean="0"/>
              <a:t>)</a:t>
            </a:r>
          </a:p>
          <a:p>
            <a:pPr marL="914400" lvl="2" indent="0">
              <a:buNone/>
            </a:pPr>
            <a:endParaRPr lang="en-US" sz="1200" dirty="0" smtClean="0"/>
          </a:p>
        </p:txBody>
      </p:sp>
      <p:pic>
        <p:nvPicPr>
          <p:cNvPr id="1026" name="Picture 2" descr="Logo of International Council on Systems Engineering (INCOSE)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3076575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94234" y="3109756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– 2013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25464" y="3565634"/>
            <a:ext cx="181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Reference Model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75294" y="1450430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8298" y="3016468"/>
            <a:ext cx="324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Library : Standards &amp; Guidelines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827694" y="4677102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53664" y="5938340"/>
            <a:ext cx="1750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Risk Assessment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6440222" y="1636992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35264" y="2869328"/>
            <a:ext cx="2688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Case Study: Generic Pump</a:t>
            </a:r>
            <a:endParaRPr lang="en-US" b="1" dirty="0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4152900" y="3058520"/>
            <a:ext cx="1371600" cy="1371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olded Corner 28"/>
          <p:cNvSpPr/>
          <p:nvPr/>
        </p:nvSpPr>
        <p:spPr>
          <a:xfrm>
            <a:off x="6742420" y="4548344"/>
            <a:ext cx="914400" cy="1219200"/>
          </a:xfrm>
          <a:prstGeom prst="foldedCorner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lded Corner 29"/>
          <p:cNvSpPr/>
          <p:nvPr/>
        </p:nvSpPr>
        <p:spPr>
          <a:xfrm>
            <a:off x="6894820" y="4700744"/>
            <a:ext cx="914400" cy="1219200"/>
          </a:xfrm>
          <a:prstGeom prst="foldedCorner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olded Corner 30"/>
          <p:cNvSpPr/>
          <p:nvPr/>
        </p:nvSpPr>
        <p:spPr>
          <a:xfrm>
            <a:off x="7047220" y="4853144"/>
            <a:ext cx="914400" cy="1219200"/>
          </a:xfrm>
          <a:prstGeom prst="foldedCorner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hape 14"/>
          <p:cNvCxnSpPr>
            <a:stCxn id="12" idx="3"/>
            <a:endCxn id="23" idx="1"/>
          </p:cNvCxnSpPr>
          <p:nvPr/>
        </p:nvCxnSpPr>
        <p:spPr>
          <a:xfrm>
            <a:off x="3037494" y="2250530"/>
            <a:ext cx="1316272" cy="1008856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93659" y="6160212"/>
            <a:ext cx="134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Publications</a:t>
            </a:r>
            <a:endParaRPr lang="en-US" b="1" dirty="0"/>
          </a:p>
        </p:txBody>
      </p:sp>
      <p:cxnSp>
        <p:nvCxnSpPr>
          <p:cNvPr id="20" name="Shape 19"/>
          <p:cNvCxnSpPr>
            <a:stCxn id="17" idx="3"/>
            <a:endCxn id="23" idx="3"/>
          </p:cNvCxnSpPr>
          <p:nvPr/>
        </p:nvCxnSpPr>
        <p:spPr>
          <a:xfrm flipV="1">
            <a:off x="3037494" y="4229254"/>
            <a:ext cx="1316272" cy="1095548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21" idx="1"/>
            <a:endCxn id="23" idx="7"/>
          </p:cNvCxnSpPr>
          <p:nvPr/>
        </p:nvCxnSpPr>
        <p:spPr>
          <a:xfrm rot="10800000" flipV="1">
            <a:off x="5323634" y="2284692"/>
            <a:ext cx="1116588" cy="974694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30" idx="1"/>
            <a:endCxn id="23" idx="5"/>
          </p:cNvCxnSpPr>
          <p:nvPr/>
        </p:nvCxnSpPr>
        <p:spPr>
          <a:xfrm rot="10800000">
            <a:off x="5323634" y="4229254"/>
            <a:ext cx="1571186" cy="1081090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827694" y="1602830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80094" y="1755230"/>
            <a:ext cx="2209800" cy="129540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300</Words>
  <Application>Microsoft Office PowerPoint</Application>
  <PresentationFormat>On-screen Show (4:3)</PresentationFormat>
  <Paragraphs>41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INCOSE MBSE Biomedical Working Group/Drug Delivery Model</vt:lpstr>
      <vt:lpstr>INCOSE MBSE Biomedical Working Group/Drug Delivery Model</vt:lpstr>
      <vt:lpstr>Objectives – 2013 </vt:lpstr>
    </vt:vector>
  </TitlesOfParts>
  <Company>Raytheon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 IW MBSE Workshop</dc:title>
  <dc:creator>Williamson, Ron C</dc:creator>
  <cp:lastModifiedBy>Ajay Thukral</cp:lastModifiedBy>
  <cp:revision>31</cp:revision>
  <dcterms:created xsi:type="dcterms:W3CDTF">2011-01-13T16:18:59Z</dcterms:created>
  <dcterms:modified xsi:type="dcterms:W3CDTF">2013-05-15T16:06:13Z</dcterms:modified>
</cp:coreProperties>
</file>