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62" r:id="rId4"/>
    <p:sldId id="289" r:id="rId5"/>
    <p:sldId id="290" r:id="rId6"/>
    <p:sldId id="284" r:id="rId7"/>
    <p:sldId id="285" r:id="rId8"/>
    <p:sldId id="286" r:id="rId9"/>
    <p:sldId id="283" r:id="rId10"/>
    <p:sldId id="288" r:id="rId11"/>
    <p:sldId id="291" r:id="rId12"/>
    <p:sldId id="281" r:id="rId13"/>
    <p:sldId id="287" r:id="rId1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3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CB4E93-139B-4F3B-A809-E02604A90FF6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CCBD32-C349-4C6F-A80A-E0F7055F3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28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785" y="0"/>
            <a:ext cx="4328176" cy="69028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31" y="2115612"/>
            <a:ext cx="5368621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Franklin Gothic Boo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658601"/>
            <a:ext cx="5328592" cy="1354575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7245424"/>
            <a:ext cx="258127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7524328" y="64151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www.nafems.org</a:t>
            </a:r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68321"/>
            <a:ext cx="1861195" cy="63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4235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B2D8-DE42-4EC5-BC6E-3F7359C78B8A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71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7608-44CB-47FA-8517-163947FD437A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253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3A0D-87D2-4945-8E82-6DE41E92F8AA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365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7E44-0867-49FA-938A-3A9635577635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827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7"/>
            <a:ext cx="7643192" cy="1143000"/>
          </a:xfrm>
        </p:spPr>
        <p:txBody>
          <a:bodyPr/>
          <a:lstStyle>
            <a:lvl1pPr algn="l">
              <a:defRPr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600201"/>
            <a:ext cx="764319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77820" y="6343132"/>
            <a:ext cx="87444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26156"/>
            <a:ext cx="1861195" cy="63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6372200" y="6343132"/>
            <a:ext cx="2981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rgbClr val="FF0000"/>
                </a:solidFill>
              </a:rPr>
              <a:t>www.nafems.org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546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2" b="31291"/>
          <a:stretch/>
        </p:blipFill>
        <p:spPr>
          <a:xfrm rot="16200000">
            <a:off x="3303240" y="1017239"/>
            <a:ext cx="6858000" cy="48235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7"/>
            <a:ext cx="8208912" cy="1143000"/>
          </a:xfrm>
        </p:spPr>
        <p:txBody>
          <a:bodyPr>
            <a:noAutofit/>
          </a:bodyPr>
          <a:lstStyle>
            <a:lvl1pPr algn="l">
              <a:defRPr sz="3600">
                <a:solidFill>
                  <a:srgbClr val="D72929"/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1"/>
            <a:ext cx="8208912" cy="4525963"/>
          </a:xfrm>
        </p:spPr>
        <p:txBody>
          <a:bodyPr>
            <a:normAutofit/>
          </a:bodyPr>
          <a:lstStyle>
            <a:lvl1pPr>
              <a:defRPr sz="2800">
                <a:latin typeface="Century Gothic" pitchFamily="34" charset="0"/>
              </a:defRPr>
            </a:lvl1pPr>
            <a:lvl2pPr>
              <a:defRPr sz="24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63D9-A3D8-4D2E-98EB-1C88F197B7B2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39952" y="6359515"/>
            <a:ext cx="1018456" cy="365125"/>
          </a:xfrm>
        </p:spPr>
        <p:txBody>
          <a:bodyPr/>
          <a:lstStyle/>
          <a:p>
            <a:pPr algn="ctr"/>
            <a:fld id="{33E9EC35-AD31-4AB2-93A8-D6F93F11AE10}" type="slidenum">
              <a:rPr lang="en-GB" smtClean="0"/>
              <a:pPr algn="ctr"/>
              <a:t>‹#›</a:t>
            </a:fld>
            <a:endParaRPr lang="en-GB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26156"/>
            <a:ext cx="1861195" cy="63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6372200" y="6343132"/>
            <a:ext cx="2981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rgbClr val="FF0000"/>
                </a:solidFill>
              </a:rPr>
              <a:t>www.nafems.org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728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A5E5-4B0A-4408-AF59-06A9FBF6EBA1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74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0"/>
            <a:ext cx="3691128" cy="58795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74637"/>
            <a:ext cx="7488832" cy="1143000"/>
          </a:xfrm>
        </p:spPr>
        <p:txBody>
          <a:bodyPr/>
          <a:lstStyle>
            <a:lvl1pPr algn="l">
              <a:defRPr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00201"/>
            <a:ext cx="748883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63D9-A3D8-4D2E-98EB-1C88F197B7B2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39952" y="6359515"/>
            <a:ext cx="1018456" cy="365125"/>
          </a:xfrm>
        </p:spPr>
        <p:txBody>
          <a:bodyPr/>
          <a:lstStyle/>
          <a:p>
            <a:pPr algn="ctr"/>
            <a:fld id="{33E9EC35-AD31-4AB2-93A8-D6F93F11AE10}" type="slidenum">
              <a:rPr lang="en-GB" smtClean="0"/>
              <a:pPr algn="ctr"/>
              <a:t>‹#›</a:t>
            </a:fld>
            <a:endParaRPr lang="en-GB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26156"/>
            <a:ext cx="1861195" cy="63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6372200" y="6343132"/>
            <a:ext cx="2981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rgbClr val="FF0000"/>
                </a:solidFill>
              </a:rPr>
              <a:t>www.nafems.org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276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871A-CB29-4D79-91D3-9F5E5A59EB81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165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5EF6-5928-4163-A3D1-A54E9A6111D4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3219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181-8AEC-41D7-91FF-95B821A59FFB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75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14138-9FAC-4040-8C9C-0CE170E7B57D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6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15813-87DF-45B2-988B-88A548706598}" type="datetime1">
              <a:rPr lang="en-GB" smtClean="0"/>
              <a:t>15/12/2015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4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62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cose.org/newsevents/currentevents/2016/01/30/default-calendar/incose-iw-2016---torrance-ca-us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SMSWG </a:t>
            </a:r>
            <a:r>
              <a:rPr lang="en-US" dirty="0" smtClean="0">
                <a:solidFill>
                  <a:srgbClr val="FF0000"/>
                </a:solidFill>
              </a:rPr>
              <a:t>Meeting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15 December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70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INCOSE IW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Date: January 30</a:t>
            </a:r>
            <a:r>
              <a:rPr lang="en-US" baseline="30000" dirty="0" smtClean="0"/>
              <a:t>th</a:t>
            </a:r>
            <a:r>
              <a:rPr lang="en-US" dirty="0" smtClean="0"/>
              <a:t> – February 2</a:t>
            </a:r>
            <a:r>
              <a:rPr lang="en-US" baseline="30000" dirty="0" smtClean="0"/>
              <a:t>nd</a:t>
            </a:r>
            <a:r>
              <a:rPr lang="en-US" dirty="0" smtClean="0"/>
              <a:t>, 2016 </a:t>
            </a:r>
          </a:p>
          <a:p>
            <a:r>
              <a:rPr lang="en-US" dirty="0" smtClean="0"/>
              <a:t>Location: Torrance, CA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http://www.incose.org/newsevents/currentevents/2016/01/30/default-calendar/incose-iw-2016---</a:t>
            </a:r>
            <a:r>
              <a:rPr lang="en-US" dirty="0" smtClean="0">
                <a:hlinkClick r:id="rId2"/>
              </a:rPr>
              <a:t>torrance-ca-usa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2331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CIMdata</a:t>
            </a:r>
            <a:r>
              <a:rPr lang="en-US" dirty="0" smtClean="0"/>
              <a:t> Systems Seminar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Date: </a:t>
            </a:r>
            <a:r>
              <a:rPr lang="en-US" dirty="0" smtClean="0"/>
              <a:t>April 27</a:t>
            </a:r>
            <a:r>
              <a:rPr lang="en-US" baseline="30000" dirty="0" smtClean="0"/>
              <a:t>th</a:t>
            </a:r>
            <a:r>
              <a:rPr lang="en-US" dirty="0" smtClean="0"/>
              <a:t>, 2016</a:t>
            </a:r>
            <a:endParaRPr lang="en-US" dirty="0" smtClean="0"/>
          </a:p>
          <a:p>
            <a:r>
              <a:rPr lang="en-US" dirty="0" smtClean="0"/>
              <a:t>Location: </a:t>
            </a:r>
            <a:r>
              <a:rPr lang="en-US" dirty="0" smtClean="0"/>
              <a:t>Troy, MI (MEC)</a:t>
            </a:r>
          </a:p>
          <a:p>
            <a:r>
              <a:rPr lang="en-US" dirty="0" smtClean="0"/>
              <a:t>NAFEMS supporting event as a </a:t>
            </a:r>
            <a:r>
              <a:rPr lang="en-US" smtClean="0"/>
              <a:t>collaborative sponsor.</a:t>
            </a:r>
          </a:p>
          <a:p>
            <a:r>
              <a:rPr lang="en-US" dirty="0" smtClean="0"/>
              <a:t>Website will be published shortly.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5573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2016 NAFEMS Americas Events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2016 </a:t>
            </a:r>
            <a:r>
              <a:rPr lang="en-US" dirty="0" smtClean="0"/>
              <a:t>Americas Conference</a:t>
            </a:r>
          </a:p>
          <a:p>
            <a:pPr lvl="1"/>
            <a:r>
              <a:rPr lang="en-US" dirty="0" smtClean="0"/>
              <a:t>Dates</a:t>
            </a:r>
            <a:r>
              <a:rPr lang="en-US" dirty="0"/>
              <a:t>: June 7</a:t>
            </a:r>
            <a:r>
              <a:rPr lang="en-US" baseline="30000" dirty="0"/>
              <a:t>th</a:t>
            </a:r>
            <a:r>
              <a:rPr lang="en-US" dirty="0"/>
              <a:t>-9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Location: Seattle, WA</a:t>
            </a:r>
          </a:p>
          <a:p>
            <a:pPr lvl="1"/>
            <a:r>
              <a:rPr lang="en-US" dirty="0"/>
              <a:t>Dedicated SMS Track</a:t>
            </a:r>
          </a:p>
          <a:p>
            <a:pPr lvl="2"/>
            <a:r>
              <a:rPr lang="en-US" dirty="0"/>
              <a:t>Abstract Submissions</a:t>
            </a:r>
          </a:p>
          <a:p>
            <a:pPr lvl="2"/>
            <a:r>
              <a:rPr lang="en-US" dirty="0"/>
              <a:t>Session </a:t>
            </a:r>
            <a:r>
              <a:rPr lang="en-US" dirty="0" smtClean="0"/>
              <a:t>Support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nafems.org/2016/</a:t>
            </a:r>
            <a:r>
              <a:rPr lang="en-US" dirty="0" err="1" smtClean="0">
                <a:solidFill>
                  <a:srgbClr val="FF0000"/>
                </a:solidFill>
              </a:rPr>
              <a:t>americas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5381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Around the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Resume </a:t>
            </a:r>
            <a:r>
              <a:rPr lang="en-US" dirty="0"/>
              <a:t>SMSWG Strategy &amp; Roadmap Discussions</a:t>
            </a:r>
          </a:p>
          <a:p>
            <a:r>
              <a:rPr lang="en-US" dirty="0"/>
              <a:t>Other Business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487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Agenda: </a:t>
            </a:r>
            <a:endParaRPr lang="en-US" dirty="0" smtClean="0"/>
          </a:p>
          <a:p>
            <a:pPr lvl="1"/>
            <a:r>
              <a:rPr lang="en-US" dirty="0" smtClean="0"/>
              <a:t>Welcome</a:t>
            </a:r>
            <a:endParaRPr lang="en-US" dirty="0"/>
          </a:p>
          <a:p>
            <a:pPr lvl="1"/>
            <a:r>
              <a:rPr lang="en-US" dirty="0" smtClean="0"/>
              <a:t>SMSWG </a:t>
            </a:r>
            <a:r>
              <a:rPr lang="en-US" dirty="0"/>
              <a:t>Membership Update</a:t>
            </a:r>
          </a:p>
          <a:p>
            <a:r>
              <a:rPr lang="en-US" dirty="0" smtClean="0"/>
              <a:t>Guest </a:t>
            </a:r>
            <a:r>
              <a:rPr lang="en-US" dirty="0"/>
              <a:t>Presentation: </a:t>
            </a:r>
            <a:endParaRPr lang="en-US" dirty="0" smtClean="0"/>
          </a:p>
          <a:p>
            <a:pPr lvl="1"/>
            <a:r>
              <a:rPr lang="en-US" dirty="0" smtClean="0"/>
              <a:t>Prof</a:t>
            </a:r>
            <a:r>
              <a:rPr lang="en-US" dirty="0"/>
              <a:t>. Ahmed Noor, Old Dominion University: “Potential of Cognitive Computing for Engineering Analysis and Design”</a:t>
            </a:r>
          </a:p>
          <a:p>
            <a:r>
              <a:rPr lang="en-US" dirty="0" smtClean="0"/>
              <a:t>SMSWG </a:t>
            </a:r>
            <a:r>
              <a:rPr lang="en-US" dirty="0"/>
              <a:t>Deliverables:</a:t>
            </a:r>
          </a:p>
          <a:p>
            <a:pPr lvl="1"/>
            <a:r>
              <a:rPr lang="en-US" dirty="0" smtClean="0"/>
              <a:t>Terms </a:t>
            </a:r>
            <a:r>
              <a:rPr lang="en-US" dirty="0"/>
              <a:t>&amp; Definitions (final feedback)</a:t>
            </a:r>
          </a:p>
          <a:p>
            <a:pPr lvl="1"/>
            <a:r>
              <a:rPr lang="en-US" dirty="0" smtClean="0"/>
              <a:t>“What </a:t>
            </a:r>
            <a:r>
              <a:rPr lang="en-US" dirty="0"/>
              <a:t>is SMS?” Flyer (status update)</a:t>
            </a:r>
          </a:p>
          <a:p>
            <a:pPr lvl="1"/>
            <a:r>
              <a:rPr lang="en-US" dirty="0" smtClean="0"/>
              <a:t>Article </a:t>
            </a:r>
            <a:r>
              <a:rPr lang="en-US" dirty="0"/>
              <a:t>for NAFEMS Benchmark Magazine (seeking suggestions/contributions)</a:t>
            </a:r>
          </a:p>
          <a:p>
            <a:r>
              <a:rPr lang="en-US" dirty="0" smtClean="0"/>
              <a:t>Discuss </a:t>
            </a:r>
            <a:r>
              <a:rPr lang="en-US" dirty="0"/>
              <a:t>Upcoming Activities: </a:t>
            </a:r>
          </a:p>
          <a:p>
            <a:pPr lvl="1"/>
            <a:r>
              <a:rPr lang="en-US" dirty="0" smtClean="0"/>
              <a:t>INCOSE </a:t>
            </a:r>
            <a:r>
              <a:rPr lang="en-US" dirty="0"/>
              <a:t>IW (Jan 30 – Feb 2, 2016; Torrance, CA)              </a:t>
            </a:r>
            <a:endParaRPr lang="en-US" dirty="0" smtClean="0"/>
          </a:p>
          <a:p>
            <a:pPr lvl="1"/>
            <a:r>
              <a:rPr lang="en-US" dirty="0" smtClean="0"/>
              <a:t>SMS </a:t>
            </a:r>
            <a:r>
              <a:rPr lang="en-US" dirty="0"/>
              <a:t>Seminar (April 27th; Troy, MI)</a:t>
            </a:r>
          </a:p>
          <a:p>
            <a:r>
              <a:rPr lang="en-US" dirty="0" smtClean="0"/>
              <a:t>Around </a:t>
            </a:r>
            <a:r>
              <a:rPr lang="en-US" dirty="0"/>
              <a:t>the Table:</a:t>
            </a:r>
          </a:p>
          <a:p>
            <a:pPr lvl="1"/>
            <a:r>
              <a:rPr lang="en-US" dirty="0" smtClean="0"/>
              <a:t>Resume </a:t>
            </a:r>
            <a:r>
              <a:rPr lang="en-US" dirty="0"/>
              <a:t>SMSWG Strategy &amp; Roadmap Discussions</a:t>
            </a:r>
          </a:p>
          <a:p>
            <a:pPr lvl="1"/>
            <a:r>
              <a:rPr lang="en-US" dirty="0" smtClean="0"/>
              <a:t>Other </a:t>
            </a:r>
            <a:r>
              <a:rPr lang="en-US" dirty="0"/>
              <a:t>Business</a:t>
            </a:r>
          </a:p>
          <a:p>
            <a:r>
              <a:rPr lang="en-US" dirty="0" smtClean="0"/>
              <a:t>Close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1712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SMSWG Participation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629917"/>
              </p:ext>
            </p:extLst>
          </p:nvPr>
        </p:nvGraphicFramePr>
        <p:xfrm>
          <a:off x="4745594" y="1689959"/>
          <a:ext cx="3741457" cy="121920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2465300"/>
                <a:gridCol w="1276157"/>
              </a:tblGrid>
              <a:tr h="16192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Americas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 smtClean="0">
                          <a:effectLst/>
                        </a:rPr>
                        <a:t>70%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Europe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 smtClean="0">
                          <a:effectLst/>
                        </a:rPr>
                        <a:t>19%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Asia / Pacific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8</a:t>
                      </a:r>
                      <a:r>
                        <a:rPr lang="en-US" sz="2000" u="none" strike="noStrike" kern="1200" dirty="0" smtClean="0">
                          <a:effectLst/>
                        </a:rPr>
                        <a:t>%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other/undeclared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2000" u="none" strike="noStrike" kern="1200" dirty="0">
                          <a:effectLst/>
                        </a:rPr>
                        <a:t>3%</a:t>
                      </a:r>
                      <a:endParaRPr lang="en-US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245328"/>
              </p:ext>
            </p:extLst>
          </p:nvPr>
        </p:nvGraphicFramePr>
        <p:xfrm>
          <a:off x="4740915" y="3189658"/>
          <a:ext cx="3728381" cy="304800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458920"/>
                <a:gridCol w="1269461"/>
              </a:tblGrid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aerospace or defense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22%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automotive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16%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academia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3%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consulting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10%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energy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2%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medical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1%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other industry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6%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solutions &amp; services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34%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standards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4</a:t>
                      </a:r>
                      <a:r>
                        <a:rPr lang="en-US" sz="2000" u="none" strike="noStrike" dirty="0" smtClean="0">
                          <a:effectLst/>
                        </a:rPr>
                        <a:t>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undeclared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smtClean="0">
                          <a:effectLst/>
                        </a:rPr>
                        <a:t>2%</a:t>
                      </a:r>
                      <a:endParaRPr lang="en-US" sz="2000" b="0" i="1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11549" y="1666164"/>
            <a:ext cx="2024109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smtClean="0"/>
              <a:t>144</a:t>
            </a:r>
            <a:endParaRPr lang="en-US" sz="7500" dirty="0" smtClean="0"/>
          </a:p>
          <a:p>
            <a:pPr algn="ctr"/>
            <a:r>
              <a:rPr lang="en-US" dirty="0" smtClean="0"/>
              <a:t>members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43608" y="3647364"/>
            <a:ext cx="2756034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dirty="0" smtClean="0"/>
              <a:t>82</a:t>
            </a:r>
          </a:p>
          <a:p>
            <a:pPr algn="ctr"/>
            <a:r>
              <a:rPr lang="en-US" dirty="0"/>
              <a:t>u</a:t>
            </a:r>
            <a:r>
              <a:rPr lang="en-US" dirty="0" smtClean="0"/>
              <a:t>nique member companies</a:t>
            </a:r>
            <a:endParaRPr lang="en-US" dirty="0"/>
          </a:p>
        </p:txBody>
      </p:sp>
      <p:sp>
        <p:nvSpPr>
          <p:cNvPr id="3" name="Up Arrow 2"/>
          <p:cNvSpPr/>
          <p:nvPr/>
        </p:nvSpPr>
        <p:spPr>
          <a:xfrm>
            <a:off x="7712015" y="2334048"/>
            <a:ext cx="224287" cy="20703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 rot="10800000">
            <a:off x="7712014" y="2043895"/>
            <a:ext cx="224288" cy="216688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7712015" y="3825570"/>
            <a:ext cx="224287" cy="20703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>
            <a:off x="7712014" y="5657978"/>
            <a:ext cx="224287" cy="20703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7710170" y="3531738"/>
            <a:ext cx="224287" cy="20703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7710170" y="5359230"/>
            <a:ext cx="224287" cy="20703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p Arrow 13"/>
          <p:cNvSpPr/>
          <p:nvPr/>
        </p:nvSpPr>
        <p:spPr>
          <a:xfrm>
            <a:off x="7712014" y="5956726"/>
            <a:ext cx="224287" cy="20703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 Arrow 14"/>
          <p:cNvSpPr/>
          <p:nvPr/>
        </p:nvSpPr>
        <p:spPr>
          <a:xfrm rot="10800000">
            <a:off x="7712014" y="3263095"/>
            <a:ext cx="224288" cy="216688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8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88784" y="2581438"/>
            <a:ext cx="635548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Potential of Cognitive Computing for Engineering Analysis </a:t>
            </a:r>
            <a:r>
              <a:rPr lang="en-US" dirty="0"/>
              <a:t>and Design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63318" y="4322834"/>
            <a:ext cx="5328592" cy="1354575"/>
          </a:xfrm>
        </p:spPr>
        <p:txBody>
          <a:bodyPr/>
          <a:lstStyle/>
          <a:p>
            <a:r>
              <a:rPr lang="en-US" dirty="0" smtClean="0"/>
              <a:t>Prof</a:t>
            </a:r>
            <a:r>
              <a:rPr lang="en-US" dirty="0"/>
              <a:t>. Ahmed </a:t>
            </a:r>
            <a:r>
              <a:rPr lang="en-US" dirty="0" smtClean="0"/>
              <a:t>Noor</a:t>
            </a:r>
          </a:p>
          <a:p>
            <a:r>
              <a:rPr lang="en-US" dirty="0" smtClean="0"/>
              <a:t>Old </a:t>
            </a:r>
            <a:r>
              <a:rPr lang="en-US" dirty="0"/>
              <a:t>Dominion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269288" y="6343650"/>
            <a:ext cx="874712" cy="365125"/>
          </a:xfrm>
        </p:spPr>
        <p:txBody>
          <a:bodyPr/>
          <a:lstStyle/>
          <a:p>
            <a:fld id="{33E9EC35-AD31-4AB2-93A8-D6F93F11AE1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7918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SMSWG Deliverables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1096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&amp;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Overview: </a:t>
            </a:r>
          </a:p>
          <a:p>
            <a:pPr lvl="1"/>
            <a:r>
              <a:rPr lang="en-US" dirty="0" smtClean="0"/>
              <a:t>Collection of 530 terms &amp; definitions</a:t>
            </a:r>
          </a:p>
          <a:p>
            <a:r>
              <a:rPr lang="en-US" dirty="0" smtClean="0"/>
              <a:t>Next </a:t>
            </a:r>
            <a:r>
              <a:rPr lang="en-US" dirty="0" smtClean="0"/>
              <a:t>Steps: </a:t>
            </a:r>
          </a:p>
          <a:p>
            <a:pPr lvl="1"/>
            <a:r>
              <a:rPr lang="en-US" dirty="0"/>
              <a:t>Feedback collected and collated from two reviewers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Requested </a:t>
            </a:r>
            <a:r>
              <a:rPr lang="en-US" dirty="0"/>
              <a:t>members of the SMSWG SC to identify the “core SMS” T&amp;Ds that should </a:t>
            </a:r>
            <a:r>
              <a:rPr lang="en-US" dirty="0" smtClean="0"/>
              <a:t>be included </a:t>
            </a:r>
            <a:r>
              <a:rPr lang="en-US" dirty="0"/>
              <a:t>in the first release.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4387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“What is SMS?” Flyer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Overview: </a:t>
            </a:r>
          </a:p>
          <a:p>
            <a:pPr lvl="1"/>
            <a:r>
              <a:rPr lang="en-US" dirty="0" smtClean="0"/>
              <a:t>Intended </a:t>
            </a:r>
            <a:r>
              <a:rPr lang="en-US" dirty="0"/>
              <a:t>to provide an introduction to a specific method or technology used in the field of engineering analysis and simulation. </a:t>
            </a:r>
            <a:endParaRPr lang="en-US" dirty="0" smtClean="0"/>
          </a:p>
          <a:p>
            <a:pPr lvl="1"/>
            <a:r>
              <a:rPr lang="en-US" dirty="0" smtClean="0"/>
              <a:t>Three A5 pages in length</a:t>
            </a:r>
          </a:p>
          <a:p>
            <a:r>
              <a:rPr lang="en-US" dirty="0" smtClean="0"/>
              <a:t>Next Steps:</a:t>
            </a:r>
          </a:p>
          <a:p>
            <a:pPr lvl="1"/>
            <a:r>
              <a:rPr lang="en-US" dirty="0" smtClean="0"/>
              <a:t>Requesting </a:t>
            </a:r>
            <a:r>
              <a:rPr lang="en-US" dirty="0"/>
              <a:t>feedback from SMSWG SC members. File can be found in the </a:t>
            </a:r>
            <a:r>
              <a:rPr lang="en-US" dirty="0" smtClean="0"/>
              <a:t>SMSWG</a:t>
            </a:r>
            <a:r>
              <a:rPr lang="en-US" dirty="0"/>
              <a:t> </a:t>
            </a:r>
            <a:r>
              <a:rPr lang="en-US" dirty="0" smtClean="0"/>
              <a:t>Collaborative </a:t>
            </a:r>
            <a:r>
              <a:rPr lang="en-US" dirty="0"/>
              <a:t>Community </a:t>
            </a:r>
            <a:r>
              <a:rPr lang="en-US" dirty="0" smtClean="0"/>
              <a:t>Filing Cabinet ( </a:t>
            </a:r>
            <a:r>
              <a:rPr lang="en-US" i="1" dirty="0"/>
              <a:t>under the SMSWG Meeting #10 </a:t>
            </a:r>
            <a:r>
              <a:rPr lang="en-US" i="1" dirty="0" smtClean="0"/>
              <a:t>folder</a:t>
            </a:r>
            <a:r>
              <a:rPr lang="en-US" dirty="0" smtClean="0"/>
              <a:t>).</a:t>
            </a:r>
          </a:p>
          <a:p>
            <a:pPr lvl="3"/>
            <a:r>
              <a:rPr lang="en-US" dirty="0" smtClean="0"/>
              <a:t>https</a:t>
            </a:r>
            <a:r>
              <a:rPr lang="en-US" dirty="0"/>
              <a:t>://sites.google.com/a/nafems.org/smswg/file-cabinet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1089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Overview:</a:t>
            </a:r>
          </a:p>
          <a:p>
            <a:pPr lvl="1"/>
            <a:r>
              <a:rPr lang="en-US" dirty="0" smtClean="0"/>
              <a:t>Benchmark is a quarterly magazine published by NAFEMS</a:t>
            </a:r>
          </a:p>
          <a:p>
            <a:r>
              <a:rPr lang="en-US" dirty="0" smtClean="0"/>
              <a:t>Next </a:t>
            </a:r>
            <a:r>
              <a:rPr lang="en-US" dirty="0" smtClean="0"/>
              <a:t>Step: </a:t>
            </a:r>
          </a:p>
          <a:p>
            <a:pPr lvl="1"/>
            <a:r>
              <a:rPr lang="en-US" dirty="0" smtClean="0"/>
              <a:t>Seeking suggestions/contributions for </a:t>
            </a:r>
            <a:r>
              <a:rPr lang="en-US" dirty="0" smtClean="0"/>
              <a:t>Mid-/Late-2016 issue (July or October)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7908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Upcoming Activities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1550948"/>
      </p:ext>
    </p:extLst>
  </p:cSld>
  <p:clrMapOvr>
    <a:masterClrMapping/>
  </p:clrMapOvr>
</p:sld>
</file>

<file path=ppt/theme/theme1.xml><?xml version="1.0" encoding="utf-8"?>
<a:theme xmlns:a="http://schemas.openxmlformats.org/drawingml/2006/main" name="NAFEMS 2013 PP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865DC5B-1009-40C1-A3DE-08823FC03187}" vid="{5D539D25-213B-4BE5-89B8-5553DEF94F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1584</TotalTime>
  <Words>422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Franklin Gothic Book</vt:lpstr>
      <vt:lpstr>NAFEMS 2013 PPT THEME</vt:lpstr>
      <vt:lpstr>SMSWG Meeting</vt:lpstr>
      <vt:lpstr>Agenda</vt:lpstr>
      <vt:lpstr>SMSWG Participation</vt:lpstr>
      <vt:lpstr>Potential of Cognitive Computing for Engineering Analysis and Design</vt:lpstr>
      <vt:lpstr>SMSWG Deliverables</vt:lpstr>
      <vt:lpstr>Terms &amp; Definitions</vt:lpstr>
      <vt:lpstr>“What is SMS?” Flyer</vt:lpstr>
      <vt:lpstr>Benchmark Article</vt:lpstr>
      <vt:lpstr>Upcoming Activities</vt:lpstr>
      <vt:lpstr>INCOSE IW 2016</vt:lpstr>
      <vt:lpstr>CIMdata Systems Seminar</vt:lpstr>
      <vt:lpstr>2016 NAFEMS Americas Events</vt:lpstr>
      <vt:lpstr>Around the Table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Matthew Ladzinski</cp:lastModifiedBy>
  <cp:revision>29</cp:revision>
  <dcterms:created xsi:type="dcterms:W3CDTF">2015-02-25T16:22:53Z</dcterms:created>
  <dcterms:modified xsi:type="dcterms:W3CDTF">2015-12-15T16:09:05Z</dcterms:modified>
</cp:coreProperties>
</file>