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63a23cf76b2fd91e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63a23cf76b2fd91e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3473936121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3473936121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3473936121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3473936121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6c45517e1f9a2af5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6c45517e1f9a2af5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347393612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347393612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6c45517e1f9a2af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6c45517e1f9a2af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6c45517e1f9a2af5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6c45517e1f9a2af5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3a23cf76b2fd91e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3a23cf76b2fd91e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DEIX WG SF Group Mtg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 22, 2022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7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Recap of AHG 6 </a:t>
            </a:r>
            <a:r>
              <a:rPr lang="en" sz="1400">
                <a:solidFill>
                  <a:schemeClr val="dk1"/>
                </a:solidFill>
              </a:rPr>
              <a:t>presentation</a:t>
            </a:r>
            <a:r>
              <a:rPr lang="en" sz="1400">
                <a:solidFill>
                  <a:schemeClr val="dk1"/>
                </a:solidFill>
              </a:rPr>
              <a:t> for </a:t>
            </a:r>
            <a:r>
              <a:rPr lang="en" sz="1400">
                <a:solidFill>
                  <a:schemeClr val="dk1"/>
                </a:solidFill>
              </a:rPr>
              <a:t>ISO/IEC/JTC 1/SC 7 Plenary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Original AHG 6 charter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Digital Engineering Standard Analysis and Recommendation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June 2022 Plenary meetings attendance summary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ISO/IEC/JTC 1/SC 7 </a:t>
            </a:r>
            <a:r>
              <a:rPr lang="en">
                <a:solidFill>
                  <a:schemeClr val="dk1"/>
                </a:solidFill>
              </a:rPr>
              <a:t>Plenary Kick-off mtg, June 2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WG29 (Agile and DevOps) mtg, June 14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WG4 (Methods &amp; Tools) mtg, June 15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Thoughts on MBE/MBSE vs Digital Engineering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Next steps</a:t>
            </a: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592000"/>
            <a:ext cx="8839198" cy="3681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311700" y="1976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420"/>
              <a:t>Digital Engineering Standard Analysis and </a:t>
            </a:r>
            <a:r>
              <a:rPr lang="en" sz="2420"/>
              <a:t>Recommendation</a:t>
            </a:r>
            <a:endParaRPr sz="2420"/>
          </a:p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279150" y="82042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Analysis:</a:t>
            </a:r>
            <a:endParaRPr sz="14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Existing standards and bodies of knowledge use overlapping and sometimes conflicting terminology. There is a growing need to achieve consensus for organizations implementing digital engineering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The most immediate candidate for standardization is digital engineering taxonomy. Mid and long term candidates include areas such as viewpoint (perspective) concepts, process, information product/structure, metrics.</a:t>
            </a:r>
            <a:endParaRPr sz="13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Recommendation:</a:t>
            </a:r>
            <a:endParaRPr sz="14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/>
              <a:t>E</a:t>
            </a:r>
            <a:r>
              <a:rPr lang="en" sz="1300">
                <a:solidFill>
                  <a:schemeClr val="dk1"/>
                </a:solidFill>
              </a:rPr>
              <a:t>xtend the target date for completion of the work by AHG 6 to 2022-12-31 to continue analysis of digital engineering terminology. This activity also includes socializing this work with other ISO groups.</a:t>
            </a:r>
            <a:endParaRPr sz="1300">
              <a:solidFill>
                <a:schemeClr val="dk1"/>
              </a:solidFill>
            </a:endParaRPr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○"/>
            </a:pPr>
            <a:r>
              <a:rPr lang="en" sz="1300">
                <a:solidFill>
                  <a:schemeClr val="dk1"/>
                </a:solidFill>
              </a:rPr>
              <a:t>Submit </a:t>
            </a:r>
            <a:r>
              <a:rPr lang="en" sz="1300">
                <a:solidFill>
                  <a:schemeClr val="dk1"/>
                </a:solidFill>
              </a:rPr>
              <a:t>new work item (Form 4) </a:t>
            </a:r>
            <a:r>
              <a:rPr lang="en" sz="1300">
                <a:solidFill>
                  <a:schemeClr val="dk1"/>
                </a:solidFill>
              </a:rPr>
              <a:t>on </a:t>
            </a:r>
            <a:r>
              <a:rPr lang="en" sz="1300">
                <a:solidFill>
                  <a:schemeClr val="dk1"/>
                </a:solidFill>
              </a:rPr>
              <a:t>taxonomy standards for digital engineering. </a:t>
            </a:r>
            <a:r>
              <a:rPr lang="en" sz="1300">
                <a:solidFill>
                  <a:schemeClr val="dk1"/>
                </a:solidFill>
              </a:rPr>
              <a:t>This </a:t>
            </a:r>
            <a:r>
              <a:rPr lang="en" sz="1300">
                <a:solidFill>
                  <a:schemeClr val="dk1"/>
                </a:solidFill>
              </a:rPr>
              <a:t>will require the creation of a new working group within ISO/IEC JTC 1/SC 7. This working group will build on the work of AHG 6 and continue to investigate new projects to address other aspects of digital engineering.</a:t>
            </a:r>
            <a:endParaRPr sz="13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June 2 Plenary ISO/IEC/JTC 1/SC 7 Kick-off Meeting</a:t>
            </a:r>
            <a:endParaRPr/>
          </a:p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311700" y="1017725"/>
            <a:ext cx="8520600" cy="385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>
                <a:solidFill>
                  <a:schemeClr val="dk1"/>
                </a:solidFill>
              </a:rPr>
              <a:t>Comments on developing Taxonomy for Digital Engineering: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SC 7 WG22 (</a:t>
            </a:r>
            <a:r>
              <a:rPr lang="en" sz="1350">
                <a:solidFill>
                  <a:srgbClr val="333333"/>
                </a:solidFill>
                <a:highlight>
                  <a:srgbClr val="FFFFFF"/>
                </a:highlight>
              </a:rPr>
              <a:t>Vocabulary</a:t>
            </a:r>
            <a:r>
              <a:rPr lang="en">
                <a:solidFill>
                  <a:schemeClr val="dk1"/>
                </a:solidFill>
              </a:rPr>
              <a:t>) noted IEC is developing a taxonomy for system smart and digital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Concerned about duplicating effort and getting participation for yet another WG handling taxonomy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Comments on Digital Engineering standards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 lot of work is being done in the digital engineering area: MBE/ MBSE, digital twin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Need better coordination with other WGs doing related work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Model based SE techniques “only get us so far”. There is a need to be able to mine the data and artifacts in a digital engineering environment. 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Consider how digital engineering is relevant to SE and SW as a whole, instead of other areas such as digital manufacturing and IoT.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/>
          <p:nvPr>
            <p:ph type="title"/>
          </p:nvPr>
        </p:nvSpPr>
        <p:spPr>
          <a:xfrm>
            <a:off x="246600" y="4515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20"/>
              <a:t>June 14 </a:t>
            </a:r>
            <a:r>
              <a:rPr lang="en" sz="1920"/>
              <a:t>Plenary </a:t>
            </a:r>
            <a:r>
              <a:rPr lang="en" sz="1920"/>
              <a:t>ISO/IEC/JTC 1/SC 7 WG 29 (Agile and DevOps) Meeting</a:t>
            </a:r>
            <a:endParaRPr sz="1920"/>
          </a:p>
        </p:txBody>
      </p:sp>
      <p:sp>
        <p:nvSpPr>
          <p:cNvPr id="84" name="Google Shape;84;p18"/>
          <p:cNvSpPr txBox="1"/>
          <p:nvPr>
            <p:ph idx="1" type="body"/>
          </p:nvPr>
        </p:nvSpPr>
        <p:spPr>
          <a:xfrm>
            <a:off x="311700" y="1139450"/>
            <a:ext cx="8520600" cy="37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Comments on Digital Engineering standards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Agreed lot of standards are being developed in digital engineering, specialized to specific domain areas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WG4 has a number of MBSE standardization projects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IEC TC 1 JTP 3 is working on a digital technology standard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Potential gap to address: not much guidance exists on how to connect SE and DevOps, or SE with other domains.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Data and artifacts is an important area in DevOps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What is the core Digital Engineering discipline vs MBE?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>
            <p:ph type="title"/>
          </p:nvPr>
        </p:nvSpPr>
        <p:spPr>
          <a:xfrm>
            <a:off x="311700" y="19110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720"/>
              <a:t>June 15 Plenary ISO/IEC/JTC 1/SC 7 WG4 (Methods &amp; Tools) Meeting Summary</a:t>
            </a:r>
            <a:endParaRPr sz="1720"/>
          </a:p>
        </p:txBody>
      </p:sp>
      <p:sp>
        <p:nvSpPr>
          <p:cNvPr id="90" name="Google Shape;90;p19"/>
          <p:cNvSpPr txBox="1"/>
          <p:nvPr>
            <p:ph idx="1" type="body"/>
          </p:nvPr>
        </p:nvSpPr>
        <p:spPr>
          <a:xfrm>
            <a:off x="311700" y="763800"/>
            <a:ext cx="8520600" cy="37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Comments on developing Taxonomy for Digital Engineering: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Concerned about getting participation for yet another WG handling taxonomy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Establishing another WG will add to the difficulties in coordinating work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Comments on Digital Engineering standards: 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Digital Engineering is a very important area; however, AHG 6’s scope of work should be clarified; SC 7 is systems &amp; SW engineering - hopefully AHG 6’s work will focus on digital transformation of systems and SW engineering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The CADCAM and nuclear power branches have a long history of doing digital engineering - how is AHG 6’s work related to theirs?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Suggest coordination with other WG: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WG6 (Software Product and System Quality) is working on testing of model-based systems as well as quality engineering.</a:t>
            </a:r>
            <a:endParaRPr>
              <a:solidFill>
                <a:schemeClr val="dk1"/>
              </a:solidFill>
            </a:endParaRPr>
          </a:p>
          <a:p>
            <a:pPr indent="-317500" lvl="2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</a:pPr>
            <a:r>
              <a:rPr lang="en">
                <a:solidFill>
                  <a:schemeClr val="dk1"/>
                </a:solidFill>
              </a:rPr>
              <a:t>WG 4 (Tools and Methods) 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/>
          <p:nvPr/>
        </p:nvSpPr>
        <p:spPr>
          <a:xfrm>
            <a:off x="2711526" y="1181425"/>
            <a:ext cx="6120900" cy="339540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/>
              <a:t>Digital Ecosystem</a:t>
            </a:r>
            <a:endParaRPr b="1" sz="1600"/>
          </a:p>
        </p:txBody>
      </p:sp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MBE/MBSE vs Digital Engineering</a:t>
            </a:r>
            <a:endParaRPr/>
          </a:p>
        </p:txBody>
      </p:sp>
      <p:sp>
        <p:nvSpPr>
          <p:cNvPr id="97" name="Google Shape;97;p20"/>
          <p:cNvSpPr/>
          <p:nvPr/>
        </p:nvSpPr>
        <p:spPr>
          <a:xfrm>
            <a:off x="3854407" y="2124042"/>
            <a:ext cx="2088300" cy="1710600"/>
          </a:xfrm>
          <a:prstGeom prst="ellipse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MBSE</a:t>
            </a:r>
            <a:endParaRPr/>
          </a:p>
        </p:txBody>
      </p:sp>
      <p:sp>
        <p:nvSpPr>
          <p:cNvPr id="98" name="Google Shape;98;p20"/>
          <p:cNvSpPr/>
          <p:nvPr/>
        </p:nvSpPr>
        <p:spPr>
          <a:xfrm>
            <a:off x="7128135" y="1630867"/>
            <a:ext cx="1298400" cy="8214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Mgmt</a:t>
            </a:r>
            <a:endParaRPr/>
          </a:p>
        </p:txBody>
      </p:sp>
      <p:sp>
        <p:nvSpPr>
          <p:cNvPr id="99" name="Google Shape;99;p20"/>
          <p:cNvSpPr/>
          <p:nvPr/>
        </p:nvSpPr>
        <p:spPr>
          <a:xfrm>
            <a:off x="7186533" y="2738242"/>
            <a:ext cx="1388400" cy="572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Contracts</a:t>
            </a:r>
            <a:endParaRPr/>
          </a:p>
        </p:txBody>
      </p:sp>
      <p:sp>
        <p:nvSpPr>
          <p:cNvPr id="100" name="Google Shape;100;p20"/>
          <p:cNvSpPr/>
          <p:nvPr/>
        </p:nvSpPr>
        <p:spPr>
          <a:xfrm>
            <a:off x="6938131" y="3652642"/>
            <a:ext cx="1765500" cy="572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Supplier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Management</a:t>
            </a:r>
            <a:endParaRPr/>
          </a:p>
        </p:txBody>
      </p:sp>
      <p:sp>
        <p:nvSpPr>
          <p:cNvPr id="101" name="Google Shape;101;p20"/>
          <p:cNvSpPr/>
          <p:nvPr/>
        </p:nvSpPr>
        <p:spPr>
          <a:xfrm>
            <a:off x="3367602" y="2266937"/>
            <a:ext cx="1021200" cy="6492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MBE</a:t>
            </a:r>
            <a:endParaRPr/>
          </a:p>
        </p:txBody>
      </p:sp>
      <p:sp>
        <p:nvSpPr>
          <p:cNvPr id="102" name="Google Shape;102;p20"/>
          <p:cNvSpPr/>
          <p:nvPr/>
        </p:nvSpPr>
        <p:spPr>
          <a:xfrm>
            <a:off x="4831233" y="3448542"/>
            <a:ext cx="1765500" cy="6492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Quality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endParaRPr/>
          </a:p>
        </p:txBody>
      </p:sp>
      <p:sp>
        <p:nvSpPr>
          <p:cNvPr id="103" name="Google Shape;103;p20"/>
          <p:cNvSpPr/>
          <p:nvPr/>
        </p:nvSpPr>
        <p:spPr>
          <a:xfrm>
            <a:off x="2950967" y="3185442"/>
            <a:ext cx="1667400" cy="6492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Mission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endParaRPr/>
          </a:p>
        </p:txBody>
      </p:sp>
      <p:sp>
        <p:nvSpPr>
          <p:cNvPr id="104" name="Google Shape;104;p20"/>
          <p:cNvSpPr/>
          <p:nvPr/>
        </p:nvSpPr>
        <p:spPr>
          <a:xfrm>
            <a:off x="4797192" y="2089042"/>
            <a:ext cx="1667400" cy="649200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Specialty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</a:t>
            </a:r>
            <a:endParaRPr/>
          </a:p>
        </p:txBody>
      </p:sp>
      <p:sp>
        <p:nvSpPr>
          <p:cNvPr id="105" name="Google Shape;105;p20"/>
          <p:cNvSpPr txBox="1"/>
          <p:nvPr/>
        </p:nvSpPr>
        <p:spPr>
          <a:xfrm>
            <a:off x="182400" y="1235525"/>
            <a:ext cx="2182800" cy="16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Digital Engineering covers all I/Fs in the Digital Ecosystem between technical disciplines and between technical and non-technical disciplines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Next Steps</a:t>
            </a:r>
            <a:endParaRPr/>
          </a:p>
        </p:txBody>
      </p:sp>
      <p:sp>
        <p:nvSpPr>
          <p:cNvPr id="111" name="Google Shape;111;p21"/>
          <p:cNvSpPr txBox="1"/>
          <p:nvPr>
            <p:ph idx="1" type="body"/>
          </p:nvPr>
        </p:nvSpPr>
        <p:spPr>
          <a:xfrm>
            <a:off x="311700" y="11949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Define what AHG 6 means by Digital Engineering, and socialize it with SC 7, and which other groups?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Clarify AHG 6 scope of work and identify similarities and differences between our scope and that of other ISO efforts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400"/>
              <a:buChar char="●"/>
            </a:pPr>
            <a:r>
              <a:rPr lang="en" sz="1400">
                <a:solidFill>
                  <a:schemeClr val="dk1"/>
                </a:solidFill>
              </a:rPr>
              <a:t>Identify which ISO groups to align with, and establish cadence for alignment</a:t>
            </a:r>
            <a:endParaRPr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