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932" r:id="rId5"/>
    <p:sldMasterId id="2147483939" r:id="rId6"/>
    <p:sldMasterId id="2147483946" r:id="rId7"/>
  </p:sldMasterIdLst>
  <p:notesMasterIdLst>
    <p:notesMasterId r:id="rId25"/>
  </p:notesMasterIdLst>
  <p:handoutMasterIdLst>
    <p:handoutMasterId r:id="rId26"/>
  </p:handoutMasterIdLst>
  <p:sldIdLst>
    <p:sldId id="404" r:id="rId8"/>
    <p:sldId id="616" r:id="rId9"/>
    <p:sldId id="591" r:id="rId10"/>
    <p:sldId id="560" r:id="rId11"/>
    <p:sldId id="566" r:id="rId12"/>
    <p:sldId id="567" r:id="rId13"/>
    <p:sldId id="596" r:id="rId14"/>
    <p:sldId id="621" r:id="rId15"/>
    <p:sldId id="622" r:id="rId16"/>
    <p:sldId id="597" r:id="rId17"/>
    <p:sldId id="571" r:id="rId18"/>
    <p:sldId id="620" r:id="rId19"/>
    <p:sldId id="613" r:id="rId20"/>
    <p:sldId id="598" r:id="rId21"/>
    <p:sldId id="586" r:id="rId22"/>
    <p:sldId id="550" r:id="rId23"/>
    <p:sldId id="623"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6918" algn="l" rtl="0" fontAlgn="base">
      <a:spcBef>
        <a:spcPct val="0"/>
      </a:spcBef>
      <a:spcAft>
        <a:spcPct val="0"/>
      </a:spcAft>
      <a:defRPr kern="1200">
        <a:solidFill>
          <a:schemeClr val="tx1"/>
        </a:solidFill>
        <a:latin typeface="Arial" pitchFamily="34" charset="0"/>
        <a:ea typeface="+mn-ea"/>
        <a:cs typeface="+mn-cs"/>
      </a:defRPr>
    </a:lvl2pPr>
    <a:lvl3pPr marL="913837" algn="l" rtl="0" fontAlgn="base">
      <a:spcBef>
        <a:spcPct val="0"/>
      </a:spcBef>
      <a:spcAft>
        <a:spcPct val="0"/>
      </a:spcAft>
      <a:defRPr kern="1200">
        <a:solidFill>
          <a:schemeClr val="tx1"/>
        </a:solidFill>
        <a:latin typeface="Arial" pitchFamily="34" charset="0"/>
        <a:ea typeface="+mn-ea"/>
        <a:cs typeface="+mn-cs"/>
      </a:defRPr>
    </a:lvl3pPr>
    <a:lvl4pPr marL="1370757" algn="l" rtl="0" fontAlgn="base">
      <a:spcBef>
        <a:spcPct val="0"/>
      </a:spcBef>
      <a:spcAft>
        <a:spcPct val="0"/>
      </a:spcAft>
      <a:defRPr kern="1200">
        <a:solidFill>
          <a:schemeClr val="tx1"/>
        </a:solidFill>
        <a:latin typeface="Arial" pitchFamily="34" charset="0"/>
        <a:ea typeface="+mn-ea"/>
        <a:cs typeface="+mn-cs"/>
      </a:defRPr>
    </a:lvl4pPr>
    <a:lvl5pPr marL="1827673" algn="l" rtl="0" fontAlgn="base">
      <a:spcBef>
        <a:spcPct val="0"/>
      </a:spcBef>
      <a:spcAft>
        <a:spcPct val="0"/>
      </a:spcAft>
      <a:defRPr kern="1200">
        <a:solidFill>
          <a:schemeClr val="tx1"/>
        </a:solidFill>
        <a:latin typeface="Arial" pitchFamily="34" charset="0"/>
        <a:ea typeface="+mn-ea"/>
        <a:cs typeface="+mn-cs"/>
      </a:defRPr>
    </a:lvl5pPr>
    <a:lvl6pPr marL="2284592" algn="l" defTabSz="913837" rtl="0" eaLnBrk="1" latinLnBrk="0" hangingPunct="1">
      <a:defRPr kern="1200">
        <a:solidFill>
          <a:schemeClr val="tx1"/>
        </a:solidFill>
        <a:latin typeface="Arial" pitchFamily="34" charset="0"/>
        <a:ea typeface="+mn-ea"/>
        <a:cs typeface="+mn-cs"/>
      </a:defRPr>
    </a:lvl6pPr>
    <a:lvl7pPr marL="2741511" algn="l" defTabSz="913837" rtl="0" eaLnBrk="1" latinLnBrk="0" hangingPunct="1">
      <a:defRPr kern="1200">
        <a:solidFill>
          <a:schemeClr val="tx1"/>
        </a:solidFill>
        <a:latin typeface="Arial" pitchFamily="34" charset="0"/>
        <a:ea typeface="+mn-ea"/>
        <a:cs typeface="+mn-cs"/>
      </a:defRPr>
    </a:lvl7pPr>
    <a:lvl8pPr marL="3198430" algn="l" defTabSz="913837" rtl="0" eaLnBrk="1" latinLnBrk="0" hangingPunct="1">
      <a:defRPr kern="1200">
        <a:solidFill>
          <a:schemeClr val="tx1"/>
        </a:solidFill>
        <a:latin typeface="Arial" pitchFamily="34" charset="0"/>
        <a:ea typeface="+mn-ea"/>
        <a:cs typeface="+mn-cs"/>
      </a:defRPr>
    </a:lvl8pPr>
    <a:lvl9pPr marL="3655347" algn="l" defTabSz="913837"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26"/>
    <a:srgbClr val="AFDC7E"/>
    <a:srgbClr val="FFFF99"/>
    <a:srgbClr val="FF9900"/>
    <a:srgbClr val="000099"/>
    <a:srgbClr val="0000FF"/>
    <a:srgbClr val="C0C0C0"/>
    <a:srgbClr val="0079A4"/>
    <a:srgbClr val="85DFFF"/>
    <a:srgbClr val="EEF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4027" autoAdjust="0"/>
  </p:normalViewPr>
  <p:slideViewPr>
    <p:cSldViewPr snapToGrid="0" snapToObjects="1">
      <p:cViewPr varScale="1">
        <p:scale>
          <a:sx n="87" d="100"/>
          <a:sy n="87" d="100"/>
        </p:scale>
        <p:origin x="1680" y="48"/>
      </p:cViewPr>
      <p:guideLst>
        <p:guide orient="horz" pos="1008"/>
        <p:guide pos="2856"/>
      </p:guideLst>
    </p:cSldViewPr>
  </p:slideViewPr>
  <p:outlineViewPr>
    <p:cViewPr>
      <p:scale>
        <a:sx n="33" d="100"/>
        <a:sy n="33" d="100"/>
      </p:scale>
      <p:origin x="53" y="2822"/>
    </p:cViewPr>
  </p:outlineViewPr>
  <p:notesTextViewPr>
    <p:cViewPr>
      <p:scale>
        <a:sx n="150" d="100"/>
        <a:sy n="150" d="100"/>
      </p:scale>
      <p:origin x="0" y="0"/>
    </p:cViewPr>
  </p:notesTextViewPr>
  <p:sorterViewPr>
    <p:cViewPr varScale="1">
      <p:scale>
        <a:sx n="1" d="1"/>
        <a:sy n="1" d="1"/>
      </p:scale>
      <p:origin x="0" y="0"/>
    </p:cViewPr>
  </p:sorterViewPr>
  <p:notesViewPr>
    <p:cSldViewPr snapToGrid="0" snapToObjects="1">
      <p:cViewPr varScale="1">
        <p:scale>
          <a:sx n="79" d="100"/>
          <a:sy n="79" d="100"/>
        </p:scale>
        <p:origin x="206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628" cy="464184"/>
          </a:xfrm>
          <a:prstGeom prst="rect">
            <a:avLst/>
          </a:prstGeom>
        </p:spPr>
        <p:txBody>
          <a:bodyPr vert="horz" lIns="91550" tIns="45776" rIns="91550" bIns="45776" rtlCol="0"/>
          <a:lstStyle>
            <a:lvl1pPr algn="l">
              <a:defRPr sz="1200" dirty="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971183" y="0"/>
            <a:ext cx="3037628" cy="464184"/>
          </a:xfrm>
          <a:prstGeom prst="rect">
            <a:avLst/>
          </a:prstGeom>
        </p:spPr>
        <p:txBody>
          <a:bodyPr vert="horz" lIns="91550" tIns="45776" rIns="91550" bIns="45776" rtlCol="0"/>
          <a:lstStyle>
            <a:lvl1pPr algn="r">
              <a:defRPr sz="1200">
                <a:latin typeface="Arial" pitchFamily="34" charset="0"/>
              </a:defRPr>
            </a:lvl1pPr>
          </a:lstStyle>
          <a:p>
            <a:pPr>
              <a:defRPr/>
            </a:pPr>
            <a:fld id="{4FE32B22-597F-4C77-A355-7506E6A4371D}" type="datetimeFigureOut">
              <a:rPr lang="en-US"/>
              <a:pPr>
                <a:defRPr/>
              </a:pPr>
              <a:t>1/23/2018</a:t>
            </a:fld>
            <a:endParaRPr lang="en-US" dirty="0"/>
          </a:p>
        </p:txBody>
      </p:sp>
      <p:sp>
        <p:nvSpPr>
          <p:cNvPr id="4" name="Footer Placeholder 3"/>
          <p:cNvSpPr>
            <a:spLocks noGrp="1"/>
          </p:cNvSpPr>
          <p:nvPr>
            <p:ph type="ftr" sz="quarter" idx="2"/>
          </p:nvPr>
        </p:nvSpPr>
        <p:spPr>
          <a:xfrm>
            <a:off x="2" y="8830629"/>
            <a:ext cx="3037628" cy="464184"/>
          </a:xfrm>
          <a:prstGeom prst="rect">
            <a:avLst/>
          </a:prstGeom>
        </p:spPr>
        <p:txBody>
          <a:bodyPr vert="horz" lIns="91550" tIns="45776" rIns="91550" bIns="45776" rtlCol="0" anchor="b"/>
          <a:lstStyle>
            <a:lvl1pPr algn="l">
              <a:defRPr sz="1200" dirty="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1183" y="8830629"/>
            <a:ext cx="3037628" cy="464184"/>
          </a:xfrm>
          <a:prstGeom prst="rect">
            <a:avLst/>
          </a:prstGeom>
        </p:spPr>
        <p:txBody>
          <a:bodyPr vert="horz" lIns="91550" tIns="45776" rIns="91550" bIns="45776" rtlCol="0" anchor="b"/>
          <a:lstStyle>
            <a:lvl1pPr algn="r">
              <a:defRPr sz="1200">
                <a:latin typeface="Arial" pitchFamily="34" charset="0"/>
              </a:defRPr>
            </a:lvl1pPr>
          </a:lstStyle>
          <a:p>
            <a:pPr>
              <a:defRPr/>
            </a:pPr>
            <a:fld id="{9E526855-EE30-4F0D-952F-87E2B3B94471}" type="slidenum">
              <a:rPr lang="en-US"/>
              <a:pPr>
                <a:defRPr/>
              </a:pPr>
              <a:t>‹#›</a:t>
            </a:fld>
            <a:endParaRPr lang="en-US" dirty="0"/>
          </a:p>
        </p:txBody>
      </p:sp>
    </p:spTree>
    <p:extLst>
      <p:ext uri="{BB962C8B-B14F-4D97-AF65-F5344CB8AC3E}">
        <p14:creationId xmlns:p14="http://schemas.microsoft.com/office/powerpoint/2010/main" val="365216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628" cy="464184"/>
          </a:xfrm>
          <a:prstGeom prst="rect">
            <a:avLst/>
          </a:prstGeom>
        </p:spPr>
        <p:txBody>
          <a:bodyPr vert="horz" lIns="93144" tIns="46573" rIns="93144" bIns="46573"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1183" y="0"/>
            <a:ext cx="3037628" cy="464184"/>
          </a:xfrm>
          <a:prstGeom prst="rect">
            <a:avLst/>
          </a:prstGeom>
        </p:spPr>
        <p:txBody>
          <a:bodyPr vert="horz" lIns="93144" tIns="46573" rIns="93144" bIns="46573" rtlCol="0"/>
          <a:lstStyle>
            <a:lvl1pPr algn="r" fontAlgn="auto">
              <a:spcBef>
                <a:spcPts val="0"/>
              </a:spcBef>
              <a:spcAft>
                <a:spcPts val="0"/>
              </a:spcAft>
              <a:defRPr sz="1200">
                <a:latin typeface="+mn-lt"/>
              </a:defRPr>
            </a:lvl1pPr>
          </a:lstStyle>
          <a:p>
            <a:pPr>
              <a:defRPr/>
            </a:pPr>
            <a:fld id="{F14EB96C-F891-4E88-8C61-054437C8E8E2}" type="datetimeFigureOut">
              <a:rPr lang="en-US"/>
              <a:pPr>
                <a:defRPr/>
              </a:pPr>
              <a:t>1/23/2018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44" tIns="46573" rIns="93144" bIns="46573" rtlCol="0" anchor="ctr"/>
          <a:lstStyle/>
          <a:p>
            <a:pPr lvl="0"/>
            <a:endParaRPr lang="en-US" noProof="0" dirty="0"/>
          </a:p>
        </p:txBody>
      </p:sp>
      <p:sp>
        <p:nvSpPr>
          <p:cNvPr id="5" name="Notes Placeholder 4"/>
          <p:cNvSpPr>
            <a:spLocks noGrp="1"/>
          </p:cNvSpPr>
          <p:nvPr>
            <p:ph type="body" sz="quarter" idx="3"/>
          </p:nvPr>
        </p:nvSpPr>
        <p:spPr>
          <a:xfrm>
            <a:off x="701359" y="4416110"/>
            <a:ext cx="5607684" cy="4182427"/>
          </a:xfrm>
          <a:prstGeom prst="rect">
            <a:avLst/>
          </a:prstGeom>
        </p:spPr>
        <p:txBody>
          <a:bodyPr vert="horz" lIns="93144" tIns="46573" rIns="93144" bIns="465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0629"/>
            <a:ext cx="3037628" cy="464184"/>
          </a:xfrm>
          <a:prstGeom prst="rect">
            <a:avLst/>
          </a:prstGeom>
        </p:spPr>
        <p:txBody>
          <a:bodyPr vert="horz" lIns="93144" tIns="46573" rIns="93144" bIns="46573"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71183" y="8830629"/>
            <a:ext cx="3037628" cy="464184"/>
          </a:xfrm>
          <a:prstGeom prst="rect">
            <a:avLst/>
          </a:prstGeom>
        </p:spPr>
        <p:txBody>
          <a:bodyPr vert="horz" lIns="93144" tIns="46573" rIns="93144" bIns="46573" rtlCol="0" anchor="b"/>
          <a:lstStyle>
            <a:lvl1pPr algn="r" fontAlgn="auto">
              <a:spcBef>
                <a:spcPts val="0"/>
              </a:spcBef>
              <a:spcAft>
                <a:spcPts val="0"/>
              </a:spcAft>
              <a:defRPr sz="1200">
                <a:latin typeface="+mn-lt"/>
              </a:defRPr>
            </a:lvl1pPr>
          </a:lstStyle>
          <a:p>
            <a:pPr>
              <a:defRPr/>
            </a:pPr>
            <a:fld id="{6FD0C6BE-01F5-4ABD-AD5E-96359A0C9B0E}" type="slidenum">
              <a:rPr lang="en-US"/>
              <a:pPr>
                <a:defRPr/>
              </a:pPr>
              <a:t>‹#›</a:t>
            </a:fld>
            <a:endParaRPr lang="en-US" dirty="0"/>
          </a:p>
        </p:txBody>
      </p:sp>
    </p:spTree>
    <p:extLst>
      <p:ext uri="{BB962C8B-B14F-4D97-AF65-F5344CB8AC3E}">
        <p14:creationId xmlns:p14="http://schemas.microsoft.com/office/powerpoint/2010/main" val="1706021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918" algn="l" rtl="0" eaLnBrk="0" fontAlgn="base" hangingPunct="0">
      <a:spcBef>
        <a:spcPct val="30000"/>
      </a:spcBef>
      <a:spcAft>
        <a:spcPct val="0"/>
      </a:spcAft>
      <a:defRPr sz="1200" kern="1200">
        <a:solidFill>
          <a:schemeClr val="tx1"/>
        </a:solidFill>
        <a:latin typeface="+mn-lt"/>
        <a:ea typeface="+mn-ea"/>
        <a:cs typeface="+mn-cs"/>
      </a:defRPr>
    </a:lvl2pPr>
    <a:lvl3pPr marL="913837" algn="l" rtl="0" eaLnBrk="0" fontAlgn="base" hangingPunct="0">
      <a:spcBef>
        <a:spcPct val="30000"/>
      </a:spcBef>
      <a:spcAft>
        <a:spcPct val="0"/>
      </a:spcAft>
      <a:defRPr sz="1200" kern="1200">
        <a:solidFill>
          <a:schemeClr val="tx1"/>
        </a:solidFill>
        <a:latin typeface="+mn-lt"/>
        <a:ea typeface="+mn-ea"/>
        <a:cs typeface="+mn-cs"/>
      </a:defRPr>
    </a:lvl3pPr>
    <a:lvl4pPr marL="1370757" algn="l" rtl="0" eaLnBrk="0" fontAlgn="base" hangingPunct="0">
      <a:spcBef>
        <a:spcPct val="30000"/>
      </a:spcBef>
      <a:spcAft>
        <a:spcPct val="0"/>
      </a:spcAft>
      <a:defRPr sz="1200" kern="1200">
        <a:solidFill>
          <a:schemeClr val="tx1"/>
        </a:solidFill>
        <a:latin typeface="+mn-lt"/>
        <a:ea typeface="+mn-ea"/>
        <a:cs typeface="+mn-cs"/>
      </a:defRPr>
    </a:lvl4pPr>
    <a:lvl5pPr marL="1827673" algn="l" rtl="0" eaLnBrk="0" fontAlgn="base" hangingPunct="0">
      <a:spcBef>
        <a:spcPct val="30000"/>
      </a:spcBef>
      <a:spcAft>
        <a:spcPct val="0"/>
      </a:spcAft>
      <a:defRPr sz="1200" kern="1200">
        <a:solidFill>
          <a:schemeClr val="tx1"/>
        </a:solidFill>
        <a:latin typeface="+mn-lt"/>
        <a:ea typeface="+mn-ea"/>
        <a:cs typeface="+mn-cs"/>
      </a:defRPr>
    </a:lvl5pPr>
    <a:lvl6pPr marL="2284592" algn="l" defTabSz="913837" rtl="0" eaLnBrk="1" latinLnBrk="0" hangingPunct="1">
      <a:defRPr sz="1200" kern="1200">
        <a:solidFill>
          <a:schemeClr val="tx1"/>
        </a:solidFill>
        <a:latin typeface="+mn-lt"/>
        <a:ea typeface="+mn-ea"/>
        <a:cs typeface="+mn-cs"/>
      </a:defRPr>
    </a:lvl6pPr>
    <a:lvl7pPr marL="2741511" algn="l" defTabSz="913837" rtl="0" eaLnBrk="1" latinLnBrk="0" hangingPunct="1">
      <a:defRPr sz="1200" kern="1200">
        <a:solidFill>
          <a:schemeClr val="tx1"/>
        </a:solidFill>
        <a:latin typeface="+mn-lt"/>
        <a:ea typeface="+mn-ea"/>
        <a:cs typeface="+mn-cs"/>
      </a:defRPr>
    </a:lvl7pPr>
    <a:lvl8pPr marL="3198430" algn="l" defTabSz="913837" rtl="0" eaLnBrk="1" latinLnBrk="0" hangingPunct="1">
      <a:defRPr sz="1200" kern="1200">
        <a:solidFill>
          <a:schemeClr val="tx1"/>
        </a:solidFill>
        <a:latin typeface="+mn-lt"/>
        <a:ea typeface="+mn-ea"/>
        <a:cs typeface="+mn-cs"/>
      </a:defRPr>
    </a:lvl8pPr>
    <a:lvl9pPr marL="3655347" algn="l" defTabSz="9138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a:t>
            </a:fld>
            <a:endParaRPr lang="en-US" dirty="0"/>
          </a:p>
        </p:txBody>
      </p:sp>
    </p:spTree>
    <p:extLst>
      <p:ext uri="{BB962C8B-B14F-4D97-AF65-F5344CB8AC3E}">
        <p14:creationId xmlns:p14="http://schemas.microsoft.com/office/powerpoint/2010/main" val="408187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32" y="4422152"/>
            <a:ext cx="5952272" cy="4188149"/>
          </a:xfrm>
        </p:spPr>
        <p:txBody>
          <a:bodyPr>
            <a:normAutofit/>
          </a:bodyPr>
          <a:lstStyle/>
          <a:p>
            <a:r>
              <a:rPr lang="en-US" sz="1200" kern="1200" dirty="0">
                <a:solidFill>
                  <a:schemeClr val="tx1"/>
                </a:solidFill>
                <a:effectLst/>
                <a:latin typeface="+mn-lt"/>
                <a:ea typeface="+mn-ea"/>
                <a:cs typeface="+mn-cs"/>
              </a:rPr>
              <a:t>The Department is leveraging multiple activities to advance the state of Digital Engineering. There is evidence across the Services and industry has affirmed digital engineering as a contemporary</a:t>
            </a:r>
          </a:p>
          <a:p>
            <a:r>
              <a:rPr lang="en-US" sz="1200" kern="1200" dirty="0">
                <a:solidFill>
                  <a:schemeClr val="tx1"/>
                </a:solidFill>
                <a:effectLst/>
                <a:latin typeface="+mn-lt"/>
                <a:ea typeface="+mn-ea"/>
                <a:cs typeface="+mn-cs"/>
              </a:rPr>
              <a:t>approach to advance defense acquisition engineering in an environment of increasing global challenges. We are infusing DE language in policy and guidance, leveraging DOD initiatives,</a:t>
            </a:r>
          </a:p>
          <a:p>
            <a:r>
              <a:rPr lang="en-US" sz="1200" kern="1200" dirty="0">
                <a:solidFill>
                  <a:schemeClr val="tx1"/>
                </a:solidFill>
                <a:effectLst/>
                <a:latin typeface="+mn-lt"/>
                <a:ea typeface="+mn-ea"/>
                <a:cs typeface="+mn-cs"/>
              </a:rPr>
              <a:t>partnering with Services, industry and professional associations to advance the state of Digital Engineering.</a:t>
            </a:r>
          </a:p>
          <a:p>
            <a:pPr marL="176459" indent="-233689"/>
            <a:endParaRPr lang="en-US" sz="200"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10</a:t>
            </a:fld>
            <a:endParaRPr lang="en-US" dirty="0"/>
          </a:p>
        </p:txBody>
      </p:sp>
    </p:spTree>
    <p:extLst>
      <p:ext uri="{BB962C8B-B14F-4D97-AF65-F5344CB8AC3E}">
        <p14:creationId xmlns:p14="http://schemas.microsoft.com/office/powerpoint/2010/main" val="240012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DE Expectations are excerpts from Inter-Agency Working Group: Model-Based System Engineering (MBSE) Infusion Task Team, "Digital Model-based Engineering: Expectations, Prerequisites, and Challenges of Infusion," 2017</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Big Rocks or Common Challenges synthesized from DEWG, NDIA, AIA MBSE studies and reports</a:t>
            </a:r>
          </a:p>
          <a:p>
            <a:endParaRPr lang="en-US" dirty="0"/>
          </a:p>
          <a:p>
            <a:r>
              <a:rPr lang="en-US" dirty="0"/>
              <a:t>Big Rocks Resources</a:t>
            </a:r>
            <a:endParaRPr lang="en-US" baseline="0" dirty="0"/>
          </a:p>
          <a:p>
            <a:pPr lvl="1"/>
            <a:r>
              <a:rPr lang="en-US" sz="900" i="1" dirty="0">
                <a:solidFill>
                  <a:schemeClr val="tx1"/>
                </a:solidFill>
              </a:rPr>
              <a:t>DMbE: Expectations, Prerequisites, and Challenges of Infusion</a:t>
            </a:r>
            <a:r>
              <a:rPr lang="en-US" sz="900" dirty="0">
                <a:solidFill>
                  <a:schemeClr val="tx1"/>
                </a:solidFill>
              </a:rPr>
              <a:t>, Model-Based Systems Engineering Infusion Task Team</a:t>
            </a:r>
          </a:p>
          <a:p>
            <a:pPr lvl="1"/>
            <a:r>
              <a:rPr lang="en-US" sz="900" i="1" dirty="0"/>
              <a:t>MBSE Guidance for Government Acquired Programs, </a:t>
            </a:r>
            <a:r>
              <a:rPr lang="en-US" sz="900" dirty="0"/>
              <a:t>Aerospace</a:t>
            </a:r>
          </a:p>
          <a:p>
            <a:pPr lvl="1"/>
            <a:r>
              <a:rPr lang="en-US" sz="900" i="1" dirty="0"/>
              <a:t>Final Report: Model Based Engineering Subcommittee, </a:t>
            </a:r>
            <a:r>
              <a:rPr lang="en-US" sz="900" dirty="0"/>
              <a:t>NDIA SE Division M&amp;S Committee</a:t>
            </a:r>
          </a:p>
          <a:p>
            <a:pPr lvl="1"/>
            <a:r>
              <a:rPr lang="en-US" sz="1000" dirty="0"/>
              <a:t> </a:t>
            </a:r>
            <a:r>
              <a:rPr lang="en-US" sz="1000" i="1" dirty="0"/>
              <a:t>Life Cycle Benefits of Collaborative MBSE Use for Early Requirements Development, </a:t>
            </a:r>
            <a:r>
              <a:rPr lang="en-US" sz="1000" dirty="0"/>
              <a:t>AIA</a:t>
            </a:r>
            <a:r>
              <a:rPr lang="en-US" sz="1050" dirty="0"/>
              <a:t> </a:t>
            </a:r>
          </a:p>
          <a:p>
            <a:pPr lvl="1"/>
            <a:endParaRPr lang="en-US" sz="1050" b="0" dirty="0">
              <a:solidFill>
                <a:schemeClr val="tx1"/>
              </a:solidFill>
            </a:endParaRPr>
          </a:p>
          <a:p>
            <a:pPr lvl="1"/>
            <a:endParaRPr lang="en-US" sz="1050" b="0" dirty="0">
              <a:solidFill>
                <a:schemeClr val="tx1"/>
              </a:solidFill>
            </a:endParaRPr>
          </a:p>
          <a:p>
            <a:pPr lvl="1"/>
            <a:endParaRPr lang="en-US" sz="1050"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11</a:t>
            </a:fld>
            <a:endParaRPr lang="en-US" dirty="0"/>
          </a:p>
        </p:txBody>
      </p:sp>
    </p:spTree>
    <p:extLst>
      <p:ext uri="{BB962C8B-B14F-4D97-AF65-F5344CB8AC3E}">
        <p14:creationId xmlns:p14="http://schemas.microsoft.com/office/powerpoint/2010/main" val="95608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48507">
              <a:defRPr/>
            </a:pPr>
            <a:r>
              <a:rPr lang="en-US" dirty="0"/>
              <a:t>DoD is shifting towards a Digital Engineering ecosystem that will transform the culture, people, technology, infrastructure, and environments (to include MPTs).  </a:t>
            </a:r>
          </a:p>
          <a:p>
            <a:endParaRPr lang="en-US" dirty="0"/>
          </a:p>
          <a:p>
            <a:pPr marL="177845" indent="-177845">
              <a:buFont typeface="Arial" panose="020B0604020202020204" pitchFamily="34" charset="0"/>
              <a:buChar char="•"/>
            </a:pPr>
            <a:r>
              <a:rPr lang="en-US" dirty="0"/>
              <a:t>Digital Engineering is DoD’s initiative to transform the way it designs and delivers complex systems in a formidable and changing threat and mission environment</a:t>
            </a:r>
          </a:p>
          <a:p>
            <a:pPr marL="177845" indent="-177845">
              <a:buFont typeface="Arial" panose="020B0604020202020204" pitchFamily="34" charset="0"/>
              <a:buChar char="•"/>
            </a:pPr>
            <a:r>
              <a:rPr lang="en-US" dirty="0"/>
              <a:t>Digital Engineering is “an integrated digital approach that uses authoritative sources of systems’ data and models as a continuum across disciplines to support lifecycle activities from concept through disposal.”</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n-US" dirty="0"/>
              <a:t>5 Goals explained on the next slide</a:t>
            </a:r>
          </a:p>
          <a:p>
            <a:endParaRPr lang="en-US" dirty="0"/>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n-US" dirty="0"/>
              <a:t>DE Expectations (Taken from IAWG paper)</a:t>
            </a:r>
          </a:p>
          <a:p>
            <a:pPr marL="652099" lvl="1" indent="-177845">
              <a:buFont typeface="Arial" panose="020B0604020202020204" pitchFamily="34" charset="0"/>
              <a:buChar char="•"/>
            </a:pPr>
            <a:r>
              <a:rPr lang="en-US" dirty="0"/>
              <a:t>Informed decision making/greater insight through increased transparency</a:t>
            </a:r>
          </a:p>
          <a:p>
            <a:pPr marL="652099" lvl="1" indent="-177845">
              <a:buFont typeface="Arial" panose="020B0604020202020204" pitchFamily="34" charset="0"/>
              <a:buChar char="•"/>
            </a:pPr>
            <a:r>
              <a:rPr lang="en-US" dirty="0"/>
              <a:t>Enhanced communication</a:t>
            </a:r>
          </a:p>
          <a:p>
            <a:pPr marL="652099" lvl="1" indent="-177845">
              <a:buFont typeface="Arial" panose="020B0604020202020204" pitchFamily="34" charset="0"/>
              <a:buChar char="•"/>
            </a:pPr>
            <a:r>
              <a:rPr lang="en-US" dirty="0"/>
              <a:t>Increased understanding for greater  flexibility/adaptability in design</a:t>
            </a:r>
          </a:p>
          <a:p>
            <a:pPr marL="652099" lvl="1" indent="-177845">
              <a:buFont typeface="Arial" panose="020B0604020202020204" pitchFamily="34" charset="0"/>
              <a:buChar char="•"/>
            </a:pPr>
            <a:r>
              <a:rPr lang="en-US" dirty="0"/>
              <a:t>Increased confidence that the capability will perform as expected</a:t>
            </a:r>
          </a:p>
          <a:p>
            <a:pPr marL="652099" lvl="1" indent="-177845">
              <a:buFont typeface="Arial" panose="020B0604020202020204" pitchFamily="34" charset="0"/>
              <a:buChar char="•"/>
            </a:pPr>
            <a:r>
              <a:rPr lang="en-US" dirty="0"/>
              <a:t>Increased efficiency in engineering and acquisition practices</a:t>
            </a:r>
          </a:p>
          <a:p>
            <a:pPr marL="652099" lvl="1" indent="-177845">
              <a:buFont typeface="Arial" panose="020B0604020202020204" pitchFamily="34" charset="0"/>
              <a:buChar char="•"/>
            </a:pPr>
            <a:endParaRPr lang="en-US" dirty="0"/>
          </a:p>
          <a:p>
            <a:pPr marL="171450" indent="-171450">
              <a:buFont typeface="Arial" panose="020B0604020202020204" pitchFamily="34" charset="0"/>
              <a:buChar char="•"/>
            </a:pPr>
            <a:r>
              <a:rPr lang="en-US" dirty="0"/>
              <a:t>Explicitly</a:t>
            </a:r>
            <a:r>
              <a:rPr lang="en-US" baseline="0" dirty="0"/>
              <a:t> define what we mean by model, data, DSM Digital Thread, Digital Twin, Ecosystem, Artifact and the relationship between Digital Engineering and MBSE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ED2445C-E5DA-4914-9FEF-929B75083C8F}"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8896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aseline="0" dirty="0"/>
              <a:t>Indication in the FY18 NDAA that MBE will play a major role in the use of technical analyses and engineering support to address acquisition challenges and program support. </a:t>
            </a:r>
          </a:p>
          <a:p>
            <a:pPr marL="171450" indent="-171450">
              <a:buFont typeface="Arial" panose="020B0604020202020204" pitchFamily="34" charset="0"/>
              <a:buChar char="•"/>
            </a:pPr>
            <a:r>
              <a:rPr lang="en-US" sz="900" kern="1200" baseline="0" dirty="0">
                <a:solidFill>
                  <a:schemeClr val="tx1"/>
                </a:solidFill>
                <a:effectLst/>
                <a:latin typeface="+mn-lt"/>
                <a:ea typeface="+mn-ea"/>
                <a:cs typeface="+mn-cs"/>
              </a:rPr>
              <a:t>Digital Engineering Starter Kit:  </a:t>
            </a:r>
            <a:r>
              <a:rPr lang="en-US" sz="900" kern="1200" dirty="0">
                <a:solidFill>
                  <a:schemeClr val="tx1"/>
                </a:solidFill>
                <a:effectLst/>
                <a:latin typeface="+mn-lt"/>
                <a:ea typeface="+mn-ea"/>
                <a:cs typeface="+mn-cs"/>
              </a:rPr>
              <a:t>DSM Data Taxonomy, a Readme file</a:t>
            </a:r>
            <a:r>
              <a:rPr lang="en-US" sz="900" kern="1200" baseline="0" dirty="0">
                <a:solidFill>
                  <a:schemeClr val="tx1"/>
                </a:solidFill>
                <a:effectLst/>
                <a:latin typeface="+mn-lt"/>
                <a:ea typeface="+mn-ea"/>
                <a:cs typeface="+mn-cs"/>
              </a:rPr>
              <a:t> for using the DSM, </a:t>
            </a:r>
            <a:r>
              <a:rPr lang="en-US" sz="900" kern="1200" dirty="0">
                <a:solidFill>
                  <a:schemeClr val="tx1"/>
                </a:solidFill>
                <a:effectLst/>
                <a:latin typeface="+mn-lt"/>
                <a:ea typeface="+mn-ea"/>
                <a:cs typeface="+mn-cs"/>
              </a:rPr>
              <a:t>Digital Engineering Fundamentals, and the link to the Digital Engineering Initiative webpage http://www.acq.osd.mil/se/initiatives/init_de.html.</a:t>
            </a:r>
            <a:r>
              <a:rPr lang="en-US" sz="900" kern="1200" baseline="0" dirty="0">
                <a:solidFill>
                  <a:schemeClr val="tx1"/>
                </a:solidFill>
                <a:effectLst/>
                <a:latin typeface="+mn-lt"/>
                <a:ea typeface="+mn-ea"/>
                <a:cs typeface="+mn-cs"/>
              </a:rPr>
              <a:t> The starter kit provides foundational information and a construct for capturing program data.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CLE011 Models, Simulations, and Digital Engineering in Systems Engineering.</a:t>
            </a:r>
            <a:r>
              <a:rPr lang="en-US" sz="900" kern="1200" baseline="0" dirty="0">
                <a:solidFill>
                  <a:schemeClr val="tx1"/>
                </a:solidFill>
                <a:effectLst/>
                <a:latin typeface="+mn-lt"/>
                <a:ea typeface="+mn-ea"/>
                <a:cs typeface="+mn-cs"/>
              </a:rPr>
              <a:t> Pilot released for </a:t>
            </a:r>
            <a:r>
              <a:rPr lang="en-US" sz="900" kern="1200" dirty="0">
                <a:solidFill>
                  <a:schemeClr val="tx1"/>
                </a:solidFill>
                <a:effectLst/>
                <a:latin typeface="+mn-lt"/>
                <a:ea typeface="+mn-ea"/>
                <a:cs typeface="+mn-cs"/>
              </a:rPr>
              <a:t>deployment the week of August 7</a:t>
            </a:r>
            <a:r>
              <a:rPr lang="en-US" sz="900" kern="1200" baseline="30000" dirty="0">
                <a:solidFill>
                  <a:schemeClr val="tx1"/>
                </a:solidFill>
                <a:effectLst/>
                <a:latin typeface="+mn-lt"/>
                <a:ea typeface="+mn-ea"/>
                <a:cs typeface="+mn-cs"/>
              </a:rPr>
              <a:t>th</a:t>
            </a:r>
            <a:r>
              <a:rPr lang="en-US" sz="900" kern="1200" baseline="0" dirty="0">
                <a:solidFill>
                  <a:schemeClr val="tx1"/>
                </a:solidFill>
                <a:effectLst/>
                <a:latin typeface="+mn-lt"/>
                <a:ea typeface="+mn-ea"/>
                <a:cs typeface="+mn-cs"/>
              </a:rPr>
              <a:t>, there are 97 (government/industry) individual schedule to participate.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aseline="0" dirty="0">
                <a:latin typeface="+mn-lt"/>
                <a:ea typeface="Calibri"/>
                <a:cs typeface="Times New Roman"/>
              </a:rPr>
              <a:t>Informal request from MPS to include Digital Engineering language in the SEP Outline</a:t>
            </a:r>
            <a:endParaRPr lang="en-US" sz="900" baseline="0"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13</a:t>
            </a:fld>
            <a:endParaRPr lang="en-US" dirty="0"/>
          </a:p>
        </p:txBody>
      </p:sp>
    </p:spTree>
    <p:extLst>
      <p:ext uri="{BB962C8B-B14F-4D97-AF65-F5344CB8AC3E}">
        <p14:creationId xmlns:p14="http://schemas.microsoft.com/office/powerpoint/2010/main" val="317346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14</a:t>
            </a:fld>
            <a:endParaRPr lang="en-US" dirty="0"/>
          </a:p>
        </p:txBody>
      </p:sp>
    </p:spTree>
    <p:extLst>
      <p:ext uri="{BB962C8B-B14F-4D97-AF65-F5344CB8AC3E}">
        <p14:creationId xmlns:p14="http://schemas.microsoft.com/office/powerpoint/2010/main" val="2356011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15</a:t>
            </a:fld>
            <a:endParaRPr lang="en-US" dirty="0"/>
          </a:p>
        </p:txBody>
      </p:sp>
    </p:spTree>
    <p:extLst>
      <p:ext uri="{BB962C8B-B14F-4D97-AF65-F5344CB8AC3E}">
        <p14:creationId xmlns:p14="http://schemas.microsoft.com/office/powerpoint/2010/main" val="2410337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16</a:t>
            </a:fld>
            <a:endParaRPr lang="en-US" dirty="0"/>
          </a:p>
        </p:txBody>
      </p:sp>
    </p:spTree>
    <p:extLst>
      <p:ext uri="{BB962C8B-B14F-4D97-AF65-F5344CB8AC3E}">
        <p14:creationId xmlns:p14="http://schemas.microsoft.com/office/powerpoint/2010/main" val="136397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kern="0" dirty="0"/>
              <a:t>Background:</a:t>
            </a:r>
          </a:p>
          <a:p>
            <a:pPr lvl="0"/>
            <a:r>
              <a:rPr lang="en-US" kern="0" dirty="0"/>
              <a:t>Our workforce uses stove-piped infrastructure, environments and data sources in isolation to support various activities throughout the life-cycle </a:t>
            </a:r>
          </a:p>
          <a:p>
            <a:pPr lvl="0"/>
            <a:r>
              <a:rPr lang="en-US" kern="0" dirty="0"/>
              <a:t>Communication, collaboration and decisions are through </a:t>
            </a:r>
            <a:r>
              <a:rPr lang="en-US" u="sng" kern="0" dirty="0"/>
              <a:t>static disconnected</a:t>
            </a:r>
            <a:r>
              <a:rPr lang="en-US" kern="0" dirty="0"/>
              <a:t> documents and subject to interpretation</a:t>
            </a:r>
          </a:p>
          <a:p>
            <a:pPr lvl="1"/>
            <a:endParaRPr lang="en-US" kern="0" dirty="0"/>
          </a:p>
          <a:p>
            <a:pPr marL="285277" indent="-285277">
              <a:spcBef>
                <a:spcPct val="20000"/>
              </a:spcBef>
              <a:buClr>
                <a:schemeClr val="tx1"/>
              </a:buClr>
              <a:buSzPct val="85000"/>
              <a:buFont typeface="Arial"/>
              <a:buChar char="•"/>
            </a:pPr>
            <a:endParaRPr lang="en-US" dirty="0"/>
          </a:p>
          <a:p>
            <a:pPr marL="285277" indent="-285277">
              <a:spcBef>
                <a:spcPct val="20000"/>
              </a:spcBef>
              <a:buClr>
                <a:schemeClr val="tx1"/>
              </a:buClr>
              <a:buSzPct val="85000"/>
              <a:buFont typeface="Arial"/>
              <a:buChar char="•"/>
            </a:pPr>
            <a:r>
              <a:rPr lang="en-US" dirty="0"/>
              <a:t>AT&amp;L</a:t>
            </a:r>
            <a:r>
              <a:rPr lang="en-US" baseline="0" dirty="0"/>
              <a:t> reorg</a:t>
            </a:r>
            <a:endParaRPr lang="en-US" dirty="0"/>
          </a:p>
          <a:p>
            <a:pPr marL="285277" indent="-285277">
              <a:spcBef>
                <a:spcPct val="20000"/>
              </a:spcBef>
              <a:buClr>
                <a:schemeClr val="tx1"/>
              </a:buClr>
              <a:buSzPct val="85000"/>
              <a:buFont typeface="Arial"/>
              <a:buChar char="•"/>
            </a:pPr>
            <a:r>
              <a:rPr lang="en-US" dirty="0"/>
              <a:t>Chief Technology Officer, organization responsible for outpacing the threat and seizing on technological opportunities </a:t>
            </a:r>
          </a:p>
          <a:p>
            <a:pPr marL="285277" indent="-285277">
              <a:spcBef>
                <a:spcPct val="20000"/>
              </a:spcBef>
              <a:buClr>
                <a:schemeClr val="tx1"/>
              </a:buClr>
              <a:buSzPct val="85000"/>
              <a:buFont typeface="Arial"/>
              <a:buChar char="•"/>
            </a:pPr>
            <a:r>
              <a:rPr lang="en-US" dirty="0"/>
              <a:t>Foster a culture of innovation within the Department </a:t>
            </a:r>
          </a:p>
          <a:p>
            <a:pPr marL="285277" indent="-285277">
              <a:spcBef>
                <a:spcPct val="20000"/>
              </a:spcBef>
              <a:buClr>
                <a:schemeClr val="tx1"/>
              </a:buClr>
              <a:buSzPct val="85000"/>
              <a:buFont typeface="Arial"/>
              <a:buChar char="•"/>
            </a:pPr>
            <a:r>
              <a:rPr lang="en-US" dirty="0"/>
              <a:t>Deliver proven technology to the Warfighter more quickly and affordably with improved sustainability. </a:t>
            </a:r>
          </a:p>
          <a:p>
            <a:pPr marL="285277" indent="-285277">
              <a:spcBef>
                <a:spcPct val="20000"/>
              </a:spcBef>
              <a:buClr>
                <a:schemeClr val="tx1"/>
              </a:buClr>
              <a:buSzPct val="85000"/>
              <a:buFont typeface="Arial"/>
              <a:buChar char="•"/>
            </a:pPr>
            <a:r>
              <a:rPr lang="en-US" dirty="0"/>
              <a:t>Primary sources of technical expertise using our unique talents and skills. Innovative thinking and problem solving will be critical for both USDs if we're going to be responsive to warfighter needs and continue to improve. </a:t>
            </a:r>
          </a:p>
          <a:p>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2</a:t>
            </a:fld>
            <a:endParaRPr lang="en-US" dirty="0"/>
          </a:p>
        </p:txBody>
      </p:sp>
    </p:spTree>
    <p:extLst>
      <p:ext uri="{BB962C8B-B14F-4D97-AF65-F5344CB8AC3E}">
        <p14:creationId xmlns:p14="http://schemas.microsoft.com/office/powerpoint/2010/main" val="377766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1st: The first industrial revolution introduced machines into the production process.  This included the use of mechanical production powered by water and steam.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2nd: By the 2nd Industrial Revolution, mass production was introduced and the electrification largely contributed to the success of this era.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3rd: The 3rd Industrial Revolution resulted from the introduction of the computer and information technology.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4th: We are entering an era of the 4th industrial revolution, in which digitalization reshapes the way that we innovate and operate.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SBA:</a:t>
            </a:r>
            <a:r>
              <a:rPr lang="en-US" sz="1200" kern="1200" baseline="0" dirty="0">
                <a:solidFill>
                  <a:schemeClr val="tx1"/>
                </a:solidFill>
                <a:effectLst/>
                <a:latin typeface="+mn-lt"/>
                <a:ea typeface="+mn-ea"/>
                <a:cs typeface="+mn-cs"/>
              </a:rPr>
              <a:t> the challenges are the same as in MBSE – but the focus on simulation was misleading and confusing</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DoD’s model and simulation initiatives have laid the foundation and evolved to Digital Engineering, which is an emerging DoD initiative that incorporates technological innovation into an integrated digital model-based approach to transform the state of engineering practice in support lifecycle activities.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Reference—the 4th industrial revolution (also referred to as “Industrie 4.0” by a group of representatives from different fields (such as business, politics, and academia) under an initiative to enhance the German competitiveness in the manufacturing industry. The German federal government adopted the idea in its High-Tech Strategy for 2020)</a:t>
            </a:r>
          </a:p>
          <a:p>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3</a:t>
            </a:fld>
            <a:endParaRPr lang="en-US" dirty="0"/>
          </a:p>
        </p:txBody>
      </p:sp>
    </p:spTree>
    <p:extLst>
      <p:ext uri="{BB962C8B-B14F-4D97-AF65-F5344CB8AC3E}">
        <p14:creationId xmlns:p14="http://schemas.microsoft.com/office/powerpoint/2010/main" val="36986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 </a:t>
            </a:r>
          </a:p>
          <a:p>
            <a:pPr marL="0" indent="0">
              <a:buFont typeface="+mj-lt"/>
              <a:buNone/>
            </a:pPr>
            <a:r>
              <a:rPr lang="en-US" dirty="0"/>
              <a:t>Model is different from simulation</a:t>
            </a:r>
          </a:p>
          <a:p>
            <a:pPr marL="0" indent="0">
              <a:buFont typeface="+mj-lt"/>
              <a:buNone/>
            </a:pPr>
            <a:r>
              <a:rPr lang="en-US" dirty="0"/>
              <a:t>Model</a:t>
            </a:r>
            <a:r>
              <a:rPr lang="en-US" baseline="0" dirty="0"/>
              <a:t> is data, process and/or algorithm</a:t>
            </a:r>
          </a:p>
          <a:p>
            <a:pPr marL="237058" indent="-237058">
              <a:buFont typeface="+mj-lt"/>
              <a:buAutoNum type="arabicPeriod"/>
            </a:pPr>
            <a:r>
              <a:rPr lang="en-US" dirty="0"/>
              <a:t>Formalize the development, integration and use of models to inform enterprise and program decision making. The first goal establishes the use of federated models as an integral part of planning,  engineering, and eventually acquisition activities.  This will support consistent analysis and decision making throughout all activities in the lifecycle for programs and across the enterprise.</a:t>
            </a:r>
          </a:p>
          <a:p>
            <a:pPr marL="237058" indent="-237058">
              <a:buFont typeface="+mj-lt"/>
              <a:buAutoNum type="arabicPeriod"/>
            </a:pPr>
            <a:r>
              <a:rPr lang="en-US" dirty="0"/>
              <a:t>Provide an enduring authoritative source of truth.  This goal moves the primary means of communication from documents to digital models.  This enables access, management, evolution, analysis use and distribution of information from a common set of digital models. As a result, authorized stakeholders have access to current authoritative, consistent digital models and data over the lifecycle of each program. </a:t>
            </a:r>
          </a:p>
          <a:p>
            <a:pPr marL="237058" indent="-237058">
              <a:buFont typeface="+mj-lt"/>
              <a:buAutoNum type="arabicPeriod"/>
            </a:pPr>
            <a:r>
              <a:rPr lang="en-US" dirty="0"/>
              <a:t>Incorporate technological innovation to improve the engineering practice. This goal extends beyond the traditional model-based approaches to incorporate advancements in technology. These advancements provide revolutionary capabilities that will transform engineering activities and enable a digitally connected end-to-end enterprise to realize warfighting capability. </a:t>
            </a:r>
          </a:p>
          <a:p>
            <a:pPr marL="237058" indent="-237058">
              <a:buFont typeface="+mj-lt"/>
              <a:buAutoNum type="arabicPeriod"/>
            </a:pPr>
            <a:r>
              <a:rPr lang="en-US" dirty="0"/>
              <a:t>Establish a supporting infrastructure and environment to perform activities, collaborate and communicate across stakeholders.  This goal ensures the establishment of a robust infrastructure and environment to support the Digital Engineering artifacts products and goals.  It incorporates advanced MPTs,  as well as collaborative trusted systems that enforces protection of intellectual property and cybersecurity. In addition, the infrastructure and environment will be reinforced by policy, guidance, and standards that will be communicated across all stakeholders.</a:t>
            </a:r>
          </a:p>
          <a:p>
            <a:pPr marL="237058" indent="-237058">
              <a:buFont typeface="+mj-lt"/>
              <a:buAutoNum type="arabicPeriod"/>
            </a:pPr>
            <a:r>
              <a:rPr lang="en-US" dirty="0"/>
              <a:t>Transform a culture and workforce that adopts and supports Digital Engineering across the lifecycle. The final goal takes a systematic approach based on change management and strategic communications’ best practices to lead the change, and support the organization’s culture and workforces’ transition to and adoption of Digital Engineering. </a:t>
            </a:r>
          </a:p>
          <a:p>
            <a:endParaRPr lang="en-US" dirty="0"/>
          </a:p>
        </p:txBody>
      </p:sp>
      <p:sp>
        <p:nvSpPr>
          <p:cNvPr id="4" name="Slide Number Placeholder 3"/>
          <p:cNvSpPr>
            <a:spLocks noGrp="1"/>
          </p:cNvSpPr>
          <p:nvPr>
            <p:ph type="sldNum" sz="quarter" idx="10"/>
          </p:nvPr>
        </p:nvSpPr>
        <p:spPr/>
        <p:txBody>
          <a:bodyPr/>
          <a:lstStyle/>
          <a:p>
            <a:fld id="{2804DD8F-D757-44D5-989C-CE7D5DA1783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90178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400" dirty="0"/>
              <a:t>As Is:</a:t>
            </a:r>
          </a:p>
          <a:p>
            <a:pPr lvl="1"/>
            <a:r>
              <a:rPr lang="en-US" dirty="0"/>
              <a:t>Models are developed on an ad hoc basis</a:t>
            </a:r>
          </a:p>
          <a:p>
            <a:pPr lvl="1"/>
            <a:r>
              <a:rPr lang="en-US" dirty="0"/>
              <a:t>Models are not used across domains, acquisition phases or across programs</a:t>
            </a:r>
          </a:p>
          <a:p>
            <a:r>
              <a:rPr lang="en-US" sz="2400" dirty="0"/>
              <a:t>To Be: </a:t>
            </a:r>
          </a:p>
          <a:p>
            <a:pPr lvl="1"/>
            <a:r>
              <a:rPr lang="en-US" dirty="0"/>
              <a:t>Formalizes the practice of using digital models as  a continuum</a:t>
            </a:r>
          </a:p>
          <a:p>
            <a:pPr lvl="2">
              <a:buFont typeface="Courier New" panose="02070309020205020404" pitchFamily="49" charset="0"/>
              <a:buChar char="o"/>
            </a:pPr>
            <a:r>
              <a:rPr lang="en-US" dirty="0"/>
              <a:t>Discipline-specific models and data capture different aspects throughout the system’s lifespan</a:t>
            </a:r>
          </a:p>
          <a:p>
            <a:pPr lvl="1"/>
            <a:r>
              <a:rPr lang="en-US" dirty="0"/>
              <a:t>Models are used to connect data across all stages to support program and enterprise decisions</a:t>
            </a:r>
            <a:endParaRPr lang="en-GB" dirty="0"/>
          </a:p>
          <a:p>
            <a:r>
              <a:rPr lang="en-US" kern="0" dirty="0"/>
              <a:t>Benefits: </a:t>
            </a:r>
          </a:p>
          <a:p>
            <a:pPr lvl="1"/>
            <a:r>
              <a:rPr lang="en-US" sz="1600" dirty="0"/>
              <a:t>Enables prototyping, experimenting, and testing of solutions virtually  before physical prototypes and full scale systems are available</a:t>
            </a:r>
          </a:p>
          <a:p>
            <a:pPr lvl="1"/>
            <a:r>
              <a:rPr lang="en-US" sz="1600" dirty="0"/>
              <a:t>Reduces cycle time</a:t>
            </a:r>
          </a:p>
          <a:p>
            <a:pPr lvl="1"/>
            <a:r>
              <a:rPr lang="en-US" sz="1600" dirty="0"/>
              <a:t>Shifts decisions left and provides early and continuous verification and validation</a:t>
            </a:r>
          </a:p>
          <a:p>
            <a:pPr lvl="1"/>
            <a:r>
              <a:rPr lang="en-US" sz="1600" dirty="0"/>
              <a:t>Provides a shared understanding  </a:t>
            </a:r>
          </a:p>
          <a:p>
            <a:pPr lvl="1"/>
            <a:r>
              <a:rPr lang="en-US" sz="1600" dirty="0"/>
              <a:t>Enhances historical knowledge capture and reusability </a:t>
            </a:r>
          </a:p>
          <a:p>
            <a:pPr lvl="1"/>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9116D5BF-9E1D-4073-9893-E7C59467C352}"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61329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2400" dirty="0"/>
              <a:t>As Is:</a:t>
            </a:r>
            <a:r>
              <a:rPr lang="en-US" dirty="0"/>
              <a:t> </a:t>
            </a:r>
          </a:p>
          <a:p>
            <a:pPr lvl="1"/>
            <a:r>
              <a:rPr lang="en-US" dirty="0"/>
              <a:t>Data are scattered across multiple stove-piped systems in a variety of formats  </a:t>
            </a:r>
          </a:p>
          <a:p>
            <a:pPr lvl="1"/>
            <a:r>
              <a:rPr lang="en-US" dirty="0"/>
              <a:t>Documents are the primary means of communication</a:t>
            </a:r>
          </a:p>
          <a:p>
            <a:pPr lvl="1"/>
            <a:r>
              <a:rPr lang="en-US" dirty="0"/>
              <a:t>Intensive manual process to piecemeal together the data and artifacts</a:t>
            </a:r>
          </a:p>
          <a:p>
            <a:r>
              <a:rPr lang="en-US" sz="2400" dirty="0"/>
              <a:t>To Be: </a:t>
            </a:r>
          </a:p>
          <a:p>
            <a:pPr lvl="1"/>
            <a:r>
              <a:rPr lang="en-US" dirty="0"/>
              <a:t>Data are accessed, managed, analyzed, used and distributed from the authoritative source</a:t>
            </a:r>
          </a:p>
          <a:p>
            <a:pPr lvl="2">
              <a:buFont typeface="Courier New" panose="02070309020205020404" pitchFamily="49" charset="0"/>
              <a:buNone/>
            </a:pPr>
            <a:r>
              <a:rPr lang="en-US" dirty="0"/>
              <a:t>- Assembled from a federation of digital models and data sources</a:t>
            </a:r>
          </a:p>
          <a:p>
            <a:pPr lvl="2">
              <a:buFont typeface="Courier New" panose="02070309020205020404" pitchFamily="49" charset="0"/>
              <a:buNone/>
            </a:pPr>
            <a:r>
              <a:rPr lang="en-US" dirty="0"/>
              <a:t>- Automatically generates digital artifacts  (e.g., executable simulations, code, error-checked documents and contract deliverables)</a:t>
            </a:r>
          </a:p>
          <a:p>
            <a:pPr lvl="2">
              <a:buFont typeface="Courier New" panose="02070309020205020404" pitchFamily="49" charset="0"/>
              <a:buChar char="o"/>
            </a:pPr>
            <a:endParaRPr lang="en-US" dirty="0"/>
          </a:p>
          <a:p>
            <a:r>
              <a:rPr lang="en-US" sz="2400" kern="0" dirty="0"/>
              <a:t>Benefits: </a:t>
            </a:r>
          </a:p>
          <a:p>
            <a:pPr lvl="1"/>
            <a:r>
              <a:rPr lang="en-US" dirty="0"/>
              <a:t>Provides access to the same, up-to-date, and consistent data</a:t>
            </a:r>
            <a:r>
              <a:rPr lang="en-US" kern="0" dirty="0"/>
              <a:t> </a:t>
            </a:r>
          </a:p>
          <a:p>
            <a:pPr lvl="1"/>
            <a:r>
              <a:rPr lang="en-GB" dirty="0"/>
              <a:t>Ensures consistency and traceability Impacts to changes are automatically propagated</a:t>
            </a:r>
          </a:p>
          <a:p>
            <a:pPr lvl="1"/>
            <a:r>
              <a:rPr lang="en-GB" dirty="0"/>
              <a:t>Automates digital artifacts  </a:t>
            </a:r>
          </a:p>
          <a:p>
            <a:pPr lvl="1"/>
            <a:r>
              <a:rPr lang="en-GB" dirty="0"/>
              <a:t>Reduces </a:t>
            </a:r>
            <a:r>
              <a:rPr lang="en-US" dirty="0"/>
              <a:t>manual hand-offs, finding right information, and manual review processes </a:t>
            </a:r>
            <a:endParaRPr lang="en-GB" dirty="0"/>
          </a:p>
          <a:p>
            <a:pPr lvl="2">
              <a:buFont typeface="Courier New" panose="02070309020205020404" pitchFamily="49" charset="0"/>
              <a:buChar char="o"/>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16D5BF-9E1D-4073-9893-E7C59467C352}" type="slidenum">
              <a:rPr lang="en-US" smtClean="0"/>
              <a:pPr>
                <a:defRPr/>
              </a:pPr>
              <a:t>6</a:t>
            </a:fld>
            <a:endParaRPr lang="en-US" dirty="0"/>
          </a:p>
        </p:txBody>
      </p:sp>
    </p:spTree>
    <p:extLst>
      <p:ext uri="{BB962C8B-B14F-4D97-AF65-F5344CB8AC3E}">
        <p14:creationId xmlns:p14="http://schemas.microsoft.com/office/powerpoint/2010/main" val="333172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Goal</a:t>
            </a:r>
            <a:r>
              <a:rPr lang="en-US" baseline="0" dirty="0"/>
              <a:t> 3: Incorporate Technological Innovation</a:t>
            </a:r>
          </a:p>
          <a:p>
            <a:endParaRPr lang="en-US" sz="2400" dirty="0"/>
          </a:p>
          <a:p>
            <a:r>
              <a:rPr lang="en-US" sz="2400" dirty="0"/>
              <a:t>As Is:</a:t>
            </a:r>
            <a:r>
              <a:rPr lang="en-US" dirty="0"/>
              <a:t>  </a:t>
            </a:r>
          </a:p>
          <a:p>
            <a:pPr lvl="1"/>
            <a:r>
              <a:rPr lang="en-US" sz="1600" dirty="0"/>
              <a:t>Can’t keep pace with technology or changing needs</a:t>
            </a:r>
          </a:p>
          <a:p>
            <a:pPr lvl="1"/>
            <a:r>
              <a:rPr lang="en-US" dirty="0"/>
              <a:t>Pockets of the acquisition process are digital</a:t>
            </a:r>
          </a:p>
          <a:p>
            <a:pPr indent="-288840"/>
            <a:r>
              <a:rPr lang="en-US" sz="2400" dirty="0"/>
              <a:t>To Be:  </a:t>
            </a:r>
          </a:p>
          <a:p>
            <a:pPr lvl="1"/>
            <a:r>
              <a:rPr lang="en-US" dirty="0"/>
              <a:t>Digitally connected end-to-end enterprise for all elements of the acquisition process</a:t>
            </a:r>
          </a:p>
          <a:p>
            <a:pPr lvl="1"/>
            <a:r>
              <a:rPr lang="en-US" dirty="0"/>
              <a:t>Incorporates technology innovations (Big Data and Analytics, Cognitive Technologies, Computing Technologies and Digital-to-Physical Fusion Technologies)</a:t>
            </a:r>
          </a:p>
          <a:p>
            <a:r>
              <a:rPr lang="en-US" sz="2400" kern="0" dirty="0"/>
              <a:t>Benefits: </a:t>
            </a:r>
          </a:p>
          <a:p>
            <a:pPr lvl="1"/>
            <a:r>
              <a:rPr lang="en-US" kern="0" dirty="0"/>
              <a:t>Improve the engineering practice</a:t>
            </a:r>
          </a:p>
          <a:p>
            <a:pPr lvl="1"/>
            <a:r>
              <a:rPr lang="en-US" kern="0" dirty="0"/>
              <a:t>Gain greater value from the data to drive decisions and the best course of  action</a:t>
            </a:r>
          </a:p>
          <a:p>
            <a:pPr lvl="1"/>
            <a:r>
              <a:rPr lang="en-US" kern="0" dirty="0">
                <a:solidFill>
                  <a:srgbClr val="FF0000"/>
                </a:solidFill>
              </a:rPr>
              <a:t>Let humans to do what they do best and machines do best </a:t>
            </a:r>
          </a:p>
          <a:p>
            <a:pPr lvl="1"/>
            <a:r>
              <a:rPr lang="en-US" kern="0" dirty="0"/>
              <a:t>Powerful machines to process, store and exchange data and to computationally solve problems</a:t>
            </a:r>
          </a:p>
          <a:p>
            <a:pPr lvl="1"/>
            <a:r>
              <a:rPr lang="en-US" kern="0" dirty="0"/>
              <a:t>Optimizes design, development, delivery, operation, and sustainment complex systems</a:t>
            </a:r>
          </a:p>
          <a:p>
            <a:pPr lvl="1"/>
            <a:endParaRPr lang="en-US" kern="0" dirty="0"/>
          </a:p>
          <a:p>
            <a:pPr marL="342900" marR="0" lvl="0" indent="-342900" algn="just">
              <a:lnSpc>
                <a:spcPct val="115000"/>
              </a:lnSpc>
              <a:spcBef>
                <a:spcPts val="1200"/>
              </a:spcBef>
              <a:spcAft>
                <a:spcPts val="0"/>
              </a:spcAft>
              <a:buFont typeface="Symbol" panose="05050102010706020507" pitchFamily="18" charset="2"/>
              <a:buChar char=""/>
              <a:tabLst>
                <a:tab pos="0" algn="l"/>
              </a:tabLst>
            </a:pPr>
            <a:r>
              <a:rPr lang="en-US" sz="1200" b="1" dirty="0">
                <a:effectLst/>
                <a:latin typeface="Times New Roman" panose="02020603050405020304" pitchFamily="18" charset="0"/>
                <a:ea typeface="Calibri" panose="020F0502020204030204" pitchFamily="34" charset="0"/>
                <a:cs typeface="Arial" panose="020B0604020202020204" pitchFamily="34" charset="0"/>
              </a:rPr>
              <a:t>Big Data and Analytics</a:t>
            </a:r>
            <a:r>
              <a:rPr lang="en-US" sz="1200" b="0" dirty="0">
                <a:effectLst/>
                <a:latin typeface="Times New Roman" panose="02020603050405020304" pitchFamily="18" charset="0"/>
                <a:ea typeface="Calibri" panose="020F0502020204030204" pitchFamily="34" charset="0"/>
                <a:cs typeface="Arial" panose="020B0604020202020204" pitchFamily="34" charset="0"/>
              </a:rPr>
              <a:t>: Big Data provides the ability to analyze massive and complex datasets containing a variety of data types from a multitude of sources (e.g., computers, mobile devices, sensing technologies).  By processing searching, and discovering patterns in massive amounts of data, leaders can gain greater value from the data to drive decisions and actions.  This process is referred to as analytics, which makes use of the data to support decision making by providing deeper insights into what happened (descriptive analytics), why something happened (diagnostic analytics), predicting what can happen (predictive analytics), and exploring the best course of action among various alternatives (prescriptive analytics).  </a:t>
            </a:r>
          </a:p>
          <a:p>
            <a:pPr marL="342900" marR="0" lvl="0" indent="-342900" algn="just">
              <a:lnSpc>
                <a:spcPct val="115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Arial" panose="020B0604020202020204" pitchFamily="34" charset="0"/>
              </a:rPr>
              <a:t>Cognitive Technologies:  </a:t>
            </a:r>
            <a:r>
              <a:rPr lang="en-US" sz="1200" b="0" dirty="0">
                <a:effectLst/>
                <a:latin typeface="Times New Roman" panose="02020603050405020304" pitchFamily="18" charset="0"/>
                <a:ea typeface="Calibri" panose="020F0502020204030204" pitchFamily="34" charset="0"/>
                <a:cs typeface="Arial" panose="020B0604020202020204" pitchFamily="34" charset="0"/>
              </a:rPr>
              <a:t>Cognitive analytics and technologies are the next frontier of innovations that apply human like intelligence through a wide range of innovations.  These include but are not limited to: artificial intelligence (to include deep learning and machine learning), semantics, speech, voice, image recognition, natural language processing and translation to automate or augment human decisions and actions. These technologies are at the core of </a:t>
            </a:r>
            <a:r>
              <a:rPr lang="en-US" sz="1200" dirty="0">
                <a:effectLst/>
                <a:latin typeface="Times New Roman" panose="02020603050405020304" pitchFamily="18" charset="0"/>
                <a:ea typeface="Calibri" panose="020F0502020204030204" pitchFamily="34" charset="0"/>
                <a:cs typeface="Arial" panose="020B0604020202020204" pitchFamily="34" charset="0"/>
              </a:rPr>
              <a:t>autonomous learning systems, human-machine collaborative decision making, assisted human operations, advanced manned-unmanned system operations, and network-enabled and autonomous weapons that can operate in a future cyber/electronic warfare environment.</a:t>
            </a:r>
          </a:p>
          <a:p>
            <a:pPr marL="342900" marR="0" lvl="0" indent="-342900" algn="just">
              <a:lnSpc>
                <a:spcPct val="115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Arial" panose="020B0604020202020204" pitchFamily="34" charset="0"/>
              </a:rPr>
              <a:t>Computing Technologies: </a:t>
            </a:r>
            <a:r>
              <a:rPr lang="en-US" sz="1200" dirty="0">
                <a:effectLst/>
                <a:latin typeface="Times New Roman" panose="02020603050405020304" pitchFamily="18" charset="0"/>
                <a:ea typeface="Calibri" panose="020F0502020204030204" pitchFamily="34" charset="0"/>
                <a:cs typeface="Arial" panose="020B0604020202020204" pitchFamily="34" charset="0"/>
              </a:rPr>
              <a:t>New frontiers have been forged to significantly improve the effectiveness and efficiency of the infrastructure and environments.  The increase in the power and speed of machines, storage, and network connectivity spawned innovations in computing technologies to include: high performance computing, advanced networking, storage, and cybersecurity technologies.</a:t>
            </a:r>
          </a:p>
          <a:p>
            <a:pPr marL="342900" marR="0" lvl="0" indent="-342900" algn="just">
              <a:lnSpc>
                <a:spcPct val="115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Arial" panose="020B0604020202020204" pitchFamily="34" charset="0"/>
              </a:rPr>
              <a:t>Digital-to-Physical Fusion Technologies: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These technologies </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(e.g., Digital Twin,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3-D printing, visualization, virtualization, augmented reality) will link the virtual and physical world.  The expectation is that a digital models of the physical asset are created in the virtual environment.  This digital copy of the physical world e</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nables prototyping, experimenting, and testing out solutions virtually before they are delivered to the warfighter.  The physical asset then ties back (e.g., through physical devices to include sensors and remote monitoring technologies) to the digital models that represent the system of interest.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p>
            <a:pPr lvl="0"/>
            <a:endParaRPr lang="en-US" kern="0" dirty="0"/>
          </a:p>
          <a:p>
            <a:pPr lvl="1"/>
            <a:endParaRPr lang="en-US" kern="0" dirty="0"/>
          </a:p>
          <a:p>
            <a:pPr lvl="0"/>
            <a:r>
              <a:rPr lang="en-US" kern="0" dirty="0"/>
              <a:t>Goal</a:t>
            </a:r>
            <a:r>
              <a:rPr lang="en-US" kern="0" baseline="0" dirty="0"/>
              <a:t> 4: Establish Infrastructure and Environments</a:t>
            </a:r>
          </a:p>
          <a:p>
            <a:pPr lvl="0"/>
            <a:endParaRPr lang="en-US" kern="0" baseline="0" dirty="0"/>
          </a:p>
          <a:p>
            <a:r>
              <a:rPr lang="en-US" sz="2400" dirty="0"/>
              <a:t>As Is:</a:t>
            </a:r>
            <a:r>
              <a:rPr lang="en-US" dirty="0"/>
              <a:t>  </a:t>
            </a:r>
          </a:p>
          <a:p>
            <a:pPr lvl="1" eaLnBrk="0" hangingPunct="0"/>
            <a:r>
              <a:rPr lang="en-US" dirty="0"/>
              <a:t>There is a wide range of organization-specific infrastructures and environments that are implemented on a program by program basis</a:t>
            </a:r>
          </a:p>
          <a:p>
            <a:pPr lvl="1" eaLnBrk="0" hangingPunct="0"/>
            <a:r>
              <a:rPr lang="en-US" dirty="0"/>
              <a:t>Current solutions do not fully support the complexity of solutions being developed</a:t>
            </a:r>
          </a:p>
          <a:p>
            <a:r>
              <a:rPr lang="en-US" sz="2400" dirty="0"/>
              <a:t>To Be:  </a:t>
            </a:r>
          </a:p>
          <a:p>
            <a:pPr lvl="1" eaLnBrk="0" hangingPunct="0">
              <a:buFont typeface="Arial" panose="020B0604020202020204" pitchFamily="34" charset="0"/>
              <a:buNone/>
            </a:pPr>
            <a:r>
              <a:rPr lang="en-US" dirty="0"/>
              <a:t>Consolidated collaborative trusted and secure environments</a:t>
            </a:r>
          </a:p>
          <a:p>
            <a:pPr lvl="1" eaLnBrk="0" hangingPunct="0">
              <a:buFont typeface="Arial" panose="020B0604020202020204" pitchFamily="34" charset="0"/>
              <a:buNone/>
            </a:pPr>
            <a:r>
              <a:rPr lang="en-US" dirty="0"/>
              <a:t>Delivers advanced capabilities that keep pace with technology, enhances cybersecurity and intellectual property protections, and improves information sharing across stakeholders</a:t>
            </a:r>
          </a:p>
          <a:p>
            <a:pPr lvl="1" eaLnBrk="0" hangingPunct="0">
              <a:buFont typeface="Arial" panose="020B0604020202020204" pitchFamily="34" charset="0"/>
              <a:buChar char="–"/>
            </a:pPr>
            <a:endParaRPr lang="en-US" dirty="0"/>
          </a:p>
          <a:p>
            <a:r>
              <a:rPr lang="en-US" sz="2400" kern="0" dirty="0"/>
              <a:t>Benefits:  </a:t>
            </a:r>
          </a:p>
          <a:p>
            <a:pPr lvl="1" eaLnBrk="0" hangingPunct="0">
              <a:buFont typeface="Arial" panose="020B0604020202020204" pitchFamily="34" charset="0"/>
              <a:buNone/>
            </a:pPr>
            <a:r>
              <a:rPr lang="en-US" kern="0" dirty="0"/>
              <a:t>Provides the infrastructure and environments to enable the Digital Engineering goals</a:t>
            </a:r>
          </a:p>
          <a:p>
            <a:pPr lvl="0"/>
            <a:endParaRPr lang="en-US" kern="0" baseline="0" dirty="0"/>
          </a:p>
          <a:p>
            <a:pPr lvl="0"/>
            <a:r>
              <a:rPr lang="en-US" kern="0" baseline="0" dirty="0"/>
              <a:t>Goal 5: Transform Culture and Workforce</a:t>
            </a:r>
          </a:p>
          <a:p>
            <a:pPr lvl="0"/>
            <a:endParaRPr lang="en-US" kern="0" baseline="0" dirty="0"/>
          </a:p>
          <a:p>
            <a:r>
              <a:rPr lang="en-US" sz="2400" dirty="0"/>
              <a:t>As Is: </a:t>
            </a:r>
          </a:p>
          <a:p>
            <a:pPr lvl="1"/>
            <a:r>
              <a:rPr lang="en-US" dirty="0"/>
              <a:t>Traditional acquisition culture </a:t>
            </a:r>
          </a:p>
          <a:p>
            <a:pPr lvl="2"/>
            <a:r>
              <a:rPr lang="en-US" dirty="0"/>
              <a:t>Driven in part by public law, regulation, policy, and guidance</a:t>
            </a:r>
            <a:endParaRPr lang="en-US" kern="1200" dirty="0">
              <a:solidFill>
                <a:schemeClr val="tx1"/>
              </a:solidFill>
            </a:endParaRPr>
          </a:p>
          <a:p>
            <a:pPr lvl="1"/>
            <a:r>
              <a:rPr lang="en-US" dirty="0"/>
              <a:t>The workforce operates in a stove-piped manner</a:t>
            </a:r>
          </a:p>
          <a:p>
            <a:r>
              <a:rPr lang="en-US" sz="2400" dirty="0"/>
              <a:t>To Be: </a:t>
            </a:r>
          </a:p>
          <a:p>
            <a:pPr lvl="1"/>
            <a:r>
              <a:rPr lang="en-US" dirty="0"/>
              <a:t>Institutionalize Digital Engineering across the DoD, industry and academia</a:t>
            </a:r>
          </a:p>
          <a:p>
            <a:pPr lvl="1"/>
            <a:r>
              <a:rPr lang="en-US" dirty="0"/>
              <a:t>Workforce operates in a collaborative, integrated, digital model-based environment</a:t>
            </a:r>
            <a:r>
              <a:rPr lang="en-US" sz="2400" dirty="0"/>
              <a:t> </a:t>
            </a:r>
          </a:p>
          <a:p>
            <a:pPr lvl="0"/>
            <a:r>
              <a:rPr lang="en-US" sz="2400" dirty="0"/>
              <a:t>Benefits: </a:t>
            </a:r>
          </a:p>
          <a:p>
            <a:pPr lvl="1"/>
            <a:r>
              <a:rPr lang="en-US" dirty="0"/>
              <a:t>Takes a deliberate and systematic approach to plan, implement, and support the transformation</a:t>
            </a:r>
          </a:p>
          <a:p>
            <a:pPr lvl="2"/>
            <a:r>
              <a:rPr lang="en-US" dirty="0">
                <a:solidFill>
                  <a:srgbClr val="000000"/>
                </a:solidFill>
              </a:rPr>
              <a:t>Effective transformation efforts depend on acquisition culture</a:t>
            </a:r>
          </a:p>
          <a:p>
            <a:pPr lvl="1"/>
            <a:r>
              <a:rPr lang="en-US" dirty="0"/>
              <a:t>Improve organizational and workforce readiness through key enablers</a:t>
            </a: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7</a:t>
            </a:fld>
            <a:endParaRPr lang="en-US" dirty="0"/>
          </a:p>
        </p:txBody>
      </p:sp>
    </p:spTree>
    <p:extLst>
      <p:ext uri="{BB962C8B-B14F-4D97-AF65-F5344CB8AC3E}">
        <p14:creationId xmlns:p14="http://schemas.microsoft.com/office/powerpoint/2010/main" val="119912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Goal</a:t>
            </a:r>
            <a:r>
              <a:rPr lang="en-US" baseline="0" dirty="0"/>
              <a:t> 3: Incorporate Technological Innovation</a:t>
            </a:r>
          </a:p>
          <a:p>
            <a:endParaRPr lang="en-US" sz="2400" dirty="0"/>
          </a:p>
          <a:p>
            <a:r>
              <a:rPr lang="en-US" sz="2400" dirty="0"/>
              <a:t>As Is:</a:t>
            </a:r>
            <a:r>
              <a:rPr lang="en-US" dirty="0"/>
              <a:t>  </a:t>
            </a:r>
          </a:p>
          <a:p>
            <a:pPr lvl="1"/>
            <a:r>
              <a:rPr lang="en-US" sz="1600" dirty="0"/>
              <a:t>Can’t keep pace with technology or changing needs</a:t>
            </a:r>
          </a:p>
          <a:p>
            <a:pPr lvl="1"/>
            <a:r>
              <a:rPr lang="en-US" dirty="0"/>
              <a:t>Pockets of the acquisition process are digital</a:t>
            </a:r>
          </a:p>
          <a:p>
            <a:pPr indent="-288840"/>
            <a:r>
              <a:rPr lang="en-US" sz="2400" dirty="0"/>
              <a:t>To Be:  </a:t>
            </a:r>
          </a:p>
          <a:p>
            <a:pPr lvl="1"/>
            <a:r>
              <a:rPr lang="en-US" dirty="0"/>
              <a:t>Digitally connected end-to-end enterprise for all elements of the acquisition process</a:t>
            </a:r>
          </a:p>
          <a:p>
            <a:pPr lvl="1"/>
            <a:r>
              <a:rPr lang="en-US" dirty="0"/>
              <a:t>Incorporates technology innovations (Big Data and Analytics, Cognitive Technologies, Computing Technologies and Digital-to-Physical Fusion Technologies)</a:t>
            </a:r>
          </a:p>
          <a:p>
            <a:r>
              <a:rPr lang="en-US" sz="2400" kern="0" dirty="0"/>
              <a:t>Benefits: </a:t>
            </a:r>
          </a:p>
          <a:p>
            <a:pPr lvl="1"/>
            <a:r>
              <a:rPr lang="en-US" kern="0" dirty="0"/>
              <a:t>Improve the engineering practice</a:t>
            </a:r>
          </a:p>
          <a:p>
            <a:pPr lvl="1"/>
            <a:r>
              <a:rPr lang="en-US" kern="0" dirty="0"/>
              <a:t>Gain greater value from the data to drive decisions and the best course of  action</a:t>
            </a:r>
          </a:p>
          <a:p>
            <a:pPr lvl="1"/>
            <a:r>
              <a:rPr lang="en-US" kern="0" dirty="0">
                <a:solidFill>
                  <a:srgbClr val="FF0000"/>
                </a:solidFill>
              </a:rPr>
              <a:t>Let humans to do what they do best and machines do best </a:t>
            </a:r>
          </a:p>
          <a:p>
            <a:pPr lvl="1"/>
            <a:r>
              <a:rPr lang="en-US" kern="0" dirty="0"/>
              <a:t>Powerful machines to process, store and exchange data and to computationally solve problems</a:t>
            </a:r>
          </a:p>
          <a:p>
            <a:pPr lvl="1"/>
            <a:r>
              <a:rPr lang="en-US" kern="0" dirty="0"/>
              <a:t>Optimizes design, development, delivery, operation, and sustainment complex systems</a:t>
            </a:r>
          </a:p>
          <a:p>
            <a:pPr lvl="1"/>
            <a:endParaRPr lang="en-US" kern="0" dirty="0"/>
          </a:p>
          <a:p>
            <a:pPr marL="342900" marR="0" lvl="0" indent="-342900" algn="just">
              <a:lnSpc>
                <a:spcPct val="115000"/>
              </a:lnSpc>
              <a:spcBef>
                <a:spcPts val="1200"/>
              </a:spcBef>
              <a:spcAft>
                <a:spcPts val="0"/>
              </a:spcAft>
              <a:buFont typeface="Symbol" panose="05050102010706020507" pitchFamily="18" charset="2"/>
              <a:buChar char=""/>
              <a:tabLst>
                <a:tab pos="0" algn="l"/>
              </a:tabLst>
            </a:pPr>
            <a:r>
              <a:rPr lang="en-US" sz="1200" b="1" dirty="0">
                <a:effectLst/>
                <a:latin typeface="Times New Roman" panose="02020603050405020304" pitchFamily="18" charset="0"/>
                <a:ea typeface="Calibri" panose="020F0502020204030204" pitchFamily="34" charset="0"/>
                <a:cs typeface="Arial" panose="020B0604020202020204" pitchFamily="34" charset="0"/>
              </a:rPr>
              <a:t>Big Data and Analytics</a:t>
            </a:r>
            <a:r>
              <a:rPr lang="en-US" sz="1200" b="0" dirty="0">
                <a:effectLst/>
                <a:latin typeface="Times New Roman" panose="02020603050405020304" pitchFamily="18" charset="0"/>
                <a:ea typeface="Calibri" panose="020F0502020204030204" pitchFamily="34" charset="0"/>
                <a:cs typeface="Arial" panose="020B0604020202020204" pitchFamily="34" charset="0"/>
              </a:rPr>
              <a:t>: Big Data provides the ability to analyze massive and complex datasets containing a variety of data types from a multitude of sources (e.g., computers, mobile devices, sensing technologies).  By processing searching, and discovering patterns in massive amounts of data, leaders can gain greater value from the data to drive decisions and actions.  This process is referred to as analytics, which makes use of the data to support decision making by providing deeper insights into what happened (descriptive analytics), why something happened (diagnostic analytics), predicting what can happen (predictive analytics), and exploring the best course of action among various alternatives (prescriptive analytics).  </a:t>
            </a:r>
          </a:p>
          <a:p>
            <a:pPr marL="342900" marR="0" lvl="0" indent="-342900" algn="just">
              <a:lnSpc>
                <a:spcPct val="115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Arial" panose="020B0604020202020204" pitchFamily="34" charset="0"/>
              </a:rPr>
              <a:t>Cognitive Technologies:  </a:t>
            </a:r>
            <a:r>
              <a:rPr lang="en-US" sz="1200" b="0" dirty="0">
                <a:effectLst/>
                <a:latin typeface="Times New Roman" panose="02020603050405020304" pitchFamily="18" charset="0"/>
                <a:ea typeface="Calibri" panose="020F0502020204030204" pitchFamily="34" charset="0"/>
                <a:cs typeface="Arial" panose="020B0604020202020204" pitchFamily="34" charset="0"/>
              </a:rPr>
              <a:t>Cognitive analytics and technologies are the next frontier of innovations that apply human like intelligence through a wide range of innovations.  These include but are not limited to: artificial intelligence (to include deep learning and machine learning), semantics, speech, voice, image recognition, natural language processing and translation to automate or augment human decisions and actions. These technologies are at the core of </a:t>
            </a:r>
            <a:r>
              <a:rPr lang="en-US" sz="1200" dirty="0">
                <a:effectLst/>
                <a:latin typeface="Times New Roman" panose="02020603050405020304" pitchFamily="18" charset="0"/>
                <a:ea typeface="Calibri" panose="020F0502020204030204" pitchFamily="34" charset="0"/>
                <a:cs typeface="Arial" panose="020B0604020202020204" pitchFamily="34" charset="0"/>
              </a:rPr>
              <a:t>autonomous learning systems, human-machine collaborative decision making, assisted human operations, advanced manned-unmanned system operations, and network-enabled and autonomous weapons that can operate in a future cyber/electronic warfare environment.</a:t>
            </a:r>
          </a:p>
          <a:p>
            <a:pPr marL="342900" marR="0" lvl="0" indent="-342900" algn="just">
              <a:lnSpc>
                <a:spcPct val="115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Arial" panose="020B0604020202020204" pitchFamily="34" charset="0"/>
              </a:rPr>
              <a:t>Computing Technologies: </a:t>
            </a:r>
            <a:r>
              <a:rPr lang="en-US" sz="1200" dirty="0">
                <a:effectLst/>
                <a:latin typeface="Times New Roman" panose="02020603050405020304" pitchFamily="18" charset="0"/>
                <a:ea typeface="Calibri" panose="020F0502020204030204" pitchFamily="34" charset="0"/>
                <a:cs typeface="Arial" panose="020B0604020202020204" pitchFamily="34" charset="0"/>
              </a:rPr>
              <a:t>New frontiers have been forged to significantly improve the effectiveness and efficiency of the infrastructure and environments.  The increase in the power and speed of machines, storage, and network connectivity spawned innovations in computing technologies to include: high performance computing, advanced networking, storage, and cybersecurity technologies.</a:t>
            </a:r>
          </a:p>
          <a:p>
            <a:pPr marL="342900" marR="0" lvl="0" indent="-342900" algn="just">
              <a:lnSpc>
                <a:spcPct val="115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Arial" panose="020B0604020202020204" pitchFamily="34" charset="0"/>
              </a:rPr>
              <a:t>Digital-to-Physical Fusion Technologies: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These technologies </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(e.g., Digital Twin,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3-D printing, visualization, virtualization, augmented reality) will link the virtual and physical world.  The expectation is that a digital models of the physical asset are created in the virtual environment.  This digital copy of the physical world e</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nables prototyping, experimenting, and testing out solutions virtually before they are delivered to the warfighter.  The physical asset then ties back (e.g., through physical devices to include sensors and remote monitoring technologies) to the digital models that represent the system of interest.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p>
            <a:pPr lvl="0"/>
            <a:endParaRPr lang="en-US" kern="0" dirty="0"/>
          </a:p>
          <a:p>
            <a:pPr lvl="1"/>
            <a:endParaRPr lang="en-US" kern="0" dirty="0"/>
          </a:p>
          <a:p>
            <a:pPr lvl="0"/>
            <a:r>
              <a:rPr lang="en-US" kern="0" dirty="0"/>
              <a:t>Goal</a:t>
            </a:r>
            <a:r>
              <a:rPr lang="en-US" kern="0" baseline="0" dirty="0"/>
              <a:t> 4: Establish Infrastructure and Environments</a:t>
            </a:r>
          </a:p>
          <a:p>
            <a:pPr lvl="0"/>
            <a:endParaRPr lang="en-US" kern="0" baseline="0" dirty="0"/>
          </a:p>
          <a:p>
            <a:r>
              <a:rPr lang="en-US" sz="2400" dirty="0"/>
              <a:t>As Is:</a:t>
            </a:r>
            <a:r>
              <a:rPr lang="en-US" dirty="0"/>
              <a:t>  </a:t>
            </a:r>
          </a:p>
          <a:p>
            <a:pPr lvl="1" eaLnBrk="0" hangingPunct="0"/>
            <a:r>
              <a:rPr lang="en-US" dirty="0"/>
              <a:t>There is a wide range of organization-specific infrastructures and environments that are implemented on a program by program basis</a:t>
            </a:r>
          </a:p>
          <a:p>
            <a:pPr lvl="1" eaLnBrk="0" hangingPunct="0"/>
            <a:r>
              <a:rPr lang="en-US" dirty="0"/>
              <a:t>Current solutions do not fully support the complexity of solutions being developed</a:t>
            </a:r>
          </a:p>
          <a:p>
            <a:r>
              <a:rPr lang="en-US" sz="2400" dirty="0"/>
              <a:t>To Be:  </a:t>
            </a:r>
          </a:p>
          <a:p>
            <a:pPr lvl="1" eaLnBrk="0" hangingPunct="0">
              <a:buFont typeface="Arial" panose="020B0604020202020204" pitchFamily="34" charset="0"/>
              <a:buNone/>
            </a:pPr>
            <a:r>
              <a:rPr lang="en-US" dirty="0"/>
              <a:t>Consolidated collaborative trusted and secure environments</a:t>
            </a:r>
          </a:p>
          <a:p>
            <a:pPr lvl="1" eaLnBrk="0" hangingPunct="0">
              <a:buFont typeface="Arial" panose="020B0604020202020204" pitchFamily="34" charset="0"/>
              <a:buNone/>
            </a:pPr>
            <a:r>
              <a:rPr lang="en-US" dirty="0"/>
              <a:t>Delivers advanced capabilities that keep pace with technology, enhances cybersecurity and intellectual property protections, and improves information sharing across stakeholders</a:t>
            </a:r>
          </a:p>
          <a:p>
            <a:pPr lvl="1" eaLnBrk="0" hangingPunct="0">
              <a:buFont typeface="Arial" panose="020B0604020202020204" pitchFamily="34" charset="0"/>
              <a:buChar char="–"/>
            </a:pPr>
            <a:endParaRPr lang="en-US" dirty="0"/>
          </a:p>
          <a:p>
            <a:r>
              <a:rPr lang="en-US" sz="2400" kern="0" dirty="0"/>
              <a:t>Benefits:  </a:t>
            </a:r>
          </a:p>
          <a:p>
            <a:pPr lvl="1" eaLnBrk="0" hangingPunct="0">
              <a:buFont typeface="Arial" panose="020B0604020202020204" pitchFamily="34" charset="0"/>
              <a:buNone/>
            </a:pPr>
            <a:r>
              <a:rPr lang="en-US" kern="0" dirty="0"/>
              <a:t>Provides the infrastructure and environments to enable the Digital Engineering goals</a:t>
            </a:r>
          </a:p>
          <a:p>
            <a:pPr lvl="0"/>
            <a:endParaRPr lang="en-US" kern="0" baseline="0" dirty="0"/>
          </a:p>
          <a:p>
            <a:pPr lvl="0"/>
            <a:r>
              <a:rPr lang="en-US" kern="0" baseline="0" dirty="0"/>
              <a:t>Goal 5: Transform Culture and Workforce</a:t>
            </a:r>
          </a:p>
          <a:p>
            <a:pPr lvl="0"/>
            <a:endParaRPr lang="en-US" kern="0" baseline="0" dirty="0"/>
          </a:p>
          <a:p>
            <a:r>
              <a:rPr lang="en-US" sz="2400" dirty="0"/>
              <a:t>As Is: </a:t>
            </a:r>
          </a:p>
          <a:p>
            <a:pPr lvl="1"/>
            <a:r>
              <a:rPr lang="en-US" dirty="0"/>
              <a:t>Traditional acquisition culture </a:t>
            </a:r>
          </a:p>
          <a:p>
            <a:pPr lvl="2"/>
            <a:r>
              <a:rPr lang="en-US" dirty="0"/>
              <a:t>Driven in part by public law, regulation, policy, and guidance</a:t>
            </a:r>
            <a:endParaRPr lang="en-US" kern="1200" dirty="0">
              <a:solidFill>
                <a:schemeClr val="tx1"/>
              </a:solidFill>
            </a:endParaRPr>
          </a:p>
          <a:p>
            <a:pPr lvl="1"/>
            <a:r>
              <a:rPr lang="en-US" dirty="0"/>
              <a:t>The workforce operates in a stove-piped manner</a:t>
            </a:r>
          </a:p>
          <a:p>
            <a:r>
              <a:rPr lang="en-US" sz="2400" dirty="0"/>
              <a:t>To Be: </a:t>
            </a:r>
          </a:p>
          <a:p>
            <a:pPr lvl="1"/>
            <a:r>
              <a:rPr lang="en-US" dirty="0"/>
              <a:t>Institutionalize Digital Engineering across the DoD, industry and academia</a:t>
            </a:r>
          </a:p>
          <a:p>
            <a:pPr lvl="1"/>
            <a:r>
              <a:rPr lang="en-US" dirty="0"/>
              <a:t>Workforce operates in a collaborative, integrated, digital model-based environment</a:t>
            </a:r>
            <a:r>
              <a:rPr lang="en-US" sz="2400" dirty="0"/>
              <a:t> </a:t>
            </a:r>
          </a:p>
          <a:p>
            <a:pPr lvl="0"/>
            <a:r>
              <a:rPr lang="en-US" sz="2400" dirty="0"/>
              <a:t>Benefits: </a:t>
            </a:r>
          </a:p>
          <a:p>
            <a:pPr lvl="1"/>
            <a:r>
              <a:rPr lang="en-US" dirty="0"/>
              <a:t>Takes a deliberate and systematic approach to plan, implement, and support the transformation</a:t>
            </a:r>
          </a:p>
          <a:p>
            <a:pPr lvl="2"/>
            <a:r>
              <a:rPr lang="en-US" dirty="0">
                <a:solidFill>
                  <a:srgbClr val="000000"/>
                </a:solidFill>
              </a:rPr>
              <a:t>Effective transformation efforts depend on acquisition culture</a:t>
            </a:r>
          </a:p>
          <a:p>
            <a:pPr lvl="1"/>
            <a:r>
              <a:rPr lang="en-US" dirty="0"/>
              <a:t>Improve organizational and workforce readiness through key enablers</a:t>
            </a: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8</a:t>
            </a:fld>
            <a:endParaRPr lang="en-US" dirty="0"/>
          </a:p>
        </p:txBody>
      </p:sp>
    </p:spTree>
    <p:extLst>
      <p:ext uri="{BB962C8B-B14F-4D97-AF65-F5344CB8AC3E}">
        <p14:creationId xmlns:p14="http://schemas.microsoft.com/office/powerpoint/2010/main" val="463793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Goal</a:t>
            </a:r>
            <a:r>
              <a:rPr lang="en-US" baseline="0" dirty="0"/>
              <a:t> 3: Incorporate Technological Innovation</a:t>
            </a:r>
          </a:p>
          <a:p>
            <a:endParaRPr lang="en-US" sz="2400" dirty="0"/>
          </a:p>
          <a:p>
            <a:r>
              <a:rPr lang="en-US" sz="2400" dirty="0"/>
              <a:t>As Is:</a:t>
            </a:r>
            <a:r>
              <a:rPr lang="en-US" dirty="0"/>
              <a:t>  </a:t>
            </a:r>
          </a:p>
          <a:p>
            <a:pPr lvl="1"/>
            <a:r>
              <a:rPr lang="en-US" sz="1600" dirty="0"/>
              <a:t>Can’t keep pace with technology or changing needs</a:t>
            </a:r>
          </a:p>
          <a:p>
            <a:pPr lvl="1"/>
            <a:r>
              <a:rPr lang="en-US" dirty="0"/>
              <a:t>Pockets of the acquisition process are digital</a:t>
            </a:r>
          </a:p>
          <a:p>
            <a:pPr indent="-288840"/>
            <a:r>
              <a:rPr lang="en-US" sz="2400" dirty="0"/>
              <a:t>To Be:  </a:t>
            </a:r>
          </a:p>
          <a:p>
            <a:pPr lvl="1"/>
            <a:r>
              <a:rPr lang="en-US" dirty="0"/>
              <a:t>Digitally connected end-to-end enterprise for all elements of the acquisition process</a:t>
            </a:r>
          </a:p>
          <a:p>
            <a:pPr lvl="1"/>
            <a:r>
              <a:rPr lang="en-US" dirty="0"/>
              <a:t>Incorporates technology innovations (Big Data and Analytics, Cognitive Technologies, Computing Technologies and Digital-to-Physical Fusion Technologies)</a:t>
            </a:r>
          </a:p>
          <a:p>
            <a:r>
              <a:rPr lang="en-US" sz="2400" kern="0" dirty="0"/>
              <a:t>Benefits: </a:t>
            </a:r>
          </a:p>
          <a:p>
            <a:pPr lvl="1"/>
            <a:r>
              <a:rPr lang="en-US" kern="0" dirty="0"/>
              <a:t>Improve the engineering practice</a:t>
            </a:r>
          </a:p>
          <a:p>
            <a:pPr lvl="1"/>
            <a:r>
              <a:rPr lang="en-US" kern="0" dirty="0"/>
              <a:t>Gain greater value from the data to drive decisions and the best course of  action</a:t>
            </a:r>
          </a:p>
          <a:p>
            <a:pPr lvl="1"/>
            <a:r>
              <a:rPr lang="en-US" kern="0" dirty="0">
                <a:solidFill>
                  <a:srgbClr val="FF0000"/>
                </a:solidFill>
              </a:rPr>
              <a:t>Let humans to do what they do best and machines do best </a:t>
            </a:r>
          </a:p>
          <a:p>
            <a:pPr lvl="1"/>
            <a:r>
              <a:rPr lang="en-US" kern="0" dirty="0"/>
              <a:t>Powerful machines to process, store and exchange data and to computationally solve problems</a:t>
            </a:r>
          </a:p>
          <a:p>
            <a:pPr lvl="1"/>
            <a:r>
              <a:rPr lang="en-US" kern="0" dirty="0"/>
              <a:t>Optimizes design, development, delivery, operation, and sustainment complex systems</a:t>
            </a:r>
          </a:p>
          <a:p>
            <a:pPr lvl="1"/>
            <a:endParaRPr lang="en-US" kern="0" dirty="0"/>
          </a:p>
          <a:p>
            <a:pPr marL="342900" marR="0" lvl="0" indent="-342900" algn="just">
              <a:lnSpc>
                <a:spcPct val="115000"/>
              </a:lnSpc>
              <a:spcBef>
                <a:spcPts val="1200"/>
              </a:spcBef>
              <a:spcAft>
                <a:spcPts val="0"/>
              </a:spcAft>
              <a:buFont typeface="Symbol" panose="05050102010706020507" pitchFamily="18" charset="2"/>
              <a:buChar char=""/>
              <a:tabLst>
                <a:tab pos="0" algn="l"/>
              </a:tabLst>
            </a:pPr>
            <a:r>
              <a:rPr lang="en-US" sz="1200" b="1" dirty="0">
                <a:effectLst/>
                <a:latin typeface="Times New Roman" panose="02020603050405020304" pitchFamily="18" charset="0"/>
                <a:ea typeface="Calibri" panose="020F0502020204030204" pitchFamily="34" charset="0"/>
                <a:cs typeface="Arial" panose="020B0604020202020204" pitchFamily="34" charset="0"/>
              </a:rPr>
              <a:t>Big Data and Analytics</a:t>
            </a:r>
            <a:r>
              <a:rPr lang="en-US" sz="1200" b="0" dirty="0">
                <a:effectLst/>
                <a:latin typeface="Times New Roman" panose="02020603050405020304" pitchFamily="18" charset="0"/>
                <a:ea typeface="Calibri" panose="020F0502020204030204" pitchFamily="34" charset="0"/>
                <a:cs typeface="Arial" panose="020B0604020202020204" pitchFamily="34" charset="0"/>
              </a:rPr>
              <a:t>: Big Data provides the ability to analyze massive and complex datasets containing a variety of data types from a multitude of sources (e.g., computers, mobile devices, sensing technologies).  By processing searching, and discovering patterns in massive amounts of data, leaders can gain greater value from the data to drive decisions and actions.  This process is referred to as analytics, which makes use of the data to support decision making by providing deeper insights into what happened (descriptive analytics), why something happened (diagnostic analytics), predicting what can happen (predictive analytics), and exploring the best course of action among various alternatives (prescriptive analytics).  </a:t>
            </a:r>
          </a:p>
          <a:p>
            <a:pPr marL="342900" marR="0" lvl="0" indent="-342900" algn="just">
              <a:lnSpc>
                <a:spcPct val="115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Arial" panose="020B0604020202020204" pitchFamily="34" charset="0"/>
              </a:rPr>
              <a:t>Cognitive Technologies:  </a:t>
            </a:r>
            <a:r>
              <a:rPr lang="en-US" sz="1200" b="0" dirty="0">
                <a:effectLst/>
                <a:latin typeface="Times New Roman" panose="02020603050405020304" pitchFamily="18" charset="0"/>
                <a:ea typeface="Calibri" panose="020F0502020204030204" pitchFamily="34" charset="0"/>
                <a:cs typeface="Arial" panose="020B0604020202020204" pitchFamily="34" charset="0"/>
              </a:rPr>
              <a:t>Cognitive analytics and technologies are the next frontier of innovations that apply human like intelligence through a wide range of innovations.  These include but are not limited to: artificial intelligence (to include deep learning and machine learning), semantics, speech, voice, image recognition, natural language processing and translation to automate or augment human decisions and actions. These technologies are at the core of </a:t>
            </a:r>
            <a:r>
              <a:rPr lang="en-US" sz="1200" dirty="0">
                <a:effectLst/>
                <a:latin typeface="Times New Roman" panose="02020603050405020304" pitchFamily="18" charset="0"/>
                <a:ea typeface="Calibri" panose="020F0502020204030204" pitchFamily="34" charset="0"/>
                <a:cs typeface="Arial" panose="020B0604020202020204" pitchFamily="34" charset="0"/>
              </a:rPr>
              <a:t>autonomous learning systems, human-machine collaborative decision making, assisted human operations, advanced manned-unmanned system operations, and network-enabled and autonomous weapons that can operate in a future cyber/electronic warfare environment.</a:t>
            </a:r>
          </a:p>
          <a:p>
            <a:pPr marL="342900" marR="0" lvl="0" indent="-342900" algn="just">
              <a:lnSpc>
                <a:spcPct val="115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Arial" panose="020B0604020202020204" pitchFamily="34" charset="0"/>
              </a:rPr>
              <a:t>Computing Technologies: </a:t>
            </a:r>
            <a:r>
              <a:rPr lang="en-US" sz="1200" dirty="0">
                <a:effectLst/>
                <a:latin typeface="Times New Roman" panose="02020603050405020304" pitchFamily="18" charset="0"/>
                <a:ea typeface="Calibri" panose="020F0502020204030204" pitchFamily="34" charset="0"/>
                <a:cs typeface="Arial" panose="020B0604020202020204" pitchFamily="34" charset="0"/>
              </a:rPr>
              <a:t>New frontiers have been forged to significantly improve the effectiveness and efficiency of the infrastructure and environments.  The increase in the power and speed of machines, storage, and network connectivity spawned innovations in computing technologies to include: high performance computing, advanced networking, storage, and cybersecurity technologies.</a:t>
            </a:r>
          </a:p>
          <a:p>
            <a:pPr marL="342900" marR="0" lvl="0" indent="-342900" algn="just">
              <a:lnSpc>
                <a:spcPct val="115000"/>
              </a:lnSpc>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Calibri" panose="020F0502020204030204" pitchFamily="34" charset="0"/>
                <a:cs typeface="Arial" panose="020B0604020202020204" pitchFamily="34" charset="0"/>
              </a:rPr>
              <a:t>Digital-to-Physical Fusion Technologies: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These technologies </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(e.g., Digital Twin,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3-D printing, visualization, virtualization, augmented reality) will link the virtual and physical world.  The expectation is that a digital models of the physical asset are created in the virtual environment.  This digital copy of the physical world e</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nables prototyping, experimenting, and testing out solutions virtually before they are delivered to the warfighter.  The physical asset then ties back (e.g., through physical devices to include sensors and remote monitoring technologies) to the digital models that represent the system of interest.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p>
            <a:pPr lvl="0"/>
            <a:endParaRPr lang="en-US" kern="0" dirty="0"/>
          </a:p>
          <a:p>
            <a:pPr lvl="1"/>
            <a:endParaRPr lang="en-US" kern="0" dirty="0"/>
          </a:p>
          <a:p>
            <a:pPr lvl="0"/>
            <a:r>
              <a:rPr lang="en-US" kern="0" dirty="0"/>
              <a:t>Goal</a:t>
            </a:r>
            <a:r>
              <a:rPr lang="en-US" kern="0" baseline="0" dirty="0"/>
              <a:t> 4: Establish Infrastructure and Environments</a:t>
            </a:r>
          </a:p>
          <a:p>
            <a:pPr lvl="0"/>
            <a:endParaRPr lang="en-US" kern="0" baseline="0" dirty="0"/>
          </a:p>
          <a:p>
            <a:r>
              <a:rPr lang="en-US" sz="2400" dirty="0"/>
              <a:t>As Is:</a:t>
            </a:r>
            <a:r>
              <a:rPr lang="en-US" dirty="0"/>
              <a:t>  </a:t>
            </a:r>
          </a:p>
          <a:p>
            <a:pPr lvl="1" eaLnBrk="0" hangingPunct="0"/>
            <a:r>
              <a:rPr lang="en-US" dirty="0"/>
              <a:t>There is a wide range of organization-specific infrastructures and environments that are implemented on a program by program basis</a:t>
            </a:r>
          </a:p>
          <a:p>
            <a:pPr lvl="1" eaLnBrk="0" hangingPunct="0"/>
            <a:r>
              <a:rPr lang="en-US" dirty="0"/>
              <a:t>Current solutions do not fully support the complexity of solutions being developed</a:t>
            </a:r>
          </a:p>
          <a:p>
            <a:r>
              <a:rPr lang="en-US" sz="2400" dirty="0"/>
              <a:t>To Be:  </a:t>
            </a:r>
          </a:p>
          <a:p>
            <a:pPr lvl="1" eaLnBrk="0" hangingPunct="0">
              <a:buFont typeface="Arial" panose="020B0604020202020204" pitchFamily="34" charset="0"/>
              <a:buNone/>
            </a:pPr>
            <a:r>
              <a:rPr lang="en-US" dirty="0"/>
              <a:t>Consolidated collaborative trusted and secure environments</a:t>
            </a:r>
          </a:p>
          <a:p>
            <a:pPr lvl="1" eaLnBrk="0" hangingPunct="0">
              <a:buFont typeface="Arial" panose="020B0604020202020204" pitchFamily="34" charset="0"/>
              <a:buNone/>
            </a:pPr>
            <a:r>
              <a:rPr lang="en-US" dirty="0"/>
              <a:t>Delivers advanced capabilities that keep pace with technology, enhances cybersecurity and intellectual property protections, and improves information sharing across stakeholders</a:t>
            </a:r>
          </a:p>
          <a:p>
            <a:pPr lvl="1" eaLnBrk="0" hangingPunct="0">
              <a:buFont typeface="Arial" panose="020B0604020202020204" pitchFamily="34" charset="0"/>
              <a:buChar char="–"/>
            </a:pPr>
            <a:endParaRPr lang="en-US" dirty="0"/>
          </a:p>
          <a:p>
            <a:r>
              <a:rPr lang="en-US" sz="2400" kern="0" dirty="0"/>
              <a:t>Benefits:  </a:t>
            </a:r>
          </a:p>
          <a:p>
            <a:pPr lvl="1" eaLnBrk="0" hangingPunct="0">
              <a:buFont typeface="Arial" panose="020B0604020202020204" pitchFamily="34" charset="0"/>
              <a:buNone/>
            </a:pPr>
            <a:r>
              <a:rPr lang="en-US" kern="0" dirty="0"/>
              <a:t>Provides the infrastructure and environments to enable the Digital Engineering goals</a:t>
            </a:r>
          </a:p>
          <a:p>
            <a:pPr lvl="0"/>
            <a:endParaRPr lang="en-US" kern="0" baseline="0" dirty="0"/>
          </a:p>
          <a:p>
            <a:pPr lvl="0"/>
            <a:r>
              <a:rPr lang="en-US" kern="0" baseline="0" dirty="0"/>
              <a:t>Goal 5: Transform Culture and Workforce</a:t>
            </a:r>
          </a:p>
          <a:p>
            <a:pPr lvl="0"/>
            <a:endParaRPr lang="en-US" kern="0" baseline="0" dirty="0"/>
          </a:p>
          <a:p>
            <a:r>
              <a:rPr lang="en-US" sz="2400" dirty="0"/>
              <a:t>As Is: </a:t>
            </a:r>
          </a:p>
          <a:p>
            <a:pPr lvl="1"/>
            <a:r>
              <a:rPr lang="en-US" dirty="0"/>
              <a:t>Traditional acquisition culture </a:t>
            </a:r>
          </a:p>
          <a:p>
            <a:pPr lvl="2"/>
            <a:r>
              <a:rPr lang="en-US" dirty="0"/>
              <a:t>Driven in part by public law, regulation, policy, and guidance</a:t>
            </a:r>
            <a:endParaRPr lang="en-US" kern="1200" dirty="0">
              <a:solidFill>
                <a:schemeClr val="tx1"/>
              </a:solidFill>
            </a:endParaRPr>
          </a:p>
          <a:p>
            <a:pPr lvl="1"/>
            <a:r>
              <a:rPr lang="en-US" dirty="0"/>
              <a:t>The workforce operates in a stove-piped manner</a:t>
            </a:r>
          </a:p>
          <a:p>
            <a:r>
              <a:rPr lang="en-US" sz="2400" dirty="0"/>
              <a:t>To Be: </a:t>
            </a:r>
          </a:p>
          <a:p>
            <a:pPr lvl="1"/>
            <a:r>
              <a:rPr lang="en-US" dirty="0"/>
              <a:t>Institutionalize Digital Engineering across the DoD, industry and academia</a:t>
            </a:r>
          </a:p>
          <a:p>
            <a:pPr lvl="1"/>
            <a:r>
              <a:rPr lang="en-US" dirty="0"/>
              <a:t>Workforce operates in a collaborative, integrated, digital model-based environment</a:t>
            </a:r>
            <a:r>
              <a:rPr lang="en-US" sz="2400" dirty="0"/>
              <a:t> </a:t>
            </a:r>
          </a:p>
          <a:p>
            <a:pPr lvl="0"/>
            <a:r>
              <a:rPr lang="en-US" sz="2400" dirty="0"/>
              <a:t>Benefits: </a:t>
            </a:r>
          </a:p>
          <a:p>
            <a:pPr lvl="1"/>
            <a:r>
              <a:rPr lang="en-US" dirty="0"/>
              <a:t>Takes a deliberate and systematic approach to plan, implement, and support the transformation</a:t>
            </a:r>
          </a:p>
          <a:p>
            <a:pPr lvl="2"/>
            <a:r>
              <a:rPr lang="en-US" dirty="0">
                <a:solidFill>
                  <a:srgbClr val="000000"/>
                </a:solidFill>
              </a:rPr>
              <a:t>Effective transformation efforts depend on acquisition culture</a:t>
            </a:r>
          </a:p>
          <a:p>
            <a:pPr lvl="1"/>
            <a:r>
              <a:rPr lang="en-US" dirty="0"/>
              <a:t>Improve organizational and workforce readiness through key enablers</a:t>
            </a: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9</a:t>
            </a:fld>
            <a:endParaRPr lang="en-US" dirty="0"/>
          </a:p>
        </p:txBody>
      </p:sp>
    </p:spTree>
    <p:extLst>
      <p:ext uri="{BB962C8B-B14F-4D97-AF65-F5344CB8AC3E}">
        <p14:creationId xmlns:p14="http://schemas.microsoft.com/office/powerpoint/2010/main" val="2104575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19050" y="6557963"/>
            <a:ext cx="9144000" cy="44450"/>
            <a:chOff x="0" y="741"/>
            <a:chExt cx="5760" cy="28"/>
          </a:xfrm>
        </p:grpSpPr>
        <p:sp>
          <p:nvSpPr>
            <p:cNvPr id="5"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6"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pic>
        <p:nvPicPr>
          <p:cNvPr id="7" name="Picture 24" descr="DOD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33750" y="307981"/>
            <a:ext cx="2457450" cy="2441575"/>
          </a:xfrm>
          <a:prstGeom prst="rect">
            <a:avLst/>
          </a:prstGeom>
          <a:noFill/>
          <a:ln w="9525">
            <a:noFill/>
            <a:miter lim="800000"/>
            <a:headEnd/>
            <a:tailEnd/>
          </a:ln>
        </p:spPr>
      </p:pic>
      <p:sp>
        <p:nvSpPr>
          <p:cNvPr id="165897" name="Rectangle 2"/>
          <p:cNvSpPr>
            <a:spLocks noGrp="1" noChangeArrowheads="1"/>
          </p:cNvSpPr>
          <p:nvPr>
            <p:ph type="ctrTitle"/>
          </p:nvPr>
        </p:nvSpPr>
        <p:spPr>
          <a:xfrm>
            <a:off x="40722" y="2803474"/>
            <a:ext cx="9045575" cy="1470025"/>
          </a:xfrm>
        </p:spPr>
        <p:txBody>
          <a:bodyPr lIns="91383" tIns="45694" rIns="91383" bIns="45694" anchor="ctr" anchorCtr="0">
            <a:normAutofit/>
          </a:bodyPr>
          <a:lstStyle>
            <a:lvl1pPr>
              <a:defRPr sz="3600" smtClean="0"/>
            </a:lvl1pPr>
          </a:lstStyle>
          <a:p>
            <a:r>
              <a:rPr lang="en-US"/>
              <a:t>Click to edit Master title style</a:t>
            </a:r>
            <a:endParaRPr lang="en-US" dirty="0"/>
          </a:p>
        </p:txBody>
      </p:sp>
      <p:sp>
        <p:nvSpPr>
          <p:cNvPr id="165898" name="Rectangle 3"/>
          <p:cNvSpPr>
            <a:spLocks noGrp="1" noChangeArrowheads="1"/>
          </p:cNvSpPr>
          <p:nvPr>
            <p:ph type="subTitle" idx="1"/>
          </p:nvPr>
        </p:nvSpPr>
        <p:spPr>
          <a:xfrm>
            <a:off x="40718" y="4534931"/>
            <a:ext cx="9045574" cy="2023032"/>
          </a:xfrm>
        </p:spPr>
        <p:txBody>
          <a:bodyPr lIns="91383" tIns="45694" rIns="91383" bIns="45694">
            <a:normAutofit/>
          </a:bodyPr>
          <a:lstStyle>
            <a:lvl1pPr marL="0" indent="0" algn="ctr">
              <a:spcBef>
                <a:spcPts val="0"/>
              </a:spcBef>
              <a:buFontTx/>
              <a:buNone/>
              <a:defRPr sz="2400" smtClean="0"/>
            </a:lvl1pPr>
          </a:lstStyle>
          <a:p>
            <a:r>
              <a:rPr lang="en-US" dirty="0"/>
              <a:t>Click to edit Master subtitle style</a:t>
            </a:r>
          </a:p>
        </p:txBody>
      </p:sp>
      <p:sp>
        <p:nvSpPr>
          <p:cNvPr id="12" name="Text Box 28"/>
          <p:cNvSpPr txBox="1">
            <a:spLocks noChangeArrowheads="1"/>
          </p:cNvSpPr>
          <p:nvPr userDrawn="1"/>
        </p:nvSpPr>
        <p:spPr bwMode="auto">
          <a:xfrm>
            <a:off x="38106" y="6588199"/>
            <a:ext cx="1882775" cy="307724"/>
          </a:xfrm>
          <a:prstGeom prst="rect">
            <a:avLst/>
          </a:prstGeom>
          <a:noFill/>
          <a:ln w="9525">
            <a:noFill/>
            <a:miter lim="800000"/>
            <a:headEnd/>
            <a:tailEnd/>
          </a:ln>
          <a:effectLst/>
        </p:spPr>
        <p:txBody>
          <a:bodyPr lIns="0" tIns="45694" rIns="91383" bIns="45694">
            <a:spAutoFit/>
          </a:bodyPr>
          <a:lstStyle/>
          <a:p>
            <a:pPr>
              <a:defRPr/>
            </a:pPr>
            <a:r>
              <a:rPr lang="en-US" sz="700" b="1" dirty="0">
                <a:solidFill>
                  <a:srgbClr val="000000"/>
                </a:solidFill>
              </a:rPr>
              <a:t>INCOSE IW</a:t>
            </a:r>
          </a:p>
          <a:p>
            <a:pPr>
              <a:defRPr/>
            </a:pPr>
            <a:r>
              <a:rPr lang="en-US" sz="700" b="1" dirty="0">
                <a:solidFill>
                  <a:srgbClr val="000000"/>
                </a:solidFill>
              </a:rPr>
              <a:t>Jan 19, 2018</a:t>
            </a:r>
            <a:r>
              <a:rPr lang="en-US" sz="700" b="1" baseline="0" dirty="0">
                <a:solidFill>
                  <a:srgbClr val="000000"/>
                </a:solidFill>
              </a:rPr>
              <a:t> | </a:t>
            </a:r>
            <a:r>
              <a:rPr lang="en-US" sz="700" b="1" dirty="0">
                <a:solidFill>
                  <a:srgbClr val="000000"/>
                </a:solidFill>
              </a:rPr>
              <a:t>Page-</a:t>
            </a:r>
            <a:fld id="{84B11902-0773-4D78-AD66-0A76B460534C}" type="slidenum">
              <a:rPr lang="en-US" sz="700" b="1" smtClean="0">
                <a:solidFill>
                  <a:srgbClr val="000000"/>
                </a:solidFill>
              </a:rPr>
              <a:pPr>
                <a:defRPr/>
              </a:pPr>
              <a:t>‹#›</a:t>
            </a:fld>
            <a:endParaRPr lang="en-US" sz="700" b="1" dirty="0">
              <a:solidFill>
                <a:srgbClr val="000000"/>
              </a:solidFill>
            </a:endParaRPr>
          </a:p>
        </p:txBody>
      </p:sp>
      <p:sp>
        <p:nvSpPr>
          <p:cNvPr id="11" name="Text Box 11"/>
          <p:cNvSpPr txBox="1">
            <a:spLocks noChangeArrowheads="1"/>
          </p:cNvSpPr>
          <p:nvPr userDrawn="1"/>
        </p:nvSpPr>
        <p:spPr bwMode="auto">
          <a:xfrm>
            <a:off x="1360418" y="6623119"/>
            <a:ext cx="6678682" cy="21544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b="0" dirty="0">
                <a:solidFill>
                  <a:srgbClr val="0000CC"/>
                </a:solidFill>
              </a:rPr>
              <a:t>Distribution Statement</a:t>
            </a:r>
            <a:r>
              <a:rPr lang="en-US" sz="800" b="0" baseline="0" dirty="0">
                <a:solidFill>
                  <a:srgbClr val="0000CC"/>
                </a:solidFill>
              </a:rPr>
              <a:t> A – Approved for public release by DOPSR on 10/03/2017, SR Case # 18-S-0002 applies. Distribution is unlimited.</a:t>
            </a:r>
            <a:r>
              <a:rPr lang="en-US" sz="800" dirty="0"/>
              <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0"/>
            <a:ext cx="7772400" cy="1028700"/>
          </a:xfrm>
        </p:spPr>
        <p:txBody>
          <a:bodyPr/>
          <a:lstStyle/>
          <a:p>
            <a:r>
              <a:rPr lang="en-US"/>
              <a:t>Click to edit Master title style</a:t>
            </a:r>
          </a:p>
        </p:txBody>
      </p:sp>
      <p:sp>
        <p:nvSpPr>
          <p:cNvPr id="3" name="Content Placeholder 2"/>
          <p:cNvSpPr>
            <a:spLocks noGrp="1"/>
          </p:cNvSpPr>
          <p:nvPr>
            <p:ph sz="quarter" idx="1"/>
          </p:nvPr>
        </p:nvSpPr>
        <p:spPr>
          <a:xfrm>
            <a:off x="685800" y="1375707"/>
            <a:ext cx="3810000" cy="2162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375707"/>
            <a:ext cx="3810000" cy="2162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31733"/>
            <a:ext cx="3810000" cy="2162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3731733"/>
            <a:ext cx="3810000" cy="2162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0"/>
            <a:ext cx="7543800" cy="46177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8382000" y="6200418"/>
            <a:ext cx="548640" cy="396240"/>
          </a:xfrm>
          <a:prstGeom prst="bracketPair">
            <a:avLst>
              <a:gd name="adj" fmla="val 17949"/>
            </a:avLst>
          </a:prstGeom>
        </p:spPr>
        <p:txBody>
          <a:bodyPr/>
          <a:lstStyle/>
          <a:p>
            <a:pPr fontAlgn="base">
              <a:spcBef>
                <a:spcPct val="0"/>
              </a:spcBef>
              <a:spcAft>
                <a:spcPct val="0"/>
              </a:spcAft>
            </a:pPr>
            <a:fld id="{6E2D2B3B-882E-40F3-A32F-6DD516915044}" type="slidenum">
              <a:rPr lang="en-US">
                <a:solidFill>
                  <a:srgbClr val="000000"/>
                </a:solidFill>
                <a:latin typeface="Arial" pitchFamily="34" charset="0"/>
              </a:rPr>
              <a:pPr fontAlgn="base">
                <a:spcBef>
                  <a:spcPct val="0"/>
                </a:spcBef>
                <a:spcAft>
                  <a:spcPct val="0"/>
                </a:spcAft>
              </a:pPr>
              <a:t>‹#›</a:t>
            </a:fld>
            <a:endParaRPr lang="en-US" dirty="0">
              <a:solidFill>
                <a:srgbClr val="000000"/>
              </a:solidFill>
              <a:latin typeface="Arial" pitchFamily="34" charset="0"/>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894792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227641"/>
          </a:xfrm>
          <a:prstGeom prst="rect">
            <a:avLst/>
          </a:prstGeom>
        </p:spPr>
      </p:pic>
      <p:sp>
        <p:nvSpPr>
          <p:cNvPr id="6" name="Rectangle 5"/>
          <p:cNvSpPr/>
          <p:nvPr userDrawn="1"/>
        </p:nvSpPr>
        <p:spPr>
          <a:xfrm>
            <a:off x="-1976" y="4953000"/>
            <a:ext cx="9145975" cy="1898067"/>
          </a:xfrm>
          <a:prstGeom prst="rect">
            <a:avLst/>
          </a:prstGeom>
          <a:gradFill flip="none" rotWithShape="1">
            <a:gsLst>
              <a:gs pos="0">
                <a:schemeClr val="tx1"/>
              </a:gs>
              <a:gs pos="95000">
                <a:schemeClr val="accent1">
                  <a:shade val="67500"/>
                  <a:satMod val="115000"/>
                </a:schemeClr>
              </a:gs>
              <a:gs pos="100000">
                <a:schemeClr val="accent1">
                  <a:shade val="100000"/>
                  <a:satMod val="115000"/>
                </a:schemeClr>
              </a:gs>
            </a:gsLst>
            <a:lin ang="5400000" scaled="1"/>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6640" y="4855322"/>
            <a:ext cx="9150640" cy="126217"/>
          </a:xfrm>
          <a:prstGeom prst="rect">
            <a:avLst/>
          </a:prstGeom>
          <a:solidFill>
            <a:srgbClr val="1E72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userDrawn="1"/>
        </p:nvGrpSpPr>
        <p:grpSpPr>
          <a:xfrm>
            <a:off x="152400" y="5201473"/>
            <a:ext cx="3844849" cy="1351727"/>
            <a:chOff x="152400" y="5346412"/>
            <a:chExt cx="3844849" cy="1351727"/>
          </a:xfrm>
          <a:effectLst>
            <a:outerShdw blurRad="50800" dist="38100" dir="2700000" algn="tl" rotWithShape="0">
              <a:prstClr val="black">
                <a:alpha val="40000"/>
              </a:prstClr>
            </a:outerShdw>
          </a:effectLst>
        </p:grpSpPr>
        <p:sp>
          <p:nvSpPr>
            <p:cNvPr id="9" name="Rectangle 8"/>
            <p:cNvSpPr/>
            <p:nvPr/>
          </p:nvSpPr>
          <p:spPr>
            <a:xfrm>
              <a:off x="238271" y="6482695"/>
              <a:ext cx="3758978" cy="215444"/>
            </a:xfrm>
            <a:prstGeom prst="rect">
              <a:avLst/>
            </a:prstGeom>
          </p:spPr>
          <p:txBody>
            <a:bodyPr wrap="none" lIns="0" tIns="0" rIns="0" bIns="0">
              <a:spAutoFit/>
            </a:bodyPr>
            <a:lstStyle/>
            <a:p>
              <a:pPr>
                <a:spcAft>
                  <a:spcPts val="2000"/>
                </a:spcAft>
              </a:pPr>
              <a:r>
                <a:rPr lang="en-US" sz="1400" i="1" dirty="0">
                  <a:solidFill>
                    <a:prstClr val="white"/>
                  </a:solidFill>
                  <a:latin typeface="Arial" charset="0"/>
                  <a:cs typeface="Arial" charset="0"/>
                </a:rPr>
                <a:t>Act like someone’s life depends on what we do.</a:t>
              </a:r>
            </a:p>
          </p:txBody>
        </p:sp>
        <p:sp>
          <p:nvSpPr>
            <p:cNvPr id="10" name="Rectangle 9"/>
            <p:cNvSpPr/>
            <p:nvPr/>
          </p:nvSpPr>
          <p:spPr>
            <a:xfrm>
              <a:off x="171450" y="5346412"/>
              <a:ext cx="2155526" cy="292388"/>
            </a:xfrm>
            <a:prstGeom prst="rect">
              <a:avLst/>
            </a:prstGeom>
          </p:spPr>
          <p:txBody>
            <a:bodyPr wrap="none" lIns="0" tIns="0" rIns="0" bIns="0">
              <a:spAutoFit/>
            </a:bodyPr>
            <a:lstStyle/>
            <a:p>
              <a:pPr>
                <a:spcAft>
                  <a:spcPts val="2000"/>
                </a:spcAft>
              </a:pPr>
              <a:r>
                <a:rPr lang="en-US" sz="1900" dirty="0">
                  <a:solidFill>
                    <a:srgbClr val="1E72B9"/>
                  </a:solidFill>
                  <a:latin typeface="Arial Black" panose="020B0A04020102090204" pitchFamily="34" charset="0"/>
                  <a:cs typeface="Arial" charset="0"/>
                </a:rPr>
                <a:t>UNPARALLELED</a:t>
              </a:r>
            </a:p>
          </p:txBody>
        </p:sp>
        <p:sp>
          <p:nvSpPr>
            <p:cNvPr id="11" name="Rectangle 10"/>
            <p:cNvSpPr/>
            <p:nvPr/>
          </p:nvSpPr>
          <p:spPr>
            <a:xfrm>
              <a:off x="152400" y="5548858"/>
              <a:ext cx="3816750" cy="584775"/>
            </a:xfrm>
            <a:prstGeom prst="rect">
              <a:avLst/>
            </a:prstGeom>
          </p:spPr>
          <p:txBody>
            <a:bodyPr wrap="none" lIns="0" tIns="0" rIns="0" bIns="0">
              <a:spAutoFit/>
            </a:bodyPr>
            <a:lstStyle/>
            <a:p>
              <a:pPr>
                <a:spcAft>
                  <a:spcPts val="2000"/>
                </a:spcAft>
              </a:pPr>
              <a:r>
                <a:rPr lang="en-US" sz="3800" dirty="0">
                  <a:solidFill>
                    <a:srgbClr val="1E72B9"/>
                  </a:solidFill>
                  <a:latin typeface="Arial Black" panose="020B0A04020102090204" pitchFamily="34" charset="0"/>
                  <a:cs typeface="Arial" charset="0"/>
                </a:rPr>
                <a:t>COMMITMENT</a:t>
              </a:r>
            </a:p>
          </p:txBody>
        </p:sp>
        <p:sp>
          <p:nvSpPr>
            <p:cNvPr id="12" name="Rectangle 11"/>
            <p:cNvSpPr/>
            <p:nvPr/>
          </p:nvSpPr>
          <p:spPr>
            <a:xfrm>
              <a:off x="152400" y="6149064"/>
              <a:ext cx="285335" cy="384721"/>
            </a:xfrm>
            <a:prstGeom prst="rect">
              <a:avLst/>
            </a:prstGeom>
          </p:spPr>
          <p:txBody>
            <a:bodyPr wrap="none" lIns="0" tIns="0" rIns="0" bIns="0">
              <a:spAutoFit/>
            </a:bodyPr>
            <a:lstStyle/>
            <a:p>
              <a:pPr>
                <a:spcAft>
                  <a:spcPts val="2000"/>
                </a:spcAft>
              </a:pPr>
              <a:r>
                <a:rPr lang="en-US" sz="2500" dirty="0">
                  <a:solidFill>
                    <a:srgbClr val="1E72B9"/>
                  </a:solidFill>
                  <a:latin typeface="Arial Black" panose="020B0A04020102090204" pitchFamily="34" charset="0"/>
                  <a:cs typeface="Arial" charset="0"/>
                </a:rPr>
                <a:t>&amp;</a:t>
              </a:r>
            </a:p>
          </p:txBody>
        </p:sp>
        <p:sp>
          <p:nvSpPr>
            <p:cNvPr id="13" name="Rectangle 12"/>
            <p:cNvSpPr/>
            <p:nvPr/>
          </p:nvSpPr>
          <p:spPr>
            <a:xfrm>
              <a:off x="480596" y="5949295"/>
              <a:ext cx="3505640" cy="646331"/>
            </a:xfrm>
            <a:prstGeom prst="rect">
              <a:avLst/>
            </a:prstGeom>
          </p:spPr>
          <p:txBody>
            <a:bodyPr wrap="none" lIns="0" tIns="0" rIns="0" bIns="0">
              <a:spAutoFit/>
            </a:bodyPr>
            <a:lstStyle/>
            <a:p>
              <a:pPr>
                <a:spcAft>
                  <a:spcPts val="2000"/>
                </a:spcAft>
              </a:pPr>
              <a:r>
                <a:rPr lang="en-US" sz="4200" dirty="0">
                  <a:solidFill>
                    <a:srgbClr val="1E72B9"/>
                  </a:solidFill>
                  <a:latin typeface="Arial Black" panose="020B0A04020102090204" pitchFamily="34" charset="0"/>
                  <a:cs typeface="Arial" charset="0"/>
                </a:rPr>
                <a:t>SOLUTIONS</a:t>
              </a:r>
            </a:p>
          </p:txBody>
        </p:sp>
      </p:grpSp>
      <p:sp>
        <p:nvSpPr>
          <p:cNvPr id="14" name="Footer Placeholder 4"/>
          <p:cNvSpPr txBox="1">
            <a:spLocks/>
          </p:cNvSpPr>
          <p:nvPr userDrawn="1"/>
        </p:nvSpPr>
        <p:spPr>
          <a:xfrm>
            <a:off x="3124200" y="6657975"/>
            <a:ext cx="2895600" cy="152400"/>
          </a:xfrm>
          <a:prstGeom prst="rect">
            <a:avLst/>
          </a:prstGeom>
        </p:spPr>
        <p:txBody>
          <a:bodyPr vert="horz" lIns="91440" tIns="45720" rIns="91440" bIns="45720" rtlCol="0" anchor="ctr"/>
          <a:lstStyle>
            <a:lvl1pPr algn="ctr">
              <a:defRPr sz="1000" b="1">
                <a:solidFill>
                  <a:schemeClr val="tx1"/>
                </a:solidFill>
              </a:defRPr>
            </a:lvl1pPr>
          </a:lstStyle>
          <a:p>
            <a:pPr fontAlgn="auto">
              <a:spcBef>
                <a:spcPts val="0"/>
              </a:spcBef>
              <a:spcAft>
                <a:spcPts val="0"/>
              </a:spcAft>
              <a:defRPr/>
            </a:pPr>
            <a:r>
              <a:rPr lang="en-US" sz="900" dirty="0">
                <a:solidFill>
                  <a:prstClr val="white"/>
                </a:solidFill>
                <a:latin typeface="Arial"/>
                <a:cs typeface="Arial" charset="0"/>
              </a:rPr>
              <a:t>UNCLASSIFIED</a:t>
            </a:r>
          </a:p>
        </p:txBody>
      </p:sp>
      <p:sp>
        <p:nvSpPr>
          <p:cNvPr id="15" name="Footer Placeholder 4"/>
          <p:cNvSpPr txBox="1">
            <a:spLocks/>
          </p:cNvSpPr>
          <p:nvPr userDrawn="1"/>
        </p:nvSpPr>
        <p:spPr>
          <a:xfrm>
            <a:off x="3124200" y="0"/>
            <a:ext cx="2895600" cy="152400"/>
          </a:xfrm>
          <a:prstGeom prst="rect">
            <a:avLst/>
          </a:prstGeom>
        </p:spPr>
        <p:txBody>
          <a:bodyPr vert="horz" lIns="91440" tIns="45720" rIns="91440" bIns="45720" rtlCol="0" anchor="ctr"/>
          <a:lstStyle>
            <a:lvl1pPr algn="ctr">
              <a:defRPr sz="1000" b="1">
                <a:solidFill>
                  <a:schemeClr val="tx1"/>
                </a:solidFill>
              </a:defRPr>
            </a:lvl1pPr>
          </a:lstStyle>
          <a:p>
            <a:pPr fontAlgn="auto">
              <a:spcBef>
                <a:spcPts val="0"/>
              </a:spcBef>
              <a:spcAft>
                <a:spcPts val="0"/>
              </a:spcAft>
              <a:defRPr/>
            </a:pPr>
            <a:r>
              <a:rPr lang="en-US" sz="900" dirty="0">
                <a:solidFill>
                  <a:prstClr val="white"/>
                </a:solidFill>
                <a:latin typeface="Arial"/>
                <a:cs typeface="Arial" charset="0"/>
              </a:rPr>
              <a:t>UNCLASSIFIED</a:t>
            </a:r>
          </a:p>
        </p:txBody>
      </p:sp>
      <p:sp>
        <p:nvSpPr>
          <p:cNvPr id="16" name="TextBox 15"/>
          <p:cNvSpPr txBox="1"/>
          <p:nvPr userDrawn="1"/>
        </p:nvSpPr>
        <p:spPr>
          <a:xfrm>
            <a:off x="5412259" y="6584792"/>
            <a:ext cx="3962400" cy="215444"/>
          </a:xfrm>
          <a:prstGeom prst="rect">
            <a:avLst/>
          </a:prstGeom>
          <a:noFill/>
        </p:spPr>
        <p:txBody>
          <a:bodyPr wrap="square" rtlCol="0">
            <a:spAutoFit/>
          </a:bodyPr>
          <a:lstStyle/>
          <a:p>
            <a:r>
              <a:rPr lang="en-US" sz="800" dirty="0">
                <a:solidFill>
                  <a:prstClr val="white"/>
                </a:solidFill>
                <a:latin typeface="Arial" charset="0"/>
                <a:cs typeface="Arial" charset="0"/>
              </a:rPr>
              <a:t>Distribution Statement A. Approved for Public Release: distribution unlimited</a:t>
            </a:r>
          </a:p>
        </p:txBody>
      </p:sp>
    </p:spTree>
    <p:extLst>
      <p:ext uri="{BB962C8B-B14F-4D97-AF65-F5344CB8AC3E}">
        <p14:creationId xmlns:p14="http://schemas.microsoft.com/office/powerpoint/2010/main" val="2960875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Interior)">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4944208" cy="533400"/>
          </a:xfrm>
          <a:prstGeom prst="rect">
            <a:avLst/>
          </a:prstGeom>
        </p:spPr>
        <p:txBody>
          <a:bodyPr/>
          <a:lstStyle>
            <a:lvl1pPr>
              <a:lnSpc>
                <a:spcPts val="2500"/>
              </a:lnSpc>
              <a:defRPr/>
            </a:lvl1pPr>
          </a:lstStyle>
          <a:p>
            <a:r>
              <a:rPr lang="en-US" dirty="0"/>
              <a:t>Click to edit Master title style</a:t>
            </a:r>
          </a:p>
        </p:txBody>
      </p:sp>
      <p:sp>
        <p:nvSpPr>
          <p:cNvPr id="3" name="Text Placeholder 3"/>
          <p:cNvSpPr>
            <a:spLocks noGrp="1"/>
          </p:cNvSpPr>
          <p:nvPr>
            <p:ph idx="1"/>
          </p:nvPr>
        </p:nvSpPr>
        <p:spPr>
          <a:xfrm>
            <a:off x="628650" y="1219200"/>
            <a:ext cx="7886700" cy="4351338"/>
          </a:xfrm>
          <a:prstGeom prst="rect">
            <a:avLst/>
          </a:prstGeom>
        </p:spPr>
        <p:txBody>
          <a:bodyPr vert="horz" lIns="0" tIns="0" rIns="0" bIns="0" rtlCol="0">
            <a:normAutofit/>
          </a:bodyPr>
          <a:lstStyle>
            <a:lvl1pPr>
              <a:defRPr sz="2200"/>
            </a:lvl1pPr>
            <a:lvl2pPr>
              <a:defRPr sz="2200"/>
            </a:lvl2pPr>
            <a:lvl3pPr>
              <a:defRPr sz="2200"/>
            </a:lvl3pPr>
            <a:lvl8pPr>
              <a:defRPr sz="2200"/>
            </a:lvl8pPr>
            <a:lvl9pPr>
              <a:defRPr sz="2200"/>
            </a:lvl9pPr>
          </a:lstStyle>
          <a:p>
            <a:pPr lvl="0"/>
            <a:r>
              <a:rPr lang="en-US" dirty="0"/>
              <a:t>Click to edit Master text styles</a:t>
            </a:r>
          </a:p>
          <a:p>
            <a:pPr lvl="1"/>
            <a:r>
              <a:rPr lang="en-US" dirty="0"/>
              <a:t>Second level</a:t>
            </a:r>
          </a:p>
          <a:p>
            <a:pPr lvl="2"/>
            <a:r>
              <a:rPr lang="en-US" dirty="0"/>
              <a:t>Third level</a:t>
            </a:r>
          </a:p>
          <a:p>
            <a:pPr lvl="7"/>
            <a:r>
              <a:rPr lang="en-US" dirty="0"/>
              <a:t>Fourth level</a:t>
            </a:r>
          </a:p>
          <a:p>
            <a:pPr lvl="8"/>
            <a:r>
              <a:rPr lang="en-US" dirty="0"/>
              <a:t>Fifth level</a:t>
            </a:r>
          </a:p>
        </p:txBody>
      </p:sp>
    </p:spTree>
    <p:extLst>
      <p:ext uri="{BB962C8B-B14F-4D97-AF65-F5344CB8AC3E}">
        <p14:creationId xmlns:p14="http://schemas.microsoft.com/office/powerpoint/2010/main" val="248980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Interior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76200"/>
            <a:ext cx="9144000" cy="762000"/>
          </a:xfrm>
          <a:prstGeom prst="rect">
            <a:avLst/>
          </a:prstGeom>
        </p:spPr>
        <p:txBody>
          <a:bodyPr anchor="ctr"/>
          <a:lstStyle>
            <a:lvl1pPr algn="ctr">
              <a:defRPr sz="2800" b="0">
                <a:solidFill>
                  <a:schemeClr val="bg1"/>
                </a:solidFill>
                <a:latin typeface="Arial Bold" panose="020B0704020202020204" pitchFamily="34" charset="0"/>
                <a:cs typeface="Arial Bold" panose="020B0704020202020204" pitchFamily="34" charset="0"/>
              </a:defRPr>
            </a:lvl1pPr>
          </a:lstStyle>
          <a:p>
            <a:r>
              <a:rPr lang="en-US" dirty="0"/>
              <a:t>Title of Slide (Arial Bold, 28pt) </a:t>
            </a:r>
          </a:p>
        </p:txBody>
      </p:sp>
      <p:sp>
        <p:nvSpPr>
          <p:cNvPr id="8" name="Content Placeholder 5"/>
          <p:cNvSpPr>
            <a:spLocks noGrp="1"/>
          </p:cNvSpPr>
          <p:nvPr>
            <p:ph sz="quarter" idx="10"/>
          </p:nvPr>
        </p:nvSpPr>
        <p:spPr>
          <a:xfrm>
            <a:off x="200025" y="1143000"/>
            <a:ext cx="8686800" cy="1323439"/>
          </a:xfrm>
          <a:prstGeom prst="rect">
            <a:avLst/>
          </a:prstGeom>
        </p:spPr>
        <p:txBody>
          <a:bodyPr wrap="square">
            <a:spAutoFit/>
          </a:bodyPr>
          <a:lstStyle>
            <a:lvl1pPr marL="230188" indent="-230188">
              <a:spcBef>
                <a:spcPts val="0"/>
              </a:spcBef>
              <a:defRPr lang="en-US" sz="2000" b="1" kern="1200" dirty="0" smtClean="0">
                <a:solidFill>
                  <a:schemeClr val="tx1"/>
                </a:solidFill>
                <a:latin typeface="Arial" pitchFamily="34" charset="0"/>
                <a:ea typeface="+mn-ea"/>
                <a:cs typeface="Arial" pitchFamily="34" charset="0"/>
              </a:defRPr>
            </a:lvl1pPr>
            <a:lvl2pPr marL="461963" indent="-231775">
              <a:spcBef>
                <a:spcPts val="0"/>
              </a:spcBef>
              <a:buFont typeface="Arial"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687388" indent="-225425">
              <a:spcBef>
                <a:spcPts val="0"/>
              </a:spcBef>
              <a:defRPr sz="1600">
                <a:latin typeface="Arial" panose="020B0604020202020204" pitchFamily="34" charset="0"/>
                <a:cs typeface="Arial" panose="020B0604020202020204" pitchFamily="34" charset="0"/>
              </a:defRPr>
            </a:lvl3pPr>
            <a:lvl4pPr marL="914400" indent="-227013">
              <a:spcBef>
                <a:spcPts val="0"/>
              </a:spcBef>
              <a:defRPr sz="1400">
                <a:latin typeface="Arial" panose="020B0604020202020204" pitchFamily="34" charset="0"/>
                <a:cs typeface="Arial" panose="020B0604020202020204" pitchFamily="34" charset="0"/>
              </a:defRPr>
            </a:lvl4pPr>
            <a:lvl5pPr marL="1141413" indent="-227013">
              <a:spcBef>
                <a:spcPts val="0"/>
              </a:spcBef>
              <a:buFont typeface="Arial" pitchFamily="34" charset="0"/>
              <a:buChar char="•"/>
              <a:tabLs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224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nterior Slide">
    <p:bg>
      <p:bgPr>
        <a:blipFill dpi="0" rotWithShape="1">
          <a:blip r:embed="rId2" cstate="email">
            <a:alphaModFix amt="50000"/>
            <a:lum/>
            <a:extLst>
              <a:ext uri="{28A0092B-C50C-407E-A947-70E740481C1C}">
                <a14:useLocalDpi xmlns:a14="http://schemas.microsoft.com/office/drawing/2010/main"/>
              </a:ext>
            </a:extLst>
          </a:blip>
          <a:srcRect/>
          <a:stretch>
            <a:fillRect l="-17000" t="-3000" r="-17000" b="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76200"/>
            <a:ext cx="9144000" cy="762000"/>
          </a:xfrm>
          <a:prstGeom prst="rect">
            <a:avLst/>
          </a:prstGeom>
        </p:spPr>
        <p:txBody>
          <a:bodyPr anchor="ctr"/>
          <a:lstStyle>
            <a:lvl1pPr algn="ctr">
              <a:defRPr sz="2800" b="0">
                <a:solidFill>
                  <a:schemeClr val="bg1"/>
                </a:solidFill>
                <a:latin typeface="Arial Bold" panose="020B0704020202020204" pitchFamily="34" charset="0"/>
                <a:cs typeface="Arial Bold" panose="020B0704020202020204" pitchFamily="34" charset="0"/>
              </a:defRPr>
            </a:lvl1pPr>
          </a:lstStyle>
          <a:p>
            <a:r>
              <a:rPr lang="en-US" dirty="0"/>
              <a:t>Title of Slide (Arial Bold, 28pt) </a:t>
            </a:r>
          </a:p>
        </p:txBody>
      </p:sp>
      <p:sp>
        <p:nvSpPr>
          <p:cNvPr id="8" name="Content Placeholder 5"/>
          <p:cNvSpPr>
            <a:spLocks noGrp="1"/>
          </p:cNvSpPr>
          <p:nvPr>
            <p:ph sz="quarter" idx="10"/>
          </p:nvPr>
        </p:nvSpPr>
        <p:spPr>
          <a:xfrm>
            <a:off x="200025" y="1143000"/>
            <a:ext cx="8686800" cy="1323439"/>
          </a:xfrm>
          <a:prstGeom prst="rect">
            <a:avLst/>
          </a:prstGeom>
        </p:spPr>
        <p:txBody>
          <a:bodyPr wrap="square">
            <a:spAutoFit/>
          </a:bodyPr>
          <a:lstStyle>
            <a:lvl1pPr marL="230188" indent="-230188">
              <a:spcBef>
                <a:spcPts val="0"/>
              </a:spcBef>
              <a:defRPr lang="en-US" sz="2000" b="1" kern="1200" dirty="0" smtClean="0">
                <a:solidFill>
                  <a:schemeClr val="tx1"/>
                </a:solidFill>
                <a:latin typeface="Arial" pitchFamily="34" charset="0"/>
                <a:ea typeface="+mn-ea"/>
                <a:cs typeface="Arial" pitchFamily="34" charset="0"/>
              </a:defRPr>
            </a:lvl1pPr>
            <a:lvl2pPr marL="461963" indent="-231775">
              <a:spcBef>
                <a:spcPts val="0"/>
              </a:spcBef>
              <a:buFont typeface="Arial"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687388" indent="-225425">
              <a:spcBef>
                <a:spcPts val="0"/>
              </a:spcBef>
              <a:defRPr sz="1600">
                <a:latin typeface="Arial" panose="020B0604020202020204" pitchFamily="34" charset="0"/>
                <a:cs typeface="Arial" panose="020B0604020202020204" pitchFamily="34" charset="0"/>
              </a:defRPr>
            </a:lvl3pPr>
            <a:lvl4pPr marL="914400" indent="-227013">
              <a:spcBef>
                <a:spcPts val="0"/>
              </a:spcBef>
              <a:defRPr sz="1400">
                <a:latin typeface="Arial" panose="020B0604020202020204" pitchFamily="34" charset="0"/>
                <a:cs typeface="Arial" panose="020B0604020202020204" pitchFamily="34" charset="0"/>
              </a:defRPr>
            </a:lvl4pPr>
            <a:lvl5pPr marL="1141413" indent="-227013">
              <a:spcBef>
                <a:spcPts val="0"/>
              </a:spcBef>
              <a:buFont typeface="Arial" pitchFamily="34" charset="0"/>
              <a:buChar char="•"/>
              <a:tabLs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3571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7999" y="152400"/>
            <a:ext cx="4970585" cy="533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219200"/>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86799" y="6569077"/>
            <a:ext cx="466025" cy="288923"/>
          </a:xfrm>
          <a:prstGeom prst="rect">
            <a:avLst/>
          </a:prstGeom>
        </p:spPr>
        <p:txBody>
          <a:bodyPr/>
          <a:lstStyle/>
          <a:p>
            <a:fld id="{EB4DB47B-D4FC-4831-A032-6A9AB1CC3639}" type="slidenum">
              <a:rPr lang="en-US" smtClean="0">
                <a:solidFill>
                  <a:srgbClr val="000000"/>
                </a:solidFill>
                <a:latin typeface="Arial" charset="0"/>
                <a:cs typeface="Arial" charset="0"/>
              </a:rPr>
              <a:pPr/>
              <a:t>‹#›</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033544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227641"/>
          </a:xfrm>
          <a:prstGeom prst="rect">
            <a:avLst/>
          </a:prstGeom>
        </p:spPr>
      </p:pic>
      <p:sp>
        <p:nvSpPr>
          <p:cNvPr id="6" name="Rectangle 5"/>
          <p:cNvSpPr/>
          <p:nvPr userDrawn="1"/>
        </p:nvSpPr>
        <p:spPr>
          <a:xfrm>
            <a:off x="-1976" y="4953000"/>
            <a:ext cx="9145975" cy="1898067"/>
          </a:xfrm>
          <a:prstGeom prst="rect">
            <a:avLst/>
          </a:prstGeom>
          <a:gradFill flip="none" rotWithShape="1">
            <a:gsLst>
              <a:gs pos="0">
                <a:schemeClr val="tx1"/>
              </a:gs>
              <a:gs pos="95000">
                <a:schemeClr val="accent1">
                  <a:shade val="67500"/>
                  <a:satMod val="115000"/>
                </a:schemeClr>
              </a:gs>
              <a:gs pos="100000">
                <a:schemeClr val="accent1">
                  <a:shade val="100000"/>
                  <a:satMod val="115000"/>
                </a:schemeClr>
              </a:gs>
            </a:gsLst>
            <a:lin ang="5400000" scaled="1"/>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6640" y="4855322"/>
            <a:ext cx="9150640" cy="126217"/>
          </a:xfrm>
          <a:prstGeom prst="rect">
            <a:avLst/>
          </a:prstGeom>
          <a:solidFill>
            <a:srgbClr val="1E72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userDrawn="1"/>
        </p:nvGrpSpPr>
        <p:grpSpPr>
          <a:xfrm>
            <a:off x="152400" y="5201473"/>
            <a:ext cx="3844849" cy="1351727"/>
            <a:chOff x="152400" y="5346412"/>
            <a:chExt cx="3844849" cy="1351727"/>
          </a:xfrm>
          <a:effectLst>
            <a:outerShdw blurRad="50800" dist="38100" dir="2700000" algn="tl" rotWithShape="0">
              <a:prstClr val="black">
                <a:alpha val="40000"/>
              </a:prstClr>
            </a:outerShdw>
          </a:effectLst>
        </p:grpSpPr>
        <p:sp>
          <p:nvSpPr>
            <p:cNvPr id="9" name="Rectangle 8"/>
            <p:cNvSpPr/>
            <p:nvPr/>
          </p:nvSpPr>
          <p:spPr>
            <a:xfrm>
              <a:off x="238271" y="6482695"/>
              <a:ext cx="3758978" cy="215444"/>
            </a:xfrm>
            <a:prstGeom prst="rect">
              <a:avLst/>
            </a:prstGeom>
          </p:spPr>
          <p:txBody>
            <a:bodyPr wrap="none" lIns="0" tIns="0" rIns="0" bIns="0">
              <a:spAutoFit/>
            </a:bodyPr>
            <a:lstStyle/>
            <a:p>
              <a:pPr>
                <a:spcAft>
                  <a:spcPts val="2000"/>
                </a:spcAft>
              </a:pPr>
              <a:r>
                <a:rPr lang="en-US" sz="1400" i="1" dirty="0">
                  <a:solidFill>
                    <a:prstClr val="white"/>
                  </a:solidFill>
                  <a:latin typeface="Arial" charset="0"/>
                  <a:cs typeface="Arial" charset="0"/>
                </a:rPr>
                <a:t>Act like someone’s life depends on what we do.</a:t>
              </a:r>
            </a:p>
          </p:txBody>
        </p:sp>
        <p:sp>
          <p:nvSpPr>
            <p:cNvPr id="10" name="Rectangle 9"/>
            <p:cNvSpPr/>
            <p:nvPr/>
          </p:nvSpPr>
          <p:spPr>
            <a:xfrm>
              <a:off x="171450" y="5346412"/>
              <a:ext cx="2155526" cy="292388"/>
            </a:xfrm>
            <a:prstGeom prst="rect">
              <a:avLst/>
            </a:prstGeom>
          </p:spPr>
          <p:txBody>
            <a:bodyPr wrap="none" lIns="0" tIns="0" rIns="0" bIns="0">
              <a:spAutoFit/>
            </a:bodyPr>
            <a:lstStyle/>
            <a:p>
              <a:pPr>
                <a:spcAft>
                  <a:spcPts val="2000"/>
                </a:spcAft>
              </a:pPr>
              <a:r>
                <a:rPr lang="en-US" sz="1900" dirty="0">
                  <a:solidFill>
                    <a:srgbClr val="1E72B9"/>
                  </a:solidFill>
                  <a:latin typeface="Arial Black" panose="020B0A04020102090204" pitchFamily="34" charset="0"/>
                  <a:cs typeface="Arial" charset="0"/>
                </a:rPr>
                <a:t>UNPARALLELED</a:t>
              </a:r>
            </a:p>
          </p:txBody>
        </p:sp>
        <p:sp>
          <p:nvSpPr>
            <p:cNvPr id="11" name="Rectangle 10"/>
            <p:cNvSpPr/>
            <p:nvPr/>
          </p:nvSpPr>
          <p:spPr>
            <a:xfrm>
              <a:off x="152400" y="5548858"/>
              <a:ext cx="3816750" cy="584775"/>
            </a:xfrm>
            <a:prstGeom prst="rect">
              <a:avLst/>
            </a:prstGeom>
          </p:spPr>
          <p:txBody>
            <a:bodyPr wrap="none" lIns="0" tIns="0" rIns="0" bIns="0">
              <a:spAutoFit/>
            </a:bodyPr>
            <a:lstStyle/>
            <a:p>
              <a:pPr>
                <a:spcAft>
                  <a:spcPts val="2000"/>
                </a:spcAft>
              </a:pPr>
              <a:r>
                <a:rPr lang="en-US" sz="3800" dirty="0">
                  <a:solidFill>
                    <a:srgbClr val="1E72B9"/>
                  </a:solidFill>
                  <a:latin typeface="Arial Black" panose="020B0A04020102090204" pitchFamily="34" charset="0"/>
                  <a:cs typeface="Arial" charset="0"/>
                </a:rPr>
                <a:t>COMMITMENT</a:t>
              </a:r>
            </a:p>
          </p:txBody>
        </p:sp>
        <p:sp>
          <p:nvSpPr>
            <p:cNvPr id="12" name="Rectangle 11"/>
            <p:cNvSpPr/>
            <p:nvPr/>
          </p:nvSpPr>
          <p:spPr>
            <a:xfrm>
              <a:off x="152400" y="6149064"/>
              <a:ext cx="285335" cy="384721"/>
            </a:xfrm>
            <a:prstGeom prst="rect">
              <a:avLst/>
            </a:prstGeom>
          </p:spPr>
          <p:txBody>
            <a:bodyPr wrap="none" lIns="0" tIns="0" rIns="0" bIns="0">
              <a:spAutoFit/>
            </a:bodyPr>
            <a:lstStyle/>
            <a:p>
              <a:pPr>
                <a:spcAft>
                  <a:spcPts val="2000"/>
                </a:spcAft>
              </a:pPr>
              <a:r>
                <a:rPr lang="en-US" sz="2500" dirty="0">
                  <a:solidFill>
                    <a:srgbClr val="1E72B9"/>
                  </a:solidFill>
                  <a:latin typeface="Arial Black" panose="020B0A04020102090204" pitchFamily="34" charset="0"/>
                  <a:cs typeface="Arial" charset="0"/>
                </a:rPr>
                <a:t>&amp;</a:t>
              </a:r>
            </a:p>
          </p:txBody>
        </p:sp>
        <p:sp>
          <p:nvSpPr>
            <p:cNvPr id="13" name="Rectangle 12"/>
            <p:cNvSpPr/>
            <p:nvPr/>
          </p:nvSpPr>
          <p:spPr>
            <a:xfrm>
              <a:off x="480596" y="5949295"/>
              <a:ext cx="3505640" cy="646331"/>
            </a:xfrm>
            <a:prstGeom prst="rect">
              <a:avLst/>
            </a:prstGeom>
          </p:spPr>
          <p:txBody>
            <a:bodyPr wrap="none" lIns="0" tIns="0" rIns="0" bIns="0">
              <a:spAutoFit/>
            </a:bodyPr>
            <a:lstStyle/>
            <a:p>
              <a:pPr>
                <a:spcAft>
                  <a:spcPts val="2000"/>
                </a:spcAft>
              </a:pPr>
              <a:r>
                <a:rPr lang="en-US" sz="4200" dirty="0">
                  <a:solidFill>
                    <a:srgbClr val="1E72B9"/>
                  </a:solidFill>
                  <a:latin typeface="Arial Black" panose="020B0A04020102090204" pitchFamily="34" charset="0"/>
                  <a:cs typeface="Arial" charset="0"/>
                </a:rPr>
                <a:t>SOLUTIONS</a:t>
              </a:r>
            </a:p>
          </p:txBody>
        </p:sp>
      </p:grpSp>
      <p:sp>
        <p:nvSpPr>
          <p:cNvPr id="14" name="Footer Placeholder 4"/>
          <p:cNvSpPr txBox="1">
            <a:spLocks/>
          </p:cNvSpPr>
          <p:nvPr userDrawn="1"/>
        </p:nvSpPr>
        <p:spPr>
          <a:xfrm>
            <a:off x="3124200" y="6657975"/>
            <a:ext cx="2895600" cy="152400"/>
          </a:xfrm>
          <a:prstGeom prst="rect">
            <a:avLst/>
          </a:prstGeom>
        </p:spPr>
        <p:txBody>
          <a:bodyPr vert="horz" lIns="91440" tIns="45720" rIns="91440" bIns="45720" rtlCol="0" anchor="ctr"/>
          <a:lstStyle>
            <a:lvl1pPr algn="ctr">
              <a:defRPr sz="1000" b="1">
                <a:solidFill>
                  <a:schemeClr val="tx1"/>
                </a:solidFill>
              </a:defRPr>
            </a:lvl1pPr>
          </a:lstStyle>
          <a:p>
            <a:pPr fontAlgn="auto">
              <a:spcBef>
                <a:spcPts val="0"/>
              </a:spcBef>
              <a:spcAft>
                <a:spcPts val="0"/>
              </a:spcAft>
              <a:defRPr/>
            </a:pPr>
            <a:r>
              <a:rPr lang="en-US" sz="900" dirty="0">
                <a:solidFill>
                  <a:prstClr val="white"/>
                </a:solidFill>
                <a:latin typeface="Arial"/>
                <a:cs typeface="Arial" charset="0"/>
              </a:rPr>
              <a:t>UNCLASSIFIED</a:t>
            </a:r>
          </a:p>
        </p:txBody>
      </p:sp>
      <p:sp>
        <p:nvSpPr>
          <p:cNvPr id="15" name="Footer Placeholder 4"/>
          <p:cNvSpPr txBox="1">
            <a:spLocks/>
          </p:cNvSpPr>
          <p:nvPr userDrawn="1"/>
        </p:nvSpPr>
        <p:spPr>
          <a:xfrm>
            <a:off x="3124200" y="0"/>
            <a:ext cx="2895600" cy="152400"/>
          </a:xfrm>
          <a:prstGeom prst="rect">
            <a:avLst/>
          </a:prstGeom>
        </p:spPr>
        <p:txBody>
          <a:bodyPr vert="horz" lIns="91440" tIns="45720" rIns="91440" bIns="45720" rtlCol="0" anchor="ctr"/>
          <a:lstStyle>
            <a:lvl1pPr algn="ctr">
              <a:defRPr sz="1000" b="1">
                <a:solidFill>
                  <a:schemeClr val="tx1"/>
                </a:solidFill>
              </a:defRPr>
            </a:lvl1pPr>
          </a:lstStyle>
          <a:p>
            <a:pPr fontAlgn="auto">
              <a:spcBef>
                <a:spcPts val="0"/>
              </a:spcBef>
              <a:spcAft>
                <a:spcPts val="0"/>
              </a:spcAft>
              <a:defRPr/>
            </a:pPr>
            <a:r>
              <a:rPr lang="en-US" sz="900" dirty="0">
                <a:solidFill>
                  <a:prstClr val="white"/>
                </a:solidFill>
                <a:latin typeface="Arial"/>
                <a:cs typeface="Arial" charset="0"/>
              </a:rPr>
              <a:t>UNCLASSIFIED</a:t>
            </a:r>
          </a:p>
        </p:txBody>
      </p:sp>
      <p:sp>
        <p:nvSpPr>
          <p:cNvPr id="16" name="TextBox 15"/>
          <p:cNvSpPr txBox="1"/>
          <p:nvPr userDrawn="1"/>
        </p:nvSpPr>
        <p:spPr>
          <a:xfrm>
            <a:off x="5412259" y="6584792"/>
            <a:ext cx="3962400" cy="215444"/>
          </a:xfrm>
          <a:prstGeom prst="rect">
            <a:avLst/>
          </a:prstGeom>
          <a:noFill/>
        </p:spPr>
        <p:txBody>
          <a:bodyPr wrap="square" rtlCol="0">
            <a:spAutoFit/>
          </a:bodyPr>
          <a:lstStyle/>
          <a:p>
            <a:r>
              <a:rPr lang="en-US" sz="800" dirty="0">
                <a:solidFill>
                  <a:prstClr val="white"/>
                </a:solidFill>
                <a:latin typeface="Arial" charset="0"/>
                <a:cs typeface="Arial" charset="0"/>
              </a:rPr>
              <a:t>Distribution Statement A. Approved for Public Release: distribution unlimited</a:t>
            </a:r>
          </a:p>
        </p:txBody>
      </p:sp>
    </p:spTree>
    <p:extLst>
      <p:ext uri="{BB962C8B-B14F-4D97-AF65-F5344CB8AC3E}">
        <p14:creationId xmlns:p14="http://schemas.microsoft.com/office/powerpoint/2010/main" val="1338875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Interior)">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4944208" cy="533400"/>
          </a:xfrm>
          <a:prstGeom prst="rect">
            <a:avLst/>
          </a:prstGeom>
        </p:spPr>
        <p:txBody>
          <a:bodyPr/>
          <a:lstStyle>
            <a:lvl1pPr>
              <a:lnSpc>
                <a:spcPts val="2500"/>
              </a:lnSpc>
              <a:defRPr/>
            </a:lvl1pPr>
          </a:lstStyle>
          <a:p>
            <a:r>
              <a:rPr lang="en-US" dirty="0"/>
              <a:t>Click to edit Master title style</a:t>
            </a:r>
          </a:p>
        </p:txBody>
      </p:sp>
      <p:sp>
        <p:nvSpPr>
          <p:cNvPr id="3" name="Text Placeholder 3"/>
          <p:cNvSpPr>
            <a:spLocks noGrp="1"/>
          </p:cNvSpPr>
          <p:nvPr>
            <p:ph idx="1"/>
          </p:nvPr>
        </p:nvSpPr>
        <p:spPr>
          <a:xfrm>
            <a:off x="628650" y="1219200"/>
            <a:ext cx="7886700" cy="4351338"/>
          </a:xfrm>
          <a:prstGeom prst="rect">
            <a:avLst/>
          </a:prstGeom>
        </p:spPr>
        <p:txBody>
          <a:bodyPr vert="horz" lIns="0" tIns="0" rIns="0" bIns="0" rtlCol="0">
            <a:normAutofit/>
          </a:bodyPr>
          <a:lstStyle>
            <a:lvl1pPr>
              <a:defRPr sz="2200"/>
            </a:lvl1pPr>
            <a:lvl2pPr>
              <a:defRPr sz="2200"/>
            </a:lvl2pPr>
            <a:lvl3pPr>
              <a:defRPr sz="2200"/>
            </a:lvl3pPr>
            <a:lvl8pPr>
              <a:defRPr sz="2200"/>
            </a:lvl8pPr>
            <a:lvl9pPr>
              <a:defRPr sz="2200"/>
            </a:lvl9pPr>
          </a:lstStyle>
          <a:p>
            <a:pPr lvl="0"/>
            <a:r>
              <a:rPr lang="en-US" dirty="0"/>
              <a:t>Click to edit Master text styles</a:t>
            </a:r>
          </a:p>
          <a:p>
            <a:pPr lvl="1"/>
            <a:r>
              <a:rPr lang="en-US" dirty="0"/>
              <a:t>Second level</a:t>
            </a:r>
          </a:p>
          <a:p>
            <a:pPr lvl="2"/>
            <a:r>
              <a:rPr lang="en-US" dirty="0"/>
              <a:t>Third level</a:t>
            </a:r>
          </a:p>
          <a:p>
            <a:pPr lvl="7"/>
            <a:r>
              <a:rPr lang="en-US" dirty="0"/>
              <a:t>Fourth level</a:t>
            </a:r>
          </a:p>
          <a:p>
            <a:pPr lvl="8"/>
            <a:r>
              <a:rPr lang="en-US" dirty="0"/>
              <a:t>Fifth level</a:t>
            </a:r>
          </a:p>
        </p:txBody>
      </p:sp>
    </p:spTree>
    <p:extLst>
      <p:ext uri="{BB962C8B-B14F-4D97-AF65-F5344CB8AC3E}">
        <p14:creationId xmlns:p14="http://schemas.microsoft.com/office/powerpoint/2010/main" val="105348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nner Over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4"/>
          <p:cNvSpPr>
            <a:spLocks noGrp="1" noChangeArrowheads="1"/>
          </p:cNvSpPr>
          <p:nvPr userDrawn="1">
            <p:ph type="body" idx="1"/>
          </p:nvPr>
        </p:nvSpPr>
        <p:spPr>
          <a:xfrm>
            <a:off x="457200" y="1841157"/>
            <a:ext cx="8167816" cy="4534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0" hasCustomPrompt="1"/>
          </p:nvPr>
        </p:nvSpPr>
        <p:spPr>
          <a:xfrm>
            <a:off x="457201" y="1236141"/>
            <a:ext cx="8167688" cy="456741"/>
          </a:xfrm>
          <a:solidFill>
            <a:srgbClr val="0000CC"/>
          </a:solidFill>
        </p:spPr>
        <p:txBody>
          <a:bodyPr anchor="ctr"/>
          <a:lstStyle>
            <a:lvl1pPr marL="342690" marR="0" indent="-342690" algn="ctr" defTabSz="913837" rtl="0" eaLnBrk="1" fontAlgn="base" latinLnBrk="0" hangingPunct="1">
              <a:lnSpc>
                <a:spcPct val="100000"/>
              </a:lnSpc>
              <a:spcBef>
                <a:spcPts val="600"/>
              </a:spcBef>
              <a:spcAft>
                <a:spcPts val="600"/>
              </a:spcAft>
              <a:buClrTx/>
              <a:buSzTx/>
              <a:buFontTx/>
              <a:buNone/>
              <a:tabLst/>
              <a:defRPr>
                <a:solidFill>
                  <a:schemeClr val="bg1"/>
                </a:solidFill>
              </a:defRPr>
            </a:lvl1pPr>
            <a:lvl2pPr algn="ctr">
              <a:buNone/>
              <a:defRPr/>
            </a:lvl2pPr>
          </a:lstStyle>
          <a:p>
            <a:pPr marL="342690" marR="0" lvl="0" indent="-342690" algn="ctr" defTabSz="913837" rtl="0" eaLnBrk="1" fontAlgn="base" latinLnBrk="0" hangingPunct="1">
              <a:lnSpc>
                <a:spcPct val="100000"/>
              </a:lnSpc>
              <a:spcBef>
                <a:spcPts val="600"/>
              </a:spcBef>
              <a:spcAft>
                <a:spcPts val="600"/>
              </a:spcAft>
              <a:buClrTx/>
              <a:buSzTx/>
              <a:buFontTx/>
              <a:buNone/>
              <a:tabLst/>
              <a:defRPr/>
            </a:pPr>
            <a:r>
              <a:rPr lang="en-US" dirty="0"/>
              <a:t>Bumper Sticker Arial 20 pt White on Standard Blue 204</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Interior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76200"/>
            <a:ext cx="9144000" cy="762000"/>
          </a:xfrm>
          <a:prstGeom prst="rect">
            <a:avLst/>
          </a:prstGeom>
        </p:spPr>
        <p:txBody>
          <a:bodyPr anchor="ctr"/>
          <a:lstStyle>
            <a:lvl1pPr algn="ctr">
              <a:defRPr sz="2800" b="0">
                <a:solidFill>
                  <a:schemeClr val="bg1"/>
                </a:solidFill>
                <a:latin typeface="Arial Bold" panose="020B0704020202020204" pitchFamily="34" charset="0"/>
                <a:cs typeface="Arial Bold" panose="020B0704020202020204" pitchFamily="34" charset="0"/>
              </a:defRPr>
            </a:lvl1pPr>
          </a:lstStyle>
          <a:p>
            <a:r>
              <a:rPr lang="en-US" dirty="0"/>
              <a:t>Title of Slide (Arial Bold, 28pt) </a:t>
            </a:r>
          </a:p>
        </p:txBody>
      </p:sp>
      <p:sp>
        <p:nvSpPr>
          <p:cNvPr id="8" name="Content Placeholder 5"/>
          <p:cNvSpPr>
            <a:spLocks noGrp="1"/>
          </p:cNvSpPr>
          <p:nvPr>
            <p:ph sz="quarter" idx="10"/>
          </p:nvPr>
        </p:nvSpPr>
        <p:spPr>
          <a:xfrm>
            <a:off x="200025" y="1143000"/>
            <a:ext cx="8686800" cy="1323439"/>
          </a:xfrm>
          <a:prstGeom prst="rect">
            <a:avLst/>
          </a:prstGeom>
        </p:spPr>
        <p:txBody>
          <a:bodyPr wrap="square">
            <a:spAutoFit/>
          </a:bodyPr>
          <a:lstStyle>
            <a:lvl1pPr marL="230188" indent="-230188">
              <a:spcBef>
                <a:spcPts val="0"/>
              </a:spcBef>
              <a:defRPr lang="en-US" sz="2000" b="1" kern="1200" dirty="0" smtClean="0">
                <a:solidFill>
                  <a:schemeClr val="tx1"/>
                </a:solidFill>
                <a:latin typeface="Arial" pitchFamily="34" charset="0"/>
                <a:ea typeface="+mn-ea"/>
                <a:cs typeface="Arial" pitchFamily="34" charset="0"/>
              </a:defRPr>
            </a:lvl1pPr>
            <a:lvl2pPr marL="461963" indent="-231775">
              <a:spcBef>
                <a:spcPts val="0"/>
              </a:spcBef>
              <a:buFont typeface="Arial"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687388" indent="-225425">
              <a:spcBef>
                <a:spcPts val="0"/>
              </a:spcBef>
              <a:defRPr sz="1600">
                <a:latin typeface="Arial" panose="020B0604020202020204" pitchFamily="34" charset="0"/>
                <a:cs typeface="Arial" panose="020B0604020202020204" pitchFamily="34" charset="0"/>
              </a:defRPr>
            </a:lvl3pPr>
            <a:lvl4pPr marL="914400" indent="-227013">
              <a:spcBef>
                <a:spcPts val="0"/>
              </a:spcBef>
              <a:defRPr sz="1400">
                <a:latin typeface="Arial" panose="020B0604020202020204" pitchFamily="34" charset="0"/>
                <a:cs typeface="Arial" panose="020B0604020202020204" pitchFamily="34" charset="0"/>
              </a:defRPr>
            </a:lvl4pPr>
            <a:lvl5pPr marL="1141413" indent="-227013">
              <a:spcBef>
                <a:spcPts val="0"/>
              </a:spcBef>
              <a:buFont typeface="Arial" pitchFamily="34" charset="0"/>
              <a:buChar char="•"/>
              <a:tabLs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9815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Interior Slide">
    <p:bg>
      <p:bgPr>
        <a:blipFill dpi="0" rotWithShape="1">
          <a:blip r:embed="rId2" cstate="email">
            <a:alphaModFix amt="50000"/>
            <a:lum/>
            <a:extLst>
              <a:ext uri="{28A0092B-C50C-407E-A947-70E740481C1C}">
                <a14:useLocalDpi xmlns:a14="http://schemas.microsoft.com/office/drawing/2010/main"/>
              </a:ext>
            </a:extLst>
          </a:blip>
          <a:srcRect/>
          <a:stretch>
            <a:fillRect l="-17000" t="-3000" r="-17000" b="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76200"/>
            <a:ext cx="9144000" cy="762000"/>
          </a:xfrm>
          <a:prstGeom prst="rect">
            <a:avLst/>
          </a:prstGeom>
        </p:spPr>
        <p:txBody>
          <a:bodyPr anchor="ctr"/>
          <a:lstStyle>
            <a:lvl1pPr algn="ctr">
              <a:defRPr sz="2800" b="0">
                <a:solidFill>
                  <a:schemeClr val="bg1"/>
                </a:solidFill>
                <a:latin typeface="Arial Bold" panose="020B0704020202020204" pitchFamily="34" charset="0"/>
                <a:cs typeface="Arial Bold" panose="020B0704020202020204" pitchFamily="34" charset="0"/>
              </a:defRPr>
            </a:lvl1pPr>
          </a:lstStyle>
          <a:p>
            <a:r>
              <a:rPr lang="en-US" dirty="0"/>
              <a:t>Title of Slide (Arial Bold, 28pt) </a:t>
            </a:r>
          </a:p>
        </p:txBody>
      </p:sp>
      <p:sp>
        <p:nvSpPr>
          <p:cNvPr id="8" name="Content Placeholder 5"/>
          <p:cNvSpPr>
            <a:spLocks noGrp="1"/>
          </p:cNvSpPr>
          <p:nvPr>
            <p:ph sz="quarter" idx="10"/>
          </p:nvPr>
        </p:nvSpPr>
        <p:spPr>
          <a:xfrm>
            <a:off x="200025" y="1143000"/>
            <a:ext cx="8686800" cy="1323439"/>
          </a:xfrm>
          <a:prstGeom prst="rect">
            <a:avLst/>
          </a:prstGeom>
        </p:spPr>
        <p:txBody>
          <a:bodyPr wrap="square">
            <a:spAutoFit/>
          </a:bodyPr>
          <a:lstStyle>
            <a:lvl1pPr marL="230188" indent="-230188">
              <a:spcBef>
                <a:spcPts val="0"/>
              </a:spcBef>
              <a:defRPr lang="en-US" sz="2000" b="1" kern="1200" dirty="0" smtClean="0">
                <a:solidFill>
                  <a:schemeClr val="tx1"/>
                </a:solidFill>
                <a:latin typeface="Arial" pitchFamily="34" charset="0"/>
                <a:ea typeface="+mn-ea"/>
                <a:cs typeface="Arial" pitchFamily="34" charset="0"/>
              </a:defRPr>
            </a:lvl1pPr>
            <a:lvl2pPr marL="461963" indent="-231775">
              <a:spcBef>
                <a:spcPts val="0"/>
              </a:spcBef>
              <a:buFont typeface="Arial"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687388" indent="-225425">
              <a:spcBef>
                <a:spcPts val="0"/>
              </a:spcBef>
              <a:defRPr sz="1600">
                <a:latin typeface="Arial" panose="020B0604020202020204" pitchFamily="34" charset="0"/>
                <a:cs typeface="Arial" panose="020B0604020202020204" pitchFamily="34" charset="0"/>
              </a:defRPr>
            </a:lvl3pPr>
            <a:lvl4pPr marL="914400" indent="-227013">
              <a:spcBef>
                <a:spcPts val="0"/>
              </a:spcBef>
              <a:defRPr sz="1400">
                <a:latin typeface="Arial" panose="020B0604020202020204" pitchFamily="34" charset="0"/>
                <a:cs typeface="Arial" panose="020B0604020202020204" pitchFamily="34" charset="0"/>
              </a:defRPr>
            </a:lvl4pPr>
            <a:lvl5pPr marL="1141413" indent="-227013">
              <a:spcBef>
                <a:spcPts val="0"/>
              </a:spcBef>
              <a:buFont typeface="Arial" pitchFamily="34" charset="0"/>
              <a:buChar char="•"/>
              <a:tabLs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3037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7999" y="152400"/>
            <a:ext cx="4970585" cy="533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219200"/>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86799" y="6569077"/>
            <a:ext cx="466025" cy="288923"/>
          </a:xfrm>
          <a:prstGeom prst="rect">
            <a:avLst/>
          </a:prstGeom>
        </p:spPr>
        <p:txBody>
          <a:bodyPr/>
          <a:lstStyle/>
          <a:p>
            <a:fld id="{EB4DB47B-D4FC-4831-A032-6A9AB1CC3639}" type="slidenum">
              <a:rPr lang="en-US" smtClean="0">
                <a:solidFill>
                  <a:srgbClr val="000000"/>
                </a:solidFill>
                <a:latin typeface="Arial" charset="0"/>
                <a:cs typeface="Arial" charset="0"/>
              </a:rPr>
              <a:pPr/>
              <a:t>‹#›</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052191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19050" y="6557963"/>
            <a:ext cx="9144000" cy="44450"/>
            <a:chOff x="0" y="741"/>
            <a:chExt cx="5760" cy="28"/>
          </a:xfrm>
        </p:grpSpPr>
        <p:sp>
          <p:nvSpPr>
            <p:cNvPr id="5"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6"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pic>
        <p:nvPicPr>
          <p:cNvPr id="7" name="Picture 24" descr="DOD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33750" y="307975"/>
            <a:ext cx="2457450" cy="2441575"/>
          </a:xfrm>
          <a:prstGeom prst="rect">
            <a:avLst/>
          </a:prstGeom>
          <a:noFill/>
          <a:ln w="9525">
            <a:noFill/>
            <a:miter lim="800000"/>
            <a:headEnd/>
            <a:tailEnd/>
          </a:ln>
        </p:spPr>
      </p:pic>
      <p:sp>
        <p:nvSpPr>
          <p:cNvPr id="165897" name="Rectangle 2"/>
          <p:cNvSpPr>
            <a:spLocks noGrp="1" noChangeArrowheads="1"/>
          </p:cNvSpPr>
          <p:nvPr>
            <p:ph type="ctrTitle"/>
          </p:nvPr>
        </p:nvSpPr>
        <p:spPr>
          <a:xfrm>
            <a:off x="40716" y="2803468"/>
            <a:ext cx="9045575" cy="1470025"/>
          </a:xfrm>
        </p:spPr>
        <p:txBody>
          <a:bodyPr lIns="91440" tIns="45720" rIns="91440" bIns="45720" anchor="ctr" anchorCtr="0">
            <a:normAutofit/>
          </a:bodyPr>
          <a:lstStyle>
            <a:lvl1pPr>
              <a:defRPr sz="3600" smtClean="0"/>
            </a:lvl1pPr>
          </a:lstStyle>
          <a:p>
            <a:r>
              <a:rPr lang="en-US"/>
              <a:t>Click to edit Master title style</a:t>
            </a:r>
            <a:endParaRPr lang="en-US" dirty="0"/>
          </a:p>
        </p:txBody>
      </p:sp>
      <p:sp>
        <p:nvSpPr>
          <p:cNvPr id="165898" name="Rectangle 3"/>
          <p:cNvSpPr>
            <a:spLocks noGrp="1" noChangeArrowheads="1"/>
          </p:cNvSpPr>
          <p:nvPr>
            <p:ph type="subTitle" idx="1"/>
          </p:nvPr>
        </p:nvSpPr>
        <p:spPr>
          <a:xfrm>
            <a:off x="40717" y="4534931"/>
            <a:ext cx="9045574" cy="2023032"/>
          </a:xfrm>
        </p:spPr>
        <p:txBody>
          <a:bodyPr lIns="91440" tIns="45720" rIns="91440" bIns="45720">
            <a:normAutofit/>
          </a:bodyPr>
          <a:lstStyle>
            <a:lvl1pPr marL="0" indent="0" algn="ctr">
              <a:spcBef>
                <a:spcPts val="0"/>
              </a:spcBef>
              <a:buFontTx/>
              <a:buNone/>
              <a:defRPr sz="2400" smtClean="0"/>
            </a:lvl1pPr>
          </a:lstStyle>
          <a:p>
            <a:r>
              <a:rPr lang="en-US"/>
              <a:t>Click to edit Master subtitle style</a:t>
            </a:r>
            <a:endParaRPr lang="en-US" dirty="0"/>
          </a:p>
        </p:txBody>
      </p:sp>
      <p:sp>
        <p:nvSpPr>
          <p:cNvPr id="10" name="Text Box 28"/>
          <p:cNvSpPr txBox="1">
            <a:spLocks noChangeArrowheads="1"/>
          </p:cNvSpPr>
          <p:nvPr userDrawn="1"/>
        </p:nvSpPr>
        <p:spPr bwMode="auto">
          <a:xfrm>
            <a:off x="77788" y="6584950"/>
            <a:ext cx="1882775" cy="307777"/>
          </a:xfrm>
          <a:prstGeom prst="rect">
            <a:avLst/>
          </a:prstGeom>
          <a:noFill/>
          <a:ln w="9525">
            <a:noFill/>
            <a:miter lim="800000"/>
            <a:headEnd/>
            <a:tailEnd/>
          </a:ln>
          <a:effectLst/>
        </p:spPr>
        <p:txBody>
          <a:bodyPr lIns="0">
            <a:spAutoFit/>
          </a:bodyPr>
          <a:lstStyle/>
          <a:p>
            <a:pPr>
              <a:defRPr/>
            </a:pPr>
            <a:r>
              <a:rPr lang="en-US" sz="700" b="1" dirty="0">
                <a:solidFill>
                  <a:srgbClr val="000000"/>
                </a:solidFill>
              </a:rPr>
              <a:t>20</a:t>
            </a:r>
            <a:r>
              <a:rPr lang="en-US" sz="700" b="1" baseline="30000" dirty="0">
                <a:solidFill>
                  <a:srgbClr val="000000"/>
                </a:solidFill>
              </a:rPr>
              <a:t>th</a:t>
            </a:r>
            <a:r>
              <a:rPr lang="en-US" sz="700" b="1" dirty="0">
                <a:solidFill>
                  <a:srgbClr val="000000"/>
                </a:solidFill>
              </a:rPr>
              <a:t> NDIA SE Conference</a:t>
            </a:r>
          </a:p>
          <a:p>
            <a:pPr>
              <a:defRPr/>
            </a:pPr>
            <a:r>
              <a:rPr lang="en-US" sz="700" b="1" dirty="0">
                <a:solidFill>
                  <a:srgbClr val="000000"/>
                </a:solidFill>
              </a:rPr>
              <a:t>Oct 25, 2017 | Page-</a:t>
            </a:r>
            <a:fld id="{84B11902-0773-4D78-AD66-0A76B460534C}" type="slidenum">
              <a:rPr lang="en-US" sz="700" b="1" smtClean="0">
                <a:solidFill>
                  <a:srgbClr val="000000"/>
                </a:solidFill>
              </a:rPr>
              <a:pPr>
                <a:defRPr/>
              </a:pPr>
              <a:t>‹#›</a:t>
            </a:fld>
            <a:endParaRPr lang="en-US" sz="700" b="1" dirty="0">
              <a:solidFill>
                <a:srgbClr val="000000"/>
              </a:solidFill>
            </a:endParaRPr>
          </a:p>
        </p:txBody>
      </p:sp>
      <p:sp>
        <p:nvSpPr>
          <p:cNvPr id="13" name="Text Box 11"/>
          <p:cNvSpPr txBox="1">
            <a:spLocks noChangeArrowheads="1"/>
          </p:cNvSpPr>
          <p:nvPr userDrawn="1"/>
        </p:nvSpPr>
        <p:spPr bwMode="auto">
          <a:xfrm>
            <a:off x="1360418" y="6623119"/>
            <a:ext cx="6488113" cy="215444"/>
          </a:xfrm>
          <a:prstGeom prst="rect">
            <a:avLst/>
          </a:prstGeom>
          <a:noFill/>
          <a:ln w="9525">
            <a:noFill/>
            <a:miter lim="800000"/>
            <a:headEnd/>
            <a:tailEnd/>
          </a:ln>
        </p:spPr>
        <p:txBody>
          <a:bodyPr wrap="square">
            <a:spAutoFit/>
          </a:bodyPr>
          <a:lstStyle/>
          <a:p>
            <a:pPr algn="ctr">
              <a:defRPr/>
            </a:pPr>
            <a:r>
              <a:rPr lang="en-US" sz="800" dirty="0">
                <a:solidFill>
                  <a:srgbClr val="0000CC"/>
                </a:solidFill>
              </a:rPr>
              <a:t>Distribution Statement A – Approved for public release by DOPSR on MM/DD/2016, SR Case # 17-S-#### applies. Distribution is unlimited.</a:t>
            </a:r>
          </a:p>
        </p:txBody>
      </p:sp>
    </p:spTree>
    <p:extLst>
      <p:ext uri="{BB962C8B-B14F-4D97-AF65-F5344CB8AC3E}">
        <p14:creationId xmlns:p14="http://schemas.microsoft.com/office/powerpoint/2010/main" val="378076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nner Over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a:spLocks noGrp="1" noChangeArrowheads="1"/>
          </p:cNvSpPr>
          <p:nvPr userDrawn="1">
            <p:ph type="body" idx="1"/>
          </p:nvPr>
        </p:nvSpPr>
        <p:spPr>
          <a:xfrm>
            <a:off x="457200" y="1841157"/>
            <a:ext cx="8167816" cy="4534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0" hasCustomPrompt="1"/>
          </p:nvPr>
        </p:nvSpPr>
        <p:spPr>
          <a:xfrm>
            <a:off x="457200" y="1236135"/>
            <a:ext cx="8167688" cy="456741"/>
          </a:xfrm>
          <a:solidFill>
            <a:srgbClr val="0000CC"/>
          </a:solidFill>
        </p:spPr>
        <p:txBody>
          <a:bodyPr anchor="ctr"/>
          <a:lstStyle>
            <a:lvl1pPr marL="342900" marR="0" indent="-342900" algn="ctr" defTabSz="914400" rtl="0" eaLnBrk="1" fontAlgn="base" latinLnBrk="0" hangingPunct="1">
              <a:lnSpc>
                <a:spcPct val="100000"/>
              </a:lnSpc>
              <a:spcBef>
                <a:spcPts val="600"/>
              </a:spcBef>
              <a:spcAft>
                <a:spcPts val="600"/>
              </a:spcAft>
              <a:buClrTx/>
              <a:buSzTx/>
              <a:buFontTx/>
              <a:buNone/>
              <a:tabLst/>
              <a:defRPr>
                <a:solidFill>
                  <a:schemeClr val="bg1"/>
                </a:solidFill>
              </a:defRPr>
            </a:lvl1pPr>
            <a:lvl2pPr algn="ctr">
              <a:buNone/>
              <a:defRPr/>
            </a:lvl2pPr>
          </a:lstStyle>
          <a:p>
            <a:pPr marL="342900" marR="0" lvl="0" indent="-342900" algn="ctr" defTabSz="914400" rtl="0" eaLnBrk="1" fontAlgn="base" latinLnBrk="0" hangingPunct="1">
              <a:lnSpc>
                <a:spcPct val="100000"/>
              </a:lnSpc>
              <a:spcBef>
                <a:spcPts val="600"/>
              </a:spcBef>
              <a:spcAft>
                <a:spcPts val="600"/>
              </a:spcAft>
              <a:buClrTx/>
              <a:buSzTx/>
              <a:buFontTx/>
              <a:buNone/>
              <a:tabLst/>
              <a:defRPr/>
            </a:pPr>
            <a:r>
              <a:rPr lang="en-US" dirty="0"/>
              <a:t>Bumper Sticker Arial 20 pt White on Standard Blue 204</a:t>
            </a:r>
          </a:p>
        </p:txBody>
      </p:sp>
    </p:spTree>
    <p:extLst>
      <p:ext uri="{BB962C8B-B14F-4D97-AF65-F5344CB8AC3E}">
        <p14:creationId xmlns:p14="http://schemas.microsoft.com/office/powerpoint/2010/main" val="2498457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with Banner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userDrawn="1">
            <p:ph type="body" idx="1"/>
          </p:nvPr>
        </p:nvSpPr>
        <p:spPr>
          <a:xfrm>
            <a:off x="457200" y="1246909"/>
            <a:ext cx="8167816" cy="4560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7"/>
          <p:cNvSpPr>
            <a:spLocks noGrp="1"/>
          </p:cNvSpPr>
          <p:nvPr>
            <p:ph sz="quarter" idx="10" hasCustomPrompt="1"/>
          </p:nvPr>
        </p:nvSpPr>
        <p:spPr>
          <a:xfrm>
            <a:off x="457200" y="5968312"/>
            <a:ext cx="8167688" cy="484438"/>
          </a:xfrm>
          <a:solidFill>
            <a:srgbClr val="0000CC"/>
          </a:solidFill>
        </p:spPr>
        <p:txBody>
          <a:bodyPr anchor="ctr"/>
          <a:lstStyle>
            <a:lvl1pPr algn="ctr">
              <a:spcBef>
                <a:spcPts val="600"/>
              </a:spcBef>
              <a:spcAft>
                <a:spcPts val="600"/>
              </a:spcAft>
              <a:buNone/>
              <a:defRPr>
                <a:solidFill>
                  <a:schemeClr val="bg1"/>
                </a:solidFill>
              </a:defRPr>
            </a:lvl1pPr>
            <a:lvl2pPr algn="ctr">
              <a:buNone/>
              <a:defRPr/>
            </a:lvl2pPr>
          </a:lstStyle>
          <a:p>
            <a:pPr>
              <a:spcBef>
                <a:spcPct val="50000"/>
              </a:spcBef>
            </a:pPr>
            <a:r>
              <a:rPr lang="en-US" dirty="0"/>
              <a:t>Bumper Sticker Arial 20 pt White on Standard Blue 204</a:t>
            </a:r>
          </a:p>
        </p:txBody>
      </p:sp>
    </p:spTree>
    <p:extLst>
      <p:ext uri="{BB962C8B-B14F-4D97-AF65-F5344CB8AC3E}">
        <p14:creationId xmlns:p14="http://schemas.microsoft.com/office/powerpoint/2010/main" val="682222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hand Box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531166" y="1321611"/>
            <a:ext cx="1952541" cy="1248594"/>
          </a:xfrm>
          <a:solidFill>
            <a:srgbClr val="FF3300"/>
          </a:solidFill>
        </p:spPr>
        <p:txBody>
          <a:bodyPr anchor="ctr">
            <a:normAutofit/>
          </a:bodyPr>
          <a:lstStyle>
            <a:lvl1pPr marL="0" indent="0" algn="ctr">
              <a:buNone/>
              <a:defRPr sz="2000">
                <a:solidFill>
                  <a:schemeClr val="bg1"/>
                </a:solidFill>
              </a:defRPr>
            </a:lvl1pPr>
          </a:lstStyle>
          <a:p>
            <a:pPr algn="ctr">
              <a:spcBef>
                <a:spcPct val="50000"/>
              </a:spcBef>
            </a:pPr>
            <a:r>
              <a:rPr lang="en-US" sz="2000" b="1" dirty="0">
                <a:solidFill>
                  <a:schemeClr val="bg1"/>
                </a:solidFill>
              </a:rPr>
              <a:t>Note </a:t>
            </a:r>
            <a:br>
              <a:rPr lang="en-US" sz="2000" b="1" dirty="0">
                <a:solidFill>
                  <a:schemeClr val="bg1"/>
                </a:solidFill>
              </a:rPr>
            </a:br>
            <a:r>
              <a:rPr lang="en-US" sz="2000" b="1" dirty="0">
                <a:solidFill>
                  <a:schemeClr val="bg1"/>
                </a:solidFill>
              </a:rPr>
              <a:t>White on Red R255 / G51</a:t>
            </a:r>
            <a:r>
              <a:rPr lang="en-US" b="1" dirty="0">
                <a:solidFill>
                  <a:schemeClr val="bg1"/>
                </a:solidFill>
              </a:rPr>
              <a:t> </a:t>
            </a:r>
          </a:p>
        </p:txBody>
      </p:sp>
      <p:sp>
        <p:nvSpPr>
          <p:cNvPr id="6" name="Text Placeholder 5"/>
          <p:cNvSpPr>
            <a:spLocks noGrp="1"/>
          </p:cNvSpPr>
          <p:nvPr>
            <p:ph type="body" sz="quarter" idx="11"/>
          </p:nvPr>
        </p:nvSpPr>
        <p:spPr>
          <a:xfrm>
            <a:off x="2669059" y="1123940"/>
            <a:ext cx="5943600" cy="5005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319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ubtitle Pag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8618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30554"/>
            <a:ext cx="8167816" cy="5356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195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9557" y="1136820"/>
            <a:ext cx="3962400" cy="526397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7923" y="1136820"/>
            <a:ext cx="3966519" cy="526397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33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with Banner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userDrawn="1">
            <p:ph type="body" idx="1"/>
          </p:nvPr>
        </p:nvSpPr>
        <p:spPr>
          <a:xfrm>
            <a:off x="457200" y="1246909"/>
            <a:ext cx="8167816" cy="4560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7"/>
          <p:cNvSpPr>
            <a:spLocks noGrp="1"/>
          </p:cNvSpPr>
          <p:nvPr>
            <p:ph sz="quarter" idx="10" hasCustomPrompt="1"/>
          </p:nvPr>
        </p:nvSpPr>
        <p:spPr>
          <a:xfrm>
            <a:off x="457201" y="5968312"/>
            <a:ext cx="8167688" cy="484438"/>
          </a:xfrm>
          <a:solidFill>
            <a:srgbClr val="0000CC"/>
          </a:solidFill>
        </p:spPr>
        <p:txBody>
          <a:bodyPr anchor="ctr"/>
          <a:lstStyle>
            <a:lvl1pPr algn="ctr">
              <a:spcBef>
                <a:spcPts val="600"/>
              </a:spcBef>
              <a:spcAft>
                <a:spcPts val="600"/>
              </a:spcAft>
              <a:buNone/>
              <a:defRPr>
                <a:solidFill>
                  <a:schemeClr val="bg1"/>
                </a:solidFill>
              </a:defRPr>
            </a:lvl1pPr>
            <a:lvl2pPr algn="ctr">
              <a:buNone/>
              <a:defRPr/>
            </a:lvl2pPr>
          </a:lstStyle>
          <a:p>
            <a:pPr>
              <a:spcBef>
                <a:spcPct val="50000"/>
              </a:spcBef>
            </a:pPr>
            <a:r>
              <a:rPr lang="en-US" dirty="0"/>
              <a:t>Bumper Sticker Arial 20 pt White on Standard Blue 204</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1070"/>
            <a:ext cx="4040188" cy="76959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90663"/>
            <a:ext cx="4040188" cy="4621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21070"/>
            <a:ext cx="4041775" cy="76959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90663"/>
            <a:ext cx="4041775" cy="4621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1034117" y="18472"/>
            <a:ext cx="7087749" cy="1028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424749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6902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501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0"/>
            <a:ext cx="7772400" cy="1028700"/>
          </a:xfrm>
        </p:spPr>
        <p:txBody>
          <a:bodyPr/>
          <a:lstStyle/>
          <a:p>
            <a:r>
              <a:rPr lang="en-US"/>
              <a:t>Click to edit Master title style</a:t>
            </a:r>
          </a:p>
        </p:txBody>
      </p:sp>
      <p:sp>
        <p:nvSpPr>
          <p:cNvPr id="3" name="Content Placeholder 2"/>
          <p:cNvSpPr>
            <a:spLocks noGrp="1"/>
          </p:cNvSpPr>
          <p:nvPr>
            <p:ph sz="quarter" idx="1"/>
          </p:nvPr>
        </p:nvSpPr>
        <p:spPr>
          <a:xfrm>
            <a:off x="685800" y="1375706"/>
            <a:ext cx="3810000" cy="2162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375706"/>
            <a:ext cx="3810000" cy="2162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31732"/>
            <a:ext cx="3810000" cy="2162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3731732"/>
            <a:ext cx="3810000" cy="2162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935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hand Box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531172" y="1321611"/>
            <a:ext cx="1952541" cy="1248594"/>
          </a:xfrm>
          <a:solidFill>
            <a:srgbClr val="FF3300"/>
          </a:solidFill>
        </p:spPr>
        <p:txBody>
          <a:bodyPr anchor="ctr">
            <a:normAutofit/>
          </a:bodyPr>
          <a:lstStyle>
            <a:lvl1pPr marL="0" indent="0" algn="ctr">
              <a:buNone/>
              <a:defRPr sz="2000">
                <a:solidFill>
                  <a:schemeClr val="bg1"/>
                </a:solidFill>
              </a:defRPr>
            </a:lvl1pPr>
          </a:lstStyle>
          <a:p>
            <a:pPr algn="ctr">
              <a:spcBef>
                <a:spcPct val="50000"/>
              </a:spcBef>
            </a:pPr>
            <a:r>
              <a:rPr lang="en-US" sz="2000" b="1" dirty="0">
                <a:solidFill>
                  <a:schemeClr val="bg1"/>
                </a:solidFill>
              </a:rPr>
              <a:t>Note </a:t>
            </a:r>
            <a:br>
              <a:rPr lang="en-US" sz="2000" b="1" dirty="0">
                <a:solidFill>
                  <a:schemeClr val="bg1"/>
                </a:solidFill>
              </a:rPr>
            </a:br>
            <a:r>
              <a:rPr lang="en-US" sz="2000" b="1" dirty="0">
                <a:solidFill>
                  <a:schemeClr val="bg1"/>
                </a:solidFill>
              </a:rPr>
              <a:t>White on Red R255 / G51</a:t>
            </a:r>
            <a:r>
              <a:rPr lang="en-US" b="1" dirty="0">
                <a:solidFill>
                  <a:schemeClr val="bg1"/>
                </a:solidFill>
              </a:rPr>
              <a:t> </a:t>
            </a:r>
          </a:p>
        </p:txBody>
      </p:sp>
      <p:sp>
        <p:nvSpPr>
          <p:cNvPr id="6" name="Text Placeholder 5"/>
          <p:cNvSpPr>
            <a:spLocks noGrp="1"/>
          </p:cNvSpPr>
          <p:nvPr>
            <p:ph type="body" sz="quarter" idx="11"/>
          </p:nvPr>
        </p:nvSpPr>
        <p:spPr>
          <a:xfrm>
            <a:off x="2669059" y="1123946"/>
            <a:ext cx="5943600" cy="5005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ubtitle Pag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18" indent="0" algn="ctr">
              <a:buNone/>
              <a:defRPr/>
            </a:lvl2pPr>
            <a:lvl3pPr marL="913837" indent="0" algn="ctr">
              <a:buNone/>
              <a:defRPr/>
            </a:lvl3pPr>
            <a:lvl4pPr marL="1370757" indent="0" algn="ctr">
              <a:buNone/>
              <a:defRPr/>
            </a:lvl4pPr>
            <a:lvl5pPr marL="1827673" indent="0" algn="ctr">
              <a:buNone/>
              <a:defRPr/>
            </a:lvl5pPr>
            <a:lvl6pPr marL="2284592" indent="0" algn="ctr">
              <a:buNone/>
              <a:defRPr/>
            </a:lvl6pPr>
            <a:lvl7pPr marL="2741511" indent="0" algn="ctr">
              <a:buNone/>
              <a:defRPr/>
            </a:lvl7pPr>
            <a:lvl8pPr marL="3198430" indent="0" algn="ctr">
              <a:buNone/>
              <a:defRPr/>
            </a:lvl8pPr>
            <a:lvl9pPr marL="3655347"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30555"/>
            <a:ext cx="8167816" cy="53567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9557" y="1136826"/>
            <a:ext cx="3962400" cy="526397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7929" y="1136826"/>
            <a:ext cx="3966519" cy="526397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21070"/>
            <a:ext cx="4040188" cy="769594"/>
          </a:xfrm>
        </p:spPr>
        <p:txBody>
          <a:bodyPr anchor="b"/>
          <a:lstStyle>
            <a:lvl1pPr marL="0" indent="0">
              <a:buNone/>
              <a:defRPr sz="2200" b="1"/>
            </a:lvl1pPr>
            <a:lvl2pPr marL="456918" indent="0">
              <a:buNone/>
              <a:defRPr sz="2000" b="1"/>
            </a:lvl2pPr>
            <a:lvl3pPr marL="913837" indent="0">
              <a:buNone/>
              <a:defRPr sz="1800" b="1"/>
            </a:lvl3pPr>
            <a:lvl4pPr marL="1370757" indent="0">
              <a:buNone/>
              <a:defRPr sz="1600" b="1"/>
            </a:lvl4pPr>
            <a:lvl5pPr marL="1827673" indent="0">
              <a:buNone/>
              <a:defRPr sz="1600" b="1"/>
            </a:lvl5pPr>
            <a:lvl6pPr marL="2284592" indent="0">
              <a:buNone/>
              <a:defRPr sz="1600" b="1"/>
            </a:lvl6pPr>
            <a:lvl7pPr marL="2741511" indent="0">
              <a:buNone/>
              <a:defRPr sz="1600" b="1"/>
            </a:lvl7pPr>
            <a:lvl8pPr marL="3198430" indent="0">
              <a:buNone/>
              <a:defRPr sz="1600" b="1"/>
            </a:lvl8pPr>
            <a:lvl9pPr marL="3655347"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890664"/>
            <a:ext cx="4040188" cy="4621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121070"/>
            <a:ext cx="4041775" cy="769594"/>
          </a:xfrm>
        </p:spPr>
        <p:txBody>
          <a:bodyPr anchor="b"/>
          <a:lstStyle>
            <a:lvl1pPr marL="0" indent="0">
              <a:buNone/>
              <a:defRPr sz="2200" b="1"/>
            </a:lvl1pPr>
            <a:lvl2pPr marL="456918" indent="0">
              <a:buNone/>
              <a:defRPr sz="2000" b="1"/>
            </a:lvl2pPr>
            <a:lvl3pPr marL="913837" indent="0">
              <a:buNone/>
              <a:defRPr sz="1800" b="1"/>
            </a:lvl3pPr>
            <a:lvl4pPr marL="1370757" indent="0">
              <a:buNone/>
              <a:defRPr sz="1600" b="1"/>
            </a:lvl4pPr>
            <a:lvl5pPr marL="1827673" indent="0">
              <a:buNone/>
              <a:defRPr sz="1600" b="1"/>
            </a:lvl5pPr>
            <a:lvl6pPr marL="2284592" indent="0">
              <a:buNone/>
              <a:defRPr sz="1600" b="1"/>
            </a:lvl6pPr>
            <a:lvl7pPr marL="2741511" indent="0">
              <a:buNone/>
              <a:defRPr sz="1600" b="1"/>
            </a:lvl7pPr>
            <a:lvl8pPr marL="3198430" indent="0">
              <a:buNone/>
              <a:defRPr sz="1600" b="1"/>
            </a:lvl8pPr>
            <a:lvl9pPr marL="365534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890664"/>
            <a:ext cx="4041775" cy="4621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1034117" y="18472"/>
            <a:ext cx="7087749" cy="1028700"/>
          </a:xfrm>
          <a:prstGeom prst="rect">
            <a:avLst/>
          </a:prstGeom>
          <a:noFill/>
          <a:ln w="9525">
            <a:noFill/>
            <a:miter lim="800000"/>
            <a:headEnd/>
            <a:tailEnd/>
          </a:ln>
        </p:spPr>
        <p:txBody>
          <a:bodyPr vert="horz" wrap="square" lIns="92018" tIns="46009" rIns="92018" bIns="46009" numCol="1" anchor="ctr" anchorCtr="0" compatLnSpc="1">
            <a:prstTxWarp prst="textNoShape">
              <a:avLst/>
            </a:prstTxWarp>
          </a:bodyPr>
          <a:lstStyle/>
          <a:p>
            <a:pPr lvl="0"/>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34117" y="18472"/>
            <a:ext cx="7087749" cy="1028700"/>
          </a:xfrm>
          <a:prstGeom prst="rect">
            <a:avLst/>
          </a:prstGeom>
          <a:noFill/>
          <a:ln w="9525">
            <a:noFill/>
            <a:miter lim="800000"/>
            <a:headEnd/>
            <a:tailEnd/>
          </a:ln>
        </p:spPr>
        <p:txBody>
          <a:bodyPr vert="horz" wrap="square" lIns="92018" tIns="46009" rIns="92018" bIns="46009" numCol="1" anchor="ctr" anchorCtr="0" compatLnSpc="1">
            <a:prstTxWarp prst="textNoShape">
              <a:avLst/>
            </a:prstTxWarp>
          </a:bodyPr>
          <a:lstStyle/>
          <a:p>
            <a:pPr lvl="0"/>
            <a:r>
              <a:rPr lang="en-US"/>
              <a:t>Click to edit Master title style</a:t>
            </a:r>
            <a:endParaRPr lang="en-US" dirty="0"/>
          </a:p>
        </p:txBody>
      </p:sp>
      <p:sp>
        <p:nvSpPr>
          <p:cNvPr id="2051" name="Rectangle 3"/>
          <p:cNvSpPr>
            <a:spLocks noGrp="1" noChangeArrowheads="1"/>
          </p:cNvSpPr>
          <p:nvPr>
            <p:ph type="body" idx="1"/>
          </p:nvPr>
        </p:nvSpPr>
        <p:spPr bwMode="auto">
          <a:xfrm>
            <a:off x="457200" y="1200727"/>
            <a:ext cx="8167816" cy="5283200"/>
          </a:xfrm>
          <a:prstGeom prst="rect">
            <a:avLst/>
          </a:prstGeom>
          <a:noFill/>
          <a:ln w="9525">
            <a:noFill/>
            <a:miter lim="800000"/>
            <a:headEnd/>
            <a:tailEnd/>
          </a:ln>
        </p:spPr>
        <p:txBody>
          <a:bodyPr vert="horz" wrap="square" lIns="92018" tIns="46009" rIns="92018" bIns="46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52" name="Group 7"/>
          <p:cNvGrpSpPr>
            <a:grpSpLocks/>
          </p:cNvGrpSpPr>
          <p:nvPr/>
        </p:nvGrpSpPr>
        <p:grpSpPr bwMode="auto">
          <a:xfrm>
            <a:off x="0" y="1076325"/>
            <a:ext cx="9144000" cy="44450"/>
            <a:chOff x="0" y="741"/>
            <a:chExt cx="5760" cy="28"/>
          </a:xfrm>
        </p:grpSpPr>
        <p:sp>
          <p:nvSpPr>
            <p:cNvPr id="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grpSp>
        <p:nvGrpSpPr>
          <p:cNvPr id="2053" name="Group 7"/>
          <p:cNvGrpSpPr>
            <a:grpSpLocks/>
          </p:cNvGrpSpPr>
          <p:nvPr/>
        </p:nvGrpSpPr>
        <p:grpSpPr bwMode="auto">
          <a:xfrm>
            <a:off x="-4761" y="6557963"/>
            <a:ext cx="9144001" cy="44450"/>
            <a:chOff x="0" y="741"/>
            <a:chExt cx="5760" cy="28"/>
          </a:xfrm>
        </p:grpSpPr>
        <p:sp>
          <p:nvSpPr>
            <p:cNvPr id="103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103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pic>
        <p:nvPicPr>
          <p:cNvPr id="2054" name="Picture 28" descr="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7788" y="30169"/>
            <a:ext cx="954087" cy="949325"/>
          </a:xfrm>
          <a:prstGeom prst="rect">
            <a:avLst/>
          </a:prstGeom>
          <a:noFill/>
          <a:ln w="9525">
            <a:noFill/>
            <a:miter lim="800000"/>
            <a:headEnd/>
            <a:tailEnd/>
          </a:ln>
        </p:spPr>
      </p:pic>
      <p:pic>
        <p:nvPicPr>
          <p:cNvPr id="15" name="Picture 14" descr="ASD(RE) coin OUTPUT side B.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121866" y="65088"/>
            <a:ext cx="914400" cy="914400"/>
          </a:xfrm>
          <a:prstGeom prst="rect">
            <a:avLst/>
          </a:prstGeom>
        </p:spPr>
      </p:pic>
      <p:sp>
        <p:nvSpPr>
          <p:cNvPr id="14" name="Text Box 28"/>
          <p:cNvSpPr txBox="1">
            <a:spLocks noChangeArrowheads="1"/>
          </p:cNvSpPr>
          <p:nvPr/>
        </p:nvSpPr>
        <p:spPr bwMode="auto">
          <a:xfrm>
            <a:off x="77794" y="6584951"/>
            <a:ext cx="1882775" cy="307724"/>
          </a:xfrm>
          <a:prstGeom prst="rect">
            <a:avLst/>
          </a:prstGeom>
          <a:noFill/>
          <a:ln w="9525">
            <a:noFill/>
            <a:miter lim="800000"/>
            <a:headEnd/>
            <a:tailEnd/>
          </a:ln>
          <a:effectLst/>
        </p:spPr>
        <p:txBody>
          <a:bodyPr lIns="0" tIns="45694" rIns="91383" bIns="45694">
            <a:spAutoFit/>
          </a:bodyPr>
          <a:lstStyle/>
          <a:p>
            <a:pPr>
              <a:defRPr/>
            </a:pPr>
            <a:r>
              <a:rPr lang="en-US" sz="700" b="1" dirty="0">
                <a:solidFill>
                  <a:srgbClr val="000000"/>
                </a:solidFill>
              </a:rPr>
              <a:t>INCOSE IW</a:t>
            </a:r>
          </a:p>
          <a:p>
            <a:pPr>
              <a:defRPr/>
            </a:pPr>
            <a:r>
              <a:rPr lang="en-US" sz="700" b="1" dirty="0">
                <a:solidFill>
                  <a:srgbClr val="000000"/>
                </a:solidFill>
              </a:rPr>
              <a:t>Jan 19, 2018 </a:t>
            </a:r>
            <a:r>
              <a:rPr lang="en-US" sz="700" b="1" baseline="0" dirty="0">
                <a:solidFill>
                  <a:srgbClr val="000000"/>
                </a:solidFill>
              </a:rPr>
              <a:t>| </a:t>
            </a:r>
            <a:r>
              <a:rPr lang="en-US" sz="700" b="1" dirty="0">
                <a:solidFill>
                  <a:srgbClr val="000000"/>
                </a:solidFill>
              </a:rPr>
              <a:t>Page-</a:t>
            </a:r>
            <a:fld id="{84B11902-0773-4D78-AD66-0A76B460534C}" type="slidenum">
              <a:rPr lang="en-US" sz="700" b="1" smtClean="0">
                <a:solidFill>
                  <a:srgbClr val="000000"/>
                </a:solidFill>
              </a:rPr>
              <a:pPr>
                <a:defRPr/>
              </a:pPr>
              <a:t>‹#›</a:t>
            </a:fld>
            <a:endParaRPr lang="en-US" sz="700" b="1" dirty="0">
              <a:solidFill>
                <a:srgbClr val="000000"/>
              </a:solidFill>
            </a:endParaRPr>
          </a:p>
        </p:txBody>
      </p:sp>
      <p:sp>
        <p:nvSpPr>
          <p:cNvPr id="16" name="Text Box 11"/>
          <p:cNvSpPr txBox="1">
            <a:spLocks noChangeArrowheads="1"/>
          </p:cNvSpPr>
          <p:nvPr userDrawn="1"/>
        </p:nvSpPr>
        <p:spPr bwMode="auto">
          <a:xfrm>
            <a:off x="1360418" y="6623119"/>
            <a:ext cx="6488113" cy="33855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b="0" dirty="0">
                <a:solidFill>
                  <a:srgbClr val="0000CC"/>
                </a:solidFill>
              </a:rPr>
              <a:t>Distribution Statement</a:t>
            </a:r>
            <a:r>
              <a:rPr lang="en-US" sz="800" b="0" baseline="0" dirty="0">
                <a:solidFill>
                  <a:srgbClr val="0000CC"/>
                </a:solidFill>
              </a:rPr>
              <a:t> A – Approved for public release by DOPSR on 10/04/2017, SR Case # 18-S-0002 applies. Distribution is unlimited.</a:t>
            </a:r>
            <a:endParaRPr lang="en-US" sz="800" b="0" dirty="0">
              <a:solidFill>
                <a:srgbClr val="0000CC"/>
              </a:solidFill>
            </a:endParaRPr>
          </a:p>
          <a:p>
            <a:pPr algn="ctr"/>
            <a:r>
              <a:rPr lang="en-US" sz="800" dirty="0"/>
              <a:t>.</a:t>
            </a:r>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03" r:id="rId5"/>
    <p:sldLayoutId id="2147483904" r:id="rId6"/>
    <p:sldLayoutId id="2147483906" r:id="rId7"/>
    <p:sldLayoutId id="2147483907" r:id="rId8"/>
    <p:sldLayoutId id="2147483908" r:id="rId9"/>
    <p:sldLayoutId id="2147483909" r:id="rId10"/>
    <p:sldLayoutId id="2147483914" r:id="rId11"/>
    <p:sldLayoutId id="2147483931" r:id="rId12"/>
  </p:sldLayoutIdLst>
  <p:hf sldNum="0" hdr="0" ftr="0" dt="0"/>
  <p:txStyles>
    <p:title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charset="0"/>
        </a:defRPr>
      </a:lvl2pPr>
      <a:lvl3pPr algn="ctr" rtl="0" eaLnBrk="1" fontAlgn="base" hangingPunct="1">
        <a:lnSpc>
          <a:spcPct val="85000"/>
        </a:lnSpc>
        <a:spcBef>
          <a:spcPct val="0"/>
        </a:spcBef>
        <a:spcAft>
          <a:spcPct val="0"/>
        </a:spcAft>
        <a:defRPr sz="3200" b="1">
          <a:solidFill>
            <a:schemeClr val="tx2"/>
          </a:solidFill>
          <a:latin typeface="Arial" charset="0"/>
        </a:defRPr>
      </a:lvl3pPr>
      <a:lvl4pPr algn="ctr" rtl="0" eaLnBrk="1" fontAlgn="base" hangingPunct="1">
        <a:lnSpc>
          <a:spcPct val="85000"/>
        </a:lnSpc>
        <a:spcBef>
          <a:spcPct val="0"/>
        </a:spcBef>
        <a:spcAft>
          <a:spcPct val="0"/>
        </a:spcAft>
        <a:defRPr sz="3200" b="1">
          <a:solidFill>
            <a:schemeClr val="tx2"/>
          </a:solidFill>
          <a:latin typeface="Arial" charset="0"/>
        </a:defRPr>
      </a:lvl4pPr>
      <a:lvl5pPr algn="ctr" rtl="0" eaLnBrk="1" fontAlgn="base" hangingPunct="1">
        <a:lnSpc>
          <a:spcPct val="85000"/>
        </a:lnSpc>
        <a:spcBef>
          <a:spcPct val="0"/>
        </a:spcBef>
        <a:spcAft>
          <a:spcPct val="0"/>
        </a:spcAft>
        <a:defRPr sz="3200" b="1">
          <a:solidFill>
            <a:schemeClr val="tx2"/>
          </a:solidFill>
          <a:latin typeface="Arial" charset="0"/>
        </a:defRPr>
      </a:lvl5pPr>
      <a:lvl6pPr marL="456918" algn="ctr" rtl="0" eaLnBrk="1" fontAlgn="base" hangingPunct="1">
        <a:lnSpc>
          <a:spcPct val="85000"/>
        </a:lnSpc>
        <a:spcBef>
          <a:spcPct val="0"/>
        </a:spcBef>
        <a:spcAft>
          <a:spcPct val="0"/>
        </a:spcAft>
        <a:defRPr sz="3200" b="1">
          <a:solidFill>
            <a:schemeClr val="tx2"/>
          </a:solidFill>
          <a:latin typeface="Arial" charset="0"/>
        </a:defRPr>
      </a:lvl6pPr>
      <a:lvl7pPr marL="913837" algn="ctr" rtl="0" eaLnBrk="1" fontAlgn="base" hangingPunct="1">
        <a:lnSpc>
          <a:spcPct val="85000"/>
        </a:lnSpc>
        <a:spcBef>
          <a:spcPct val="0"/>
        </a:spcBef>
        <a:spcAft>
          <a:spcPct val="0"/>
        </a:spcAft>
        <a:defRPr sz="3200" b="1">
          <a:solidFill>
            <a:schemeClr val="tx2"/>
          </a:solidFill>
          <a:latin typeface="Arial" charset="0"/>
        </a:defRPr>
      </a:lvl7pPr>
      <a:lvl8pPr marL="1370757" algn="ctr" rtl="0" eaLnBrk="1" fontAlgn="base" hangingPunct="1">
        <a:lnSpc>
          <a:spcPct val="85000"/>
        </a:lnSpc>
        <a:spcBef>
          <a:spcPct val="0"/>
        </a:spcBef>
        <a:spcAft>
          <a:spcPct val="0"/>
        </a:spcAft>
        <a:defRPr sz="3200" b="1">
          <a:solidFill>
            <a:schemeClr val="tx2"/>
          </a:solidFill>
          <a:latin typeface="Arial" charset="0"/>
        </a:defRPr>
      </a:lvl8pPr>
      <a:lvl9pPr marL="1827673" algn="ctr" rtl="0" eaLnBrk="1" fontAlgn="base" hangingPunct="1">
        <a:lnSpc>
          <a:spcPct val="85000"/>
        </a:lnSpc>
        <a:spcBef>
          <a:spcPct val="0"/>
        </a:spcBef>
        <a:spcAft>
          <a:spcPct val="0"/>
        </a:spcAft>
        <a:defRPr sz="3200" b="1">
          <a:solidFill>
            <a:schemeClr val="tx2"/>
          </a:solidFill>
          <a:latin typeface="Arial" charset="0"/>
        </a:defRPr>
      </a:lvl9pPr>
    </p:titleStyle>
    <p:bodyStyle>
      <a:lvl1pPr marL="342690" indent="-342690" algn="l" rtl="0" eaLnBrk="1" fontAlgn="base" hangingPunct="1">
        <a:spcBef>
          <a:spcPct val="20000"/>
        </a:spcBef>
        <a:spcAft>
          <a:spcPct val="0"/>
        </a:spcAft>
        <a:buChar char="•"/>
        <a:defRPr sz="2400" b="1">
          <a:solidFill>
            <a:srgbClr val="000099"/>
          </a:solidFill>
          <a:latin typeface="Arial" pitchFamily="34" charset="0"/>
          <a:ea typeface="+mn-ea"/>
          <a:cs typeface="+mn-cs"/>
        </a:defRPr>
      </a:lvl1pPr>
      <a:lvl2pPr marL="742492" indent="-285574" algn="l" rtl="0" eaLnBrk="1" fontAlgn="base" hangingPunct="1">
        <a:spcBef>
          <a:spcPct val="20000"/>
        </a:spcBef>
        <a:spcAft>
          <a:spcPct val="0"/>
        </a:spcAft>
        <a:buChar char="–"/>
        <a:defRPr sz="2000">
          <a:solidFill>
            <a:srgbClr val="000000"/>
          </a:solidFill>
          <a:latin typeface="Arial" pitchFamily="34" charset="0"/>
        </a:defRPr>
      </a:lvl2pPr>
      <a:lvl3pPr marL="1142297" indent="-22846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599215" indent="-22846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6134" indent="-228460" algn="l" rtl="0" eaLnBrk="1" fontAlgn="base" hangingPunct="1">
        <a:spcBef>
          <a:spcPct val="20000"/>
        </a:spcBef>
        <a:spcAft>
          <a:spcPct val="0"/>
        </a:spcAft>
        <a:buChar char="»"/>
        <a:defRPr sz="1400">
          <a:solidFill>
            <a:schemeClr val="tx1"/>
          </a:solidFill>
          <a:latin typeface="Arial" pitchFamily="34" charset="0"/>
        </a:defRPr>
      </a:lvl5pPr>
      <a:lvl6pPr marL="2513052" indent="-228460" algn="l" rtl="0" eaLnBrk="1" fontAlgn="base" hangingPunct="1">
        <a:spcBef>
          <a:spcPct val="20000"/>
        </a:spcBef>
        <a:spcAft>
          <a:spcPct val="0"/>
        </a:spcAft>
        <a:buChar char="»"/>
        <a:defRPr sz="1000">
          <a:solidFill>
            <a:schemeClr val="tx1"/>
          </a:solidFill>
          <a:latin typeface="+mn-lt"/>
        </a:defRPr>
      </a:lvl6pPr>
      <a:lvl7pPr marL="2969970" indent="-228460" algn="l" rtl="0" eaLnBrk="1" fontAlgn="base" hangingPunct="1">
        <a:spcBef>
          <a:spcPct val="20000"/>
        </a:spcBef>
        <a:spcAft>
          <a:spcPct val="0"/>
        </a:spcAft>
        <a:buChar char="»"/>
        <a:defRPr sz="1000">
          <a:solidFill>
            <a:schemeClr val="tx1"/>
          </a:solidFill>
          <a:latin typeface="+mn-lt"/>
        </a:defRPr>
      </a:lvl7pPr>
      <a:lvl8pPr marL="3426888" indent="-228460" algn="l" rtl="0" eaLnBrk="1" fontAlgn="base" hangingPunct="1">
        <a:spcBef>
          <a:spcPct val="20000"/>
        </a:spcBef>
        <a:spcAft>
          <a:spcPct val="0"/>
        </a:spcAft>
        <a:buChar char="»"/>
        <a:defRPr sz="1000">
          <a:solidFill>
            <a:schemeClr val="tx1"/>
          </a:solidFill>
          <a:latin typeface="+mn-lt"/>
        </a:defRPr>
      </a:lvl8pPr>
      <a:lvl9pPr marL="3883806" indent="-22846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837" rtl="0" eaLnBrk="1" latinLnBrk="0" hangingPunct="1">
        <a:defRPr sz="1800" kern="1200">
          <a:solidFill>
            <a:schemeClr val="tx1"/>
          </a:solidFill>
          <a:latin typeface="+mn-lt"/>
          <a:ea typeface="+mn-ea"/>
          <a:cs typeface="+mn-cs"/>
        </a:defRPr>
      </a:lvl1pPr>
      <a:lvl2pPr marL="456918" algn="l" defTabSz="913837" rtl="0" eaLnBrk="1" latinLnBrk="0" hangingPunct="1">
        <a:defRPr sz="1800" kern="1200">
          <a:solidFill>
            <a:schemeClr val="tx1"/>
          </a:solidFill>
          <a:latin typeface="+mn-lt"/>
          <a:ea typeface="+mn-ea"/>
          <a:cs typeface="+mn-cs"/>
        </a:defRPr>
      </a:lvl2pPr>
      <a:lvl3pPr marL="913837" algn="l" defTabSz="913837" rtl="0" eaLnBrk="1" latinLnBrk="0" hangingPunct="1">
        <a:defRPr sz="1800" kern="1200">
          <a:solidFill>
            <a:schemeClr val="tx1"/>
          </a:solidFill>
          <a:latin typeface="+mn-lt"/>
          <a:ea typeface="+mn-ea"/>
          <a:cs typeface="+mn-cs"/>
        </a:defRPr>
      </a:lvl3pPr>
      <a:lvl4pPr marL="1370757" algn="l" defTabSz="913837" rtl="0" eaLnBrk="1" latinLnBrk="0" hangingPunct="1">
        <a:defRPr sz="1800" kern="1200">
          <a:solidFill>
            <a:schemeClr val="tx1"/>
          </a:solidFill>
          <a:latin typeface="+mn-lt"/>
          <a:ea typeface="+mn-ea"/>
          <a:cs typeface="+mn-cs"/>
        </a:defRPr>
      </a:lvl4pPr>
      <a:lvl5pPr marL="1827673" algn="l" defTabSz="913837" rtl="0" eaLnBrk="1" latinLnBrk="0" hangingPunct="1">
        <a:defRPr sz="1800" kern="1200">
          <a:solidFill>
            <a:schemeClr val="tx1"/>
          </a:solidFill>
          <a:latin typeface="+mn-lt"/>
          <a:ea typeface="+mn-ea"/>
          <a:cs typeface="+mn-cs"/>
        </a:defRPr>
      </a:lvl5pPr>
      <a:lvl6pPr marL="2284592" algn="l" defTabSz="913837" rtl="0" eaLnBrk="1" latinLnBrk="0" hangingPunct="1">
        <a:defRPr sz="1800" kern="1200">
          <a:solidFill>
            <a:schemeClr val="tx1"/>
          </a:solidFill>
          <a:latin typeface="+mn-lt"/>
          <a:ea typeface="+mn-ea"/>
          <a:cs typeface="+mn-cs"/>
        </a:defRPr>
      </a:lvl6pPr>
      <a:lvl7pPr marL="2741511" algn="l" defTabSz="913837" rtl="0" eaLnBrk="1" latinLnBrk="0" hangingPunct="1">
        <a:defRPr sz="1800" kern="1200">
          <a:solidFill>
            <a:schemeClr val="tx1"/>
          </a:solidFill>
          <a:latin typeface="+mn-lt"/>
          <a:ea typeface="+mn-ea"/>
          <a:cs typeface="+mn-cs"/>
        </a:defRPr>
      </a:lvl7pPr>
      <a:lvl8pPr marL="3198430" algn="l" defTabSz="913837" rtl="0" eaLnBrk="1" latinLnBrk="0" hangingPunct="1">
        <a:defRPr sz="1800" kern="1200">
          <a:solidFill>
            <a:schemeClr val="tx1"/>
          </a:solidFill>
          <a:latin typeface="+mn-lt"/>
          <a:ea typeface="+mn-ea"/>
          <a:cs typeface="+mn-cs"/>
        </a:defRPr>
      </a:lvl8pPr>
      <a:lvl9pPr marL="3655347" algn="l" defTabSz="9138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Footer Placeholder 4"/>
          <p:cNvSpPr txBox="1">
            <a:spLocks/>
          </p:cNvSpPr>
          <p:nvPr userDrawn="1"/>
        </p:nvSpPr>
        <p:spPr>
          <a:xfrm>
            <a:off x="8850536" y="6664925"/>
            <a:ext cx="141064" cy="138499"/>
          </a:xfrm>
          <a:prstGeom prst="rect">
            <a:avLst/>
          </a:prstGeom>
        </p:spPr>
        <p:txBody>
          <a:bodyPr vert="horz" wrap="none" lIns="0" tIns="0" rIns="0" bIns="0" rtlCol="0" anchor="ctr">
            <a:spAutoFit/>
          </a:bodyPr>
          <a:lstStyle>
            <a:lvl1pPr algn="ctr">
              <a:defRPr sz="1000" b="1">
                <a:solidFill>
                  <a:schemeClr val="tx1"/>
                </a:solidFill>
              </a:defRPr>
            </a:lvl1pPr>
          </a:lstStyle>
          <a:p>
            <a:pPr algn="r" fontAlgn="auto">
              <a:spcBef>
                <a:spcPts val="0"/>
              </a:spcBef>
              <a:spcAft>
                <a:spcPts val="0"/>
              </a:spcAft>
              <a:defRPr/>
            </a:pPr>
            <a:fld id="{C9BD80DC-0334-41D2-B532-92124DB82AAF}" type="slidenum">
              <a:rPr lang="en-US" sz="900" b="0" smtClean="0">
                <a:solidFill>
                  <a:prstClr val="white"/>
                </a:solidFill>
                <a:latin typeface="Arial"/>
                <a:cs typeface="Arial" charset="0"/>
              </a:rPr>
              <a:pPr algn="r" fontAlgn="auto">
                <a:spcBef>
                  <a:spcPts val="0"/>
                </a:spcBef>
                <a:spcAft>
                  <a:spcPts val="0"/>
                </a:spcAft>
                <a:defRPr/>
              </a:pPr>
              <a:t>‹#›</a:t>
            </a:fld>
            <a:endParaRPr lang="en-US" sz="900" b="0" dirty="0">
              <a:solidFill>
                <a:prstClr val="white"/>
              </a:solidFill>
              <a:latin typeface="Arial"/>
              <a:cs typeface="Arial" charset="0"/>
            </a:endParaRPr>
          </a:p>
        </p:txBody>
      </p:sp>
    </p:spTree>
    <p:extLst>
      <p:ext uri="{BB962C8B-B14F-4D97-AF65-F5344CB8AC3E}">
        <p14:creationId xmlns:p14="http://schemas.microsoft.com/office/powerpoint/2010/main" val="2458346593"/>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6" r:id="rId3"/>
    <p:sldLayoutId id="2147483937" r:id="rId4"/>
    <p:sldLayoutId id="2147483938" r:id="rId5"/>
  </p:sldLayoutIdLst>
  <p:txStyles>
    <p:titleStyle>
      <a:lvl1pPr algn="ctr" defTabSz="914400" rtl="0" eaLnBrk="1" latinLnBrk="0" hangingPunct="1">
        <a:spcBef>
          <a:spcPct val="0"/>
        </a:spcBef>
        <a:buNone/>
        <a:defRPr sz="2200" kern="1200" cap="small" baseline="0">
          <a:solidFill>
            <a:schemeClr val="bg1"/>
          </a:solidFill>
          <a:effectLst>
            <a:outerShdw blurRad="38100" dist="38100" dir="2700000" algn="tl">
              <a:srgbClr val="000000">
                <a:alpha val="43137"/>
              </a:srgbClr>
            </a:outerShdw>
          </a:effectLst>
          <a:latin typeface="+mj-lt"/>
          <a:ea typeface="+mj-ea"/>
          <a:cs typeface="+mj-cs"/>
        </a:defRPr>
      </a:lvl1pPr>
    </p:titleStyle>
    <p:bodyStyle>
      <a:lvl1pPr marL="174625" indent="-17462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1pPr>
      <a:lvl2pPr marL="685800" indent="-28257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2pPr>
      <a:lvl3pPr marL="1143000" indent="-17462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3pPr>
      <a:lvl4pPr marL="285750" indent="-285750" algn="l" defTabSz="914400" rtl="0" eaLnBrk="1" latinLnBrk="0" hangingPunct="1">
        <a:spcBef>
          <a:spcPts val="0"/>
        </a:spcBef>
        <a:spcAft>
          <a:spcPts val="600"/>
        </a:spcAft>
        <a:buFont typeface="Arial" pitchFamily="34" charset="0"/>
        <a:buChar char="–"/>
        <a:tabLst/>
        <a:defRPr sz="2400" kern="1200">
          <a:solidFill>
            <a:schemeClr val="tx1"/>
          </a:solidFill>
          <a:latin typeface="+mn-lt"/>
          <a:ea typeface="+mn-ea"/>
          <a:cs typeface="+mn-cs"/>
        </a:defRPr>
      </a:lvl4pPr>
      <a:lvl5pPr marL="285750" indent="-285750" algn="l" defTabSz="914400" rtl="0" eaLnBrk="1" latinLnBrk="0" hangingPunct="1">
        <a:spcBef>
          <a:spcPts val="0"/>
        </a:spcBef>
        <a:spcAft>
          <a:spcPts val="600"/>
        </a:spcAft>
        <a:buFont typeface="Arial" pitchFamily="34" charset="0"/>
        <a:buChar char="•"/>
        <a:tabLst/>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600200" indent="-28257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8pPr>
      <a:lvl9pPr marL="2057400" indent="-228600"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Footer Placeholder 4"/>
          <p:cNvSpPr txBox="1">
            <a:spLocks/>
          </p:cNvSpPr>
          <p:nvPr/>
        </p:nvSpPr>
        <p:spPr>
          <a:xfrm>
            <a:off x="4145601" y="6664925"/>
            <a:ext cx="852798" cy="138499"/>
          </a:xfrm>
          <a:prstGeom prst="rect">
            <a:avLst/>
          </a:prstGeom>
        </p:spPr>
        <p:txBody>
          <a:bodyPr vert="horz" wrap="none" lIns="0" tIns="0" rIns="0" bIns="0" rtlCol="0" anchor="ctr">
            <a:spAutoFit/>
          </a:bodyPr>
          <a:lstStyle>
            <a:lvl1pPr algn="ctr">
              <a:defRPr sz="1000" b="1">
                <a:solidFill>
                  <a:schemeClr val="tx1"/>
                </a:solidFill>
              </a:defRPr>
            </a:lvl1pPr>
          </a:lstStyle>
          <a:p>
            <a:pPr fontAlgn="auto">
              <a:spcBef>
                <a:spcPts val="0"/>
              </a:spcBef>
              <a:spcAft>
                <a:spcPts val="0"/>
              </a:spcAft>
              <a:defRPr/>
            </a:pPr>
            <a:r>
              <a:rPr lang="en-US" sz="900" dirty="0">
                <a:solidFill>
                  <a:prstClr val="white"/>
                </a:solidFill>
                <a:latin typeface="Arial"/>
                <a:cs typeface="Arial" charset="0"/>
              </a:rPr>
              <a:t>UNCLASSIFIED</a:t>
            </a:r>
          </a:p>
        </p:txBody>
      </p:sp>
      <p:sp>
        <p:nvSpPr>
          <p:cNvPr id="22" name="Footer Placeholder 4"/>
          <p:cNvSpPr txBox="1">
            <a:spLocks/>
          </p:cNvSpPr>
          <p:nvPr userDrawn="1"/>
        </p:nvSpPr>
        <p:spPr>
          <a:xfrm>
            <a:off x="8850536" y="6664925"/>
            <a:ext cx="141064" cy="138499"/>
          </a:xfrm>
          <a:prstGeom prst="rect">
            <a:avLst/>
          </a:prstGeom>
        </p:spPr>
        <p:txBody>
          <a:bodyPr vert="horz" wrap="none" lIns="0" tIns="0" rIns="0" bIns="0" rtlCol="0" anchor="ctr">
            <a:spAutoFit/>
          </a:bodyPr>
          <a:lstStyle>
            <a:lvl1pPr algn="ctr">
              <a:defRPr sz="1000" b="1">
                <a:solidFill>
                  <a:schemeClr val="tx1"/>
                </a:solidFill>
              </a:defRPr>
            </a:lvl1pPr>
          </a:lstStyle>
          <a:p>
            <a:pPr algn="r" fontAlgn="auto">
              <a:spcBef>
                <a:spcPts val="0"/>
              </a:spcBef>
              <a:spcAft>
                <a:spcPts val="0"/>
              </a:spcAft>
              <a:defRPr/>
            </a:pPr>
            <a:fld id="{C9BD80DC-0334-41D2-B532-92124DB82AAF}" type="slidenum">
              <a:rPr lang="en-US" sz="900" b="0" smtClean="0">
                <a:solidFill>
                  <a:prstClr val="white"/>
                </a:solidFill>
                <a:latin typeface="Arial"/>
                <a:cs typeface="Arial" charset="0"/>
              </a:rPr>
              <a:pPr algn="r" fontAlgn="auto">
                <a:spcBef>
                  <a:spcPts val="0"/>
                </a:spcBef>
                <a:spcAft>
                  <a:spcPts val="0"/>
                </a:spcAft>
                <a:defRPr/>
              </a:pPr>
              <a:t>‹#›</a:t>
            </a:fld>
            <a:endParaRPr lang="en-US" sz="900" b="0" dirty="0">
              <a:solidFill>
                <a:prstClr val="white"/>
              </a:solidFill>
              <a:latin typeface="Arial"/>
              <a:cs typeface="Arial" charset="0"/>
            </a:endParaRPr>
          </a:p>
        </p:txBody>
      </p:sp>
    </p:spTree>
    <p:extLst>
      <p:ext uri="{BB962C8B-B14F-4D97-AF65-F5344CB8AC3E}">
        <p14:creationId xmlns:p14="http://schemas.microsoft.com/office/powerpoint/2010/main" val="275843983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3" r:id="rId3"/>
    <p:sldLayoutId id="2147483944" r:id="rId4"/>
    <p:sldLayoutId id="2147483945" r:id="rId5"/>
  </p:sldLayoutIdLst>
  <p:txStyles>
    <p:titleStyle>
      <a:lvl1pPr algn="ctr" defTabSz="914400" rtl="0" eaLnBrk="1" latinLnBrk="0" hangingPunct="1">
        <a:spcBef>
          <a:spcPct val="0"/>
        </a:spcBef>
        <a:buNone/>
        <a:defRPr sz="2200" kern="1200" cap="small" baseline="0">
          <a:solidFill>
            <a:schemeClr val="bg1"/>
          </a:solidFill>
          <a:effectLst>
            <a:outerShdw blurRad="38100" dist="38100" dir="2700000" algn="tl">
              <a:srgbClr val="000000">
                <a:alpha val="43137"/>
              </a:srgbClr>
            </a:outerShdw>
          </a:effectLst>
          <a:latin typeface="+mj-lt"/>
          <a:ea typeface="+mj-ea"/>
          <a:cs typeface="+mj-cs"/>
        </a:defRPr>
      </a:lvl1pPr>
    </p:titleStyle>
    <p:bodyStyle>
      <a:lvl1pPr marL="174625" indent="-17462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1pPr>
      <a:lvl2pPr marL="685800" indent="-28257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2pPr>
      <a:lvl3pPr marL="1143000" indent="-17462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3pPr>
      <a:lvl4pPr marL="285750" indent="-285750" algn="l" defTabSz="914400" rtl="0" eaLnBrk="1" latinLnBrk="0" hangingPunct="1">
        <a:spcBef>
          <a:spcPts val="0"/>
        </a:spcBef>
        <a:spcAft>
          <a:spcPts val="600"/>
        </a:spcAft>
        <a:buFont typeface="Arial" pitchFamily="34" charset="0"/>
        <a:buChar char="–"/>
        <a:tabLst/>
        <a:defRPr sz="2400" kern="1200">
          <a:solidFill>
            <a:schemeClr val="tx1"/>
          </a:solidFill>
          <a:latin typeface="+mn-lt"/>
          <a:ea typeface="+mn-ea"/>
          <a:cs typeface="+mn-cs"/>
        </a:defRPr>
      </a:lvl4pPr>
      <a:lvl5pPr marL="285750" indent="-285750" algn="l" defTabSz="914400" rtl="0" eaLnBrk="1" latinLnBrk="0" hangingPunct="1">
        <a:spcBef>
          <a:spcPts val="0"/>
        </a:spcBef>
        <a:spcAft>
          <a:spcPts val="600"/>
        </a:spcAft>
        <a:buFont typeface="Arial" pitchFamily="34" charset="0"/>
        <a:buChar char="•"/>
        <a:tabLst/>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600200" indent="-282575"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8pPr>
      <a:lvl9pPr marL="2057400" indent="-228600" algn="l" defTabSz="914400" rtl="0" eaLnBrk="1" latinLnBrk="0" hangingPunct="1">
        <a:spcBef>
          <a:spcPts val="0"/>
        </a:spcBef>
        <a:spcAft>
          <a:spcPts val="600"/>
        </a:spcAft>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34117" y="18472"/>
            <a:ext cx="7087749" cy="1028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2051" name="Rectangle 3"/>
          <p:cNvSpPr>
            <a:spLocks noGrp="1" noChangeArrowheads="1"/>
          </p:cNvSpPr>
          <p:nvPr>
            <p:ph type="body" idx="1"/>
          </p:nvPr>
        </p:nvSpPr>
        <p:spPr bwMode="auto">
          <a:xfrm>
            <a:off x="457200" y="1200727"/>
            <a:ext cx="8167816" cy="5283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52" name="Group 7"/>
          <p:cNvGrpSpPr>
            <a:grpSpLocks/>
          </p:cNvGrpSpPr>
          <p:nvPr/>
        </p:nvGrpSpPr>
        <p:grpSpPr bwMode="auto">
          <a:xfrm>
            <a:off x="0" y="1076325"/>
            <a:ext cx="9144000" cy="44450"/>
            <a:chOff x="0" y="741"/>
            <a:chExt cx="5760" cy="28"/>
          </a:xfrm>
        </p:grpSpPr>
        <p:sp>
          <p:nvSpPr>
            <p:cNvPr id="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grpSp>
        <p:nvGrpSpPr>
          <p:cNvPr id="2053" name="Group 7"/>
          <p:cNvGrpSpPr>
            <a:grpSpLocks/>
          </p:cNvGrpSpPr>
          <p:nvPr/>
        </p:nvGrpSpPr>
        <p:grpSpPr bwMode="auto">
          <a:xfrm>
            <a:off x="-4763" y="6557963"/>
            <a:ext cx="9144001" cy="44450"/>
            <a:chOff x="0" y="741"/>
            <a:chExt cx="5760" cy="28"/>
          </a:xfrm>
        </p:grpSpPr>
        <p:sp>
          <p:nvSpPr>
            <p:cNvPr id="103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103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pic>
        <p:nvPicPr>
          <p:cNvPr id="2054" name="Picture 28" descr="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7788" y="30163"/>
            <a:ext cx="954087" cy="949325"/>
          </a:xfrm>
          <a:prstGeom prst="rect">
            <a:avLst/>
          </a:prstGeom>
          <a:noFill/>
          <a:ln w="9525">
            <a:noFill/>
            <a:miter lim="800000"/>
            <a:headEnd/>
            <a:tailEnd/>
          </a:ln>
        </p:spPr>
      </p:pic>
      <p:pic>
        <p:nvPicPr>
          <p:cNvPr id="15" name="Picture 14" descr="ASD(RE) coin OUTPUT side B.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121866" y="65088"/>
            <a:ext cx="914400" cy="914400"/>
          </a:xfrm>
          <a:prstGeom prst="rect">
            <a:avLst/>
          </a:prstGeom>
        </p:spPr>
      </p:pic>
      <p:sp>
        <p:nvSpPr>
          <p:cNvPr id="14" name="Text Box 28"/>
          <p:cNvSpPr txBox="1">
            <a:spLocks noChangeArrowheads="1"/>
          </p:cNvSpPr>
          <p:nvPr userDrawn="1"/>
        </p:nvSpPr>
        <p:spPr bwMode="auto">
          <a:xfrm>
            <a:off x="77788" y="6584950"/>
            <a:ext cx="1882775" cy="307777"/>
          </a:xfrm>
          <a:prstGeom prst="rect">
            <a:avLst/>
          </a:prstGeom>
          <a:noFill/>
          <a:ln w="9525">
            <a:noFill/>
            <a:miter lim="800000"/>
            <a:headEnd/>
            <a:tailEnd/>
          </a:ln>
          <a:effectLst/>
        </p:spPr>
        <p:txBody>
          <a:bodyPr lIns="0">
            <a:spAutoFit/>
          </a:bodyPr>
          <a:lstStyle/>
          <a:p>
            <a:pPr>
              <a:defRPr/>
            </a:pPr>
            <a:r>
              <a:rPr lang="en-US" sz="700" b="1" dirty="0">
                <a:solidFill>
                  <a:srgbClr val="000000"/>
                </a:solidFill>
              </a:rPr>
              <a:t>INCOSE IW</a:t>
            </a:r>
          </a:p>
          <a:p>
            <a:pPr>
              <a:defRPr/>
            </a:pPr>
            <a:r>
              <a:rPr lang="en-US" sz="700" b="1" dirty="0">
                <a:solidFill>
                  <a:srgbClr val="000000"/>
                </a:solidFill>
              </a:rPr>
              <a:t>Jan 19, 2018</a:t>
            </a:r>
            <a:r>
              <a:rPr lang="en-US" sz="700" b="1" baseline="0" dirty="0">
                <a:solidFill>
                  <a:srgbClr val="000000"/>
                </a:solidFill>
              </a:rPr>
              <a:t> </a:t>
            </a:r>
            <a:r>
              <a:rPr lang="en-US" sz="700" b="1" dirty="0">
                <a:solidFill>
                  <a:srgbClr val="000000"/>
                </a:solidFill>
              </a:rPr>
              <a:t>| Page-</a:t>
            </a:r>
            <a:fld id="{84B11902-0773-4D78-AD66-0A76B460534C}" type="slidenum">
              <a:rPr lang="en-US" sz="700" b="1" smtClean="0">
                <a:solidFill>
                  <a:srgbClr val="000000"/>
                </a:solidFill>
              </a:rPr>
              <a:pPr>
                <a:defRPr/>
              </a:pPr>
              <a:t>‹#›</a:t>
            </a:fld>
            <a:endParaRPr lang="en-US" sz="700" b="1" dirty="0">
              <a:solidFill>
                <a:srgbClr val="000000"/>
              </a:solidFill>
            </a:endParaRPr>
          </a:p>
        </p:txBody>
      </p:sp>
      <p:sp>
        <p:nvSpPr>
          <p:cNvPr id="18" name="Text Box 11"/>
          <p:cNvSpPr txBox="1">
            <a:spLocks noChangeArrowheads="1"/>
          </p:cNvSpPr>
          <p:nvPr userDrawn="1"/>
        </p:nvSpPr>
        <p:spPr bwMode="auto">
          <a:xfrm>
            <a:off x="1360418" y="6623119"/>
            <a:ext cx="6488113" cy="215444"/>
          </a:xfrm>
          <a:prstGeom prst="rect">
            <a:avLst/>
          </a:prstGeom>
          <a:noFill/>
          <a:ln w="9525">
            <a:noFill/>
            <a:miter lim="800000"/>
            <a:headEnd/>
            <a:tailEnd/>
          </a:ln>
        </p:spPr>
        <p:txBody>
          <a:bodyPr wrap="square">
            <a:spAutoFit/>
          </a:bodyPr>
          <a:lstStyle/>
          <a:p>
            <a:pPr algn="ctr">
              <a:defRPr/>
            </a:pPr>
            <a:r>
              <a:rPr lang="en-US" sz="800" dirty="0">
                <a:solidFill>
                  <a:srgbClr val="0000CC"/>
                </a:solidFill>
              </a:rPr>
              <a:t>Distribution Statement A – Approved for public release by DOPSR on 10/03/2017, SR Case # 18-S-0002 applies. Distribution is unlimited.</a:t>
            </a:r>
          </a:p>
        </p:txBody>
      </p:sp>
    </p:spTree>
    <p:extLst>
      <p:ext uri="{BB962C8B-B14F-4D97-AF65-F5344CB8AC3E}">
        <p14:creationId xmlns:p14="http://schemas.microsoft.com/office/powerpoint/2010/main" val="4152416405"/>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sldNum="0" hdr="0" ftr="0" dt="0"/>
  <p:txStyles>
    <p:title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charset="0"/>
        </a:defRPr>
      </a:lvl2pPr>
      <a:lvl3pPr algn="ctr" rtl="0" eaLnBrk="1" fontAlgn="base" hangingPunct="1">
        <a:lnSpc>
          <a:spcPct val="85000"/>
        </a:lnSpc>
        <a:spcBef>
          <a:spcPct val="0"/>
        </a:spcBef>
        <a:spcAft>
          <a:spcPct val="0"/>
        </a:spcAft>
        <a:defRPr sz="3200" b="1">
          <a:solidFill>
            <a:schemeClr val="tx2"/>
          </a:solidFill>
          <a:latin typeface="Arial" charset="0"/>
        </a:defRPr>
      </a:lvl3pPr>
      <a:lvl4pPr algn="ctr" rtl="0" eaLnBrk="1" fontAlgn="base" hangingPunct="1">
        <a:lnSpc>
          <a:spcPct val="85000"/>
        </a:lnSpc>
        <a:spcBef>
          <a:spcPct val="0"/>
        </a:spcBef>
        <a:spcAft>
          <a:spcPct val="0"/>
        </a:spcAft>
        <a:defRPr sz="3200" b="1">
          <a:solidFill>
            <a:schemeClr val="tx2"/>
          </a:solidFill>
          <a:latin typeface="Arial" charset="0"/>
        </a:defRPr>
      </a:lvl4pPr>
      <a:lvl5pPr algn="ctr" rtl="0" eaLnBrk="1" fontAlgn="base" hangingPunct="1">
        <a:lnSpc>
          <a:spcPct val="85000"/>
        </a:lnSpc>
        <a:spcBef>
          <a:spcPct val="0"/>
        </a:spcBef>
        <a:spcAft>
          <a:spcPct val="0"/>
        </a:spcAft>
        <a:defRPr sz="3200" b="1">
          <a:solidFill>
            <a:schemeClr val="tx2"/>
          </a:solidFill>
          <a:latin typeface="Arial" charset="0"/>
        </a:defRPr>
      </a:lvl5pPr>
      <a:lvl6pPr marL="457200" algn="ctr" rtl="0" eaLnBrk="1" fontAlgn="base" hangingPunct="1">
        <a:lnSpc>
          <a:spcPct val="85000"/>
        </a:lnSpc>
        <a:spcBef>
          <a:spcPct val="0"/>
        </a:spcBef>
        <a:spcAft>
          <a:spcPct val="0"/>
        </a:spcAft>
        <a:defRPr sz="3200" b="1">
          <a:solidFill>
            <a:schemeClr val="tx2"/>
          </a:solidFill>
          <a:latin typeface="Arial" charset="0"/>
        </a:defRPr>
      </a:lvl6pPr>
      <a:lvl7pPr marL="914400" algn="ctr" rtl="0" eaLnBrk="1" fontAlgn="base" hangingPunct="1">
        <a:lnSpc>
          <a:spcPct val="85000"/>
        </a:lnSpc>
        <a:spcBef>
          <a:spcPct val="0"/>
        </a:spcBef>
        <a:spcAft>
          <a:spcPct val="0"/>
        </a:spcAft>
        <a:defRPr sz="3200" b="1">
          <a:solidFill>
            <a:schemeClr val="tx2"/>
          </a:solidFill>
          <a:latin typeface="Arial" charset="0"/>
        </a:defRPr>
      </a:lvl7pPr>
      <a:lvl8pPr marL="1371600" algn="ctr" rtl="0" eaLnBrk="1" fontAlgn="base" hangingPunct="1">
        <a:lnSpc>
          <a:spcPct val="85000"/>
        </a:lnSpc>
        <a:spcBef>
          <a:spcPct val="0"/>
        </a:spcBef>
        <a:spcAft>
          <a:spcPct val="0"/>
        </a:spcAft>
        <a:defRPr sz="3200" b="1">
          <a:solidFill>
            <a:schemeClr val="tx2"/>
          </a:solidFill>
          <a:latin typeface="Arial" charset="0"/>
        </a:defRPr>
      </a:lvl8pPr>
      <a:lvl9pPr marL="1828800" algn="ctr" rtl="0" eaLnBrk="1" fontAlgn="base" hangingPunct="1">
        <a:lnSpc>
          <a:spcPct val="85000"/>
        </a:lnSpc>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b="1">
          <a:solidFill>
            <a:srgbClr val="000099"/>
          </a:solidFill>
          <a:latin typeface="Arial" pitchFamily="34" charset="0"/>
          <a:ea typeface="+mn-ea"/>
          <a:cs typeface="+mn-cs"/>
        </a:defRPr>
      </a:lvl1pPr>
      <a:lvl2pPr marL="742950" indent="-285750" algn="l" rtl="0" eaLnBrk="1" fontAlgn="base" hangingPunct="1">
        <a:spcBef>
          <a:spcPct val="20000"/>
        </a:spcBef>
        <a:spcAft>
          <a:spcPct val="0"/>
        </a:spcAft>
        <a:buChar char="–"/>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jpe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jpe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jpeg"/><Relationship Id="rId2" Type="http://schemas.openxmlformats.org/officeDocument/2006/relationships/notesSlide" Target="../notesSlides/notesSlide10.xml"/><Relationship Id="rId16" Type="http://schemas.openxmlformats.org/officeDocument/2006/relationships/image" Target="../media/image26.png"/><Relationship Id="rId20" Type="http://schemas.openxmlformats.org/officeDocument/2006/relationships/image" Target="../media/image30.jpeg"/><Relationship Id="rId29"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jpeg"/><Relationship Id="rId15" Type="http://schemas.openxmlformats.org/officeDocument/2006/relationships/image" Target="../media/image25.gif"/><Relationship Id="rId23" Type="http://schemas.openxmlformats.org/officeDocument/2006/relationships/image" Target="../media/image33.jpeg"/><Relationship Id="rId28" Type="http://schemas.openxmlformats.org/officeDocument/2006/relationships/image" Target="../media/image38.png"/><Relationship Id="rId10" Type="http://schemas.openxmlformats.org/officeDocument/2006/relationships/image" Target="../media/image20.jpeg"/><Relationship Id="rId19" Type="http://schemas.openxmlformats.org/officeDocument/2006/relationships/image" Target="../media/image29.jpe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jpeg"/><Relationship Id="rId27" Type="http://schemas.openxmlformats.org/officeDocument/2006/relationships/image" Target="../media/image37.gif"/><Relationship Id="rId30"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1.png"/><Relationship Id="rId18" Type="http://schemas.openxmlformats.org/officeDocument/2006/relationships/image" Target="../media/image54.jpeg"/><Relationship Id="rId3" Type="http://schemas.openxmlformats.org/officeDocument/2006/relationships/image" Target="../media/image46.png"/><Relationship Id="rId21" Type="http://schemas.microsoft.com/office/2007/relationships/hdphoto" Target="../media/hdphoto8.wdp"/><Relationship Id="rId7" Type="http://schemas.openxmlformats.org/officeDocument/2006/relationships/image" Target="../media/image48.png"/><Relationship Id="rId12" Type="http://schemas.microsoft.com/office/2007/relationships/hdphoto" Target="../media/hdphoto5.wdp"/><Relationship Id="rId17" Type="http://schemas.openxmlformats.org/officeDocument/2006/relationships/image" Target="../media/image53.jpeg"/><Relationship Id="rId2" Type="http://schemas.openxmlformats.org/officeDocument/2006/relationships/notesSlide" Target="../notesSlides/notesSlide16.xml"/><Relationship Id="rId16" Type="http://schemas.microsoft.com/office/2007/relationships/hdphoto" Target="../media/hdphoto7.wdp"/><Relationship Id="rId20" Type="http://schemas.openxmlformats.org/officeDocument/2006/relationships/image" Target="../media/image56.png"/><Relationship Id="rId1" Type="http://schemas.openxmlformats.org/officeDocument/2006/relationships/slideLayout" Target="../slideLayouts/slideLayout9.xml"/><Relationship Id="rId6" Type="http://schemas.microsoft.com/office/2007/relationships/hdphoto" Target="../media/hdphoto2.wdp"/><Relationship Id="rId11" Type="http://schemas.openxmlformats.org/officeDocument/2006/relationships/image" Target="../media/image50.png"/><Relationship Id="rId5" Type="http://schemas.openxmlformats.org/officeDocument/2006/relationships/image" Target="../media/image47.png"/><Relationship Id="rId15" Type="http://schemas.openxmlformats.org/officeDocument/2006/relationships/image" Target="../media/image52.jpeg"/><Relationship Id="rId10" Type="http://schemas.microsoft.com/office/2007/relationships/hdphoto" Target="../media/hdphoto4.wdp"/><Relationship Id="rId19" Type="http://schemas.openxmlformats.org/officeDocument/2006/relationships/image" Target="../media/image55.jpeg"/><Relationship Id="rId4" Type="http://schemas.microsoft.com/office/2007/relationships/hdphoto" Target="../media/hdphoto1.wdp"/><Relationship Id="rId9" Type="http://schemas.openxmlformats.org/officeDocument/2006/relationships/image" Target="../media/image49.png"/><Relationship Id="rId14" Type="http://schemas.microsoft.com/office/2007/relationships/hdphoto" Target="../media/hdphoto6.wdp"/><Relationship Id="rId22" Type="http://schemas.openxmlformats.org/officeDocument/2006/relationships/image" Target="../media/image5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DoD Digital Engineering Strategy</a:t>
            </a:r>
          </a:p>
        </p:txBody>
      </p:sp>
      <p:sp>
        <p:nvSpPr>
          <p:cNvPr id="6" name="Subtitle 7"/>
          <p:cNvSpPr txBox="1">
            <a:spLocks/>
          </p:cNvSpPr>
          <p:nvPr/>
        </p:nvSpPr>
        <p:spPr bwMode="auto">
          <a:xfrm>
            <a:off x="40723" y="4037311"/>
            <a:ext cx="9045574" cy="2284470"/>
          </a:xfrm>
          <a:prstGeom prst="rect">
            <a:avLst/>
          </a:prstGeom>
          <a:noFill/>
          <a:ln w="9525">
            <a:noFill/>
            <a:miter lim="800000"/>
            <a:headEnd/>
            <a:tailEnd/>
          </a:ln>
        </p:spPr>
        <p:txBody>
          <a:bodyPr vert="horz" wrap="square" lIns="91383" tIns="45694" rIns="91383" bIns="45694" numCol="1" anchor="t" anchorCtr="0" compatLnSpc="1">
            <a:prstTxWarp prst="textNoShape">
              <a:avLst/>
            </a:prstTxWarp>
            <a:normAutofit fontScale="92500" lnSpcReduction="20000"/>
          </a:bodyPr>
          <a:lstStyle>
            <a:lvl1pPr marL="0" indent="0" algn="ctr" rtl="0" eaLnBrk="1" fontAlgn="base" hangingPunct="1">
              <a:spcBef>
                <a:spcPts val="0"/>
              </a:spcBef>
              <a:spcAft>
                <a:spcPct val="0"/>
              </a:spcAft>
              <a:buFontTx/>
              <a:buNone/>
              <a:defRPr sz="2400" b="1" smtClean="0">
                <a:solidFill>
                  <a:srgbClr val="000099"/>
                </a:solidFill>
                <a:latin typeface="Arial" pitchFamily="34" charset="0"/>
                <a:ea typeface="+mn-ea"/>
                <a:cs typeface="+mn-cs"/>
              </a:defRPr>
            </a:lvl1pPr>
            <a:lvl2pPr marL="742492" indent="-285574" algn="l" rtl="0" eaLnBrk="1" fontAlgn="base" hangingPunct="1">
              <a:spcBef>
                <a:spcPct val="20000"/>
              </a:spcBef>
              <a:spcAft>
                <a:spcPct val="0"/>
              </a:spcAft>
              <a:buChar char="–"/>
              <a:defRPr sz="2000">
                <a:solidFill>
                  <a:srgbClr val="000000"/>
                </a:solidFill>
                <a:latin typeface="Arial" pitchFamily="34" charset="0"/>
              </a:defRPr>
            </a:lvl2pPr>
            <a:lvl3pPr marL="1142297" indent="-22846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599215" indent="-22846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6134" indent="-228460" algn="l" rtl="0" eaLnBrk="1" fontAlgn="base" hangingPunct="1">
              <a:spcBef>
                <a:spcPct val="20000"/>
              </a:spcBef>
              <a:spcAft>
                <a:spcPct val="0"/>
              </a:spcAft>
              <a:buChar char="»"/>
              <a:defRPr sz="1400">
                <a:solidFill>
                  <a:schemeClr val="tx1"/>
                </a:solidFill>
                <a:latin typeface="Arial" pitchFamily="34" charset="0"/>
              </a:defRPr>
            </a:lvl5pPr>
            <a:lvl6pPr marL="2513052" indent="-228460" algn="l" rtl="0" eaLnBrk="1" fontAlgn="base" hangingPunct="1">
              <a:spcBef>
                <a:spcPct val="20000"/>
              </a:spcBef>
              <a:spcAft>
                <a:spcPct val="0"/>
              </a:spcAft>
              <a:buChar char="»"/>
              <a:defRPr sz="1000">
                <a:solidFill>
                  <a:schemeClr val="tx1"/>
                </a:solidFill>
                <a:latin typeface="+mn-lt"/>
              </a:defRPr>
            </a:lvl6pPr>
            <a:lvl7pPr marL="2969970" indent="-228460" algn="l" rtl="0" eaLnBrk="1" fontAlgn="base" hangingPunct="1">
              <a:spcBef>
                <a:spcPct val="20000"/>
              </a:spcBef>
              <a:spcAft>
                <a:spcPct val="0"/>
              </a:spcAft>
              <a:buChar char="»"/>
              <a:defRPr sz="1000">
                <a:solidFill>
                  <a:schemeClr val="tx1"/>
                </a:solidFill>
                <a:latin typeface="+mn-lt"/>
              </a:defRPr>
            </a:lvl7pPr>
            <a:lvl8pPr marL="3426888" indent="-228460" algn="l" rtl="0" eaLnBrk="1" fontAlgn="base" hangingPunct="1">
              <a:spcBef>
                <a:spcPct val="20000"/>
              </a:spcBef>
              <a:spcAft>
                <a:spcPct val="0"/>
              </a:spcAft>
              <a:buChar char="»"/>
              <a:defRPr sz="1000">
                <a:solidFill>
                  <a:schemeClr val="tx1"/>
                </a:solidFill>
                <a:latin typeface="+mn-lt"/>
              </a:defRPr>
            </a:lvl8pPr>
            <a:lvl9pPr marL="3883806" indent="-228460" algn="l" rtl="0" eaLnBrk="1" fontAlgn="base" hangingPunct="1">
              <a:spcBef>
                <a:spcPct val="20000"/>
              </a:spcBef>
              <a:spcAft>
                <a:spcPct val="0"/>
              </a:spcAft>
              <a:buChar char="»"/>
              <a:defRPr sz="1000">
                <a:solidFill>
                  <a:schemeClr val="tx1"/>
                </a:solidFill>
                <a:latin typeface="+mn-lt"/>
              </a:defRPr>
            </a:lvl9pPr>
          </a:lstStyle>
          <a:p>
            <a:pPr>
              <a:lnSpc>
                <a:spcPct val="120000"/>
              </a:lnSpc>
            </a:pPr>
            <a:r>
              <a:rPr lang="en-US" sz="2600" kern="0" dirty="0"/>
              <a:t>Ms. Philomena Zimmerman</a:t>
            </a:r>
          </a:p>
          <a:p>
            <a:pPr>
              <a:defRPr/>
            </a:pPr>
            <a:r>
              <a:rPr lang="en-US" sz="2200" dirty="0">
                <a:latin typeface="Arial" charset="0"/>
              </a:rPr>
              <a:t>Deputy Director, Engineering Tools and Environments</a:t>
            </a:r>
          </a:p>
          <a:p>
            <a:pPr>
              <a:defRPr/>
            </a:pPr>
            <a:r>
              <a:rPr lang="en-US" sz="2200" kern="0" dirty="0">
                <a:latin typeface="Arial" charset="0"/>
              </a:rPr>
              <a:t>Office of the Deputy Assistant Secretary of Defense</a:t>
            </a:r>
            <a:br>
              <a:rPr lang="en-US" sz="2200" kern="0" dirty="0">
                <a:latin typeface="Arial" charset="0"/>
              </a:rPr>
            </a:br>
            <a:r>
              <a:rPr lang="en-US" sz="2200" kern="0" dirty="0">
                <a:latin typeface="Arial" charset="0"/>
              </a:rPr>
              <a:t>for Systems Engineering</a:t>
            </a:r>
          </a:p>
          <a:p>
            <a:pPr>
              <a:lnSpc>
                <a:spcPct val="120000"/>
              </a:lnSpc>
            </a:pPr>
            <a:endParaRPr lang="en-US" sz="2000" kern="0" dirty="0"/>
          </a:p>
          <a:p>
            <a:pPr>
              <a:lnSpc>
                <a:spcPct val="120000"/>
              </a:lnSpc>
            </a:pPr>
            <a:r>
              <a:rPr lang="en-US" sz="2200" kern="0" dirty="0"/>
              <a:t>INCOSE IW</a:t>
            </a:r>
            <a:br>
              <a:rPr lang="en-US" sz="2200" kern="0" dirty="0"/>
            </a:br>
            <a:r>
              <a:rPr lang="en-US" sz="2200" kern="0" dirty="0"/>
              <a:t>Jacksonville, FL | January 19, 2018</a:t>
            </a:r>
          </a:p>
          <a:p>
            <a:endParaRPr lang="en-US" kern="0" dirty="0"/>
          </a:p>
        </p:txBody>
      </p:sp>
      <p:sp>
        <p:nvSpPr>
          <p:cNvPr id="2" name="Rectangle 1"/>
          <p:cNvSpPr/>
          <p:nvPr/>
        </p:nvSpPr>
        <p:spPr bwMode="auto">
          <a:xfrm>
            <a:off x="0" y="6604000"/>
            <a:ext cx="1270000" cy="10259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25000" smtClean="0">
                <a:ln>
                  <a:noFill/>
                </a:ln>
                <a:solidFill>
                  <a:srgbClr val="000000"/>
                </a:solidFill>
                <a:effectLst/>
              </a:rPr>
              <a:t>Unrestricted</a:t>
            </a:r>
          </a:p>
        </p:txBody>
      </p:sp>
    </p:spTree>
    <p:extLst>
      <p:ext uri="{BB962C8B-B14F-4D97-AF65-F5344CB8AC3E}">
        <p14:creationId xmlns:p14="http://schemas.microsoft.com/office/powerpoint/2010/main" val="205661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2338" y="4241605"/>
            <a:ext cx="967636" cy="8229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8027" y="1866407"/>
            <a:ext cx="967409" cy="13093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985652" y="0"/>
            <a:ext cx="7203005" cy="1028700"/>
          </a:xfrm>
        </p:spPr>
        <p:txBody>
          <a:bodyPr/>
          <a:lstStyle/>
          <a:p>
            <a:pPr>
              <a:lnSpc>
                <a:spcPct val="100000"/>
              </a:lnSpc>
            </a:pPr>
            <a:r>
              <a:rPr lang="en-US" dirty="0"/>
              <a:t>Leveraging Multiple Activities</a:t>
            </a:r>
          </a:p>
        </p:txBody>
      </p:sp>
      <p:sp>
        <p:nvSpPr>
          <p:cNvPr id="21" name="TextBox 20"/>
          <p:cNvSpPr txBox="1"/>
          <p:nvPr/>
        </p:nvSpPr>
        <p:spPr>
          <a:xfrm>
            <a:off x="1069810" y="1817675"/>
            <a:ext cx="1712719" cy="461665"/>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DoDI 5000.02, Enclosure 3, Section 9: Modeling and Simulation </a:t>
            </a:r>
          </a:p>
        </p:txBody>
      </p:sp>
      <p:sp>
        <p:nvSpPr>
          <p:cNvPr id="30" name="Content Placeholder 2"/>
          <p:cNvSpPr txBox="1">
            <a:spLocks/>
          </p:cNvSpPr>
          <p:nvPr/>
        </p:nvSpPr>
        <p:spPr bwMode="auto">
          <a:xfrm>
            <a:off x="5584" y="1145819"/>
            <a:ext cx="3054669" cy="558209"/>
          </a:xfrm>
          <a:prstGeom prst="rect">
            <a:avLst/>
          </a:prstGeom>
          <a:noFill/>
          <a:ln w="19050">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rgbClr val="000099"/>
                </a:solidFill>
                <a:latin typeface="Arial" pitchFamily="34" charset="0"/>
                <a:ea typeface="+mn-ea"/>
                <a:cs typeface="+mn-cs"/>
              </a:defRPr>
            </a:lvl1pPr>
            <a:lvl2pPr marL="742950" indent="-285750" algn="l" rtl="0" eaLnBrk="1" fontAlgn="base" hangingPunct="1">
              <a:spcBef>
                <a:spcPct val="20000"/>
              </a:spcBef>
              <a:spcAft>
                <a:spcPct val="0"/>
              </a:spcAft>
              <a:buChar char="–"/>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marL="0" indent="0">
              <a:buFontTx/>
              <a:buNone/>
            </a:pPr>
            <a:r>
              <a:rPr lang="en-US" sz="1600" kern="0" dirty="0">
                <a:cs typeface="Arial" panose="020B0604020202020204" pitchFamily="34" charset="0"/>
              </a:rPr>
              <a:t>Infusion in Policy &amp; Guidance</a:t>
            </a:r>
            <a:endParaRPr lang="en-US" sz="1800" kern="0" dirty="0">
              <a:cs typeface="Arial" panose="020B0604020202020204" pitchFamily="34" charset="0"/>
            </a:endParaRPr>
          </a:p>
          <a:p>
            <a:pPr marL="0" indent="0">
              <a:buFontTx/>
              <a:buNone/>
            </a:pPr>
            <a:r>
              <a:rPr lang="en-US" sz="1800" kern="0" dirty="0">
                <a:cs typeface="Arial" panose="020B0604020202020204" pitchFamily="34" charset="0"/>
              </a:rPr>
              <a:t>  </a:t>
            </a:r>
          </a:p>
        </p:txBody>
      </p:sp>
      <p:sp>
        <p:nvSpPr>
          <p:cNvPr id="32" name="TextBox 31"/>
          <p:cNvSpPr txBox="1"/>
          <p:nvPr/>
        </p:nvSpPr>
        <p:spPr>
          <a:xfrm>
            <a:off x="3060253" y="4031315"/>
            <a:ext cx="1331685" cy="584775"/>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System Engineering Research Center (SERC): Model Centric Research</a:t>
            </a:r>
          </a:p>
        </p:txBody>
      </p:sp>
      <p:pic>
        <p:nvPicPr>
          <p:cNvPr id="39" name="Picture 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106" y="2326611"/>
            <a:ext cx="1085640" cy="1463040"/>
          </a:xfrm>
          <a:prstGeom prst="rect">
            <a:avLst/>
          </a:prstGeom>
        </p:spPr>
      </p:pic>
      <p:pic>
        <p:nvPicPr>
          <p:cNvPr id="4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281" y="3096124"/>
            <a:ext cx="969619" cy="1188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1" name="TextBox 40"/>
          <p:cNvSpPr txBox="1"/>
          <p:nvPr/>
        </p:nvSpPr>
        <p:spPr>
          <a:xfrm>
            <a:off x="1536628" y="3155418"/>
            <a:ext cx="1146798" cy="461665"/>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DoD Digital Engineering Fundamentals</a:t>
            </a:r>
          </a:p>
        </p:txBody>
      </p:sp>
      <p:sp>
        <p:nvSpPr>
          <p:cNvPr id="45" name="TextBox 44"/>
          <p:cNvSpPr txBox="1"/>
          <p:nvPr/>
        </p:nvSpPr>
        <p:spPr>
          <a:xfrm>
            <a:off x="4342274" y="1686074"/>
            <a:ext cx="1416474" cy="33855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DoD Digital Engineering Working Group (DEWG)</a:t>
            </a:r>
          </a:p>
        </p:txBody>
      </p:sp>
      <p:sp>
        <p:nvSpPr>
          <p:cNvPr id="130" name="TextBox 129"/>
          <p:cNvSpPr txBox="1"/>
          <p:nvPr/>
        </p:nvSpPr>
        <p:spPr>
          <a:xfrm>
            <a:off x="5029850" y="4497547"/>
            <a:ext cx="1323260" cy="461665"/>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Engineered Resilient Systems: Adapting to changing requirements </a:t>
            </a:r>
          </a:p>
        </p:txBody>
      </p:sp>
      <p:sp>
        <p:nvSpPr>
          <p:cNvPr id="131" name="TextBox 130"/>
          <p:cNvSpPr txBox="1"/>
          <p:nvPr/>
        </p:nvSpPr>
        <p:spPr>
          <a:xfrm>
            <a:off x="5251811" y="2493506"/>
            <a:ext cx="1143201" cy="830997"/>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Digital System Model (DSM) Taxonomy: Defining categories of data across acquisition </a:t>
            </a:r>
          </a:p>
        </p:txBody>
      </p:sp>
      <p:sp>
        <p:nvSpPr>
          <p:cNvPr id="205" name="Content Placeholder 2"/>
          <p:cNvSpPr txBox="1">
            <a:spLocks/>
          </p:cNvSpPr>
          <p:nvPr/>
        </p:nvSpPr>
        <p:spPr bwMode="auto">
          <a:xfrm>
            <a:off x="3320762" y="1143543"/>
            <a:ext cx="2636177" cy="406088"/>
          </a:xfrm>
          <a:prstGeom prst="rect">
            <a:avLst/>
          </a:prstGeom>
          <a:noFill/>
          <a:ln w="19050">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rgbClr val="000099"/>
                </a:solidFill>
                <a:latin typeface="Arial" pitchFamily="34" charset="0"/>
                <a:ea typeface="+mn-ea"/>
                <a:cs typeface="+mn-cs"/>
              </a:defRPr>
            </a:lvl1pPr>
            <a:lvl2pPr marL="742950" indent="-285750" algn="l" rtl="0" eaLnBrk="1" fontAlgn="base" hangingPunct="1">
              <a:spcBef>
                <a:spcPct val="20000"/>
              </a:spcBef>
              <a:spcAft>
                <a:spcPct val="0"/>
              </a:spcAft>
              <a:buChar char="–"/>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marL="0" indent="0" algn="ctr">
              <a:buFontTx/>
              <a:buNone/>
            </a:pPr>
            <a:r>
              <a:rPr lang="en-US" sz="1800" kern="0" dirty="0"/>
              <a:t>ODASD(SE) Initiatives</a:t>
            </a:r>
          </a:p>
          <a:p>
            <a:pPr marL="0" indent="0">
              <a:buFontTx/>
              <a:buNone/>
            </a:pPr>
            <a:r>
              <a:rPr lang="en-US" sz="1400" kern="0" dirty="0"/>
              <a:t> </a:t>
            </a:r>
          </a:p>
        </p:txBody>
      </p:sp>
      <p:grpSp>
        <p:nvGrpSpPr>
          <p:cNvPr id="3" name="Group 2"/>
          <p:cNvGrpSpPr/>
          <p:nvPr/>
        </p:nvGrpSpPr>
        <p:grpSpPr>
          <a:xfrm>
            <a:off x="3387375" y="1581667"/>
            <a:ext cx="999615" cy="1292695"/>
            <a:chOff x="6371865" y="4207974"/>
            <a:chExt cx="999615" cy="1292695"/>
          </a:xfrm>
        </p:grpSpPr>
        <p:pic>
          <p:nvPicPr>
            <p:cNvPr id="43"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71865" y="4207974"/>
              <a:ext cx="999615" cy="1292695"/>
            </a:xfrm>
            <a:prstGeom prst="rect">
              <a:avLst/>
            </a:prstGeom>
            <a:solidFill>
              <a:srgbClr val="FFFFFF">
                <a:shade val="85000"/>
              </a:srgbClr>
            </a:solidFill>
            <a:ln w="9525" cap="sq">
              <a:solidFill>
                <a:schemeClr val="tx1">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4" name="Rectangle 43"/>
            <p:cNvSpPr/>
            <p:nvPr/>
          </p:nvSpPr>
          <p:spPr bwMode="auto">
            <a:xfrm>
              <a:off x="6431654" y="4335248"/>
              <a:ext cx="915590" cy="24697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600" dirty="0"/>
                <a:t>Digital Engineering Working Group</a:t>
              </a:r>
              <a:endParaRPr kumimoji="0" lang="en-US" sz="600" b="0" i="0" u="none" strike="noStrike" cap="none" normalizeH="0" baseline="-25000" dirty="0">
                <a:ln>
                  <a:noFill/>
                </a:ln>
                <a:solidFill>
                  <a:schemeClr val="tx1"/>
                </a:solidFill>
                <a:effectLst/>
              </a:endParaRPr>
            </a:p>
          </p:txBody>
        </p:sp>
      </p:grpSp>
      <p:sp>
        <p:nvSpPr>
          <p:cNvPr id="23" name="TextBox 22"/>
          <p:cNvSpPr txBox="1"/>
          <p:nvPr/>
        </p:nvSpPr>
        <p:spPr>
          <a:xfrm>
            <a:off x="1256889" y="2621786"/>
            <a:ext cx="1379780" cy="33855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Defense Acquisition Guidebook Chapter 3</a:t>
            </a:r>
          </a:p>
        </p:txBody>
      </p:sp>
      <p:sp>
        <p:nvSpPr>
          <p:cNvPr id="47" name="TextBox 46"/>
          <p:cNvSpPr txBox="1"/>
          <p:nvPr/>
        </p:nvSpPr>
        <p:spPr>
          <a:xfrm>
            <a:off x="-1703" y="4408551"/>
            <a:ext cx="1128192" cy="507831"/>
          </a:xfrm>
          <a:prstGeom prst="rect">
            <a:avLst/>
          </a:prstGeom>
          <a:noFill/>
        </p:spPr>
        <p:txBody>
          <a:bodyPr wrap="square" rtlCol="0">
            <a:spAutoFit/>
          </a:bodyPr>
          <a:lstStyle/>
          <a:p>
            <a:pPr algn="ctr"/>
            <a:r>
              <a:rPr lang="en-US" sz="900" b="1" dirty="0">
                <a:cs typeface="Arial" panose="020B0604020202020204" pitchFamily="34" charset="0"/>
              </a:rPr>
              <a:t>Defense Acquisition</a:t>
            </a:r>
            <a:r>
              <a:rPr lang="en-US" sz="900" b="1" dirty="0">
                <a:latin typeface="Arial" panose="020B0604020202020204" pitchFamily="34" charset="0"/>
                <a:cs typeface="Arial" panose="020B0604020202020204" pitchFamily="34" charset="0"/>
              </a:rPr>
              <a:t> University </a:t>
            </a:r>
          </a:p>
        </p:txBody>
      </p:sp>
      <p:pic>
        <p:nvPicPr>
          <p:cNvPr id="14"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46595" y="3885691"/>
            <a:ext cx="1295399" cy="97155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17785" y="3555389"/>
            <a:ext cx="1462565"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50010" y="3005223"/>
            <a:ext cx="1340132" cy="1005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83178" y="2472452"/>
            <a:ext cx="1444055"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 name="Content Placeholder 8"/>
          <p:cNvPicPr>
            <a:picLocks noGrp="1" noChangeAspect="1"/>
          </p:cNvPicPr>
          <p:nvPr>
            <p:ph idx="1"/>
          </p:nvPr>
        </p:nvPicPr>
        <p:blipFill>
          <a:blip r:embed="rId12" cstate="email">
            <a:extLst>
              <a:ext uri="{28A0092B-C50C-407E-A947-70E740481C1C}">
                <a14:useLocalDpi xmlns:a14="http://schemas.microsoft.com/office/drawing/2010/main"/>
              </a:ext>
            </a:extLst>
          </a:blip>
          <a:stretch>
            <a:fillRect/>
          </a:stretch>
        </p:blipFill>
        <p:spPr>
          <a:xfrm>
            <a:off x="2974874" y="4653085"/>
            <a:ext cx="1371600" cy="977554"/>
          </a:xfrm>
          <a:prstGeom prst="rect">
            <a:avLst/>
          </a:prstGeom>
        </p:spPr>
      </p:pic>
      <p:sp>
        <p:nvSpPr>
          <p:cNvPr id="55" name="Content Placeholder 2"/>
          <p:cNvSpPr txBox="1">
            <a:spLocks/>
          </p:cNvSpPr>
          <p:nvPr/>
        </p:nvSpPr>
        <p:spPr bwMode="auto">
          <a:xfrm>
            <a:off x="6575969" y="1143000"/>
            <a:ext cx="2373855" cy="255906"/>
          </a:xfrm>
          <a:prstGeom prst="rect">
            <a:avLst/>
          </a:prstGeom>
          <a:noFill/>
          <a:ln w="19050">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rgbClr val="000099"/>
                </a:solidFill>
                <a:latin typeface="Arial" pitchFamily="34" charset="0"/>
                <a:ea typeface="+mn-ea"/>
                <a:cs typeface="+mn-cs"/>
              </a:defRPr>
            </a:lvl1pPr>
            <a:lvl2pPr marL="742950" indent="-285750" algn="l" rtl="0" eaLnBrk="1" fontAlgn="base" hangingPunct="1">
              <a:spcBef>
                <a:spcPct val="20000"/>
              </a:spcBef>
              <a:spcAft>
                <a:spcPct val="0"/>
              </a:spcAft>
              <a:buChar char="–"/>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marL="0" indent="0" algn="ctr">
              <a:buFontTx/>
              <a:buNone/>
            </a:pPr>
            <a:r>
              <a:rPr lang="en-US" sz="1800" kern="0" dirty="0"/>
              <a:t>Partnerships </a:t>
            </a:r>
          </a:p>
        </p:txBody>
      </p:sp>
      <p:sp>
        <p:nvSpPr>
          <p:cNvPr id="56" name="TextBox 55"/>
          <p:cNvSpPr txBox="1"/>
          <p:nvPr/>
        </p:nvSpPr>
        <p:spPr>
          <a:xfrm>
            <a:off x="2954520" y="5589936"/>
            <a:ext cx="1511822" cy="33855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NASA: Sounding Rocket Program </a:t>
            </a:r>
          </a:p>
        </p:txBody>
      </p:sp>
      <p:sp>
        <p:nvSpPr>
          <p:cNvPr id="12" name="Rectangle 11"/>
          <p:cNvSpPr/>
          <p:nvPr/>
        </p:nvSpPr>
        <p:spPr>
          <a:xfrm>
            <a:off x="-330099" y="1508661"/>
            <a:ext cx="3556144" cy="230832"/>
          </a:xfrm>
          <a:prstGeom prst="rect">
            <a:avLst/>
          </a:prstGeom>
        </p:spPr>
        <p:txBody>
          <a:bodyPr wrap="square">
            <a:spAutoFit/>
          </a:bodyPr>
          <a:lstStyle/>
          <a:p>
            <a:pPr marL="0" indent="0" algn="ctr">
              <a:buFontTx/>
              <a:buNone/>
            </a:pPr>
            <a:r>
              <a:rPr lang="en-US" sz="900" b="1" i="1" dirty="0">
                <a:latin typeface="Arial" panose="020B0604020202020204" pitchFamily="34" charset="0"/>
                <a:cs typeface="Arial" panose="020B0604020202020204" pitchFamily="34" charset="0"/>
              </a:rPr>
              <a:t>http://www.acq.osd.mil/se/pg/guidance.html</a:t>
            </a:r>
          </a:p>
        </p:txBody>
      </p:sp>
      <p:sp>
        <p:nvSpPr>
          <p:cNvPr id="38" name="TextBox 37"/>
          <p:cNvSpPr txBox="1"/>
          <p:nvPr/>
        </p:nvSpPr>
        <p:spPr>
          <a:xfrm>
            <a:off x="4359946" y="5103742"/>
            <a:ext cx="2058660" cy="830997"/>
          </a:xfrm>
          <a:prstGeom prst="rect">
            <a:avLst/>
          </a:prstGeom>
          <a:noFill/>
        </p:spPr>
        <p:txBody>
          <a:bodyPr wrap="square" rtlCol="0">
            <a:spAutoFit/>
          </a:bodyPr>
          <a:lstStyle/>
          <a:p>
            <a:r>
              <a:rPr lang="en-US" sz="800" b="1" dirty="0"/>
              <a:t>High Performance Computing Modernization Program (HPCMP)  Computational Research and Engineering Acquisition Tools and Environments (CREATE) : Physics Based Modeling</a:t>
            </a:r>
          </a:p>
        </p:txBody>
      </p:sp>
      <p:sp>
        <p:nvSpPr>
          <p:cNvPr id="7" name="4-Point Star 6"/>
          <p:cNvSpPr/>
          <p:nvPr/>
        </p:nvSpPr>
        <p:spPr bwMode="auto">
          <a:xfrm>
            <a:off x="6429079" y="1576941"/>
            <a:ext cx="244262" cy="242330"/>
          </a:xfrm>
          <a:prstGeom prst="star4">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sp>
        <p:nvSpPr>
          <p:cNvPr id="63" name="4-Point Star 62"/>
          <p:cNvSpPr/>
          <p:nvPr/>
        </p:nvSpPr>
        <p:spPr bwMode="auto">
          <a:xfrm>
            <a:off x="6429079" y="3173287"/>
            <a:ext cx="244262" cy="242330"/>
          </a:xfrm>
          <a:prstGeom prst="star4">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baseline="-25000" dirty="0"/>
          </a:p>
        </p:txBody>
      </p:sp>
      <p:sp>
        <p:nvSpPr>
          <p:cNvPr id="66" name="4-Point Star 65"/>
          <p:cNvSpPr/>
          <p:nvPr/>
        </p:nvSpPr>
        <p:spPr bwMode="auto">
          <a:xfrm>
            <a:off x="6429079" y="5223729"/>
            <a:ext cx="244262" cy="242330"/>
          </a:xfrm>
          <a:prstGeom prst="star4">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baseline="-25000" dirty="0"/>
          </a:p>
        </p:txBody>
      </p:sp>
      <p:sp>
        <p:nvSpPr>
          <p:cNvPr id="8" name="TextBox 7"/>
          <p:cNvSpPr txBox="1"/>
          <p:nvPr/>
        </p:nvSpPr>
        <p:spPr>
          <a:xfrm>
            <a:off x="6640801" y="1544833"/>
            <a:ext cx="1250663" cy="261610"/>
          </a:xfrm>
          <a:prstGeom prst="rect">
            <a:avLst/>
          </a:prstGeom>
          <a:noFill/>
        </p:spPr>
        <p:txBody>
          <a:bodyPr wrap="none" rtlCol="0">
            <a:spAutoFit/>
          </a:bodyPr>
          <a:lstStyle/>
          <a:p>
            <a:r>
              <a:rPr lang="en-US" sz="1100" b="1" dirty="0">
                <a:latin typeface="+mj-lt"/>
              </a:rPr>
              <a:t>Armed Services</a:t>
            </a:r>
          </a:p>
        </p:txBody>
      </p:sp>
      <p:pic>
        <p:nvPicPr>
          <p:cNvPr id="73" name="Picture 6"/>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54580" y="1830431"/>
            <a:ext cx="518971" cy="48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38418" y="1799451"/>
            <a:ext cx="587486" cy="470944"/>
          </a:xfrm>
          <a:prstGeom prst="rect">
            <a:avLst/>
          </a:prstGeom>
        </p:spPr>
      </p:pic>
      <p:sp>
        <p:nvSpPr>
          <p:cNvPr id="76" name="TextBox 75"/>
          <p:cNvSpPr txBox="1"/>
          <p:nvPr/>
        </p:nvSpPr>
        <p:spPr>
          <a:xfrm>
            <a:off x="6637752" y="3132558"/>
            <a:ext cx="976549" cy="261610"/>
          </a:xfrm>
          <a:prstGeom prst="rect">
            <a:avLst/>
          </a:prstGeom>
          <a:noFill/>
        </p:spPr>
        <p:txBody>
          <a:bodyPr wrap="none" rtlCol="0">
            <a:spAutoFit/>
          </a:bodyPr>
          <a:lstStyle/>
          <a:p>
            <a:r>
              <a:rPr lang="en-US" sz="1100" b="1" dirty="0">
                <a:latin typeface="+mj-lt"/>
              </a:rPr>
              <a:t>Interagency</a:t>
            </a:r>
          </a:p>
        </p:txBody>
      </p:sp>
      <p:sp>
        <p:nvSpPr>
          <p:cNvPr id="78" name="TextBox 77"/>
          <p:cNvSpPr txBox="1"/>
          <p:nvPr/>
        </p:nvSpPr>
        <p:spPr>
          <a:xfrm>
            <a:off x="6637588" y="5195761"/>
            <a:ext cx="851515" cy="261610"/>
          </a:xfrm>
          <a:prstGeom prst="rect">
            <a:avLst/>
          </a:prstGeom>
          <a:noFill/>
        </p:spPr>
        <p:txBody>
          <a:bodyPr wrap="none" rtlCol="0">
            <a:spAutoFit/>
          </a:bodyPr>
          <a:lstStyle/>
          <a:p>
            <a:r>
              <a:rPr lang="en-US" sz="1100" b="1" dirty="0">
                <a:latin typeface="+mj-lt"/>
              </a:rPr>
              <a:t>Academic</a:t>
            </a:r>
          </a:p>
        </p:txBody>
      </p:sp>
      <p:pic>
        <p:nvPicPr>
          <p:cNvPr id="80" name="Picture 7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724159" y="5442296"/>
            <a:ext cx="640717" cy="433715"/>
          </a:xfrm>
          <a:prstGeom prst="rect">
            <a:avLst/>
          </a:prstGeom>
        </p:spPr>
      </p:pic>
      <p:sp>
        <p:nvSpPr>
          <p:cNvPr id="85" name="4-Point Star 84"/>
          <p:cNvSpPr/>
          <p:nvPr/>
        </p:nvSpPr>
        <p:spPr bwMode="auto">
          <a:xfrm>
            <a:off x="6429079" y="2359776"/>
            <a:ext cx="244262" cy="242330"/>
          </a:xfrm>
          <a:prstGeom prst="star4">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baseline="-25000" dirty="0"/>
          </a:p>
        </p:txBody>
      </p:sp>
      <p:sp>
        <p:nvSpPr>
          <p:cNvPr id="86" name="TextBox 85"/>
          <p:cNvSpPr txBox="1"/>
          <p:nvPr/>
        </p:nvSpPr>
        <p:spPr>
          <a:xfrm>
            <a:off x="6632936" y="2331475"/>
            <a:ext cx="1378904" cy="261610"/>
          </a:xfrm>
          <a:prstGeom prst="rect">
            <a:avLst/>
          </a:prstGeom>
          <a:noFill/>
        </p:spPr>
        <p:txBody>
          <a:bodyPr wrap="none" rtlCol="0">
            <a:spAutoFit/>
          </a:bodyPr>
          <a:lstStyle/>
          <a:p>
            <a:r>
              <a:rPr lang="en-US" sz="1100" b="1" dirty="0">
                <a:latin typeface="+mj-lt"/>
              </a:rPr>
              <a:t>DoD Components</a:t>
            </a:r>
          </a:p>
        </p:txBody>
      </p:sp>
      <p:pic>
        <p:nvPicPr>
          <p:cNvPr id="18" name="Picture 17"/>
          <p:cNvPicPr>
            <a:picLocks noChangeAspect="1"/>
          </p:cNvPicPr>
          <p:nvPr/>
        </p:nvPicPr>
        <p:blipFill rotWithShape="1">
          <a:blip r:embed="rId16" cstate="email">
            <a:extLst>
              <a:ext uri="{28A0092B-C50C-407E-A947-70E740481C1C}">
                <a14:useLocalDpi xmlns:a14="http://schemas.microsoft.com/office/drawing/2010/main"/>
              </a:ext>
            </a:extLst>
          </a:blip>
          <a:srcRect t="31523" b="34545"/>
          <a:stretch/>
        </p:blipFill>
        <p:spPr>
          <a:xfrm>
            <a:off x="7364876" y="4015911"/>
            <a:ext cx="796043" cy="421573"/>
          </a:xfrm>
          <a:prstGeom prst="rect">
            <a:avLst/>
          </a:prstGeom>
        </p:spPr>
      </p:pic>
      <p:pic>
        <p:nvPicPr>
          <p:cNvPr id="19" name="Picture 1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256606" y="2607607"/>
            <a:ext cx="531607" cy="506800"/>
          </a:xfrm>
          <a:prstGeom prst="rect">
            <a:avLst/>
          </a:prstGeom>
        </p:spPr>
      </p:pic>
      <p:pic>
        <p:nvPicPr>
          <p:cNvPr id="15" name="Picture 14"/>
          <p:cNvPicPr>
            <a:picLocks noChangeAspect="1"/>
          </p:cNvPicPr>
          <p:nvPr/>
        </p:nvPicPr>
        <p:blipFill rotWithShape="1">
          <a:blip r:embed="rId18" cstate="email">
            <a:extLst>
              <a:ext uri="{28A0092B-C50C-407E-A947-70E740481C1C}">
                <a14:useLocalDpi xmlns:a14="http://schemas.microsoft.com/office/drawing/2010/main"/>
              </a:ext>
            </a:extLst>
          </a:blip>
          <a:srcRect l="13559" r="26272"/>
          <a:stretch/>
        </p:blipFill>
        <p:spPr>
          <a:xfrm>
            <a:off x="7494475" y="3362610"/>
            <a:ext cx="631429" cy="569277"/>
          </a:xfrm>
          <a:prstGeom prst="rect">
            <a:avLst/>
          </a:prstGeom>
        </p:spPr>
      </p:pic>
      <p:pic>
        <p:nvPicPr>
          <p:cNvPr id="16" name="Picture 1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287274" y="3339812"/>
            <a:ext cx="594151" cy="585199"/>
          </a:xfrm>
          <a:prstGeom prst="rect">
            <a:avLst/>
          </a:prstGeom>
        </p:spPr>
      </p:pic>
      <p:pic>
        <p:nvPicPr>
          <p:cNvPr id="17" name="Picture 16"/>
          <p:cNvPicPr>
            <a:picLocks noChangeAspect="1"/>
          </p:cNvPicPr>
          <p:nvPr/>
        </p:nvPicPr>
        <p:blipFill rotWithShape="1">
          <a:blip r:embed="rId20" cstate="email">
            <a:extLst>
              <a:ext uri="{28A0092B-C50C-407E-A947-70E740481C1C}">
                <a14:useLocalDpi xmlns:a14="http://schemas.microsoft.com/office/drawing/2010/main"/>
              </a:ext>
            </a:extLst>
          </a:blip>
          <a:srcRect l="17628" r="16736" b="34528"/>
          <a:stretch/>
        </p:blipFill>
        <p:spPr>
          <a:xfrm>
            <a:off x="6641653" y="3915530"/>
            <a:ext cx="540458" cy="542093"/>
          </a:xfrm>
          <a:prstGeom prst="rect">
            <a:avLst/>
          </a:prstGeom>
        </p:spPr>
      </p:pic>
      <p:sp>
        <p:nvSpPr>
          <p:cNvPr id="35" name="TextBox 34"/>
          <p:cNvSpPr txBox="1"/>
          <p:nvPr/>
        </p:nvSpPr>
        <p:spPr>
          <a:xfrm>
            <a:off x="4460366" y="2102045"/>
            <a:ext cx="1563248" cy="215444"/>
          </a:xfrm>
          <a:prstGeom prst="rect">
            <a:avLst/>
          </a:prstGeom>
          <a:noFill/>
        </p:spPr>
        <p:txBody>
          <a:bodyPr wrap="none" rtlCol="0">
            <a:spAutoFit/>
          </a:bodyPr>
          <a:lstStyle/>
          <a:p>
            <a:r>
              <a:rPr lang="en-US" sz="800" b="1" dirty="0">
                <a:latin typeface="Arial" panose="020B0604020202020204" pitchFamily="34" charset="0"/>
                <a:cs typeface="Arial" panose="020B0604020202020204" pitchFamily="34" charset="0"/>
              </a:rPr>
              <a:t>Digital Engineering Strategy</a:t>
            </a:r>
          </a:p>
        </p:txBody>
      </p:sp>
      <p:pic>
        <p:nvPicPr>
          <p:cNvPr id="36" name="Picture 3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625545" y="2594156"/>
            <a:ext cx="519475" cy="515316"/>
          </a:xfrm>
          <a:prstGeom prst="rect">
            <a:avLst/>
          </a:prstGeom>
        </p:spPr>
      </p:pic>
      <p:pic>
        <p:nvPicPr>
          <p:cNvPr id="42" name="Picture 4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918067" y="2603585"/>
            <a:ext cx="529348" cy="510822"/>
          </a:xfrm>
          <a:prstGeom prst="rect">
            <a:avLst/>
          </a:prstGeom>
        </p:spPr>
      </p:pic>
      <p:cxnSp>
        <p:nvCxnSpPr>
          <p:cNvPr id="118" name="Straight Connector 117"/>
          <p:cNvCxnSpPr/>
          <p:nvPr/>
        </p:nvCxnSpPr>
        <p:spPr bwMode="auto">
          <a:xfrm>
            <a:off x="6474627" y="1072259"/>
            <a:ext cx="26069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8" name="4-Point Star 67"/>
          <p:cNvSpPr/>
          <p:nvPr/>
        </p:nvSpPr>
        <p:spPr bwMode="auto">
          <a:xfrm>
            <a:off x="6427783" y="4499142"/>
            <a:ext cx="244262" cy="242330"/>
          </a:xfrm>
          <a:prstGeom prst="star4">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baseline="-25000" dirty="0"/>
          </a:p>
        </p:txBody>
      </p:sp>
      <p:sp>
        <p:nvSpPr>
          <p:cNvPr id="79" name="TextBox 78"/>
          <p:cNvSpPr txBox="1"/>
          <p:nvPr/>
        </p:nvSpPr>
        <p:spPr>
          <a:xfrm>
            <a:off x="6612559" y="4469437"/>
            <a:ext cx="2255746" cy="261610"/>
          </a:xfrm>
          <a:prstGeom prst="rect">
            <a:avLst/>
          </a:prstGeom>
          <a:noFill/>
        </p:spPr>
        <p:txBody>
          <a:bodyPr wrap="none" rtlCol="0">
            <a:spAutoFit/>
          </a:bodyPr>
          <a:lstStyle/>
          <a:p>
            <a:r>
              <a:rPr lang="en-US" sz="1100" b="1" dirty="0">
                <a:latin typeface="+mj-lt"/>
              </a:rPr>
              <a:t>Industry/OEMs/ Industrial Orgs</a:t>
            </a:r>
          </a:p>
        </p:txBody>
      </p:sp>
      <p:pic>
        <p:nvPicPr>
          <p:cNvPr id="82" name="Picture 81"/>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303644" y="4761994"/>
            <a:ext cx="555488" cy="440800"/>
          </a:xfrm>
          <a:prstGeom prst="rect">
            <a:avLst/>
          </a:prstGeom>
        </p:spPr>
      </p:pic>
      <p:pic>
        <p:nvPicPr>
          <p:cNvPr id="83" name="Picture 82"/>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629339" y="4847402"/>
            <a:ext cx="551148" cy="289796"/>
          </a:xfrm>
          <a:prstGeom prst="rect">
            <a:avLst/>
          </a:prstGeom>
        </p:spPr>
      </p:pic>
      <p:pic>
        <p:nvPicPr>
          <p:cNvPr id="10" name="Picture 9"/>
          <p:cNvPicPr>
            <a:picLocks noChangeAspect="1"/>
          </p:cNvPicPr>
          <p:nvPr/>
        </p:nvPicPr>
        <p:blipFill rotWithShape="1">
          <a:blip r:embed="rId25" cstate="email">
            <a:extLst>
              <a:ext uri="{28A0092B-C50C-407E-A947-70E740481C1C}">
                <a14:useLocalDpi xmlns:a14="http://schemas.microsoft.com/office/drawing/2010/main"/>
              </a:ext>
            </a:extLst>
          </a:blip>
          <a:srcRect b="21680"/>
          <a:stretch/>
        </p:blipFill>
        <p:spPr>
          <a:xfrm>
            <a:off x="7950866" y="4769415"/>
            <a:ext cx="426672" cy="375384"/>
          </a:xfrm>
          <a:prstGeom prst="rect">
            <a:avLst/>
          </a:prstGeom>
        </p:spPr>
      </p:pic>
      <p:pic>
        <p:nvPicPr>
          <p:cNvPr id="13" name="Picture 12"/>
          <p:cNvPicPr>
            <a:picLocks noChangeAspect="1"/>
          </p:cNvPicPr>
          <p:nvPr/>
        </p:nvPicPr>
        <p:blipFill rotWithShape="1">
          <a:blip r:embed="rId26" cstate="email">
            <a:extLst>
              <a:ext uri="{28A0092B-C50C-407E-A947-70E740481C1C}">
                <a14:useLocalDpi xmlns:a14="http://schemas.microsoft.com/office/drawing/2010/main"/>
              </a:ext>
            </a:extLst>
          </a:blip>
          <a:srcRect r="17913" b="44451"/>
          <a:stretch/>
        </p:blipFill>
        <p:spPr>
          <a:xfrm>
            <a:off x="8469272" y="4761994"/>
            <a:ext cx="638946" cy="378971"/>
          </a:xfrm>
          <a:prstGeom prst="rect">
            <a:avLst/>
          </a:prstGeom>
        </p:spPr>
      </p:pic>
      <p:pic>
        <p:nvPicPr>
          <p:cNvPr id="1034" name="Picture 103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8293350" y="1791641"/>
            <a:ext cx="584422" cy="553996"/>
          </a:xfrm>
          <a:prstGeom prst="rect">
            <a:avLst/>
          </a:prstGeom>
        </p:spPr>
      </p:pic>
      <p:pic>
        <p:nvPicPr>
          <p:cNvPr id="6" name="Picture 5"/>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538221" y="2572890"/>
            <a:ext cx="538141" cy="542820"/>
          </a:xfrm>
          <a:prstGeom prst="rect">
            <a:avLst/>
          </a:prstGeom>
        </p:spPr>
      </p:pic>
      <p:sp>
        <p:nvSpPr>
          <p:cNvPr id="4" name="TextBox 3"/>
          <p:cNvSpPr txBox="1"/>
          <p:nvPr/>
        </p:nvSpPr>
        <p:spPr>
          <a:xfrm>
            <a:off x="5585" y="4959176"/>
            <a:ext cx="2502608" cy="846386"/>
          </a:xfrm>
          <a:prstGeom prst="rect">
            <a:avLst/>
          </a:prstGeom>
          <a:noFill/>
          <a:ln w="3175">
            <a:solidFill>
              <a:schemeClr val="tx1"/>
            </a:solidFill>
          </a:ln>
        </p:spPr>
        <p:txBody>
          <a:bodyPr wrap="square" rtlCol="0">
            <a:spAutoFit/>
          </a:bodyPr>
          <a:lstStyle/>
          <a:p>
            <a:r>
              <a:rPr lang="en-US" sz="700" dirty="0"/>
              <a:t>NASA – National Aeronautics and Space Administration</a:t>
            </a:r>
          </a:p>
          <a:p>
            <a:r>
              <a:rPr lang="en-US" sz="700" dirty="0"/>
              <a:t>NNSA – National Nuclear Security Administration</a:t>
            </a:r>
          </a:p>
          <a:p>
            <a:r>
              <a:rPr lang="en-US" sz="700" dirty="0"/>
              <a:t>NDIA – National Defense Industrial Association</a:t>
            </a:r>
          </a:p>
          <a:p>
            <a:r>
              <a:rPr lang="en-US" sz="700" dirty="0"/>
              <a:t>INCOSE – International Council on Systems Engineering</a:t>
            </a:r>
          </a:p>
          <a:p>
            <a:r>
              <a:rPr lang="en-US" sz="700" dirty="0"/>
              <a:t>AIA – Aerospace Industries Association</a:t>
            </a:r>
          </a:p>
          <a:p>
            <a:r>
              <a:rPr lang="en-US" sz="700" dirty="0"/>
              <a:t>AIAA – American Institute of Aeronautics and Astronautics</a:t>
            </a:r>
          </a:p>
          <a:p>
            <a:r>
              <a:rPr lang="en-US" sz="700" dirty="0"/>
              <a:t>OEMs – Original Equipment Manufacturers</a:t>
            </a:r>
          </a:p>
        </p:txBody>
      </p:sp>
      <p:pic>
        <p:nvPicPr>
          <p:cNvPr id="22" name="Picture 21"/>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331530" y="3921523"/>
            <a:ext cx="539526" cy="555395"/>
          </a:xfrm>
          <a:prstGeom prst="rect">
            <a:avLst/>
          </a:prstGeom>
        </p:spPr>
      </p:pic>
      <p:sp>
        <p:nvSpPr>
          <p:cNvPr id="65" name="Content Placeholder 6"/>
          <p:cNvSpPr txBox="1">
            <a:spLocks/>
          </p:cNvSpPr>
          <p:nvPr/>
        </p:nvSpPr>
        <p:spPr bwMode="auto">
          <a:xfrm>
            <a:off x="584090" y="5924550"/>
            <a:ext cx="8167688" cy="592650"/>
          </a:xfrm>
          <a:prstGeom prst="rect">
            <a:avLst/>
          </a:prstGeom>
          <a:solidFill>
            <a:srgbClr val="0000CC"/>
          </a:solidFill>
          <a:ln w="9525">
            <a:noFill/>
            <a:miter lim="800000"/>
            <a:headEnd/>
            <a:tailEnd/>
          </a:ln>
        </p:spPr>
        <p:txBody>
          <a:bodyPr vert="horz" wrap="square" lIns="92075" tIns="46038" rIns="92075" bIns="46038" numCol="1" anchor="ctr" anchorCtr="0" compatLnSpc="1">
            <a:prstTxWarp prst="textNoShape">
              <a:avLst/>
            </a:prstTxWarp>
          </a:bodyPr>
          <a:lstStyle>
            <a:lvl1pPr marL="342900" indent="-342900" algn="ctr" rtl="0" eaLnBrk="1" fontAlgn="base" hangingPunct="1">
              <a:spcBef>
                <a:spcPts val="600"/>
              </a:spcBef>
              <a:spcAft>
                <a:spcPts val="600"/>
              </a:spcAft>
              <a:buNone/>
              <a:defRPr sz="2400" b="1">
                <a:solidFill>
                  <a:schemeClr val="bg1"/>
                </a:solidFill>
                <a:latin typeface="Arial" pitchFamily="34" charset="0"/>
                <a:ea typeface="+mn-ea"/>
                <a:cs typeface="+mn-cs"/>
              </a:defRPr>
            </a:lvl1pPr>
            <a:lvl2pPr marL="742950" indent="-285750" algn="ctr" rtl="0" eaLnBrk="1" fontAlgn="base" hangingPunct="1">
              <a:spcBef>
                <a:spcPct val="20000"/>
              </a:spcBef>
              <a:spcAft>
                <a:spcPct val="0"/>
              </a:spcAft>
              <a:buNone/>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r>
              <a:rPr lang="en-US" sz="2000" dirty="0"/>
              <a:t>Advancing the state of practice for Digital Engineering</a:t>
            </a:r>
          </a:p>
        </p:txBody>
      </p:sp>
      <p:pic>
        <p:nvPicPr>
          <p:cNvPr id="77" name="Picture 8" descr="MEATBAL"/>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6608497" y="3374409"/>
            <a:ext cx="613013" cy="525976"/>
          </a:xfrm>
          <a:prstGeom prst="rect">
            <a:avLst/>
          </a:prstGeom>
          <a:noFill/>
          <a:ln w="9525">
            <a:noFill/>
            <a:miter lim="800000"/>
            <a:headEnd/>
            <a:tailEnd/>
          </a:ln>
        </p:spPr>
      </p:pic>
      <p:pic>
        <p:nvPicPr>
          <p:cNvPr id="24" name="Picture 23"/>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7574442" y="5378061"/>
            <a:ext cx="639248" cy="485830"/>
          </a:xfrm>
          <a:prstGeom prst="rect">
            <a:avLst/>
          </a:prstGeom>
        </p:spPr>
      </p:pic>
    </p:spTree>
    <p:extLst>
      <p:ext uri="{BB962C8B-B14F-4D97-AF65-F5344CB8AC3E}">
        <p14:creationId xmlns:p14="http://schemas.microsoft.com/office/powerpoint/2010/main" val="136960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Expectations &amp; Big Rocks</a:t>
            </a:r>
          </a:p>
        </p:txBody>
      </p:sp>
      <p:graphicFrame>
        <p:nvGraphicFramePr>
          <p:cNvPr id="4" name="Table 3"/>
          <p:cNvGraphicFramePr>
            <a:graphicFrameLocks noGrp="1"/>
          </p:cNvGraphicFramePr>
          <p:nvPr>
            <p:extLst>
              <p:ext uri="{D42A27DB-BD31-4B8C-83A1-F6EECF244321}">
                <p14:modId xmlns:p14="http://schemas.microsoft.com/office/powerpoint/2010/main" val="3443953897"/>
              </p:ext>
            </p:extLst>
          </p:nvPr>
        </p:nvGraphicFramePr>
        <p:xfrm>
          <a:off x="4994252" y="1238558"/>
          <a:ext cx="3635398" cy="3691890"/>
        </p:xfrm>
        <a:graphic>
          <a:graphicData uri="http://schemas.openxmlformats.org/drawingml/2006/table">
            <a:tbl>
              <a:tblPr firstRow="1" bandRow="1">
                <a:tableStyleId>{21E4AEA4-8DFA-4A89-87EB-49C32662AFE0}</a:tableStyleId>
              </a:tblPr>
              <a:tblGrid>
                <a:gridCol w="3635398">
                  <a:extLst>
                    <a:ext uri="{9D8B030D-6E8A-4147-A177-3AD203B41FA5}">
                      <a16:colId xmlns="" xmlns:a16="http://schemas.microsoft.com/office/drawing/2014/main" val="20000"/>
                    </a:ext>
                  </a:extLst>
                </a:gridCol>
              </a:tblGrid>
              <a:tr h="0">
                <a:tc>
                  <a:txBody>
                    <a:bodyPr/>
                    <a:lstStyle/>
                    <a:p>
                      <a:pPr algn="ctr"/>
                      <a:r>
                        <a:rPr lang="en-US" sz="1800" dirty="0"/>
                        <a:t>Digital Engineering Big Rocks</a:t>
                      </a:r>
                      <a:r>
                        <a:rPr lang="en-US" sz="1800" baseline="0" dirty="0"/>
                        <a:t> </a:t>
                      </a:r>
                      <a:endParaRPr lang="en-US" sz="1800" dirty="0"/>
                    </a:p>
                  </a:txBody>
                  <a:tcPr/>
                </a:tc>
                <a:extLst>
                  <a:ext uri="{0D108BD9-81ED-4DB2-BD59-A6C34878D82A}">
                    <a16:rowId xmlns="" xmlns:a16="http://schemas.microsoft.com/office/drawing/2014/main" val="10000"/>
                  </a:ext>
                </a:extLst>
              </a:tr>
              <a:tr h="244894">
                <a:tc>
                  <a:txBody>
                    <a:bodyPr/>
                    <a:lstStyle/>
                    <a:p>
                      <a:pPr algn="ctr"/>
                      <a:r>
                        <a:rPr lang="en-US" sz="1600" dirty="0"/>
                        <a:t>Investments</a:t>
                      </a:r>
                    </a:p>
                  </a:txBody>
                  <a:tcPr/>
                </a:tc>
                <a:extLst>
                  <a:ext uri="{0D108BD9-81ED-4DB2-BD59-A6C34878D82A}">
                    <a16:rowId xmlns="" xmlns:a16="http://schemas.microsoft.com/office/drawing/2014/main" val="10001"/>
                  </a:ext>
                </a:extLst>
              </a:tr>
              <a:tr h="370840">
                <a:tc>
                  <a:txBody>
                    <a:bodyPr/>
                    <a:lstStyle/>
                    <a:p>
                      <a:pPr algn="ctr"/>
                      <a:r>
                        <a:rPr lang="en-US" sz="1600" dirty="0"/>
                        <a:t>Culture and</a:t>
                      </a:r>
                      <a:r>
                        <a:rPr lang="en-US" sz="1600" baseline="0" dirty="0"/>
                        <a:t> w</a:t>
                      </a:r>
                      <a:r>
                        <a:rPr lang="en-US" sz="1600" dirty="0"/>
                        <a:t>orkforce</a:t>
                      </a:r>
                      <a:endParaRPr lang="en-US" sz="1600" baseline="0" dirty="0"/>
                    </a:p>
                  </a:txBody>
                  <a:tcPr/>
                </a:tc>
                <a:extLst>
                  <a:ext uri="{0D108BD9-81ED-4DB2-BD59-A6C34878D82A}">
                    <a16:rowId xmlns="" xmlns:a16="http://schemas.microsoft.com/office/drawing/2014/main" val="10002"/>
                  </a:ext>
                </a:extLst>
              </a:tr>
              <a:tr h="370840">
                <a:tc>
                  <a:txBody>
                    <a:bodyPr/>
                    <a:lstStyle/>
                    <a:p>
                      <a:pPr algn="ctr"/>
                      <a:r>
                        <a:rPr lang="en-US" sz="1600" dirty="0"/>
                        <a:t>Policy,</a:t>
                      </a:r>
                      <a:r>
                        <a:rPr lang="en-US" sz="1600" baseline="0" dirty="0"/>
                        <a:t> g</a:t>
                      </a:r>
                      <a:r>
                        <a:rPr lang="en-US" sz="1600" dirty="0"/>
                        <a:t>uidance,</a:t>
                      </a:r>
                      <a:r>
                        <a:rPr lang="en-US" sz="1600" baseline="0" dirty="0"/>
                        <a:t> contracting</a:t>
                      </a:r>
                      <a:endParaRPr lang="en-US" sz="1600" dirty="0"/>
                    </a:p>
                  </a:txBody>
                  <a:tcPr/>
                </a:tc>
                <a:extLst>
                  <a:ext uri="{0D108BD9-81ED-4DB2-BD59-A6C34878D82A}">
                    <a16:rowId xmlns="" xmlns:a16="http://schemas.microsoft.com/office/drawing/2014/main" val="10003"/>
                  </a:ext>
                </a:extLst>
              </a:tr>
              <a:tr h="370840">
                <a:tc>
                  <a:txBody>
                    <a:bodyPr/>
                    <a:lstStyle/>
                    <a:p>
                      <a:pPr algn="ctr"/>
                      <a:r>
                        <a:rPr lang="en-US" sz="1600" dirty="0"/>
                        <a:t>Governance</a:t>
                      </a:r>
                    </a:p>
                  </a:txBody>
                  <a:tcPr/>
                </a:tc>
                <a:extLst>
                  <a:ext uri="{0D108BD9-81ED-4DB2-BD59-A6C34878D82A}">
                    <a16:rowId xmlns="" xmlns:a16="http://schemas.microsoft.com/office/drawing/2014/main" val="10004"/>
                  </a:ext>
                </a:extLst>
              </a:tr>
              <a:tr h="370840">
                <a:tc>
                  <a:txBody>
                    <a:bodyPr/>
                    <a:lstStyle/>
                    <a:p>
                      <a:pPr algn="ctr"/>
                      <a:r>
                        <a:rPr lang="en-US" sz="1600" dirty="0"/>
                        <a:t>Security</a:t>
                      </a:r>
                    </a:p>
                  </a:txBody>
                  <a:tcPr/>
                </a:tc>
                <a:extLst>
                  <a:ext uri="{0D108BD9-81ED-4DB2-BD59-A6C34878D82A}">
                    <a16:rowId xmlns="" xmlns:a16="http://schemas.microsoft.com/office/drawing/2014/main" val="10005"/>
                  </a:ext>
                </a:extLst>
              </a:tr>
              <a:tr h="370840">
                <a:tc>
                  <a:txBody>
                    <a:bodyPr/>
                    <a:lstStyle/>
                    <a:p>
                      <a:pPr algn="ctr"/>
                      <a:r>
                        <a:rPr lang="en-US" sz="1600" dirty="0"/>
                        <a:t>Intellectual</a:t>
                      </a:r>
                      <a:r>
                        <a:rPr lang="en-US" sz="1600" baseline="0" dirty="0"/>
                        <a:t> property p</a:t>
                      </a:r>
                      <a:r>
                        <a:rPr lang="en-US" sz="1600" dirty="0"/>
                        <a:t>rotection </a:t>
                      </a:r>
                    </a:p>
                  </a:txBody>
                  <a:tcPr/>
                </a:tc>
                <a:extLst>
                  <a:ext uri="{0D108BD9-81ED-4DB2-BD59-A6C34878D82A}">
                    <a16:rowId xmlns="" xmlns:a16="http://schemas.microsoft.com/office/drawing/2014/main" val="10006"/>
                  </a:ext>
                </a:extLst>
              </a:tr>
              <a:tr h="430530">
                <a:tc>
                  <a:txBody>
                    <a:bodyPr/>
                    <a:lstStyle/>
                    <a:p>
                      <a:pPr algn="ctr"/>
                      <a:r>
                        <a:rPr lang="en-US" sz="1600" dirty="0"/>
                        <a:t>Tool/model</a:t>
                      </a:r>
                      <a:r>
                        <a:rPr lang="en-US" sz="1600" baseline="0" dirty="0"/>
                        <a:t> portability</a:t>
                      </a:r>
                    </a:p>
                  </a:txBody>
                  <a:tcPr/>
                </a:tc>
                <a:extLst>
                  <a:ext uri="{0D108BD9-81ED-4DB2-BD59-A6C34878D82A}">
                    <a16:rowId xmlns="" xmlns:a16="http://schemas.microsoft.com/office/drawing/2014/main" val="10007"/>
                  </a:ext>
                </a:extLst>
              </a:tr>
              <a:tr h="370840">
                <a:tc>
                  <a:txBody>
                    <a:bodyPr/>
                    <a:lstStyle/>
                    <a:p>
                      <a:pPr algn="ctr"/>
                      <a:r>
                        <a:rPr lang="en-US" sz="1600" dirty="0"/>
                        <a:t>Infrastructure and</a:t>
                      </a:r>
                      <a:r>
                        <a:rPr lang="en-US" sz="1600" baseline="0" dirty="0"/>
                        <a:t> e</a:t>
                      </a:r>
                      <a:r>
                        <a:rPr lang="en-US" sz="1600" dirty="0"/>
                        <a:t>nvironments </a:t>
                      </a:r>
                    </a:p>
                  </a:txBody>
                  <a:tcPr/>
                </a:tc>
                <a:extLst>
                  <a:ext uri="{0D108BD9-81ED-4DB2-BD59-A6C34878D82A}">
                    <a16:rowId xmlns="" xmlns:a16="http://schemas.microsoft.com/office/drawing/2014/main" val="10008"/>
                  </a:ext>
                </a:extLst>
              </a:tr>
              <a:tr h="248591">
                <a:tc>
                  <a:txBody>
                    <a:bodyPr/>
                    <a:lstStyle/>
                    <a:p>
                      <a:pPr algn="ctr"/>
                      <a:r>
                        <a:rPr lang="en-US" sz="1600" dirty="0"/>
                        <a:t>Model quality and</a:t>
                      </a:r>
                      <a:r>
                        <a:rPr lang="en-US" sz="1600" baseline="0" dirty="0"/>
                        <a:t> assurance </a:t>
                      </a:r>
                      <a:endParaRPr lang="en-US" sz="1600" dirty="0"/>
                    </a:p>
                  </a:txBody>
                  <a:tcPr/>
                </a:tc>
                <a:extLst>
                  <a:ext uri="{0D108BD9-81ED-4DB2-BD59-A6C34878D82A}">
                    <a16:rowId xmlns=""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91998568"/>
              </p:ext>
            </p:extLst>
          </p:nvPr>
        </p:nvGraphicFramePr>
        <p:xfrm>
          <a:off x="476250" y="1280811"/>
          <a:ext cx="3676650" cy="3053080"/>
        </p:xfrm>
        <a:graphic>
          <a:graphicData uri="http://schemas.openxmlformats.org/drawingml/2006/table">
            <a:tbl>
              <a:tblPr firstRow="1" bandRow="1">
                <a:tableStyleId>{00A15C55-8517-42AA-B614-E9B94910E393}</a:tableStyleId>
              </a:tblPr>
              <a:tblGrid>
                <a:gridCol w="3676650">
                  <a:extLst>
                    <a:ext uri="{9D8B030D-6E8A-4147-A177-3AD203B41FA5}">
                      <a16:colId xmlns="" xmlns:a16="http://schemas.microsoft.com/office/drawing/2014/main" val="20000"/>
                    </a:ext>
                  </a:extLst>
                </a:gridCol>
              </a:tblGrid>
              <a:tr h="0">
                <a:tc>
                  <a:txBody>
                    <a:bodyPr/>
                    <a:lstStyle/>
                    <a:p>
                      <a:pPr algn="ctr"/>
                      <a:r>
                        <a:rPr lang="en-US" sz="1800" dirty="0"/>
                        <a:t>Digital Engineering Expectations</a:t>
                      </a:r>
                      <a:endParaRPr lang="en-US" sz="1800" baseline="30000" dirty="0"/>
                    </a:p>
                  </a:txBody>
                  <a:tcPr/>
                </a:tc>
                <a:extLst>
                  <a:ext uri="{0D108BD9-81ED-4DB2-BD59-A6C34878D82A}">
                    <a16:rowId xmlns="" xmlns:a16="http://schemas.microsoft.com/office/drawing/2014/main" val="10000"/>
                  </a:ext>
                </a:extLst>
              </a:tr>
              <a:tr h="244894">
                <a:tc>
                  <a:txBody>
                    <a:bodyPr/>
                    <a:lstStyle/>
                    <a:p>
                      <a:pPr algn="ctr"/>
                      <a:r>
                        <a:rPr lang="en-US" sz="1600" dirty="0"/>
                        <a:t>Informed decision making/greater insight through increased transparency</a:t>
                      </a:r>
                    </a:p>
                  </a:txBody>
                  <a:tcPr/>
                </a:tc>
                <a:extLst>
                  <a:ext uri="{0D108BD9-81ED-4DB2-BD59-A6C34878D82A}">
                    <a16:rowId xmlns="" xmlns:a16="http://schemas.microsoft.com/office/drawing/2014/main" val="10001"/>
                  </a:ext>
                </a:extLst>
              </a:tr>
              <a:tr h="370840">
                <a:tc>
                  <a:txBody>
                    <a:bodyPr/>
                    <a:lstStyle/>
                    <a:p>
                      <a:pPr marL="0" marR="0" lvl="0" indent="0" algn="ctr" defTabSz="913837" rtl="0" eaLnBrk="1" fontAlgn="auto" latinLnBrk="0" hangingPunct="1">
                        <a:lnSpc>
                          <a:spcPct val="100000"/>
                        </a:lnSpc>
                        <a:spcBef>
                          <a:spcPts val="0"/>
                        </a:spcBef>
                        <a:spcAft>
                          <a:spcPts val="0"/>
                        </a:spcAft>
                        <a:buClrTx/>
                        <a:buSzTx/>
                        <a:buFontTx/>
                        <a:buNone/>
                        <a:tabLst/>
                        <a:defRPr/>
                      </a:pPr>
                      <a:r>
                        <a:rPr lang="en-US" sz="1600" dirty="0"/>
                        <a:t>Enhanced communication</a:t>
                      </a:r>
                      <a:endParaRPr lang="en-US" sz="1600" baseline="0" dirty="0"/>
                    </a:p>
                  </a:txBody>
                  <a:tcPr/>
                </a:tc>
                <a:extLst>
                  <a:ext uri="{0D108BD9-81ED-4DB2-BD59-A6C34878D82A}">
                    <a16:rowId xmlns="" xmlns:a16="http://schemas.microsoft.com/office/drawing/2014/main" val="10002"/>
                  </a:ext>
                </a:extLst>
              </a:tr>
              <a:tr h="370840">
                <a:tc>
                  <a:txBody>
                    <a:bodyPr/>
                    <a:lstStyle/>
                    <a:p>
                      <a:pPr algn="ctr"/>
                      <a:r>
                        <a:rPr lang="en-US" sz="1600" dirty="0"/>
                        <a:t>Increased understanding for greater  flexibility/adaptability in design</a:t>
                      </a:r>
                    </a:p>
                  </a:txBody>
                  <a:tcPr/>
                </a:tc>
                <a:extLst>
                  <a:ext uri="{0D108BD9-81ED-4DB2-BD59-A6C34878D82A}">
                    <a16:rowId xmlns="" xmlns:a16="http://schemas.microsoft.com/office/drawing/2014/main" val="10003"/>
                  </a:ext>
                </a:extLst>
              </a:tr>
              <a:tr h="370840">
                <a:tc>
                  <a:txBody>
                    <a:bodyPr/>
                    <a:lstStyle/>
                    <a:p>
                      <a:pPr algn="ctr"/>
                      <a:r>
                        <a:rPr lang="en-US" sz="1600" dirty="0"/>
                        <a:t>Increased confidence that the capability will perform as expected</a:t>
                      </a:r>
                    </a:p>
                  </a:txBody>
                  <a:tcPr/>
                </a:tc>
                <a:extLst>
                  <a:ext uri="{0D108BD9-81ED-4DB2-BD59-A6C34878D82A}">
                    <a16:rowId xmlns="" xmlns:a16="http://schemas.microsoft.com/office/drawing/2014/main" val="10004"/>
                  </a:ext>
                </a:extLst>
              </a:tr>
              <a:tr h="370840">
                <a:tc>
                  <a:txBody>
                    <a:bodyPr/>
                    <a:lstStyle/>
                    <a:p>
                      <a:pPr algn="ctr"/>
                      <a:r>
                        <a:rPr lang="en-US" sz="1600" dirty="0"/>
                        <a:t>Increased efficiency in engineering and acquisition practices</a:t>
                      </a:r>
                    </a:p>
                  </a:txBody>
                  <a:tcPr/>
                </a:tc>
                <a:extLst>
                  <a:ext uri="{0D108BD9-81ED-4DB2-BD59-A6C34878D82A}">
                    <a16:rowId xmlns="" xmlns:a16="http://schemas.microsoft.com/office/drawing/2014/main" val="10005"/>
                  </a:ext>
                </a:extLst>
              </a:tr>
            </a:tbl>
          </a:graphicData>
        </a:graphic>
      </p:graphicFrame>
      <p:sp>
        <p:nvSpPr>
          <p:cNvPr id="3" name="TextBox 2"/>
          <p:cNvSpPr txBox="1"/>
          <p:nvPr/>
        </p:nvSpPr>
        <p:spPr>
          <a:xfrm>
            <a:off x="476250" y="4403707"/>
            <a:ext cx="3676650" cy="646331"/>
          </a:xfrm>
          <a:prstGeom prst="rect">
            <a:avLst/>
          </a:prstGeom>
          <a:noFill/>
        </p:spPr>
        <p:txBody>
          <a:bodyPr wrap="square" rtlCol="0">
            <a:spAutoFit/>
          </a:bodyPr>
          <a:lstStyle/>
          <a:p>
            <a:r>
              <a:rPr lang="en-US" sz="900" dirty="0"/>
              <a:t>From Inter-Agency Working Group: Model-Based System Engineering (MBSE) Infusion Task Team, "Digital Model-based Engineering: Expectations, Prerequisites, and Challenges of Infusion," 2017</a:t>
            </a:r>
          </a:p>
        </p:txBody>
      </p:sp>
      <p:sp>
        <p:nvSpPr>
          <p:cNvPr id="7" name="TextBox 6"/>
          <p:cNvSpPr txBox="1"/>
          <p:nvPr/>
        </p:nvSpPr>
        <p:spPr>
          <a:xfrm>
            <a:off x="4994252" y="4929211"/>
            <a:ext cx="3557168" cy="646331"/>
          </a:xfrm>
          <a:prstGeom prst="rect">
            <a:avLst/>
          </a:prstGeom>
          <a:noFill/>
        </p:spPr>
        <p:txBody>
          <a:bodyPr wrap="square" rtlCol="0">
            <a:spAutoFit/>
          </a:bodyPr>
          <a:lstStyle/>
          <a:p>
            <a:r>
              <a:rPr lang="en-US" sz="900" dirty="0"/>
              <a:t>Synthesized from Digital Engineering Working Group; National Defense Industrial Association Model-Based Engineering Report, Aerospace Industries Association Model-based Engineering reports</a:t>
            </a:r>
          </a:p>
        </p:txBody>
      </p:sp>
      <p:sp>
        <p:nvSpPr>
          <p:cNvPr id="8" name="Content Placeholder 6"/>
          <p:cNvSpPr txBox="1">
            <a:spLocks/>
          </p:cNvSpPr>
          <p:nvPr/>
        </p:nvSpPr>
        <p:spPr bwMode="auto">
          <a:xfrm>
            <a:off x="474869" y="5918334"/>
            <a:ext cx="8167688" cy="602934"/>
          </a:xfrm>
          <a:prstGeom prst="rect">
            <a:avLst/>
          </a:prstGeom>
          <a:solidFill>
            <a:srgbClr val="0000CC"/>
          </a:solidFill>
          <a:ln w="9525">
            <a:noFill/>
            <a:miter lim="800000"/>
            <a:headEnd/>
            <a:tailEnd/>
          </a:ln>
        </p:spPr>
        <p:txBody>
          <a:bodyPr vert="horz" wrap="square" lIns="92075" tIns="46038" rIns="92075" bIns="46038" numCol="1" anchor="ctr" anchorCtr="0" compatLnSpc="1">
            <a:prstTxWarp prst="textNoShape">
              <a:avLst/>
            </a:prstTxWarp>
          </a:bodyPr>
          <a:lstStyle>
            <a:lvl1pPr marL="342900" indent="-342900" algn="ctr" rtl="0" eaLnBrk="1" fontAlgn="base" hangingPunct="1">
              <a:spcBef>
                <a:spcPts val="600"/>
              </a:spcBef>
              <a:spcAft>
                <a:spcPts val="600"/>
              </a:spcAft>
              <a:buNone/>
              <a:defRPr sz="2400" b="1">
                <a:solidFill>
                  <a:schemeClr val="bg1"/>
                </a:solidFill>
                <a:latin typeface="Arial" pitchFamily="34" charset="0"/>
                <a:ea typeface="+mn-ea"/>
                <a:cs typeface="+mn-cs"/>
              </a:defRPr>
            </a:lvl1pPr>
            <a:lvl2pPr marL="742950" indent="-285750" algn="ctr" rtl="0" eaLnBrk="1" fontAlgn="base" hangingPunct="1">
              <a:spcBef>
                <a:spcPct val="20000"/>
              </a:spcBef>
              <a:spcAft>
                <a:spcPct val="0"/>
              </a:spcAft>
              <a:buNone/>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a:lnSpc>
                <a:spcPts val="2100"/>
              </a:lnSpc>
            </a:pPr>
            <a:r>
              <a:rPr lang="en-US" sz="2000" dirty="0">
                <a:ea typeface="MS Mincho" panose="02020609040205080304" pitchFamily="49" charset="-128"/>
                <a:cs typeface="Times New Roman" panose="02020603050405020304" pitchFamily="18" charset="0"/>
              </a:rPr>
              <a:t>Coordinating with the Services/Agencies to develop and  implement Digital Engineering strategy </a:t>
            </a:r>
          </a:p>
        </p:txBody>
      </p:sp>
    </p:spTree>
    <p:extLst>
      <p:ext uri="{BB962C8B-B14F-4D97-AF65-F5344CB8AC3E}">
        <p14:creationId xmlns:p14="http://schemas.microsoft.com/office/powerpoint/2010/main" val="132767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2"/>
          <p:cNvSpPr>
            <a:spLocks noGrp="1" noChangeArrowheads="1"/>
          </p:cNvSpPr>
          <p:nvPr>
            <p:ph type="title"/>
          </p:nvPr>
        </p:nvSpPr>
        <p:spPr>
          <a:xfrm>
            <a:off x="1070214" y="0"/>
            <a:ext cx="7002463" cy="1028700"/>
          </a:xfrm>
        </p:spPr>
        <p:txBody>
          <a:bodyPr/>
          <a:lstStyle/>
          <a:p>
            <a:r>
              <a:rPr lang="en-US" sz="2800" dirty="0">
                <a:solidFill>
                  <a:schemeClr val="tx1"/>
                </a:solidFill>
              </a:rPr>
              <a:t>A Holistic View of</a:t>
            </a:r>
            <a:br>
              <a:rPr lang="en-US" sz="2800" dirty="0">
                <a:solidFill>
                  <a:schemeClr val="tx1"/>
                </a:solidFill>
              </a:rPr>
            </a:br>
            <a:r>
              <a:rPr lang="en-US" sz="2800" dirty="0">
                <a:solidFill>
                  <a:schemeClr val="tx1"/>
                </a:solidFill>
              </a:rPr>
              <a:t>Digital Engineering Ecosystem</a:t>
            </a:r>
            <a:endParaRPr lang="en-US" sz="2800" dirty="0">
              <a:solidFill>
                <a:schemeClr val="tx1"/>
              </a:solidFill>
              <a:latin typeface="Arial" charset="0"/>
              <a:ea typeface="MS PGothic"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2723" b="3386"/>
          <a:stretch/>
        </p:blipFill>
        <p:spPr>
          <a:xfrm>
            <a:off x="1909972" y="1183411"/>
            <a:ext cx="5247855" cy="4358769"/>
          </a:xfrm>
          <a:prstGeom prst="rect">
            <a:avLst/>
          </a:prstGeom>
        </p:spPr>
      </p:pic>
      <p:sp>
        <p:nvSpPr>
          <p:cNvPr id="6" name="TextBox 5"/>
          <p:cNvSpPr txBox="1"/>
          <p:nvPr/>
        </p:nvSpPr>
        <p:spPr>
          <a:xfrm>
            <a:off x="559944" y="5825198"/>
            <a:ext cx="184731" cy="369332"/>
          </a:xfrm>
          <a:prstGeom prst="rect">
            <a:avLst/>
          </a:prstGeom>
          <a:noFill/>
        </p:spPr>
        <p:txBody>
          <a:bodyPr wrap="none" rtlCol="0">
            <a:spAutoFit/>
          </a:bodyPr>
          <a:lstStyle/>
          <a:p>
            <a:endParaRPr lang="en-US" dirty="0"/>
          </a:p>
        </p:txBody>
      </p:sp>
      <p:sp>
        <p:nvSpPr>
          <p:cNvPr id="9" name="Content Placeholder 6"/>
          <p:cNvSpPr txBox="1">
            <a:spLocks/>
          </p:cNvSpPr>
          <p:nvPr/>
        </p:nvSpPr>
        <p:spPr bwMode="auto">
          <a:xfrm>
            <a:off x="474869" y="5918334"/>
            <a:ext cx="8167688" cy="602934"/>
          </a:xfrm>
          <a:prstGeom prst="rect">
            <a:avLst/>
          </a:prstGeom>
          <a:solidFill>
            <a:srgbClr val="0000CC"/>
          </a:solidFill>
          <a:ln w="9525">
            <a:noFill/>
            <a:miter lim="800000"/>
            <a:headEnd/>
            <a:tailEnd/>
          </a:ln>
        </p:spPr>
        <p:txBody>
          <a:bodyPr vert="horz" wrap="square" lIns="92075" tIns="46038" rIns="92075" bIns="46038" numCol="1" anchor="ctr" anchorCtr="0" compatLnSpc="1">
            <a:prstTxWarp prst="textNoShape">
              <a:avLst/>
            </a:prstTxWarp>
          </a:bodyPr>
          <a:lstStyle>
            <a:lvl1pPr marL="342900" indent="-342900" algn="ctr" rtl="0" eaLnBrk="1" fontAlgn="base" hangingPunct="1">
              <a:spcBef>
                <a:spcPts val="600"/>
              </a:spcBef>
              <a:spcAft>
                <a:spcPts val="600"/>
              </a:spcAft>
              <a:buNone/>
              <a:defRPr sz="2400" b="1">
                <a:solidFill>
                  <a:schemeClr val="bg1"/>
                </a:solidFill>
                <a:latin typeface="Arial" pitchFamily="34" charset="0"/>
                <a:ea typeface="+mn-ea"/>
                <a:cs typeface="+mn-cs"/>
              </a:defRPr>
            </a:lvl1pPr>
            <a:lvl2pPr marL="742950" indent="-285750" algn="ctr" rtl="0" eaLnBrk="1" fontAlgn="base" hangingPunct="1">
              <a:spcBef>
                <a:spcPct val="20000"/>
              </a:spcBef>
              <a:spcAft>
                <a:spcPct val="0"/>
              </a:spcAft>
              <a:buNone/>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a:lnSpc>
                <a:spcPts val="2100"/>
              </a:lnSpc>
            </a:pPr>
            <a:r>
              <a:rPr lang="en-US" sz="2000" dirty="0">
                <a:ea typeface="MS Mincho" panose="02020609040205080304" pitchFamily="49" charset="-128"/>
                <a:cs typeface="Times New Roman" panose="02020603050405020304" pitchFamily="18" charset="0"/>
              </a:rPr>
              <a:t>DoD is shifting towards a Digital Engineering ecosystem that will transform the culture, people, technology, and environments</a:t>
            </a:r>
          </a:p>
        </p:txBody>
      </p:sp>
    </p:spTree>
    <p:extLst>
      <p:ext uri="{BB962C8B-B14F-4D97-AF65-F5344CB8AC3E}">
        <p14:creationId xmlns:p14="http://schemas.microsoft.com/office/powerpoint/2010/main" val="369072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There Is Much More to Do…</a:t>
            </a:r>
          </a:p>
        </p:txBody>
      </p:sp>
      <p:sp>
        <p:nvSpPr>
          <p:cNvPr id="3" name="Content Placeholder 2"/>
          <p:cNvSpPr>
            <a:spLocks noGrp="1"/>
          </p:cNvSpPr>
          <p:nvPr>
            <p:ph idx="1"/>
          </p:nvPr>
        </p:nvSpPr>
        <p:spPr>
          <a:xfrm>
            <a:off x="144991" y="1156698"/>
            <a:ext cx="9096068" cy="4814969"/>
          </a:xfrm>
        </p:spPr>
        <p:txBody>
          <a:bodyPr>
            <a:noAutofit/>
          </a:bodyPr>
          <a:lstStyle/>
          <a:p>
            <a:r>
              <a:rPr lang="en-US" dirty="0"/>
              <a:t>Publish the Digital Engineering Strategy</a:t>
            </a:r>
          </a:p>
          <a:p>
            <a:pPr lvl="1"/>
            <a:r>
              <a:rPr lang="en-US" dirty="0"/>
              <a:t>Support development of implementation guidance/direction in Services/Agencies</a:t>
            </a:r>
          </a:p>
          <a:p>
            <a:r>
              <a:rPr lang="en-US" dirty="0"/>
              <a:t>Engage with </a:t>
            </a:r>
            <a:r>
              <a:rPr lang="en-US"/>
              <a:t>Acquisition Programs</a:t>
            </a:r>
          </a:p>
          <a:p>
            <a:pPr lvl="1"/>
            <a:r>
              <a:rPr lang="en-US">
                <a:solidFill>
                  <a:schemeClr val="tx1"/>
                </a:solidFill>
              </a:rPr>
              <a:t>Establish </a:t>
            </a:r>
            <a:r>
              <a:rPr lang="en-US" dirty="0">
                <a:solidFill>
                  <a:schemeClr val="tx1"/>
                </a:solidFill>
              </a:rPr>
              <a:t>criteria for use of Digital Engineering artifacts for decision points</a:t>
            </a:r>
          </a:p>
          <a:p>
            <a:r>
              <a:rPr lang="en-US" dirty="0"/>
              <a:t>Update Competencies across Acquisition Curricula</a:t>
            </a:r>
          </a:p>
          <a:p>
            <a:pPr lvl="1"/>
            <a:r>
              <a:rPr lang="en-US" dirty="0"/>
              <a:t>Identify education and training outside of acquisition curricula</a:t>
            </a:r>
          </a:p>
          <a:p>
            <a:r>
              <a:rPr lang="en-US" dirty="0"/>
              <a:t>Update Policy and Guidance (Engineering, et al)</a:t>
            </a:r>
          </a:p>
          <a:p>
            <a:pPr lvl="1"/>
            <a:r>
              <a:rPr lang="en-US" dirty="0"/>
              <a:t>Develop/update governance processes, policy, guidance and contracting language</a:t>
            </a:r>
          </a:p>
          <a:p>
            <a:r>
              <a:rPr lang="en-US" dirty="0"/>
              <a:t>Transform Acquisition Practice</a:t>
            </a:r>
          </a:p>
          <a:p>
            <a:pPr lvl="1"/>
            <a:r>
              <a:rPr lang="en-US" dirty="0">
                <a:solidFill>
                  <a:schemeClr val="tx1"/>
                </a:solidFill>
              </a:rPr>
              <a:t>Engage acquisition users and incorporate rigor into Digital Engineering practices across the lifecycle </a:t>
            </a:r>
          </a:p>
        </p:txBody>
      </p:sp>
    </p:spTree>
    <p:extLst>
      <p:ext uri="{BB962C8B-B14F-4D97-AF65-F5344CB8AC3E}">
        <p14:creationId xmlns:p14="http://schemas.microsoft.com/office/powerpoint/2010/main" val="316741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http://drspikecook.com/files/2012/02/istock_winding_road-1jdvrl0.jpg">
            <a:extLst>
              <a:ext uri="{FF2B5EF4-FFF2-40B4-BE49-F238E27FC236}">
                <a16:creationId xmlns="" xmlns:a16="http://schemas.microsoft.com/office/drawing/2014/main" id="{217C58F0-19DC-4437-9F54-043053746C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3530" y="1767338"/>
            <a:ext cx="5443193" cy="4354964"/>
          </a:xfrm>
          <a:prstGeom prst="rect">
            <a:avLst/>
          </a:prstGeom>
          <a:noFill/>
        </p:spPr>
      </p:pic>
      <p:sp>
        <p:nvSpPr>
          <p:cNvPr id="2" name="Title 1"/>
          <p:cNvSpPr>
            <a:spLocks noGrp="1"/>
          </p:cNvSpPr>
          <p:nvPr>
            <p:ph type="title"/>
          </p:nvPr>
        </p:nvSpPr>
        <p:spPr/>
        <p:txBody>
          <a:bodyPr/>
          <a:lstStyle/>
          <a:p>
            <a:r>
              <a:rPr lang="en-US" dirty="0"/>
              <a:t>Digital Engineering Road Map</a:t>
            </a:r>
          </a:p>
        </p:txBody>
      </p:sp>
      <p:cxnSp>
        <p:nvCxnSpPr>
          <p:cNvPr id="5" name="Straight Arrow Connector 4"/>
          <p:cNvCxnSpPr/>
          <p:nvPr/>
        </p:nvCxnSpPr>
        <p:spPr>
          <a:xfrm flipH="1" flipV="1">
            <a:off x="1230633" y="1951893"/>
            <a:ext cx="8709" cy="41791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a:off x="1230633" y="6122302"/>
            <a:ext cx="671435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948152" y="6085097"/>
            <a:ext cx="675185" cy="338554"/>
          </a:xfrm>
          <a:prstGeom prst="rect">
            <a:avLst/>
          </a:prstGeom>
          <a:noFill/>
        </p:spPr>
        <p:txBody>
          <a:bodyPr wrap="none" rtlCol="0">
            <a:spAutoFit/>
          </a:bodyPr>
          <a:lstStyle/>
          <a:p>
            <a:pPr defTabSz="914400" fontAlgn="base">
              <a:spcBef>
                <a:spcPct val="0"/>
              </a:spcBef>
              <a:spcAft>
                <a:spcPct val="0"/>
              </a:spcAft>
            </a:pPr>
            <a:r>
              <a:rPr lang="en-US" sz="1600" b="1" dirty="0">
                <a:solidFill>
                  <a:srgbClr val="002060"/>
                </a:solidFill>
                <a:ea typeface="MS PGothic" pitchFamily="34" charset="-128"/>
              </a:rPr>
              <a:t>TIME</a:t>
            </a:r>
          </a:p>
        </p:txBody>
      </p:sp>
      <p:pic>
        <p:nvPicPr>
          <p:cNvPr id="41" name="Picture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5734" y="1138465"/>
            <a:ext cx="1439261" cy="1208491"/>
          </a:xfrm>
          <a:prstGeom prst="rect">
            <a:avLst/>
          </a:prstGeom>
        </p:spPr>
      </p:pic>
      <p:sp>
        <p:nvSpPr>
          <p:cNvPr id="44" name="Heptagon 43">
            <a:extLst>
              <a:ext uri="{FF2B5EF4-FFF2-40B4-BE49-F238E27FC236}">
                <a16:creationId xmlns="" xmlns:a16="http://schemas.microsoft.com/office/drawing/2014/main" id="{01166B75-969B-4CC5-84A2-9BF347B48F9A}"/>
              </a:ext>
            </a:extLst>
          </p:cNvPr>
          <p:cNvSpPr/>
          <p:nvPr/>
        </p:nvSpPr>
        <p:spPr>
          <a:xfrm>
            <a:off x="1447864" y="5330293"/>
            <a:ext cx="361707" cy="35359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900" b="1" dirty="0">
                <a:solidFill>
                  <a:srgbClr val="0000FF"/>
                </a:solidFill>
              </a:rPr>
              <a:t>1</a:t>
            </a:r>
          </a:p>
        </p:txBody>
      </p:sp>
      <p:sp>
        <p:nvSpPr>
          <p:cNvPr id="46" name="Heptagon 45">
            <a:extLst>
              <a:ext uri="{FF2B5EF4-FFF2-40B4-BE49-F238E27FC236}">
                <a16:creationId xmlns="" xmlns:a16="http://schemas.microsoft.com/office/drawing/2014/main" id="{BEBD44FE-F0F2-4246-B1A0-FC2D797454E8}"/>
              </a:ext>
            </a:extLst>
          </p:cNvPr>
          <p:cNvSpPr/>
          <p:nvPr/>
        </p:nvSpPr>
        <p:spPr>
          <a:xfrm>
            <a:off x="1502870" y="4626027"/>
            <a:ext cx="361707" cy="35359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900" b="1" dirty="0">
                <a:solidFill>
                  <a:srgbClr val="0000FF"/>
                </a:solidFill>
              </a:rPr>
              <a:t>2</a:t>
            </a:r>
          </a:p>
        </p:txBody>
      </p:sp>
      <p:sp>
        <p:nvSpPr>
          <p:cNvPr id="47" name="Heptagon 46">
            <a:extLst>
              <a:ext uri="{FF2B5EF4-FFF2-40B4-BE49-F238E27FC236}">
                <a16:creationId xmlns="" xmlns:a16="http://schemas.microsoft.com/office/drawing/2014/main" id="{83D6ACD7-99B5-4362-8A1C-B310302564A6}"/>
              </a:ext>
            </a:extLst>
          </p:cNvPr>
          <p:cNvSpPr/>
          <p:nvPr/>
        </p:nvSpPr>
        <p:spPr>
          <a:xfrm>
            <a:off x="2427984" y="3746361"/>
            <a:ext cx="361707" cy="35359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900" b="1" dirty="0">
                <a:solidFill>
                  <a:srgbClr val="0000FF"/>
                </a:solidFill>
              </a:rPr>
              <a:t>3</a:t>
            </a:r>
          </a:p>
        </p:txBody>
      </p:sp>
      <p:sp>
        <p:nvSpPr>
          <p:cNvPr id="48" name="Heptagon 47">
            <a:extLst>
              <a:ext uri="{FF2B5EF4-FFF2-40B4-BE49-F238E27FC236}">
                <a16:creationId xmlns="" xmlns:a16="http://schemas.microsoft.com/office/drawing/2014/main" id="{A79E5571-491E-4963-99EA-7D96CE9722B8}"/>
              </a:ext>
            </a:extLst>
          </p:cNvPr>
          <p:cNvSpPr/>
          <p:nvPr/>
        </p:nvSpPr>
        <p:spPr>
          <a:xfrm>
            <a:off x="3186243" y="3401216"/>
            <a:ext cx="361707" cy="35359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900" b="1" dirty="0">
                <a:solidFill>
                  <a:srgbClr val="0000FF"/>
                </a:solidFill>
              </a:rPr>
              <a:t>4</a:t>
            </a:r>
          </a:p>
        </p:txBody>
      </p:sp>
      <p:sp>
        <p:nvSpPr>
          <p:cNvPr id="49" name="Heptagon 48">
            <a:extLst>
              <a:ext uri="{FF2B5EF4-FFF2-40B4-BE49-F238E27FC236}">
                <a16:creationId xmlns="" xmlns:a16="http://schemas.microsoft.com/office/drawing/2014/main" id="{E53B291E-94D6-4D66-947A-696A155AE3B7}"/>
              </a:ext>
            </a:extLst>
          </p:cNvPr>
          <p:cNvSpPr/>
          <p:nvPr/>
        </p:nvSpPr>
        <p:spPr>
          <a:xfrm>
            <a:off x="4934091" y="2945375"/>
            <a:ext cx="361707" cy="35359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900" b="1" dirty="0">
                <a:solidFill>
                  <a:srgbClr val="0000FF"/>
                </a:solidFill>
              </a:rPr>
              <a:t>5</a:t>
            </a:r>
          </a:p>
        </p:txBody>
      </p:sp>
      <p:sp>
        <p:nvSpPr>
          <p:cNvPr id="50" name="Heptagon 49">
            <a:extLst>
              <a:ext uri="{FF2B5EF4-FFF2-40B4-BE49-F238E27FC236}">
                <a16:creationId xmlns="" xmlns:a16="http://schemas.microsoft.com/office/drawing/2014/main" id="{0AA8F5E7-BE22-486B-A88B-C1061929BF49}"/>
              </a:ext>
            </a:extLst>
          </p:cNvPr>
          <p:cNvSpPr/>
          <p:nvPr/>
        </p:nvSpPr>
        <p:spPr>
          <a:xfrm>
            <a:off x="5888103" y="2653902"/>
            <a:ext cx="361707" cy="35359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900" b="1" dirty="0">
                <a:solidFill>
                  <a:srgbClr val="0000FF"/>
                </a:solidFill>
              </a:rPr>
              <a:t>6</a:t>
            </a:r>
          </a:p>
        </p:txBody>
      </p:sp>
      <p:sp>
        <p:nvSpPr>
          <p:cNvPr id="51" name="Heptagon 50">
            <a:extLst>
              <a:ext uri="{FF2B5EF4-FFF2-40B4-BE49-F238E27FC236}">
                <a16:creationId xmlns="" xmlns:a16="http://schemas.microsoft.com/office/drawing/2014/main" id="{D16A9F4A-F59D-41AB-A2BD-F4C3820BE17F}"/>
              </a:ext>
            </a:extLst>
          </p:cNvPr>
          <p:cNvSpPr/>
          <p:nvPr/>
        </p:nvSpPr>
        <p:spPr>
          <a:xfrm>
            <a:off x="5464782" y="2062883"/>
            <a:ext cx="361707" cy="35359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900" b="1" dirty="0">
                <a:solidFill>
                  <a:srgbClr val="0000FF"/>
                </a:solidFill>
              </a:rPr>
              <a:t>7</a:t>
            </a:r>
          </a:p>
        </p:txBody>
      </p:sp>
      <p:sp>
        <p:nvSpPr>
          <p:cNvPr id="52" name="TextBox 51">
            <a:extLst>
              <a:ext uri="{FF2B5EF4-FFF2-40B4-BE49-F238E27FC236}">
                <a16:creationId xmlns="" xmlns:a16="http://schemas.microsoft.com/office/drawing/2014/main" id="{EDB40382-E7B4-4121-AD9E-2F37BE9505D5}"/>
              </a:ext>
            </a:extLst>
          </p:cNvPr>
          <p:cNvSpPr txBox="1"/>
          <p:nvPr/>
        </p:nvSpPr>
        <p:spPr>
          <a:xfrm>
            <a:off x="1919821" y="5417015"/>
            <a:ext cx="829073" cy="276999"/>
          </a:xfrm>
          <a:prstGeom prst="rect">
            <a:avLst/>
          </a:prstGeom>
          <a:noFill/>
        </p:spPr>
        <p:txBody>
          <a:bodyPr wrap="none" rtlCol="0">
            <a:spAutoFit/>
          </a:bodyPr>
          <a:lstStyle/>
          <a:p>
            <a:pPr defTabSz="914400" fontAlgn="base">
              <a:spcBef>
                <a:spcPct val="0"/>
              </a:spcBef>
              <a:spcAft>
                <a:spcPct val="0"/>
              </a:spcAft>
            </a:pPr>
            <a:r>
              <a:rPr lang="en-US" sz="1200" b="1" dirty="0">
                <a:solidFill>
                  <a:schemeClr val="accent2"/>
                </a:solidFill>
                <a:ea typeface="MS PGothic" pitchFamily="34" charset="-128"/>
              </a:rPr>
              <a:t>Initiation</a:t>
            </a:r>
          </a:p>
        </p:txBody>
      </p:sp>
      <p:sp>
        <p:nvSpPr>
          <p:cNvPr id="53" name="TextBox 52">
            <a:extLst>
              <a:ext uri="{FF2B5EF4-FFF2-40B4-BE49-F238E27FC236}">
                <a16:creationId xmlns="" xmlns:a16="http://schemas.microsoft.com/office/drawing/2014/main" id="{F3B1E54F-D683-43D2-A5B0-9DE5D1B943A2}"/>
              </a:ext>
            </a:extLst>
          </p:cNvPr>
          <p:cNvSpPr txBox="1"/>
          <p:nvPr/>
        </p:nvSpPr>
        <p:spPr>
          <a:xfrm>
            <a:off x="1927174" y="4982706"/>
            <a:ext cx="1101585" cy="276999"/>
          </a:xfrm>
          <a:prstGeom prst="rect">
            <a:avLst/>
          </a:prstGeom>
          <a:noFill/>
        </p:spPr>
        <p:txBody>
          <a:bodyPr wrap="square" rtlCol="0">
            <a:spAutoFit/>
          </a:bodyPr>
          <a:lstStyle/>
          <a:p>
            <a:pPr defTabSz="914400" fontAlgn="base">
              <a:spcBef>
                <a:spcPct val="0"/>
              </a:spcBef>
              <a:spcAft>
                <a:spcPct val="0"/>
              </a:spcAft>
            </a:pPr>
            <a:r>
              <a:rPr lang="en-US" sz="1200" b="1" dirty="0">
                <a:solidFill>
                  <a:schemeClr val="accent2"/>
                </a:solidFill>
                <a:ea typeface="MS PGothic" pitchFamily="34" charset="-128"/>
              </a:rPr>
              <a:t>Awareness</a:t>
            </a:r>
          </a:p>
        </p:txBody>
      </p:sp>
      <p:sp>
        <p:nvSpPr>
          <p:cNvPr id="55" name="TextBox 54">
            <a:extLst>
              <a:ext uri="{FF2B5EF4-FFF2-40B4-BE49-F238E27FC236}">
                <a16:creationId xmlns="" xmlns:a16="http://schemas.microsoft.com/office/drawing/2014/main" id="{D4CBD175-E4E0-48E0-A651-70644B81F5D5}"/>
              </a:ext>
            </a:extLst>
          </p:cNvPr>
          <p:cNvSpPr txBox="1"/>
          <p:nvPr/>
        </p:nvSpPr>
        <p:spPr>
          <a:xfrm>
            <a:off x="1254432" y="3346352"/>
            <a:ext cx="1511300" cy="276999"/>
          </a:xfrm>
          <a:prstGeom prst="rect">
            <a:avLst/>
          </a:prstGeom>
          <a:noFill/>
        </p:spPr>
        <p:txBody>
          <a:bodyPr wrap="square" rtlCol="0">
            <a:spAutoFit/>
          </a:bodyPr>
          <a:lstStyle/>
          <a:p>
            <a:pPr defTabSz="914400" fontAlgn="base">
              <a:spcBef>
                <a:spcPct val="0"/>
              </a:spcBef>
              <a:spcAft>
                <a:spcPct val="0"/>
              </a:spcAft>
            </a:pPr>
            <a:r>
              <a:rPr lang="en-US" sz="1200" b="1" dirty="0">
                <a:solidFill>
                  <a:schemeClr val="accent2"/>
                </a:solidFill>
                <a:ea typeface="MS PGothic" pitchFamily="34" charset="-128"/>
              </a:rPr>
              <a:t>Understanding</a:t>
            </a:r>
          </a:p>
        </p:txBody>
      </p:sp>
      <p:sp>
        <p:nvSpPr>
          <p:cNvPr id="56" name="TextBox 55">
            <a:extLst>
              <a:ext uri="{FF2B5EF4-FFF2-40B4-BE49-F238E27FC236}">
                <a16:creationId xmlns="" xmlns:a16="http://schemas.microsoft.com/office/drawing/2014/main" id="{E0B597EA-B76B-423D-87CE-04FE79DDFE7B}"/>
              </a:ext>
            </a:extLst>
          </p:cNvPr>
          <p:cNvSpPr txBox="1"/>
          <p:nvPr/>
        </p:nvSpPr>
        <p:spPr>
          <a:xfrm>
            <a:off x="2411502" y="3099023"/>
            <a:ext cx="930414" cy="276999"/>
          </a:xfrm>
          <a:prstGeom prst="rect">
            <a:avLst/>
          </a:prstGeom>
          <a:noFill/>
        </p:spPr>
        <p:txBody>
          <a:bodyPr wrap="square" rtlCol="0">
            <a:spAutoFit/>
          </a:bodyPr>
          <a:lstStyle/>
          <a:p>
            <a:pPr defTabSz="914400" fontAlgn="base">
              <a:spcBef>
                <a:spcPct val="0"/>
              </a:spcBef>
              <a:spcAft>
                <a:spcPct val="0"/>
              </a:spcAft>
            </a:pPr>
            <a:r>
              <a:rPr lang="en-US" sz="1200" b="1" dirty="0">
                <a:solidFill>
                  <a:schemeClr val="accent2"/>
                </a:solidFill>
                <a:ea typeface="MS PGothic" pitchFamily="34" charset="-128"/>
              </a:rPr>
              <a:t>Initial Use</a:t>
            </a:r>
          </a:p>
        </p:txBody>
      </p:sp>
      <p:sp>
        <p:nvSpPr>
          <p:cNvPr id="57" name="TextBox 56">
            <a:extLst>
              <a:ext uri="{FF2B5EF4-FFF2-40B4-BE49-F238E27FC236}">
                <a16:creationId xmlns="" xmlns:a16="http://schemas.microsoft.com/office/drawing/2014/main" id="{1D789E6D-600E-4510-BD49-DDBFD32EAFA4}"/>
              </a:ext>
            </a:extLst>
          </p:cNvPr>
          <p:cNvSpPr txBox="1"/>
          <p:nvPr/>
        </p:nvSpPr>
        <p:spPr>
          <a:xfrm>
            <a:off x="4827844" y="2548383"/>
            <a:ext cx="1209814" cy="276999"/>
          </a:xfrm>
          <a:prstGeom prst="rect">
            <a:avLst/>
          </a:prstGeom>
          <a:noFill/>
        </p:spPr>
        <p:txBody>
          <a:bodyPr wrap="square" rtlCol="0">
            <a:spAutoFit/>
          </a:bodyPr>
          <a:lstStyle/>
          <a:p>
            <a:pPr defTabSz="914400" fontAlgn="base">
              <a:spcBef>
                <a:spcPct val="0"/>
              </a:spcBef>
              <a:spcAft>
                <a:spcPct val="0"/>
              </a:spcAft>
            </a:pPr>
            <a:r>
              <a:rPr lang="en-US" sz="1200" b="1" dirty="0">
                <a:solidFill>
                  <a:schemeClr val="accent2"/>
                </a:solidFill>
                <a:ea typeface="MS PGothic" pitchFamily="34" charset="-128"/>
              </a:rPr>
              <a:t>Adaptation</a:t>
            </a:r>
          </a:p>
        </p:txBody>
      </p:sp>
      <p:sp>
        <p:nvSpPr>
          <p:cNvPr id="58" name="TextBox 57">
            <a:extLst>
              <a:ext uri="{FF2B5EF4-FFF2-40B4-BE49-F238E27FC236}">
                <a16:creationId xmlns="" xmlns:a16="http://schemas.microsoft.com/office/drawing/2014/main" id="{8B43E4A6-2F2C-4B45-A798-9AE02139B698}"/>
              </a:ext>
            </a:extLst>
          </p:cNvPr>
          <p:cNvSpPr txBox="1"/>
          <p:nvPr/>
        </p:nvSpPr>
        <p:spPr>
          <a:xfrm>
            <a:off x="3826312" y="1941389"/>
            <a:ext cx="1663016" cy="276999"/>
          </a:xfrm>
          <a:prstGeom prst="rect">
            <a:avLst/>
          </a:prstGeom>
          <a:noFill/>
        </p:spPr>
        <p:txBody>
          <a:bodyPr wrap="square" rtlCol="0">
            <a:spAutoFit/>
          </a:bodyPr>
          <a:lstStyle/>
          <a:p>
            <a:pPr defTabSz="914400" fontAlgn="base">
              <a:spcBef>
                <a:spcPct val="0"/>
              </a:spcBef>
              <a:spcAft>
                <a:spcPct val="0"/>
              </a:spcAft>
            </a:pPr>
            <a:r>
              <a:rPr lang="en-US" sz="1200" b="1" dirty="0">
                <a:solidFill>
                  <a:schemeClr val="accent2"/>
                </a:solidFill>
                <a:ea typeface="MS PGothic" pitchFamily="34" charset="-128"/>
              </a:rPr>
              <a:t>Institutionalization</a:t>
            </a:r>
          </a:p>
        </p:txBody>
      </p:sp>
      <p:sp>
        <p:nvSpPr>
          <p:cNvPr id="59" name="TextBox 58">
            <a:extLst>
              <a:ext uri="{FF2B5EF4-FFF2-40B4-BE49-F238E27FC236}">
                <a16:creationId xmlns="" xmlns:a16="http://schemas.microsoft.com/office/drawing/2014/main" id="{4DC4C161-11B9-426A-9A4B-667DA2A677F4}"/>
              </a:ext>
            </a:extLst>
          </p:cNvPr>
          <p:cNvSpPr txBox="1"/>
          <p:nvPr/>
        </p:nvSpPr>
        <p:spPr>
          <a:xfrm>
            <a:off x="3733829" y="2735705"/>
            <a:ext cx="1663016" cy="276999"/>
          </a:xfrm>
          <a:prstGeom prst="rect">
            <a:avLst/>
          </a:prstGeom>
          <a:noFill/>
        </p:spPr>
        <p:txBody>
          <a:bodyPr wrap="square" rtlCol="0">
            <a:spAutoFit/>
          </a:bodyPr>
          <a:lstStyle/>
          <a:p>
            <a:pPr defTabSz="914400" fontAlgn="base">
              <a:spcBef>
                <a:spcPct val="0"/>
              </a:spcBef>
              <a:spcAft>
                <a:spcPct val="0"/>
              </a:spcAft>
            </a:pPr>
            <a:r>
              <a:rPr lang="en-US" sz="1200" b="1" dirty="0">
                <a:solidFill>
                  <a:schemeClr val="accent2"/>
                </a:solidFill>
                <a:ea typeface="MS PGothic" pitchFamily="34" charset="-128"/>
              </a:rPr>
              <a:t>Internalization</a:t>
            </a:r>
          </a:p>
        </p:txBody>
      </p:sp>
      <p:sp>
        <p:nvSpPr>
          <p:cNvPr id="26" name="TextBox 25"/>
          <p:cNvSpPr txBox="1"/>
          <p:nvPr/>
        </p:nvSpPr>
        <p:spPr>
          <a:xfrm>
            <a:off x="2172111" y="4569918"/>
            <a:ext cx="4070310" cy="446276"/>
          </a:xfrm>
          <a:prstGeom prst="rect">
            <a:avLst/>
          </a:prstGeom>
          <a:noFill/>
        </p:spPr>
        <p:txBody>
          <a:bodyPr wrap="square" rtlCol="0">
            <a:spAutoFit/>
          </a:bodyPr>
          <a:lstStyle/>
          <a:p>
            <a:pPr defTabSz="914400" fontAlgn="base">
              <a:spcBef>
                <a:spcPct val="0"/>
              </a:spcBef>
              <a:spcAft>
                <a:spcPct val="0"/>
              </a:spcAft>
            </a:pPr>
            <a:r>
              <a:rPr lang="en-US" sz="1200" b="1" dirty="0">
                <a:ea typeface="MS PGothic" pitchFamily="34" charset="-128"/>
              </a:rPr>
              <a:t>Promote organizational </a:t>
            </a:r>
            <a:r>
              <a:rPr lang="en-US" sz="1200" b="1" u="sng" dirty="0">
                <a:ea typeface="MS PGothic" pitchFamily="34" charset="-128"/>
              </a:rPr>
              <a:t>awareness</a:t>
            </a:r>
            <a:r>
              <a:rPr lang="en-US" sz="1200" b="1" dirty="0">
                <a:ea typeface="MS PGothic" pitchFamily="34" charset="-128"/>
              </a:rPr>
              <a:t> </a:t>
            </a:r>
            <a:r>
              <a:rPr lang="en-US" sz="1100" b="1" i="1" dirty="0">
                <a:ea typeface="MS PGothic" pitchFamily="34" charset="-128"/>
              </a:rPr>
              <a:t>(e.g. conferences, journals/articles, working groups, etc.)</a:t>
            </a:r>
          </a:p>
        </p:txBody>
      </p:sp>
      <p:sp>
        <p:nvSpPr>
          <p:cNvPr id="27" name="TextBox 26"/>
          <p:cNvSpPr txBox="1"/>
          <p:nvPr/>
        </p:nvSpPr>
        <p:spPr>
          <a:xfrm>
            <a:off x="3027359" y="4120251"/>
            <a:ext cx="4580658" cy="461665"/>
          </a:xfrm>
          <a:prstGeom prst="rect">
            <a:avLst/>
          </a:prstGeom>
          <a:noFill/>
        </p:spPr>
        <p:txBody>
          <a:bodyPr wrap="square" rtlCol="0">
            <a:spAutoFit/>
          </a:bodyPr>
          <a:lstStyle/>
          <a:p>
            <a:pPr defTabSz="914400" fontAlgn="base">
              <a:spcBef>
                <a:spcPct val="0"/>
              </a:spcBef>
              <a:spcAft>
                <a:spcPct val="0"/>
              </a:spcAft>
            </a:pPr>
            <a:r>
              <a:rPr lang="en-US" sz="1200" b="1" dirty="0">
                <a:ea typeface="MS PGothic" pitchFamily="34" charset="-128"/>
              </a:rPr>
              <a:t>Foster </a:t>
            </a:r>
            <a:r>
              <a:rPr lang="en-US" sz="1200" b="1" u="sng" dirty="0">
                <a:ea typeface="MS PGothic" pitchFamily="34" charset="-128"/>
              </a:rPr>
              <a:t>understanding</a:t>
            </a:r>
            <a:r>
              <a:rPr lang="en-US" sz="1200" b="1" dirty="0">
                <a:ea typeface="MS PGothic" pitchFamily="34" charset="-128"/>
              </a:rPr>
              <a:t> within organic workforce</a:t>
            </a:r>
            <a:r>
              <a:rPr lang="en-US" sz="1100" b="1" i="1" dirty="0">
                <a:ea typeface="MS PGothic" pitchFamily="34" charset="-128"/>
              </a:rPr>
              <a:t>(training, pilot programs, etc.)</a:t>
            </a:r>
          </a:p>
        </p:txBody>
      </p:sp>
      <p:sp>
        <p:nvSpPr>
          <p:cNvPr id="28" name="TextBox 27"/>
          <p:cNvSpPr txBox="1"/>
          <p:nvPr/>
        </p:nvSpPr>
        <p:spPr>
          <a:xfrm>
            <a:off x="4324469" y="3697014"/>
            <a:ext cx="3546708" cy="446276"/>
          </a:xfrm>
          <a:prstGeom prst="rect">
            <a:avLst/>
          </a:prstGeom>
          <a:noFill/>
        </p:spPr>
        <p:txBody>
          <a:bodyPr wrap="square" rtlCol="0">
            <a:spAutoFit/>
          </a:bodyPr>
          <a:lstStyle/>
          <a:p>
            <a:pPr defTabSz="914400" fontAlgn="base">
              <a:spcBef>
                <a:spcPct val="0"/>
              </a:spcBef>
              <a:spcAft>
                <a:spcPct val="0"/>
              </a:spcAft>
            </a:pPr>
            <a:r>
              <a:rPr lang="en-US" sz="1200" b="1" dirty="0">
                <a:ea typeface="MS PGothic" pitchFamily="34" charset="-128"/>
              </a:rPr>
              <a:t>Conduct </a:t>
            </a:r>
            <a:r>
              <a:rPr lang="en-US" sz="1200" b="1" u="sng" dirty="0">
                <a:ea typeface="MS PGothic" pitchFamily="34" charset="-128"/>
              </a:rPr>
              <a:t>pilot</a:t>
            </a:r>
            <a:r>
              <a:rPr lang="en-US" sz="1200" b="1" dirty="0">
                <a:ea typeface="MS PGothic" pitchFamily="34" charset="-128"/>
              </a:rPr>
              <a:t> programs</a:t>
            </a:r>
            <a:r>
              <a:rPr lang="en-US" sz="1100" b="1" i="1" dirty="0">
                <a:ea typeface="MS PGothic" pitchFamily="34" charset="-128"/>
              </a:rPr>
              <a:t>(i.e. initial operational environment); </a:t>
            </a:r>
            <a:r>
              <a:rPr lang="en-US" sz="1100" b="1" dirty="0">
                <a:ea typeface="MS PGothic" pitchFamily="34" charset="-128"/>
              </a:rPr>
              <a:t>engage programs</a:t>
            </a:r>
            <a:endParaRPr lang="en-US" sz="1100" b="1" i="1" dirty="0">
              <a:ea typeface="MS PGothic" pitchFamily="34" charset="-128"/>
            </a:endParaRPr>
          </a:p>
        </p:txBody>
      </p:sp>
      <p:sp>
        <p:nvSpPr>
          <p:cNvPr id="30" name="TextBox 29"/>
          <p:cNvSpPr txBox="1"/>
          <p:nvPr/>
        </p:nvSpPr>
        <p:spPr>
          <a:xfrm>
            <a:off x="5957673" y="2127074"/>
            <a:ext cx="3336125" cy="276999"/>
          </a:xfrm>
          <a:prstGeom prst="rect">
            <a:avLst/>
          </a:prstGeom>
          <a:noFill/>
        </p:spPr>
        <p:txBody>
          <a:bodyPr wrap="square" rtlCol="0">
            <a:spAutoFit/>
          </a:bodyPr>
          <a:lstStyle/>
          <a:p>
            <a:pPr defTabSz="914400" fontAlgn="base">
              <a:spcBef>
                <a:spcPct val="0"/>
              </a:spcBef>
              <a:spcAft>
                <a:spcPct val="0"/>
              </a:spcAft>
            </a:pPr>
            <a:r>
              <a:rPr lang="en-US" sz="1200" b="1" u="sng" dirty="0">
                <a:ea typeface="MS PGothic" pitchFamily="34" charset="-128"/>
              </a:rPr>
              <a:t>Sustain</a:t>
            </a:r>
            <a:r>
              <a:rPr lang="en-US" sz="1200" b="1" dirty="0">
                <a:ea typeface="MS PGothic" pitchFamily="34" charset="-128"/>
              </a:rPr>
              <a:t> the change </a:t>
            </a:r>
            <a:endParaRPr lang="en-US" sz="1100" b="1" i="1" dirty="0">
              <a:ea typeface="MS PGothic" pitchFamily="34" charset="-128"/>
            </a:endParaRPr>
          </a:p>
        </p:txBody>
      </p:sp>
      <p:sp>
        <p:nvSpPr>
          <p:cNvPr id="31" name="TextBox 30"/>
          <p:cNvSpPr txBox="1"/>
          <p:nvPr/>
        </p:nvSpPr>
        <p:spPr>
          <a:xfrm>
            <a:off x="3176680" y="2948132"/>
            <a:ext cx="982961" cy="261610"/>
          </a:xfrm>
          <a:prstGeom prst="rect">
            <a:avLst/>
          </a:prstGeom>
          <a:noFill/>
        </p:spPr>
        <p:txBody>
          <a:bodyPr wrap="none" rtlCol="0">
            <a:spAutoFit/>
          </a:bodyPr>
          <a:lstStyle/>
          <a:p>
            <a:pPr defTabSz="914400" fontAlgn="base">
              <a:spcBef>
                <a:spcPct val="0"/>
              </a:spcBef>
              <a:spcAft>
                <a:spcPct val="0"/>
              </a:spcAft>
            </a:pPr>
            <a:r>
              <a:rPr lang="en-US" sz="1100" b="1" dirty="0">
                <a:solidFill>
                  <a:srgbClr val="C00000"/>
                </a:solidFill>
                <a:ea typeface="MS PGothic" pitchFamily="34" charset="-128"/>
              </a:rPr>
              <a:t>We are here</a:t>
            </a:r>
          </a:p>
        </p:txBody>
      </p:sp>
      <p:sp>
        <p:nvSpPr>
          <p:cNvPr id="37" name="TextBox 36"/>
          <p:cNvSpPr txBox="1"/>
          <p:nvPr/>
        </p:nvSpPr>
        <p:spPr>
          <a:xfrm>
            <a:off x="5937877" y="3202852"/>
            <a:ext cx="2681416" cy="461665"/>
          </a:xfrm>
          <a:prstGeom prst="rect">
            <a:avLst/>
          </a:prstGeom>
          <a:noFill/>
        </p:spPr>
        <p:txBody>
          <a:bodyPr wrap="square" rtlCol="0">
            <a:spAutoFit/>
          </a:bodyPr>
          <a:lstStyle/>
          <a:p>
            <a:pPr defTabSz="914400" fontAlgn="base">
              <a:spcBef>
                <a:spcPct val="0"/>
              </a:spcBef>
              <a:spcAft>
                <a:spcPct val="0"/>
              </a:spcAft>
            </a:pPr>
            <a:r>
              <a:rPr lang="en-US" sz="1200" b="1" dirty="0">
                <a:ea typeface="MS PGothic" pitchFamily="34" charset="-128"/>
              </a:rPr>
              <a:t>Develop </a:t>
            </a:r>
            <a:r>
              <a:rPr lang="en-US" sz="1200" b="1" u="sng" dirty="0">
                <a:ea typeface="MS PGothic" pitchFamily="34" charset="-128"/>
              </a:rPr>
              <a:t>governance, policy &amp; guidance </a:t>
            </a:r>
            <a:r>
              <a:rPr lang="en-US" sz="1200" b="1" dirty="0">
                <a:ea typeface="MS PGothic" pitchFamily="34" charset="-128"/>
              </a:rPr>
              <a:t>to Instantiate into use</a:t>
            </a:r>
            <a:endParaRPr lang="en-US" sz="1100" b="1" i="1" dirty="0">
              <a:ea typeface="MS PGothic" pitchFamily="34" charset="-128"/>
            </a:endParaRPr>
          </a:p>
        </p:txBody>
      </p:sp>
      <p:sp>
        <p:nvSpPr>
          <p:cNvPr id="39" name="TextBox 38"/>
          <p:cNvSpPr txBox="1"/>
          <p:nvPr/>
        </p:nvSpPr>
        <p:spPr>
          <a:xfrm rot="16200000">
            <a:off x="471462" y="3611259"/>
            <a:ext cx="1227387" cy="338554"/>
          </a:xfrm>
          <a:prstGeom prst="rect">
            <a:avLst/>
          </a:prstGeom>
          <a:noFill/>
        </p:spPr>
        <p:txBody>
          <a:bodyPr wrap="none" rtlCol="0">
            <a:spAutoFit/>
          </a:bodyPr>
          <a:lstStyle/>
          <a:p>
            <a:pPr defTabSz="914400" fontAlgn="base">
              <a:spcBef>
                <a:spcPct val="0"/>
              </a:spcBef>
              <a:spcAft>
                <a:spcPct val="0"/>
              </a:spcAft>
            </a:pPr>
            <a:r>
              <a:rPr lang="en-US" sz="1600" b="1" dirty="0">
                <a:solidFill>
                  <a:srgbClr val="002060"/>
                </a:solidFill>
                <a:ea typeface="MS PGothic" pitchFamily="34" charset="-128"/>
              </a:rPr>
              <a:t>MATURITY</a:t>
            </a:r>
          </a:p>
        </p:txBody>
      </p:sp>
      <p:sp>
        <p:nvSpPr>
          <p:cNvPr id="3" name="5-Point Star 2"/>
          <p:cNvSpPr/>
          <p:nvPr/>
        </p:nvSpPr>
        <p:spPr bwMode="auto">
          <a:xfrm>
            <a:off x="4021258" y="3237522"/>
            <a:ext cx="271649" cy="26593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pic>
        <p:nvPicPr>
          <p:cNvPr id="40" name="Picture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9320" y="4396628"/>
            <a:ext cx="1576496" cy="1578450"/>
          </a:xfrm>
          <a:prstGeom prst="rect">
            <a:avLst/>
          </a:prstGeom>
        </p:spPr>
      </p:pic>
      <p:sp>
        <p:nvSpPr>
          <p:cNvPr id="4" name="TextBox 3"/>
          <p:cNvSpPr txBox="1"/>
          <p:nvPr/>
        </p:nvSpPr>
        <p:spPr>
          <a:xfrm>
            <a:off x="6727069" y="2551038"/>
            <a:ext cx="2119405" cy="646331"/>
          </a:xfrm>
          <a:prstGeom prst="rect">
            <a:avLst/>
          </a:prstGeom>
          <a:noFill/>
        </p:spPr>
        <p:txBody>
          <a:bodyPr wrap="square" rtlCol="0">
            <a:spAutoFit/>
          </a:bodyPr>
          <a:lstStyle/>
          <a:p>
            <a:r>
              <a:rPr lang="en-US" sz="1200" b="1" dirty="0"/>
              <a:t>Expand roll-out of change in engineering and acquisition practices</a:t>
            </a:r>
            <a:endParaRPr lang="en-US" dirty="0"/>
          </a:p>
        </p:txBody>
      </p:sp>
    </p:spTree>
    <p:extLst>
      <p:ext uri="{BB962C8B-B14F-4D97-AF65-F5344CB8AC3E}">
        <p14:creationId xmlns:p14="http://schemas.microsoft.com/office/powerpoint/2010/main" val="51346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idx="1"/>
          </p:nvPr>
        </p:nvSpPr>
        <p:spPr>
          <a:xfrm>
            <a:off x="294467" y="1246909"/>
            <a:ext cx="8524069" cy="4929956"/>
          </a:xfrm>
        </p:spPr>
        <p:txBody>
          <a:bodyPr>
            <a:noAutofit/>
          </a:bodyPr>
          <a:lstStyle/>
          <a:p>
            <a:r>
              <a:rPr lang="en-US" dirty="0"/>
              <a:t>Business processes and behaviors (culture) need to be changed to realize the benefits of Digital Engineering implementation.</a:t>
            </a:r>
          </a:p>
          <a:p>
            <a:r>
              <a:rPr lang="en-US" dirty="0"/>
              <a:t>Multiple activities in government, industry, academia and professional organizations are being leveraged to advance digital engineering concepts within DoD enterprise.</a:t>
            </a:r>
          </a:p>
          <a:p>
            <a:r>
              <a:rPr lang="en-US" dirty="0"/>
              <a:t>Expected benefits of implementing digital engineering practice outweigh the monetary, time and training needed up front.</a:t>
            </a:r>
          </a:p>
          <a:p>
            <a:r>
              <a:rPr lang="en-US" dirty="0"/>
              <a:t>Basic elements of Digital Engineering are in place; we need to weave them together and instantiate with policy, guidance and training.</a:t>
            </a:r>
          </a:p>
          <a:p>
            <a:endParaRPr lang="en-US" dirty="0"/>
          </a:p>
          <a:p>
            <a:endParaRPr lang="en-US" dirty="0"/>
          </a:p>
        </p:txBody>
      </p:sp>
    </p:spTree>
    <p:extLst>
      <p:ext uri="{BB962C8B-B14F-4D97-AF65-F5344CB8AC3E}">
        <p14:creationId xmlns:p14="http://schemas.microsoft.com/office/powerpoint/2010/main" val="45612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Engineering:</a:t>
            </a:r>
            <a:br>
              <a:rPr lang="en-US" dirty="0"/>
            </a:br>
            <a:r>
              <a:rPr lang="en-US" dirty="0"/>
              <a:t>Critical to Defense Acquisition</a:t>
            </a:r>
          </a:p>
        </p:txBody>
      </p:sp>
      <p:pic>
        <p:nvPicPr>
          <p:cNvPr id="4" name="Picture 3" descr="0527002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rcRect t="27510"/>
          <a:stretch>
            <a:fillRect/>
          </a:stretch>
        </p:blipFill>
        <p:spPr bwMode="auto">
          <a:xfrm>
            <a:off x="4841186" y="1283565"/>
            <a:ext cx="1262049" cy="1645920"/>
          </a:xfrm>
          <a:prstGeom prst="rect">
            <a:avLst/>
          </a:prstGeom>
          <a:noFill/>
          <a:ln w="12700">
            <a:solidFill>
              <a:schemeClr val="accent2">
                <a:lumMod val="60000"/>
                <a:lumOff val="40000"/>
              </a:schemeClr>
            </a:solidFill>
            <a:miter lim="800000"/>
            <a:headEnd/>
            <a:tailEnd/>
          </a:ln>
        </p:spPr>
      </p:pic>
      <p:pic>
        <p:nvPicPr>
          <p:cNvPr id="5" name="Picture 4"/>
          <p:cNvPicPr>
            <a:picLocks noChangeAspect="1"/>
          </p:cNvPicPr>
          <p:nvPr/>
        </p:nvPicPr>
        <p:blipFill>
          <a:blip r:embed="rId5" cstate="email">
            <a:extLst>
              <a:ext uri="{BEBA8EAE-BF5A-486C-A8C5-ECC9F3942E4B}">
                <a14:imgProps xmlns:a14="http://schemas.microsoft.com/office/drawing/2010/main">
                  <a14:imgLayer r:embed="rId6">
                    <a14:imgEffect>
                      <a14:saturation sat="285000"/>
                    </a14:imgEffect>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828408" y="3040519"/>
            <a:ext cx="1869534" cy="1188720"/>
          </a:xfrm>
          <a:prstGeom prst="rect">
            <a:avLst/>
          </a:prstGeom>
          <a:ln w="12700">
            <a:solidFill>
              <a:schemeClr val="accent2">
                <a:lumMod val="60000"/>
                <a:lumOff val="40000"/>
              </a:schemeClr>
            </a:solidFill>
          </a:ln>
        </p:spPr>
      </p:pic>
      <p:grpSp>
        <p:nvGrpSpPr>
          <p:cNvPr id="6" name="Group 5"/>
          <p:cNvGrpSpPr>
            <a:grpSpLocks noChangeAspect="1"/>
          </p:cNvGrpSpPr>
          <p:nvPr/>
        </p:nvGrpSpPr>
        <p:grpSpPr>
          <a:xfrm>
            <a:off x="6231473" y="1483940"/>
            <a:ext cx="1780358" cy="1463040"/>
            <a:chOff x="0" y="0"/>
            <a:chExt cx="2501153" cy="2142564"/>
          </a:xfrm>
        </p:grpSpPr>
        <p:pic>
          <p:nvPicPr>
            <p:cNvPr id="7" name="Picture 6"/>
            <p:cNvPicPr/>
            <p:nvPr/>
          </p:nvPicPr>
          <p:blipFill>
            <a:blip r:embed="rId7" cstate="email">
              <a:extLst>
                <a:ext uri="{BEBA8EAE-BF5A-486C-A8C5-ECC9F3942E4B}">
                  <a14:imgProps xmlns:a14="http://schemas.microsoft.com/office/drawing/2010/main">
                    <a14:imgLayer r:embed="rId8">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0" y="555811"/>
              <a:ext cx="2501153" cy="1039906"/>
            </a:xfrm>
            <a:prstGeom prst="rect">
              <a:avLst/>
            </a:prstGeom>
            <a:noFill/>
            <a:ln w="3175">
              <a:noFill/>
              <a:miter lim="800000"/>
              <a:headEnd/>
              <a:tailEnd/>
            </a:ln>
          </p:spPr>
        </p:pic>
        <p:pic>
          <p:nvPicPr>
            <p:cNvPr id="8" name="Picture 7"/>
            <p:cNvPicPr/>
            <p:nvPr/>
          </p:nvPicPr>
          <p:blipFill>
            <a:blip r:embed="rId9" cstate="email">
              <a:extLst>
                <a:ext uri="{BEBA8EAE-BF5A-486C-A8C5-ECC9F3942E4B}">
                  <a14:imgProps xmlns:a14="http://schemas.microsoft.com/office/drawing/2010/main">
                    <a14:imgLayer r:embed="rId10">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0" y="0"/>
              <a:ext cx="2501153" cy="555811"/>
            </a:xfrm>
            <a:prstGeom prst="rect">
              <a:avLst/>
            </a:prstGeom>
            <a:noFill/>
            <a:ln w="3175">
              <a:noFill/>
              <a:miter lim="800000"/>
              <a:headEnd/>
              <a:tailEnd/>
            </a:ln>
          </p:spPr>
        </p:pic>
        <p:pic>
          <p:nvPicPr>
            <p:cNvPr id="9" name="Picture 8"/>
            <p:cNvPicPr/>
            <p:nvPr/>
          </p:nvPicPr>
          <p:blipFill>
            <a:blip r:embed="rId11" cstate="email">
              <a:extLst>
                <a:ext uri="{BEBA8EAE-BF5A-486C-A8C5-ECC9F3942E4B}">
                  <a14:imgProps xmlns:a14="http://schemas.microsoft.com/office/drawing/2010/main">
                    <a14:imgLayer r:embed="rId12">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0" y="1595717"/>
              <a:ext cx="2501153" cy="546847"/>
            </a:xfrm>
            <a:prstGeom prst="rect">
              <a:avLst/>
            </a:prstGeom>
            <a:noFill/>
            <a:ln w="3175">
              <a:noFill/>
              <a:miter lim="800000"/>
              <a:headEnd/>
              <a:tailEnd/>
            </a:ln>
          </p:spPr>
        </p:pic>
      </p:grpSp>
      <p:pic>
        <p:nvPicPr>
          <p:cNvPr id="10" name="Picture 9"/>
          <p:cNvPicPr>
            <a:picLocks noChangeAspect="1"/>
          </p:cNvPicPr>
          <p:nvPr/>
        </p:nvPicPr>
        <p:blipFill rotWithShape="1">
          <a:blip r:embed="rId13">
            <a:extLst>
              <a:ext uri="{BEBA8EAE-BF5A-486C-A8C5-ECC9F3942E4B}">
                <a14:imgProps xmlns:a14="http://schemas.microsoft.com/office/drawing/2010/main">
                  <a14:imgLayer r:embed="rId14">
                    <a14:imgEffect>
                      <a14:brightnessContrast bright="35000"/>
                    </a14:imgEffect>
                  </a14:imgLayer>
                </a14:imgProps>
              </a:ext>
              <a:ext uri="{28A0092B-C50C-407E-A947-70E740481C1C}">
                <a14:useLocalDpi xmlns:a14="http://schemas.microsoft.com/office/drawing/2010/main"/>
              </a:ext>
            </a:extLst>
          </a:blip>
          <a:srcRect l="1422" t="2964" r="4626" b="50429"/>
          <a:stretch/>
        </p:blipFill>
        <p:spPr>
          <a:xfrm>
            <a:off x="4791655" y="3037840"/>
            <a:ext cx="2629626" cy="1188720"/>
          </a:xfrm>
          <a:prstGeom prst="rect">
            <a:avLst/>
          </a:prstGeom>
          <a:ln w="12700">
            <a:solidFill>
              <a:schemeClr val="accent2">
                <a:lumMod val="60000"/>
                <a:lumOff val="40000"/>
              </a:schemeClr>
            </a:solidFill>
          </a:ln>
        </p:spPr>
      </p:pic>
      <p:pic>
        <p:nvPicPr>
          <p:cNvPr id="11" name="Picture 10" descr="predator-firing-missile4.jpg"/>
          <p:cNvPicPr/>
          <p:nvPr/>
        </p:nvPicPr>
        <p:blipFill>
          <a:blip r:embed="rId15" cstate="email">
            <a:extLst>
              <a:ext uri="{BEBA8EAE-BF5A-486C-A8C5-ECC9F3942E4B}">
                <a14:imgProps xmlns:a14="http://schemas.microsoft.com/office/drawing/2010/main">
                  <a14:imgLayer r:embed="rId16">
                    <a14:imgEffect>
                      <a14:brightnessContrast bright="-4000" contrast="5000"/>
                    </a14:imgEffect>
                  </a14:imgLayer>
                </a14:imgProps>
              </a:ext>
              <a:ext uri="{28A0092B-C50C-407E-A947-70E740481C1C}">
                <a14:useLocalDpi xmlns:a14="http://schemas.microsoft.com/office/drawing/2010/main"/>
              </a:ext>
            </a:extLst>
          </a:blip>
          <a:srcRect b="13460"/>
          <a:stretch>
            <a:fillRect/>
          </a:stretch>
        </p:blipFill>
        <p:spPr>
          <a:xfrm>
            <a:off x="1528484" y="4319795"/>
            <a:ext cx="2058230" cy="1097280"/>
          </a:xfrm>
          <a:prstGeom prst="rect">
            <a:avLst/>
          </a:prstGeom>
          <a:ln w="12700">
            <a:solidFill>
              <a:schemeClr val="accent2">
                <a:lumMod val="60000"/>
                <a:lumOff val="40000"/>
              </a:schemeClr>
            </a:solidFill>
          </a:ln>
        </p:spPr>
      </p:pic>
      <p:pic>
        <p:nvPicPr>
          <p:cNvPr id="13" name="Picture 12" descr="http://www.intell.rtaf.mi.th/intellFilesUpload/intellnews/48701-01.jpg"/>
          <p:cNvPicPr>
            <a:picLocks noChangeAspect="1"/>
          </p:cNvPicPr>
          <p:nvPr/>
        </p:nvPicPr>
        <p:blipFill>
          <a:blip r:embed="rId17" cstate="email">
            <a:extLst>
              <a:ext uri="{28A0092B-C50C-407E-A947-70E740481C1C}">
                <a14:useLocalDpi xmlns:a14="http://schemas.microsoft.com/office/drawing/2010/main"/>
              </a:ext>
            </a:extLst>
          </a:blip>
          <a:srcRect r="9600"/>
          <a:stretch>
            <a:fillRect/>
          </a:stretch>
        </p:blipFill>
        <p:spPr bwMode="auto">
          <a:xfrm>
            <a:off x="1119127" y="1638028"/>
            <a:ext cx="1434422" cy="1280160"/>
          </a:xfrm>
          <a:prstGeom prst="rect">
            <a:avLst/>
          </a:prstGeom>
          <a:noFill/>
          <a:ln w="12700">
            <a:solidFill>
              <a:schemeClr val="accent2">
                <a:lumMod val="60000"/>
                <a:lumOff val="40000"/>
              </a:schemeClr>
            </a:solidFill>
            <a:miter lim="800000"/>
            <a:headEnd/>
            <a:tailEnd/>
          </a:ln>
        </p:spPr>
      </p:pic>
      <p:pic>
        <p:nvPicPr>
          <p:cNvPr id="14" name="Picture 13" descr="F08-6224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bwMode="auto">
          <a:xfrm>
            <a:off x="2697941" y="1411887"/>
            <a:ext cx="2011680" cy="1508760"/>
          </a:xfrm>
          <a:prstGeom prst="rect">
            <a:avLst/>
          </a:prstGeom>
          <a:noFill/>
          <a:ln w="6350">
            <a:solidFill>
              <a:schemeClr val="accent2">
                <a:lumMod val="60000"/>
                <a:lumOff val="40000"/>
              </a:schemeClr>
            </a:solidFill>
            <a:miter lim="800000"/>
            <a:headEnd/>
            <a:tailEnd/>
          </a:ln>
        </p:spPr>
      </p:pic>
      <p:pic>
        <p:nvPicPr>
          <p:cNvPr id="24" name="Picture 2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088721" y="4304689"/>
            <a:ext cx="1588094" cy="1097280"/>
          </a:xfrm>
          <a:prstGeom prst="rect">
            <a:avLst/>
          </a:prstGeom>
          <a:ln>
            <a:solidFill>
              <a:schemeClr val="accent2">
                <a:lumMod val="60000"/>
                <a:lumOff val="40000"/>
              </a:schemeClr>
            </a:solidFill>
          </a:ln>
        </p:spPr>
      </p:pic>
      <p:sp>
        <p:nvSpPr>
          <p:cNvPr id="28" name="Rectangle 27"/>
          <p:cNvSpPr/>
          <p:nvPr/>
        </p:nvSpPr>
        <p:spPr>
          <a:xfrm>
            <a:off x="6" y="5679897"/>
            <a:ext cx="4470399" cy="553945"/>
          </a:xfrm>
          <a:prstGeom prst="rect">
            <a:avLst/>
          </a:prstGeom>
        </p:spPr>
        <p:txBody>
          <a:bodyPr wrap="square" lIns="91383" tIns="45694" rIns="91383" bIns="45694">
            <a:spAutoFit/>
          </a:bodyPr>
          <a:lstStyle/>
          <a:p>
            <a:pPr algn="ctr">
              <a:defRPr/>
            </a:pPr>
            <a:r>
              <a:rPr lang="en-US" sz="1600" b="1" i="1" dirty="0">
                <a:latin typeface="Arial" charset="0"/>
              </a:rPr>
              <a:t>Defense Innovation Marketplace</a:t>
            </a:r>
          </a:p>
          <a:p>
            <a:pPr algn="ctr">
              <a:defRPr/>
            </a:pPr>
            <a:r>
              <a:rPr lang="en-US" sz="1400" b="1" i="1" dirty="0">
                <a:latin typeface="Arial" charset="0"/>
              </a:rPr>
              <a:t>http://www.defenseinnovationmarketplace.mil</a:t>
            </a:r>
          </a:p>
        </p:txBody>
      </p:sp>
      <p:pic>
        <p:nvPicPr>
          <p:cNvPr id="17" name="Picture 16" descr="http://www.raytheon.com/newsroom/rtnwcm/groups/IIS/documents/masthead/rtn10_geoint_gpsocx_masthead.jpg"/>
          <p:cNvPicPr>
            <a:picLocks noChangeAspect="1"/>
          </p:cNvPicPr>
          <p:nvPr/>
        </p:nvPicPr>
        <p:blipFill>
          <a:blip r:embed="rId20" cstate="email">
            <a:extLst>
              <a:ext uri="{BEBA8EAE-BF5A-486C-A8C5-ECC9F3942E4B}">
                <a14:imgProps xmlns:a14="http://schemas.microsoft.com/office/drawing/2010/main">
                  <a14:imgLayer r:embed="rId21">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3703782" y="4304689"/>
            <a:ext cx="2258966" cy="1097280"/>
          </a:xfrm>
          <a:prstGeom prst="rect">
            <a:avLst/>
          </a:prstGeom>
          <a:noFill/>
          <a:ln w="12700">
            <a:solidFill>
              <a:schemeClr val="accent2">
                <a:lumMod val="60000"/>
                <a:lumOff val="40000"/>
              </a:schemeClr>
            </a:solidFill>
            <a:miter lim="800000"/>
            <a:headEnd/>
            <a:tailEnd/>
          </a:ln>
        </p:spPr>
      </p:pic>
      <p:pic>
        <p:nvPicPr>
          <p:cNvPr id="18" name="Picture 17"/>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829149" y="3015234"/>
            <a:ext cx="1828800" cy="1216908"/>
          </a:xfrm>
          <a:prstGeom prst="rect">
            <a:avLst/>
          </a:prstGeom>
        </p:spPr>
      </p:pic>
      <p:cxnSp>
        <p:nvCxnSpPr>
          <p:cNvPr id="12" name="Straight Connector 11"/>
          <p:cNvCxnSpPr/>
          <p:nvPr/>
        </p:nvCxnSpPr>
        <p:spPr bwMode="auto">
          <a:xfrm>
            <a:off x="4632959" y="5679892"/>
            <a:ext cx="0" cy="64633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9" name="Rectangle 18"/>
          <p:cNvSpPr/>
          <p:nvPr/>
        </p:nvSpPr>
        <p:spPr>
          <a:xfrm>
            <a:off x="4653285" y="5679892"/>
            <a:ext cx="4023361" cy="553945"/>
          </a:xfrm>
          <a:prstGeom prst="rect">
            <a:avLst/>
          </a:prstGeom>
        </p:spPr>
        <p:txBody>
          <a:bodyPr wrap="square" lIns="91383" tIns="45694" rIns="91383" bIns="45694">
            <a:spAutoFit/>
          </a:bodyPr>
          <a:lstStyle/>
          <a:p>
            <a:pPr algn="ctr">
              <a:defRPr/>
            </a:pPr>
            <a:r>
              <a:rPr lang="en-US" sz="1600" b="1" i="1" dirty="0">
                <a:latin typeface="Arial" charset="0"/>
              </a:rPr>
              <a:t>DASD, Systems Engineering</a:t>
            </a:r>
          </a:p>
          <a:p>
            <a:pPr algn="ctr">
              <a:defRPr/>
            </a:pPr>
            <a:r>
              <a:rPr lang="en-US" sz="1400" b="1" i="1" dirty="0">
                <a:latin typeface="Arial" charset="0"/>
              </a:rPr>
              <a:t>http://www.acq.osd.mil/se</a:t>
            </a:r>
          </a:p>
        </p:txBody>
      </p:sp>
    </p:spTree>
    <p:extLst>
      <p:ext uri="{BB962C8B-B14F-4D97-AF65-F5344CB8AC3E}">
        <p14:creationId xmlns:p14="http://schemas.microsoft.com/office/powerpoint/2010/main" val="14135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For Additional Information</a:t>
            </a:r>
          </a:p>
        </p:txBody>
      </p:sp>
      <p:sp>
        <p:nvSpPr>
          <p:cNvPr id="7" name="Content Placeholder 6"/>
          <p:cNvSpPr>
            <a:spLocks noGrp="1"/>
          </p:cNvSpPr>
          <p:nvPr>
            <p:ph idx="1"/>
          </p:nvPr>
        </p:nvSpPr>
        <p:spPr>
          <a:xfrm>
            <a:off x="685800" y="1452913"/>
            <a:ext cx="7772400" cy="4204978"/>
          </a:xfrm>
        </p:spPr>
        <p:txBody>
          <a:bodyPr/>
          <a:lstStyle/>
          <a:p>
            <a:pPr algn="ctr">
              <a:buNone/>
            </a:pPr>
            <a:r>
              <a:rPr lang="en-US" dirty="0">
                <a:cs typeface="Arial" panose="020B0604020202020204" pitchFamily="34" charset="0"/>
              </a:rPr>
              <a:t>Philomena Zimmerman</a:t>
            </a:r>
            <a:endParaRPr lang="en-US" dirty="0"/>
          </a:p>
          <a:p>
            <a:pPr algn="ctr">
              <a:buNone/>
            </a:pPr>
            <a:r>
              <a:rPr lang="en-US" dirty="0"/>
              <a:t>ODASD, Systems Engineering</a:t>
            </a:r>
            <a:br>
              <a:rPr lang="en-US" dirty="0"/>
            </a:br>
            <a:r>
              <a:rPr lang="en-US" sz="2000" dirty="0"/>
              <a:t>571-372-6695 | philomena.m.zimmerman.civ@mail.mil</a:t>
            </a:r>
          </a:p>
          <a:p>
            <a:pPr algn="ctr">
              <a:buNone/>
            </a:pPr>
            <a:endParaRPr lang="en-US" dirty="0"/>
          </a:p>
          <a:p>
            <a:pPr algn="ctr">
              <a:buNone/>
            </a:pPr>
            <a:r>
              <a:rPr lang="en-US" dirty="0"/>
              <a:t>Other Contributors:</a:t>
            </a:r>
          </a:p>
          <a:p>
            <a:pPr algn="ctr">
              <a:spcBef>
                <a:spcPts val="0"/>
              </a:spcBef>
              <a:spcAft>
                <a:spcPts val="0"/>
              </a:spcAft>
              <a:buNone/>
            </a:pPr>
            <a:r>
              <a:rPr lang="en-US" dirty="0"/>
              <a:t>Tracee Walker Gilbert, Ph.D.</a:t>
            </a:r>
            <a:br>
              <a:rPr lang="en-US" dirty="0"/>
            </a:br>
            <a:r>
              <a:rPr lang="en-US" sz="2000" dirty="0"/>
              <a:t>571-372-6145 | tracee.w.gilbert.ctr@mail.mil</a:t>
            </a:r>
          </a:p>
          <a:p>
            <a:pPr algn="ctr">
              <a:spcBef>
                <a:spcPts val="0"/>
              </a:spcBef>
              <a:spcAft>
                <a:spcPts val="0"/>
              </a:spcAft>
              <a:buNone/>
            </a:pPr>
            <a:r>
              <a:rPr lang="en-US" dirty="0"/>
              <a:t>Frank Salvatore</a:t>
            </a:r>
          </a:p>
          <a:p>
            <a:pPr algn="ctr">
              <a:spcBef>
                <a:spcPts val="0"/>
              </a:spcBef>
              <a:spcAft>
                <a:spcPts val="0"/>
              </a:spcAft>
              <a:buNone/>
            </a:pPr>
            <a:r>
              <a:rPr lang="en-US" sz="2000" dirty="0"/>
              <a:t>973-265-9837 | frank.j.salvatore.ctr@mail.mil </a:t>
            </a:r>
          </a:p>
          <a:p>
            <a:pPr algn="ctr">
              <a:spcBef>
                <a:spcPts val="0"/>
              </a:spcBef>
              <a:spcAft>
                <a:spcPts val="0"/>
              </a:spcAft>
              <a:buNone/>
            </a:pPr>
            <a:r>
              <a:rPr lang="en-US" dirty="0"/>
              <a:t>Tyesia Pompey Alexander, Ph.D.</a:t>
            </a:r>
            <a:br>
              <a:rPr lang="en-US" dirty="0"/>
            </a:br>
            <a:r>
              <a:rPr lang="en-US" sz="2000" dirty="0"/>
              <a:t>571-372-6697 | tyesia.p.alexander.ctr@mail.mil</a:t>
            </a:r>
          </a:p>
          <a:p>
            <a:pPr algn="ctr">
              <a:spcBef>
                <a:spcPts val="0"/>
              </a:spcBef>
              <a:spcAft>
                <a:spcPts val="0"/>
              </a:spcAft>
              <a:buNone/>
            </a:pPr>
            <a:r>
              <a:rPr lang="en-US" dirty="0"/>
              <a:t>Darryl Howell</a:t>
            </a:r>
          </a:p>
          <a:p>
            <a:pPr algn="ctr">
              <a:spcBef>
                <a:spcPts val="0"/>
              </a:spcBef>
              <a:spcAft>
                <a:spcPts val="0"/>
              </a:spcAft>
              <a:buNone/>
            </a:pPr>
            <a:r>
              <a:rPr lang="en-US" sz="2000" dirty="0"/>
              <a:t>571-372-6699 | Darryl.l.Howell.ctr@mail.mil</a:t>
            </a:r>
          </a:p>
          <a:p>
            <a:pPr algn="ctr">
              <a:buNone/>
            </a:pPr>
            <a:endParaRPr lang="en-US" sz="3200" dirty="0"/>
          </a:p>
        </p:txBody>
      </p:sp>
    </p:spTree>
    <p:extLst>
      <p:ext uri="{BB962C8B-B14F-4D97-AF65-F5344CB8AC3E}">
        <p14:creationId xmlns:p14="http://schemas.microsoft.com/office/powerpoint/2010/main" val="119401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Digital Engineering Overview</a:t>
            </a:r>
          </a:p>
        </p:txBody>
      </p:sp>
      <p:sp>
        <p:nvSpPr>
          <p:cNvPr id="6" name="Text Placeholder 5"/>
          <p:cNvSpPr>
            <a:spLocks noGrp="1"/>
          </p:cNvSpPr>
          <p:nvPr>
            <p:ph type="body" idx="1"/>
          </p:nvPr>
        </p:nvSpPr>
        <p:spPr>
          <a:xfrm>
            <a:off x="140480" y="1119206"/>
            <a:ext cx="8932004" cy="4560754"/>
          </a:xfrm>
        </p:spPr>
        <p:txBody>
          <a:bodyPr/>
          <a:lstStyle/>
          <a:p>
            <a:pPr>
              <a:spcBef>
                <a:spcPts val="600"/>
              </a:spcBef>
            </a:pPr>
            <a:r>
              <a:rPr lang="en-US" dirty="0">
                <a:ea typeface="ＭＳ Ｐゴシック" charset="0"/>
                <a:cs typeface="ＭＳ Ｐゴシック" charset="0"/>
              </a:rPr>
              <a:t>Background</a:t>
            </a:r>
          </a:p>
          <a:p>
            <a:pPr lvl="1"/>
            <a:r>
              <a:rPr lang="en-US" dirty="0"/>
              <a:t>Dynamic operational and threat environments</a:t>
            </a:r>
          </a:p>
          <a:p>
            <a:pPr lvl="1"/>
            <a:r>
              <a:rPr lang="en-US" dirty="0"/>
              <a:t>Growth in system complexity and risks</a:t>
            </a:r>
          </a:p>
          <a:p>
            <a:pPr lvl="1"/>
            <a:r>
              <a:rPr lang="en-US" dirty="0"/>
              <a:t>Linear acquisition process that lacks agility</a:t>
            </a:r>
          </a:p>
          <a:p>
            <a:pPr lvl="1"/>
            <a:r>
              <a:rPr lang="en-US" dirty="0"/>
              <a:t>Cost overruns and delayed delivery of                                        capabilities to the warfighter </a:t>
            </a:r>
          </a:p>
          <a:p>
            <a:pPr lvl="1"/>
            <a:r>
              <a:rPr lang="en-US" dirty="0"/>
              <a:t>Current practices can’t keep pace with innovation and technology advancements</a:t>
            </a:r>
          </a:p>
          <a:p>
            <a:pPr>
              <a:spcBef>
                <a:spcPts val="600"/>
              </a:spcBef>
            </a:pPr>
            <a:r>
              <a:rPr lang="en-US" dirty="0">
                <a:ea typeface="ＭＳ Ｐゴシック" charset="0"/>
                <a:cs typeface="ＭＳ Ｐゴシック" charset="0"/>
              </a:rPr>
              <a:t>Need</a:t>
            </a:r>
          </a:p>
          <a:p>
            <a:pPr lvl="1"/>
            <a:r>
              <a:rPr lang="en-US" dirty="0"/>
              <a:t>Outpace rapidly changing threats and technological advancements</a:t>
            </a:r>
          </a:p>
          <a:p>
            <a:pPr lvl="1"/>
            <a:r>
              <a:rPr lang="en-US" dirty="0"/>
              <a:t>Deliver advanced capabilities more quickly and affordably with improved sustainability to the warfighter</a:t>
            </a:r>
          </a:p>
          <a:p>
            <a:pPr lvl="1"/>
            <a:r>
              <a:rPr lang="en-US" dirty="0"/>
              <a:t>Foster a culture of innovation </a:t>
            </a:r>
            <a:endParaRPr lang="en-US" sz="1400" dirty="0"/>
          </a:p>
          <a:p>
            <a:endParaRPr lang="en-US" dirty="0"/>
          </a:p>
        </p:txBody>
      </p:sp>
      <p:sp>
        <p:nvSpPr>
          <p:cNvPr id="8" name="Content Placeholder 6"/>
          <p:cNvSpPr>
            <a:spLocks noGrp="1"/>
          </p:cNvSpPr>
          <p:nvPr>
            <p:ph sz="quarter" idx="10"/>
          </p:nvPr>
        </p:nvSpPr>
        <p:spPr>
          <a:xfrm>
            <a:off x="522638" y="5847184"/>
            <a:ext cx="8167688" cy="662160"/>
          </a:xfrm>
        </p:spPr>
        <p:txBody>
          <a:bodyPr/>
          <a:lstStyle/>
          <a:p>
            <a:r>
              <a:rPr lang="en-US" sz="2000" dirty="0"/>
              <a:t>Digital Engineering transforms the way the DoD                           innovates and operates</a:t>
            </a:r>
          </a:p>
        </p:txBody>
      </p:sp>
      <p:sp>
        <p:nvSpPr>
          <p:cNvPr id="12" name="TextBox 11"/>
          <p:cNvSpPr txBox="1"/>
          <p:nvPr/>
        </p:nvSpPr>
        <p:spPr>
          <a:xfrm>
            <a:off x="6155598" y="1675360"/>
            <a:ext cx="2916886" cy="1600438"/>
          </a:xfrm>
          <a:prstGeom prst="rect">
            <a:avLst/>
          </a:prstGeom>
          <a:solidFill>
            <a:schemeClr val="accent2">
              <a:lumMod val="20000"/>
              <a:lumOff val="80000"/>
            </a:schemeClr>
          </a:solidFill>
          <a:ln>
            <a:solidFill>
              <a:schemeClr val="tx1"/>
            </a:solidFill>
          </a:ln>
        </p:spPr>
        <p:txBody>
          <a:bodyPr wrap="square" rtlCol="0">
            <a:spAutoFit/>
          </a:bodyPr>
          <a:lstStyle/>
          <a:p>
            <a:r>
              <a:rPr lang="en-US" sz="1400" b="1" i="1" dirty="0"/>
              <a:t>Digital Engineering: An integrated digital approach that uses authoritative sources of systems' data and models as a continuum across disciplines to support lifecycle activities from concept through disposal.</a:t>
            </a:r>
          </a:p>
        </p:txBody>
      </p:sp>
    </p:spTree>
    <p:extLst>
      <p:ext uri="{BB962C8B-B14F-4D97-AF65-F5344CB8AC3E}">
        <p14:creationId xmlns:p14="http://schemas.microsoft.com/office/powerpoint/2010/main" val="281648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75" y="1600200"/>
            <a:ext cx="7500832" cy="4810678"/>
          </a:xfrm>
          <a:prstGeom prst="rect">
            <a:avLst/>
          </a:prstGeom>
        </p:spPr>
      </p:pic>
    </p:spTree>
    <p:extLst>
      <p:ext uri="{BB962C8B-B14F-4D97-AF65-F5344CB8AC3E}">
        <p14:creationId xmlns:p14="http://schemas.microsoft.com/office/powerpoint/2010/main" val="370823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162" y="42038"/>
            <a:ext cx="7543800" cy="1005840"/>
          </a:xfrm>
        </p:spPr>
        <p:txBody>
          <a:bodyPr/>
          <a:lstStyle/>
          <a:p>
            <a:pPr>
              <a:lnSpc>
                <a:spcPct val="100000"/>
              </a:lnSpc>
            </a:pPr>
            <a:r>
              <a:rPr lang="en-US" dirty="0"/>
              <a:t>Digital Engineering Strategy:</a:t>
            </a:r>
            <a:br>
              <a:rPr lang="en-US" dirty="0"/>
            </a:br>
            <a:r>
              <a:rPr lang="en-US" dirty="0"/>
              <a:t>Five Goals</a:t>
            </a:r>
          </a:p>
        </p:txBody>
      </p:sp>
      <p:sp>
        <p:nvSpPr>
          <p:cNvPr id="2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a:solidFill>
                <a:srgbClr val="000000"/>
              </a:solidFill>
              <a:latin typeface="Arial" pitchFamily="34" charset="0"/>
              <a:cs typeface="Arial"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271" y="1611965"/>
            <a:ext cx="8713108" cy="4151540"/>
          </a:xfrm>
          <a:prstGeom prst="rect">
            <a:avLst/>
          </a:prstGeom>
        </p:spPr>
      </p:pic>
      <p:sp>
        <p:nvSpPr>
          <p:cNvPr id="7" name="Content Placeholder 6"/>
          <p:cNvSpPr txBox="1">
            <a:spLocks/>
          </p:cNvSpPr>
          <p:nvPr/>
        </p:nvSpPr>
        <p:spPr bwMode="auto">
          <a:xfrm>
            <a:off x="484218" y="5907092"/>
            <a:ext cx="8167688" cy="602934"/>
          </a:xfrm>
          <a:prstGeom prst="rect">
            <a:avLst/>
          </a:prstGeom>
          <a:solidFill>
            <a:srgbClr val="0000CC"/>
          </a:solidFill>
          <a:ln w="9525">
            <a:noFill/>
            <a:miter lim="800000"/>
            <a:headEnd/>
            <a:tailEnd/>
          </a:ln>
        </p:spPr>
        <p:txBody>
          <a:bodyPr vert="horz" wrap="square" lIns="92075" tIns="46038" rIns="92075" bIns="46038" numCol="1" anchor="ctr" anchorCtr="0" compatLnSpc="1">
            <a:prstTxWarp prst="textNoShape">
              <a:avLst/>
            </a:prstTxWarp>
          </a:bodyPr>
          <a:lstStyle>
            <a:lvl1pPr marL="342900" indent="-342900" algn="ctr" rtl="0" eaLnBrk="1" fontAlgn="base" hangingPunct="1">
              <a:spcBef>
                <a:spcPts val="600"/>
              </a:spcBef>
              <a:spcAft>
                <a:spcPts val="600"/>
              </a:spcAft>
              <a:buNone/>
              <a:defRPr sz="2400" b="1">
                <a:solidFill>
                  <a:schemeClr val="bg1"/>
                </a:solidFill>
                <a:latin typeface="Arial" pitchFamily="34" charset="0"/>
                <a:ea typeface="+mn-ea"/>
                <a:cs typeface="+mn-cs"/>
              </a:defRPr>
            </a:lvl1pPr>
            <a:lvl2pPr marL="742950" indent="-285750" algn="ctr" rtl="0" eaLnBrk="1" fontAlgn="base" hangingPunct="1">
              <a:spcBef>
                <a:spcPct val="20000"/>
              </a:spcBef>
              <a:spcAft>
                <a:spcPct val="0"/>
              </a:spcAft>
              <a:buNone/>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a:lnSpc>
                <a:spcPts val="2100"/>
              </a:lnSpc>
            </a:pPr>
            <a:r>
              <a:rPr lang="en-US" sz="2000" dirty="0">
                <a:ea typeface="MS Mincho" panose="02020609040205080304" pitchFamily="49" charset="-128"/>
                <a:cs typeface="Times New Roman" panose="02020603050405020304" pitchFamily="18" charset="0"/>
              </a:rPr>
              <a:t>Drives the engineering practice towards improved agility, quality, and efficiency, which results in improvements in acquisition</a:t>
            </a:r>
          </a:p>
        </p:txBody>
      </p:sp>
    </p:spTree>
    <p:extLst>
      <p:ext uri="{BB962C8B-B14F-4D97-AF65-F5344CB8AC3E}">
        <p14:creationId xmlns:p14="http://schemas.microsoft.com/office/powerpoint/2010/main" val="53342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1069975" y="37140"/>
            <a:ext cx="7002463" cy="1028700"/>
          </a:xfrm>
        </p:spPr>
        <p:txBody>
          <a:bodyPr/>
          <a:lstStyle/>
          <a:p>
            <a:pPr>
              <a:lnSpc>
                <a:spcPct val="100000"/>
              </a:lnSpc>
            </a:pPr>
            <a:r>
              <a:rPr lang="en-US" dirty="0"/>
              <a:t>Goal #1: Formalize Development, Integration &amp; Use of Models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3931" y="1641290"/>
            <a:ext cx="4954550" cy="4046749"/>
          </a:xfrm>
          <a:prstGeom prst="rect">
            <a:avLst/>
          </a:prstGeom>
        </p:spPr>
      </p:pic>
      <p:sp>
        <p:nvSpPr>
          <p:cNvPr id="6" name="Content Placeholder 6"/>
          <p:cNvSpPr txBox="1">
            <a:spLocks/>
          </p:cNvSpPr>
          <p:nvPr/>
        </p:nvSpPr>
        <p:spPr bwMode="auto">
          <a:xfrm>
            <a:off x="466573" y="5911642"/>
            <a:ext cx="8167688" cy="602934"/>
          </a:xfrm>
          <a:prstGeom prst="rect">
            <a:avLst/>
          </a:prstGeom>
          <a:solidFill>
            <a:srgbClr val="0000CC"/>
          </a:solidFill>
          <a:ln w="9525">
            <a:noFill/>
            <a:miter lim="800000"/>
            <a:headEnd/>
            <a:tailEnd/>
          </a:ln>
        </p:spPr>
        <p:txBody>
          <a:bodyPr vert="horz" wrap="square" lIns="92075" tIns="46038" rIns="92075" bIns="46038" numCol="1" anchor="ctr" anchorCtr="0" compatLnSpc="1">
            <a:prstTxWarp prst="textNoShape">
              <a:avLst/>
            </a:prstTxWarp>
          </a:bodyPr>
          <a:lstStyle>
            <a:lvl1pPr marL="342900" indent="-342900" algn="ctr" rtl="0" eaLnBrk="1" fontAlgn="base" hangingPunct="1">
              <a:spcBef>
                <a:spcPts val="600"/>
              </a:spcBef>
              <a:spcAft>
                <a:spcPts val="600"/>
              </a:spcAft>
              <a:buNone/>
              <a:defRPr sz="2400" b="1">
                <a:solidFill>
                  <a:schemeClr val="bg1"/>
                </a:solidFill>
                <a:latin typeface="Arial" pitchFamily="34" charset="0"/>
                <a:ea typeface="+mn-ea"/>
                <a:cs typeface="+mn-cs"/>
              </a:defRPr>
            </a:lvl1pPr>
            <a:lvl2pPr marL="742950" indent="-285750" algn="ctr" rtl="0" eaLnBrk="1" fontAlgn="base" hangingPunct="1">
              <a:spcBef>
                <a:spcPct val="20000"/>
              </a:spcBef>
              <a:spcAft>
                <a:spcPct val="0"/>
              </a:spcAft>
              <a:buNone/>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a:lnSpc>
                <a:spcPts val="2100"/>
              </a:lnSpc>
            </a:pPr>
            <a:r>
              <a:rPr lang="en-US" sz="2000" dirty="0">
                <a:ea typeface="MS Mincho" panose="02020609040205080304" pitchFamily="49" charset="-128"/>
                <a:cs typeface="Times New Roman" panose="02020603050405020304" pitchFamily="18" charset="0"/>
              </a:rPr>
              <a:t>Models as the cohesive element across a system’s lifecycle</a:t>
            </a:r>
          </a:p>
        </p:txBody>
      </p:sp>
    </p:spTree>
    <p:extLst>
      <p:ext uri="{BB962C8B-B14F-4D97-AF65-F5344CB8AC3E}">
        <p14:creationId xmlns:p14="http://schemas.microsoft.com/office/powerpoint/2010/main" val="171240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1069975" y="68240"/>
            <a:ext cx="7002463" cy="1028700"/>
          </a:xfrm>
        </p:spPr>
        <p:txBody>
          <a:bodyPr/>
          <a:lstStyle/>
          <a:p>
            <a:pPr>
              <a:lnSpc>
                <a:spcPct val="100000"/>
              </a:lnSpc>
            </a:pPr>
            <a:r>
              <a:rPr lang="en-US" dirty="0"/>
              <a:t>Goal #2: Provide an Authoritative       Source of Truth</a:t>
            </a:r>
          </a:p>
        </p:txBody>
      </p:sp>
      <p:sp>
        <p:nvSpPr>
          <p:cNvPr id="22" name="Content Placeholder 7"/>
          <p:cNvSpPr txBox="1">
            <a:spLocks/>
          </p:cNvSpPr>
          <p:nvPr/>
        </p:nvSpPr>
        <p:spPr>
          <a:xfrm>
            <a:off x="202168" y="1239834"/>
            <a:ext cx="8810870" cy="2960691"/>
          </a:xfrm>
          <a:prstGeom prst="rect">
            <a:avLst/>
          </a:prstGeom>
        </p:spPr>
        <p:txBody>
          <a:bodyPr/>
          <a:lstStyle>
            <a:lvl1pPr marL="342900" indent="-342900" algn="l" rtl="0" eaLnBrk="1" fontAlgn="base" hangingPunct="1">
              <a:spcBef>
                <a:spcPct val="20000"/>
              </a:spcBef>
              <a:spcAft>
                <a:spcPct val="0"/>
              </a:spcAft>
              <a:buChar char="•"/>
              <a:defRPr sz="2400" b="1">
                <a:solidFill>
                  <a:srgbClr val="000099"/>
                </a:solidFill>
                <a:latin typeface="Arial" pitchFamily="34" charset="0"/>
                <a:ea typeface="+mn-ea"/>
                <a:cs typeface="+mn-cs"/>
              </a:defRPr>
            </a:lvl1pPr>
            <a:lvl2pPr marL="742950" indent="-285750" algn="l" rtl="0" eaLnBrk="1" fontAlgn="base" hangingPunct="1">
              <a:spcBef>
                <a:spcPct val="20000"/>
              </a:spcBef>
              <a:spcAft>
                <a:spcPct val="0"/>
              </a:spcAft>
              <a:buChar char="–"/>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lvl="1">
              <a:buFont typeface="+mj-lt"/>
              <a:buAutoNum type="arabicPeriod"/>
            </a:pPr>
            <a:endParaRPr lang="en-US" sz="1800" b="1" dirty="0">
              <a:solidFill>
                <a:srgbClr val="000099"/>
              </a:solidFill>
              <a:cs typeface="Arial" panose="020B0604020202020204" pitchFamily="34" charset="0"/>
            </a:endParaRPr>
          </a:p>
          <a:p>
            <a:pPr marL="674370" lvl="1" indent="-342900">
              <a:spcBef>
                <a:spcPts val="0"/>
              </a:spcBef>
              <a:buFont typeface="+mj-lt"/>
              <a:buAutoNum type="arabicPeriod"/>
            </a:pPr>
            <a:endParaRPr lang="en-US" sz="1800" kern="0" dirty="0">
              <a:solidFill>
                <a:srgbClr val="000099"/>
              </a:solidFill>
            </a:endParaRPr>
          </a:p>
          <a:p>
            <a:pPr marL="514350" lvl="1" indent="-182880">
              <a:spcBef>
                <a:spcPts val="0"/>
              </a:spcBef>
            </a:pPr>
            <a:endParaRPr lang="en-US" sz="1400" kern="0" dirty="0">
              <a:solidFill>
                <a:srgbClr val="000099"/>
              </a:solidFill>
            </a:endParaRPr>
          </a:p>
          <a:p>
            <a:pPr marL="0" indent="0">
              <a:buNone/>
            </a:pPr>
            <a:endParaRPr lang="en-US" sz="1800" kern="0" dirty="0">
              <a:solidFill>
                <a:schemeClr val="tx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168" y="1840774"/>
            <a:ext cx="8713091" cy="3348506"/>
          </a:xfrm>
          <a:prstGeom prst="rect">
            <a:avLst/>
          </a:prstGeom>
        </p:spPr>
      </p:pic>
      <p:sp>
        <p:nvSpPr>
          <p:cNvPr id="7" name="Content Placeholder 6"/>
          <p:cNvSpPr txBox="1">
            <a:spLocks/>
          </p:cNvSpPr>
          <p:nvPr/>
        </p:nvSpPr>
        <p:spPr bwMode="auto">
          <a:xfrm>
            <a:off x="474869" y="5918335"/>
            <a:ext cx="8167688" cy="602934"/>
          </a:xfrm>
          <a:prstGeom prst="rect">
            <a:avLst/>
          </a:prstGeom>
          <a:solidFill>
            <a:srgbClr val="0000CC"/>
          </a:solidFill>
          <a:ln w="9525">
            <a:noFill/>
            <a:miter lim="800000"/>
            <a:headEnd/>
            <a:tailEnd/>
          </a:ln>
        </p:spPr>
        <p:txBody>
          <a:bodyPr vert="horz" wrap="square" lIns="92075" tIns="46038" rIns="92075" bIns="46038" numCol="1" anchor="ctr" anchorCtr="0" compatLnSpc="1">
            <a:prstTxWarp prst="textNoShape">
              <a:avLst/>
            </a:prstTxWarp>
          </a:bodyPr>
          <a:lstStyle>
            <a:lvl1pPr marL="342900" indent="-342900" algn="ctr" rtl="0" eaLnBrk="1" fontAlgn="base" hangingPunct="1">
              <a:spcBef>
                <a:spcPts val="600"/>
              </a:spcBef>
              <a:spcAft>
                <a:spcPts val="600"/>
              </a:spcAft>
              <a:buNone/>
              <a:defRPr sz="2400" b="1">
                <a:solidFill>
                  <a:schemeClr val="bg1"/>
                </a:solidFill>
                <a:latin typeface="Arial" pitchFamily="34" charset="0"/>
                <a:ea typeface="+mn-ea"/>
                <a:cs typeface="+mn-cs"/>
              </a:defRPr>
            </a:lvl1pPr>
            <a:lvl2pPr marL="742950" indent="-285750" algn="ctr" rtl="0" eaLnBrk="1" fontAlgn="base" hangingPunct="1">
              <a:spcBef>
                <a:spcPct val="20000"/>
              </a:spcBef>
              <a:spcAft>
                <a:spcPct val="0"/>
              </a:spcAft>
              <a:buNone/>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a:lnSpc>
                <a:spcPts val="2100"/>
              </a:lnSpc>
            </a:pPr>
            <a:r>
              <a:rPr lang="en-US" sz="2000" dirty="0">
                <a:ea typeface="MS Mincho" panose="02020609040205080304" pitchFamily="49" charset="-128"/>
                <a:cs typeface="Times New Roman" panose="02020603050405020304" pitchFamily="18" charset="0"/>
              </a:rPr>
              <a:t>Right information, right people, right uses, right time</a:t>
            </a:r>
          </a:p>
        </p:txBody>
      </p:sp>
    </p:spTree>
    <p:extLst>
      <p:ext uri="{BB962C8B-B14F-4D97-AF65-F5344CB8AC3E}">
        <p14:creationId xmlns:p14="http://schemas.microsoft.com/office/powerpoint/2010/main" val="105671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17" y="18472"/>
            <a:ext cx="7295967" cy="1028700"/>
          </a:xfrm>
        </p:spPr>
        <p:txBody>
          <a:bodyPr/>
          <a:lstStyle/>
          <a:p>
            <a:pPr>
              <a:lnSpc>
                <a:spcPct val="100000"/>
              </a:lnSpc>
            </a:pPr>
            <a:r>
              <a:rPr lang="en-US" dirty="0"/>
              <a:t>Goal #3: Incorporate </a:t>
            </a:r>
            <a:br>
              <a:rPr lang="en-US" dirty="0"/>
            </a:br>
            <a:r>
              <a:rPr lang="en-US" dirty="0"/>
              <a:t>Technological Innovation</a:t>
            </a:r>
          </a:p>
        </p:txBody>
      </p:sp>
      <p:sp>
        <p:nvSpPr>
          <p:cNvPr id="10" name="Title 4"/>
          <p:cNvSpPr txBox="1">
            <a:spLocks/>
          </p:cNvSpPr>
          <p:nvPr/>
        </p:nvSpPr>
        <p:spPr bwMode="auto">
          <a:xfrm>
            <a:off x="3279560" y="1520533"/>
            <a:ext cx="2596861" cy="519645"/>
          </a:xfrm>
          <a:prstGeom prst="rect">
            <a:avLst/>
          </a:prstGeom>
          <a:noFill/>
          <a:ln w="9525">
            <a:noFill/>
            <a:miter lim="800000"/>
            <a:headEnd/>
            <a:tailEnd/>
          </a:ln>
        </p:spPr>
        <p:txBody>
          <a:bodyPr vert="horz" wrap="square" lIns="92018" tIns="46009" rIns="92018" bIns="46009" numCol="1" anchor="ctr" anchorCtr="0" compatLnSpc="1">
            <a:prstTxWarp prst="textNoShape">
              <a:avLst/>
            </a:prstTxWarp>
          </a:bodyPr>
          <a:lst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charset="0"/>
              </a:defRPr>
            </a:lvl2pPr>
            <a:lvl3pPr algn="ctr" rtl="0" eaLnBrk="1" fontAlgn="base" hangingPunct="1">
              <a:lnSpc>
                <a:spcPct val="85000"/>
              </a:lnSpc>
              <a:spcBef>
                <a:spcPct val="0"/>
              </a:spcBef>
              <a:spcAft>
                <a:spcPct val="0"/>
              </a:spcAft>
              <a:defRPr sz="3200" b="1">
                <a:solidFill>
                  <a:schemeClr val="tx2"/>
                </a:solidFill>
                <a:latin typeface="Arial" charset="0"/>
              </a:defRPr>
            </a:lvl3pPr>
            <a:lvl4pPr algn="ctr" rtl="0" eaLnBrk="1" fontAlgn="base" hangingPunct="1">
              <a:lnSpc>
                <a:spcPct val="85000"/>
              </a:lnSpc>
              <a:spcBef>
                <a:spcPct val="0"/>
              </a:spcBef>
              <a:spcAft>
                <a:spcPct val="0"/>
              </a:spcAft>
              <a:defRPr sz="3200" b="1">
                <a:solidFill>
                  <a:schemeClr val="tx2"/>
                </a:solidFill>
                <a:latin typeface="Arial" charset="0"/>
              </a:defRPr>
            </a:lvl4pPr>
            <a:lvl5pPr algn="ctr" rtl="0" eaLnBrk="1" fontAlgn="base" hangingPunct="1">
              <a:lnSpc>
                <a:spcPct val="85000"/>
              </a:lnSpc>
              <a:spcBef>
                <a:spcPct val="0"/>
              </a:spcBef>
              <a:spcAft>
                <a:spcPct val="0"/>
              </a:spcAft>
              <a:defRPr sz="3200" b="1">
                <a:solidFill>
                  <a:schemeClr val="tx2"/>
                </a:solidFill>
                <a:latin typeface="Arial" charset="0"/>
              </a:defRPr>
            </a:lvl5pPr>
            <a:lvl6pPr marL="456918" algn="ctr" rtl="0" eaLnBrk="1" fontAlgn="base" hangingPunct="1">
              <a:lnSpc>
                <a:spcPct val="85000"/>
              </a:lnSpc>
              <a:spcBef>
                <a:spcPct val="0"/>
              </a:spcBef>
              <a:spcAft>
                <a:spcPct val="0"/>
              </a:spcAft>
              <a:defRPr sz="3200" b="1">
                <a:solidFill>
                  <a:schemeClr val="tx2"/>
                </a:solidFill>
                <a:latin typeface="Arial" charset="0"/>
              </a:defRPr>
            </a:lvl6pPr>
            <a:lvl7pPr marL="913837" algn="ctr" rtl="0" eaLnBrk="1" fontAlgn="base" hangingPunct="1">
              <a:lnSpc>
                <a:spcPct val="85000"/>
              </a:lnSpc>
              <a:spcBef>
                <a:spcPct val="0"/>
              </a:spcBef>
              <a:spcAft>
                <a:spcPct val="0"/>
              </a:spcAft>
              <a:defRPr sz="3200" b="1">
                <a:solidFill>
                  <a:schemeClr val="tx2"/>
                </a:solidFill>
                <a:latin typeface="Arial" charset="0"/>
              </a:defRPr>
            </a:lvl7pPr>
            <a:lvl8pPr marL="1370757" algn="ctr" rtl="0" eaLnBrk="1" fontAlgn="base" hangingPunct="1">
              <a:lnSpc>
                <a:spcPct val="85000"/>
              </a:lnSpc>
              <a:spcBef>
                <a:spcPct val="0"/>
              </a:spcBef>
              <a:spcAft>
                <a:spcPct val="0"/>
              </a:spcAft>
              <a:defRPr sz="3200" b="1">
                <a:solidFill>
                  <a:schemeClr val="tx2"/>
                </a:solidFill>
                <a:latin typeface="Arial" charset="0"/>
              </a:defRPr>
            </a:lvl8pPr>
            <a:lvl9pPr marL="1827673" algn="ctr" rtl="0" eaLnBrk="1" fontAlgn="base" hangingPunct="1">
              <a:lnSpc>
                <a:spcPct val="85000"/>
              </a:lnSpc>
              <a:spcBef>
                <a:spcPct val="0"/>
              </a:spcBef>
              <a:spcAft>
                <a:spcPct val="0"/>
              </a:spcAft>
              <a:defRPr sz="3200" b="1">
                <a:solidFill>
                  <a:schemeClr val="tx2"/>
                </a:solidFill>
                <a:latin typeface="Arial" charset="0"/>
              </a:defRPr>
            </a:lvl9pPr>
          </a:lstStyle>
          <a:p>
            <a:endParaRPr lang="en-US" sz="1400" u="sng" kern="0" dirty="0">
              <a:solidFill>
                <a:schemeClr val="tx1"/>
              </a:solidFill>
              <a:latin typeface="Arial" pitchFamily="34" charset="0"/>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3001" y="1520533"/>
            <a:ext cx="5721798" cy="2335095"/>
          </a:xfrm>
          <a:prstGeom prst="rect">
            <a:avLst/>
          </a:prstGeom>
        </p:spPr>
      </p:pic>
      <p:sp>
        <p:nvSpPr>
          <p:cNvPr id="22" name="Rectangle 21"/>
          <p:cNvSpPr/>
          <p:nvPr/>
        </p:nvSpPr>
        <p:spPr>
          <a:xfrm>
            <a:off x="2300295" y="4263665"/>
            <a:ext cx="4467210" cy="1366528"/>
          </a:xfrm>
          <a:prstGeom prst="rect">
            <a:avLst/>
          </a:prstGeom>
        </p:spPr>
        <p:txBody>
          <a:bodyPr wrap="square">
            <a:spAutoFit/>
          </a:bodyPr>
          <a:lstStyle/>
          <a:p>
            <a:pPr marL="228600" indent="-228600" algn="just">
              <a:lnSpc>
                <a:spcPct val="115000"/>
              </a:lnSpc>
              <a:spcBef>
                <a:spcPts val="0"/>
              </a:spcBef>
              <a:spcAft>
                <a:spcPts val="0"/>
              </a:spcAft>
              <a:buSzPct val="96000"/>
              <a:buFont typeface="Wingdings" panose="05000000000000000000" pitchFamily="2" charset="2"/>
              <a:buChar char="v"/>
              <a:tabLst>
                <a:tab pos="0" algn="l"/>
                <a:tab pos="400050" algn="l"/>
              </a:tabLst>
            </a:pPr>
            <a:r>
              <a:rPr lang="en-US"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Big Data and Analytics  </a:t>
            </a:r>
            <a:endParaRPr lang="en-US" dirty="0">
              <a:effectLst/>
              <a:latin typeface="Times New Roman" panose="02020603050405020304" pitchFamily="18" charset="0"/>
              <a:ea typeface="Times New Roman" panose="02020603050405020304" pitchFamily="18" charset="0"/>
            </a:endParaRPr>
          </a:p>
          <a:p>
            <a:pPr marL="228600" indent="-228600" algn="just">
              <a:lnSpc>
                <a:spcPct val="115000"/>
              </a:lnSpc>
              <a:spcBef>
                <a:spcPts val="0"/>
              </a:spcBef>
              <a:spcAft>
                <a:spcPts val="0"/>
              </a:spcAft>
              <a:buSzPct val="96000"/>
              <a:buFont typeface="Wingdings" panose="05000000000000000000" pitchFamily="2" charset="2"/>
              <a:buChar char="v"/>
              <a:tabLst>
                <a:tab pos="400050" algn="l"/>
              </a:tabLst>
            </a:pPr>
            <a:r>
              <a:rPr lang="en-US"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Cognitive Technologies  </a:t>
            </a:r>
            <a:endParaRPr lang="en-US" dirty="0">
              <a:effectLst/>
              <a:latin typeface="Times New Roman" panose="02020603050405020304" pitchFamily="18" charset="0"/>
              <a:ea typeface="Times New Roman" panose="02020603050405020304" pitchFamily="18" charset="0"/>
            </a:endParaRPr>
          </a:p>
          <a:p>
            <a:pPr marL="228600" indent="-228600" algn="just">
              <a:lnSpc>
                <a:spcPct val="115000"/>
              </a:lnSpc>
              <a:spcBef>
                <a:spcPts val="0"/>
              </a:spcBef>
              <a:spcAft>
                <a:spcPts val="0"/>
              </a:spcAft>
              <a:buSzPct val="96000"/>
              <a:buFont typeface="Wingdings" panose="05000000000000000000" pitchFamily="2" charset="2"/>
              <a:buChar char="v"/>
              <a:tabLst>
                <a:tab pos="400050" algn="l"/>
              </a:tabLst>
            </a:pPr>
            <a:r>
              <a:rPr lang="en-US"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Computing Technologies </a:t>
            </a:r>
            <a:endParaRPr lang="en-US" dirty="0">
              <a:effectLst/>
              <a:latin typeface="Times New Roman" panose="02020603050405020304" pitchFamily="18" charset="0"/>
              <a:ea typeface="Times New Roman" panose="02020603050405020304" pitchFamily="18" charset="0"/>
            </a:endParaRPr>
          </a:p>
          <a:p>
            <a:pPr marL="228600" indent="-228600" algn="just">
              <a:lnSpc>
                <a:spcPct val="115000"/>
              </a:lnSpc>
              <a:spcBef>
                <a:spcPts val="0"/>
              </a:spcBef>
              <a:spcAft>
                <a:spcPts val="0"/>
              </a:spcAft>
              <a:buSzPct val="96000"/>
              <a:buFont typeface="Wingdings" panose="05000000000000000000" pitchFamily="2" charset="2"/>
              <a:buChar char="v"/>
              <a:tabLst>
                <a:tab pos="400050" algn="l"/>
              </a:tabLst>
            </a:pPr>
            <a:r>
              <a:rPr lang="en-US"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Digital-to-Physical Fusion Technologies</a:t>
            </a:r>
            <a:endParaRPr lang="en-US" dirty="0">
              <a:effectLst/>
              <a:latin typeface="Times New Roman" panose="02020603050405020304" pitchFamily="18" charset="0"/>
              <a:ea typeface="Times New Roman" panose="02020603050405020304" pitchFamily="18" charset="0"/>
            </a:endParaRPr>
          </a:p>
        </p:txBody>
      </p:sp>
      <p:sp>
        <p:nvSpPr>
          <p:cNvPr id="27" name="Content Placeholder 6"/>
          <p:cNvSpPr txBox="1">
            <a:spLocks/>
          </p:cNvSpPr>
          <p:nvPr/>
        </p:nvSpPr>
        <p:spPr bwMode="auto">
          <a:xfrm>
            <a:off x="466573" y="5911642"/>
            <a:ext cx="8167688" cy="602934"/>
          </a:xfrm>
          <a:prstGeom prst="rect">
            <a:avLst/>
          </a:prstGeom>
          <a:solidFill>
            <a:srgbClr val="0000CC"/>
          </a:solidFill>
          <a:ln w="9525">
            <a:noFill/>
            <a:miter lim="800000"/>
            <a:headEnd/>
            <a:tailEnd/>
          </a:ln>
        </p:spPr>
        <p:txBody>
          <a:bodyPr vert="horz" wrap="square" lIns="92075" tIns="46038" rIns="92075" bIns="46038" numCol="1" anchor="ctr" anchorCtr="0" compatLnSpc="1">
            <a:prstTxWarp prst="textNoShape">
              <a:avLst/>
            </a:prstTxWarp>
          </a:bodyPr>
          <a:lstStyle>
            <a:lvl1pPr marL="342900" indent="-342900" algn="ctr" rtl="0" eaLnBrk="1" fontAlgn="base" hangingPunct="1">
              <a:spcBef>
                <a:spcPts val="600"/>
              </a:spcBef>
              <a:spcAft>
                <a:spcPts val="600"/>
              </a:spcAft>
              <a:buNone/>
              <a:defRPr sz="2400" b="1">
                <a:solidFill>
                  <a:schemeClr val="bg1"/>
                </a:solidFill>
                <a:latin typeface="Arial" pitchFamily="34" charset="0"/>
                <a:ea typeface="+mn-ea"/>
                <a:cs typeface="+mn-cs"/>
              </a:defRPr>
            </a:lvl1pPr>
            <a:lvl2pPr marL="742950" indent="-285750" algn="ctr" rtl="0" eaLnBrk="1" fontAlgn="base" hangingPunct="1">
              <a:spcBef>
                <a:spcPct val="20000"/>
              </a:spcBef>
              <a:spcAft>
                <a:spcPct val="0"/>
              </a:spcAft>
              <a:buNone/>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a:lnSpc>
                <a:spcPts val="2100"/>
              </a:lnSpc>
            </a:pPr>
            <a:r>
              <a:rPr lang="en-US" sz="2000" dirty="0">
                <a:ea typeface="MS Mincho" panose="02020609040205080304" pitchFamily="49" charset="-128"/>
                <a:cs typeface="Times New Roman" panose="02020603050405020304" pitchFamily="18" charset="0"/>
              </a:rPr>
              <a:t>Harness technology, new approaches, and human-machine collaboration to enable an end-to-end digital enterprise</a:t>
            </a:r>
          </a:p>
        </p:txBody>
      </p:sp>
    </p:spTree>
    <p:extLst>
      <p:ext uri="{BB962C8B-B14F-4D97-AF65-F5344CB8AC3E}">
        <p14:creationId xmlns:p14="http://schemas.microsoft.com/office/powerpoint/2010/main" val="341114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Goal #4: Establish Infrastructure &amp; Environments </a:t>
            </a:r>
          </a:p>
        </p:txBody>
      </p:sp>
      <p:sp>
        <p:nvSpPr>
          <p:cNvPr id="11" name="Title 4"/>
          <p:cNvSpPr txBox="1">
            <a:spLocks/>
          </p:cNvSpPr>
          <p:nvPr/>
        </p:nvSpPr>
        <p:spPr bwMode="auto">
          <a:xfrm>
            <a:off x="3308212" y="2212108"/>
            <a:ext cx="2596861" cy="519645"/>
          </a:xfrm>
          <a:prstGeom prst="rect">
            <a:avLst/>
          </a:prstGeom>
          <a:noFill/>
          <a:ln w="9525">
            <a:noFill/>
            <a:miter lim="800000"/>
            <a:headEnd/>
            <a:tailEnd/>
          </a:ln>
        </p:spPr>
        <p:txBody>
          <a:bodyPr vert="horz" wrap="square" lIns="92018" tIns="46009" rIns="92018" bIns="46009" numCol="1" anchor="ctr" anchorCtr="0" compatLnSpc="1">
            <a:prstTxWarp prst="textNoShape">
              <a:avLst/>
            </a:prstTxWarp>
          </a:bodyPr>
          <a:lst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charset="0"/>
              </a:defRPr>
            </a:lvl2pPr>
            <a:lvl3pPr algn="ctr" rtl="0" eaLnBrk="1" fontAlgn="base" hangingPunct="1">
              <a:lnSpc>
                <a:spcPct val="85000"/>
              </a:lnSpc>
              <a:spcBef>
                <a:spcPct val="0"/>
              </a:spcBef>
              <a:spcAft>
                <a:spcPct val="0"/>
              </a:spcAft>
              <a:defRPr sz="3200" b="1">
                <a:solidFill>
                  <a:schemeClr val="tx2"/>
                </a:solidFill>
                <a:latin typeface="Arial" charset="0"/>
              </a:defRPr>
            </a:lvl3pPr>
            <a:lvl4pPr algn="ctr" rtl="0" eaLnBrk="1" fontAlgn="base" hangingPunct="1">
              <a:lnSpc>
                <a:spcPct val="85000"/>
              </a:lnSpc>
              <a:spcBef>
                <a:spcPct val="0"/>
              </a:spcBef>
              <a:spcAft>
                <a:spcPct val="0"/>
              </a:spcAft>
              <a:defRPr sz="3200" b="1">
                <a:solidFill>
                  <a:schemeClr val="tx2"/>
                </a:solidFill>
                <a:latin typeface="Arial" charset="0"/>
              </a:defRPr>
            </a:lvl4pPr>
            <a:lvl5pPr algn="ctr" rtl="0" eaLnBrk="1" fontAlgn="base" hangingPunct="1">
              <a:lnSpc>
                <a:spcPct val="85000"/>
              </a:lnSpc>
              <a:spcBef>
                <a:spcPct val="0"/>
              </a:spcBef>
              <a:spcAft>
                <a:spcPct val="0"/>
              </a:spcAft>
              <a:defRPr sz="3200" b="1">
                <a:solidFill>
                  <a:schemeClr val="tx2"/>
                </a:solidFill>
                <a:latin typeface="Arial" charset="0"/>
              </a:defRPr>
            </a:lvl5pPr>
            <a:lvl6pPr marL="456918" algn="ctr" rtl="0" eaLnBrk="1" fontAlgn="base" hangingPunct="1">
              <a:lnSpc>
                <a:spcPct val="85000"/>
              </a:lnSpc>
              <a:spcBef>
                <a:spcPct val="0"/>
              </a:spcBef>
              <a:spcAft>
                <a:spcPct val="0"/>
              </a:spcAft>
              <a:defRPr sz="3200" b="1">
                <a:solidFill>
                  <a:schemeClr val="tx2"/>
                </a:solidFill>
                <a:latin typeface="Arial" charset="0"/>
              </a:defRPr>
            </a:lvl6pPr>
            <a:lvl7pPr marL="913837" algn="ctr" rtl="0" eaLnBrk="1" fontAlgn="base" hangingPunct="1">
              <a:lnSpc>
                <a:spcPct val="85000"/>
              </a:lnSpc>
              <a:spcBef>
                <a:spcPct val="0"/>
              </a:spcBef>
              <a:spcAft>
                <a:spcPct val="0"/>
              </a:spcAft>
              <a:defRPr sz="3200" b="1">
                <a:solidFill>
                  <a:schemeClr val="tx2"/>
                </a:solidFill>
                <a:latin typeface="Arial" charset="0"/>
              </a:defRPr>
            </a:lvl7pPr>
            <a:lvl8pPr marL="1370757" algn="ctr" rtl="0" eaLnBrk="1" fontAlgn="base" hangingPunct="1">
              <a:lnSpc>
                <a:spcPct val="85000"/>
              </a:lnSpc>
              <a:spcBef>
                <a:spcPct val="0"/>
              </a:spcBef>
              <a:spcAft>
                <a:spcPct val="0"/>
              </a:spcAft>
              <a:defRPr sz="3200" b="1">
                <a:solidFill>
                  <a:schemeClr val="tx2"/>
                </a:solidFill>
                <a:latin typeface="Arial" charset="0"/>
              </a:defRPr>
            </a:lvl8pPr>
            <a:lvl9pPr marL="1827673" algn="ctr" rtl="0" eaLnBrk="1" fontAlgn="base" hangingPunct="1">
              <a:lnSpc>
                <a:spcPct val="85000"/>
              </a:lnSpc>
              <a:spcBef>
                <a:spcPct val="0"/>
              </a:spcBef>
              <a:spcAft>
                <a:spcPct val="0"/>
              </a:spcAft>
              <a:defRPr sz="3200" b="1">
                <a:solidFill>
                  <a:schemeClr val="tx2"/>
                </a:solidFill>
                <a:latin typeface="Arial" charset="0"/>
              </a:defRPr>
            </a:lvl9pPr>
          </a:lstStyle>
          <a:p>
            <a:endParaRPr lang="en-US" sz="1400" u="sng" kern="0" dirty="0">
              <a:solidFill>
                <a:schemeClr val="tx1"/>
              </a:solidFill>
              <a:latin typeface="Arial" pitchFamily="34" charset="0"/>
            </a:endParaRPr>
          </a:p>
        </p:txBody>
      </p:sp>
      <p:sp>
        <p:nvSpPr>
          <p:cNvPr id="27" name="Content Placeholder 6"/>
          <p:cNvSpPr txBox="1">
            <a:spLocks/>
          </p:cNvSpPr>
          <p:nvPr/>
        </p:nvSpPr>
        <p:spPr bwMode="auto">
          <a:xfrm>
            <a:off x="466573" y="5911642"/>
            <a:ext cx="8167688" cy="602934"/>
          </a:xfrm>
          <a:prstGeom prst="rect">
            <a:avLst/>
          </a:prstGeom>
          <a:solidFill>
            <a:srgbClr val="0000CC"/>
          </a:solidFill>
          <a:ln w="9525">
            <a:noFill/>
            <a:miter lim="800000"/>
            <a:headEnd/>
            <a:tailEnd/>
          </a:ln>
        </p:spPr>
        <p:txBody>
          <a:bodyPr vert="horz" wrap="square" lIns="92075" tIns="46038" rIns="92075" bIns="46038" numCol="1" anchor="ctr" anchorCtr="0" compatLnSpc="1">
            <a:prstTxWarp prst="textNoShape">
              <a:avLst/>
            </a:prstTxWarp>
          </a:bodyPr>
          <a:lstStyle>
            <a:lvl1pPr marL="342900" indent="-342900" algn="ctr" rtl="0" eaLnBrk="1" fontAlgn="base" hangingPunct="1">
              <a:spcBef>
                <a:spcPts val="600"/>
              </a:spcBef>
              <a:spcAft>
                <a:spcPts val="600"/>
              </a:spcAft>
              <a:buNone/>
              <a:defRPr sz="2400" b="1">
                <a:solidFill>
                  <a:schemeClr val="bg1"/>
                </a:solidFill>
                <a:latin typeface="Arial" pitchFamily="34" charset="0"/>
                <a:ea typeface="+mn-ea"/>
                <a:cs typeface="+mn-cs"/>
              </a:defRPr>
            </a:lvl1pPr>
            <a:lvl2pPr marL="742950" indent="-285750" algn="ctr" rtl="0" eaLnBrk="1" fontAlgn="base" hangingPunct="1">
              <a:spcBef>
                <a:spcPct val="20000"/>
              </a:spcBef>
              <a:spcAft>
                <a:spcPct val="0"/>
              </a:spcAft>
              <a:buNone/>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r>
              <a:rPr lang="en-US" sz="2000" dirty="0">
                <a:ea typeface="MS Mincho" panose="02020609040205080304" pitchFamily="49" charset="-128"/>
                <a:cs typeface="Times New Roman" panose="02020603050405020304" pitchFamily="18" charset="0"/>
              </a:rPr>
              <a:t>Foundational support for Digital Engineering environments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517" y="1600200"/>
            <a:ext cx="7046936" cy="3813175"/>
          </a:xfrm>
          <a:prstGeom prst="rect">
            <a:avLst/>
          </a:prstGeom>
        </p:spPr>
      </p:pic>
    </p:spTree>
    <p:extLst>
      <p:ext uri="{BB962C8B-B14F-4D97-AF65-F5344CB8AC3E}">
        <p14:creationId xmlns:p14="http://schemas.microsoft.com/office/powerpoint/2010/main" val="317396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Goals #5: Transform               Culture and Workforce </a:t>
            </a: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2482" y="1428806"/>
            <a:ext cx="4002698" cy="4406816"/>
          </a:xfrm>
          <a:prstGeom prst="rect">
            <a:avLst/>
          </a:prstGeom>
        </p:spPr>
      </p:pic>
      <p:sp>
        <p:nvSpPr>
          <p:cNvPr id="27" name="Content Placeholder 6"/>
          <p:cNvSpPr txBox="1">
            <a:spLocks/>
          </p:cNvSpPr>
          <p:nvPr/>
        </p:nvSpPr>
        <p:spPr bwMode="auto">
          <a:xfrm>
            <a:off x="466573" y="5911642"/>
            <a:ext cx="8167688" cy="602934"/>
          </a:xfrm>
          <a:prstGeom prst="rect">
            <a:avLst/>
          </a:prstGeom>
          <a:solidFill>
            <a:srgbClr val="0000CC"/>
          </a:solidFill>
          <a:ln w="9525">
            <a:noFill/>
            <a:miter lim="800000"/>
            <a:headEnd/>
            <a:tailEnd/>
          </a:ln>
        </p:spPr>
        <p:txBody>
          <a:bodyPr vert="horz" wrap="square" lIns="92075" tIns="46038" rIns="92075" bIns="46038" numCol="1" anchor="ctr" anchorCtr="0" compatLnSpc="1">
            <a:prstTxWarp prst="textNoShape">
              <a:avLst/>
            </a:prstTxWarp>
          </a:bodyPr>
          <a:lstStyle>
            <a:lvl1pPr marL="342900" indent="-342900" algn="ctr" rtl="0" eaLnBrk="1" fontAlgn="base" hangingPunct="1">
              <a:spcBef>
                <a:spcPts val="600"/>
              </a:spcBef>
              <a:spcAft>
                <a:spcPts val="600"/>
              </a:spcAft>
              <a:buNone/>
              <a:defRPr sz="2400" b="1">
                <a:solidFill>
                  <a:schemeClr val="bg1"/>
                </a:solidFill>
                <a:latin typeface="Arial" pitchFamily="34" charset="0"/>
                <a:ea typeface="+mn-ea"/>
                <a:cs typeface="+mn-cs"/>
              </a:defRPr>
            </a:lvl1pPr>
            <a:lvl2pPr marL="742950" indent="-285750" algn="ctr" rtl="0" eaLnBrk="1" fontAlgn="base" hangingPunct="1">
              <a:spcBef>
                <a:spcPct val="20000"/>
              </a:spcBef>
              <a:spcAft>
                <a:spcPct val="0"/>
              </a:spcAft>
              <a:buNone/>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a:lnSpc>
                <a:spcPts val="2100"/>
              </a:lnSpc>
            </a:pPr>
            <a:r>
              <a:rPr lang="en-US" sz="2000" dirty="0">
                <a:ea typeface="MS Mincho" panose="02020609040205080304" pitchFamily="49" charset="-128"/>
                <a:cs typeface="Times New Roman" panose="02020603050405020304" pitchFamily="18" charset="0"/>
              </a:rPr>
              <a:t>Institutionalize Digital Engineering across the                  acquisition enterprise</a:t>
            </a:r>
          </a:p>
        </p:txBody>
      </p:sp>
    </p:spTree>
    <p:extLst>
      <p:ext uri="{BB962C8B-B14F-4D97-AF65-F5344CB8AC3E}">
        <p14:creationId xmlns:p14="http://schemas.microsoft.com/office/powerpoint/2010/main" val="456840852"/>
      </p:ext>
    </p:extLst>
  </p:cSld>
  <p:clrMapOvr>
    <a:masterClrMapping/>
  </p:clrMapOvr>
</p:sld>
</file>

<file path=ppt/theme/theme1.xml><?xml version="1.0" encoding="utf-8"?>
<a:theme xmlns:a="http://schemas.openxmlformats.org/drawingml/2006/main" name="ASD(R&amp;E)-rev-17Mar2011">
  <a:themeElements>
    <a:clrScheme name="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66FF66"/>
        </a:accent1>
        <a:accent2>
          <a:srgbClr val="3333CC"/>
        </a:accent2>
        <a:accent3>
          <a:srgbClr val="FFFFFF"/>
        </a:accent3>
        <a:accent4>
          <a:srgbClr val="000000"/>
        </a:accent4>
        <a:accent5>
          <a:srgbClr val="B8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99FF66"/>
        </a:accent1>
        <a:accent2>
          <a:srgbClr val="3333CC"/>
        </a:accent2>
        <a:accent3>
          <a:srgbClr val="FFFFFF"/>
        </a:accent3>
        <a:accent4>
          <a:srgbClr val="000000"/>
        </a:accent4>
        <a:accent5>
          <a:srgbClr val="CA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R OFFICIAL USE ONLY">
  <a:themeElements>
    <a:clrScheme name="AMC Color Scheme">
      <a:dk1>
        <a:srgbClr val="000000"/>
      </a:dk1>
      <a:lt1>
        <a:sysClr val="window" lastClr="FFFFFF"/>
      </a:lt1>
      <a:dk2>
        <a:srgbClr val="004990"/>
      </a:dk2>
      <a:lt2>
        <a:srgbClr val="EEECE1"/>
      </a:lt2>
      <a:accent1>
        <a:srgbClr val="6D6E70"/>
      </a:accent1>
      <a:accent2>
        <a:srgbClr val="C41230"/>
      </a:accent2>
      <a:accent3>
        <a:srgbClr val="001CA8"/>
      </a:accent3>
      <a:accent4>
        <a:srgbClr val="60390B"/>
      </a:accent4>
      <a:accent5>
        <a:srgbClr val="BCBEC0"/>
      </a:accent5>
      <a:accent6>
        <a:srgbClr val="DC291E"/>
      </a:accent6>
      <a:hlink>
        <a:srgbClr val="001CA8"/>
      </a:hlink>
      <a:folHlink>
        <a:srgbClr val="000000"/>
      </a:folHlink>
    </a:clrScheme>
    <a:fontScheme name="AMC Default">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6350">
          <a:solidFill>
            <a:schemeClr val="tx1"/>
          </a:solidFill>
        </a:ln>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45720" rIns="91440" bIns="45720" rtlCol="0" anchor="t">
        <a:noAutofit/>
      </a:bodyPr>
      <a:lstStyle>
        <a:defPPr fontAlgn="auto">
          <a:spcBef>
            <a:spcPct val="20000"/>
          </a:spcBef>
          <a:spcAft>
            <a:spcPts val="0"/>
          </a:spcAft>
          <a:defRPr sz="2000" dirty="0" smtClean="0">
            <a:solidFill>
              <a:srgbClr val="000000"/>
            </a:solidFill>
            <a:latin typeface="Arial Narrow" panose="020B0606020202030204" pitchFamily="34" charset="0"/>
          </a:defRPr>
        </a:defPPr>
      </a:lstStyle>
    </a:txDef>
  </a:objectDefaults>
  <a:extraClrSchemeLst/>
</a:theme>
</file>

<file path=ppt/theme/theme3.xml><?xml version="1.0" encoding="utf-8"?>
<a:theme xmlns:a="http://schemas.openxmlformats.org/drawingml/2006/main" name="1_FOR OFFICIAL USE ONLY">
  <a:themeElements>
    <a:clrScheme name="AMC Color Scheme">
      <a:dk1>
        <a:srgbClr val="000000"/>
      </a:dk1>
      <a:lt1>
        <a:sysClr val="window" lastClr="FFFFFF"/>
      </a:lt1>
      <a:dk2>
        <a:srgbClr val="004990"/>
      </a:dk2>
      <a:lt2>
        <a:srgbClr val="EEECE1"/>
      </a:lt2>
      <a:accent1>
        <a:srgbClr val="6D6E70"/>
      </a:accent1>
      <a:accent2>
        <a:srgbClr val="C41230"/>
      </a:accent2>
      <a:accent3>
        <a:srgbClr val="001CA8"/>
      </a:accent3>
      <a:accent4>
        <a:srgbClr val="60390B"/>
      </a:accent4>
      <a:accent5>
        <a:srgbClr val="BCBEC0"/>
      </a:accent5>
      <a:accent6>
        <a:srgbClr val="DC291E"/>
      </a:accent6>
      <a:hlink>
        <a:srgbClr val="001CA8"/>
      </a:hlink>
      <a:folHlink>
        <a:srgbClr val="000000"/>
      </a:folHlink>
    </a:clrScheme>
    <a:fontScheme name="AMC Default">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6350">
          <a:solidFill>
            <a:schemeClr val="tx1"/>
          </a:solidFill>
        </a:ln>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45720" rIns="91440" bIns="45720" rtlCol="0" anchor="t">
        <a:noAutofit/>
      </a:bodyPr>
      <a:lstStyle>
        <a:defPPr fontAlgn="auto">
          <a:spcBef>
            <a:spcPct val="20000"/>
          </a:spcBef>
          <a:spcAft>
            <a:spcPts val="0"/>
          </a:spcAft>
          <a:defRPr sz="2000" dirty="0" smtClean="0">
            <a:solidFill>
              <a:srgbClr val="000000"/>
            </a:solidFill>
            <a:latin typeface="Arial Narrow" panose="020B0606020202030204" pitchFamily="34" charset="0"/>
          </a:defRPr>
        </a:defPPr>
      </a:lstStyle>
    </a:txDef>
  </a:objectDefaults>
  <a:extraClrSchemeLst/>
</a:theme>
</file>

<file path=ppt/theme/theme4.xml><?xml version="1.0" encoding="utf-8"?>
<a:theme xmlns:a="http://schemas.openxmlformats.org/drawingml/2006/main" name="1_ASD(R&amp;E)-rev-17Mar2011">
  <a:themeElements>
    <a:clrScheme name="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66FF66"/>
        </a:accent1>
        <a:accent2>
          <a:srgbClr val="3333CC"/>
        </a:accent2>
        <a:accent3>
          <a:srgbClr val="FFFFFF"/>
        </a:accent3>
        <a:accent4>
          <a:srgbClr val="000000"/>
        </a:accent4>
        <a:accent5>
          <a:srgbClr val="B8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99FF66"/>
        </a:accent1>
        <a:accent2>
          <a:srgbClr val="3333CC"/>
        </a:accent2>
        <a:accent3>
          <a:srgbClr val="FFFFFF"/>
        </a:accent3>
        <a:accent4>
          <a:srgbClr val="000000"/>
        </a:accent4>
        <a:accent5>
          <a:srgbClr val="CA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40B4EA887A9C44B2AAC3D954B8FE11" ma:contentTypeVersion="0" ma:contentTypeDescription="Create a new document." ma:contentTypeScope="" ma:versionID="5cc2b4ac6577196eef3004271a00ba1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4208C3-0B51-42F3-B8D2-6BF83F7C7526}">
  <ds:schemaRefs>
    <ds:schemaRef ds:uri="http://schemas.microsoft.com/office/2006/documentManagement/types"/>
    <ds:schemaRef ds:uri="http://schemas.microsoft.com/office/2006/metadata/properti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FCE86C1-34F7-418D-B7AF-C2C73970C784}">
  <ds:schemaRefs>
    <ds:schemaRef ds:uri="http://schemas.microsoft.com/sharepoint/v3/contenttype/forms"/>
  </ds:schemaRefs>
</ds:datastoreItem>
</file>

<file path=customXml/itemProps3.xml><?xml version="1.0" encoding="utf-8"?>
<ds:datastoreItem xmlns:ds="http://schemas.openxmlformats.org/officeDocument/2006/customXml" ds:itemID="{4CD11852-9D36-44A1-AB6A-D44DA3CA8A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13249</TotalTime>
  <Words>3747</Words>
  <Application>Microsoft Office PowerPoint</Application>
  <PresentationFormat>On-screen Show (4:3)</PresentationFormat>
  <Paragraphs>395</Paragraphs>
  <Slides>17</Slides>
  <Notes>16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MS Mincho</vt:lpstr>
      <vt:lpstr>MS PGothic</vt:lpstr>
      <vt:lpstr>MS PGothic</vt:lpstr>
      <vt:lpstr>Arial</vt:lpstr>
      <vt:lpstr>Arial Black</vt:lpstr>
      <vt:lpstr>Arial Bold</vt:lpstr>
      <vt:lpstr>Calibri</vt:lpstr>
      <vt:lpstr>Courier New</vt:lpstr>
      <vt:lpstr>Symbol</vt:lpstr>
      <vt:lpstr>Times New Roman</vt:lpstr>
      <vt:lpstr>Wingdings</vt:lpstr>
      <vt:lpstr>ASD(R&amp;E)-rev-17Mar2011</vt:lpstr>
      <vt:lpstr>FOR OFFICIAL USE ONLY</vt:lpstr>
      <vt:lpstr>1_FOR OFFICIAL USE ONLY</vt:lpstr>
      <vt:lpstr>1_ASD(R&amp;E)-rev-17Mar2011</vt:lpstr>
      <vt:lpstr>DoD Digital Engineering Strategy</vt:lpstr>
      <vt:lpstr>Digital Engineering Overview</vt:lpstr>
      <vt:lpstr>History </vt:lpstr>
      <vt:lpstr>Digital Engineering Strategy: Five Goals</vt:lpstr>
      <vt:lpstr>Goal #1: Formalize Development, Integration &amp; Use of Models</vt:lpstr>
      <vt:lpstr>Goal #2: Provide an Authoritative       Source of Truth</vt:lpstr>
      <vt:lpstr>Goal #3: Incorporate  Technological Innovation</vt:lpstr>
      <vt:lpstr>Goal #4: Establish Infrastructure &amp; Environments </vt:lpstr>
      <vt:lpstr>Goals #5: Transform               Culture and Workforce </vt:lpstr>
      <vt:lpstr>Leveraging Multiple Activities</vt:lpstr>
      <vt:lpstr>Expectations &amp; Big Rocks</vt:lpstr>
      <vt:lpstr>A Holistic View of Digital Engineering Ecosystem</vt:lpstr>
      <vt:lpstr>There Is Much More to Do…</vt:lpstr>
      <vt:lpstr>Digital Engineering Road Map</vt:lpstr>
      <vt:lpstr>Summary</vt:lpstr>
      <vt:lpstr>Systems Engineering: Critical to Defense Acquisition</vt:lpstr>
      <vt:lpstr>For Additional Information</vt:lpstr>
    </vt:vector>
  </TitlesOfParts>
  <Company>OSD-CIO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NDIA 2017</dc:title>
  <dc:subject>18th NDIA SE Conference</dc:subject>
  <dc:creator>DASD(SE)</dc:creator>
  <cp:keywords>C_Unrestricted</cp:keywords>
  <dc:description>Revised 3/17/2011</dc:description>
  <cp:lastModifiedBy>Sampson, Mark (DF PL LCS PMT ENT)</cp:lastModifiedBy>
  <cp:revision>575</cp:revision>
  <cp:lastPrinted>2017-08-22T18:40:19Z</cp:lastPrinted>
  <dcterms:created xsi:type="dcterms:W3CDTF">2011-03-23T20:15:01Z</dcterms:created>
  <dcterms:modified xsi:type="dcterms:W3CDTF">2018-01-23T19:23:58Z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0x0101001A40B4EA887A9C44B2AAC3D954B8FE11</vt:lpwstr>
  </property>
  <property fmtid="{D5CDD505-2E9C-101B-9397-08002B2CF9AE}" pid="3" name="Document Confidentiality">
    <vt:lpwstr>Unrestricted</vt:lpwstr>
  </property>
</Properties>
</file>