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305" r:id="rId13"/>
    <p:sldId id="27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91" r:id="rId29"/>
    <p:sldId id="292" r:id="rId30"/>
    <p:sldId id="293" r:id="rId31"/>
    <p:sldId id="294" r:id="rId32"/>
    <p:sldId id="295" r:id="rId33"/>
    <p:sldId id="287" r:id="rId34"/>
    <p:sldId id="303" r:id="rId35"/>
    <p:sldId id="284" r:id="rId36"/>
    <p:sldId id="304" r:id="rId37"/>
    <p:sldId id="285" r:id="rId38"/>
    <p:sldId id="288" r:id="rId39"/>
    <p:sldId id="289" r:id="rId40"/>
    <p:sldId id="290" r:id="rId41"/>
    <p:sldId id="27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7C2A7-6F84-45F8-9956-EB0423F8899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C7E5-BDD9-4C9E-ABE2-DD89D04C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33C067-D062-4D61-BC4C-6B5CEE29857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E49CA-2EFF-4E06-ACB9-9016842BC9A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3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7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B1B8-AE9D-4E53-9027-E74C8A71BDDF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0FE5-06B9-48FD-A4B9-FE045601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rnss@ms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jay.thukral@cientivegroup.com" TargetMode="External"/><Relationship Id="rId5" Type="http://schemas.openxmlformats.org/officeDocument/2006/relationships/hyperlink" Target="mailto:jack.stein@me.com" TargetMode="External"/><Relationship Id="rId4" Type="http://schemas.openxmlformats.org/officeDocument/2006/relationships/hyperlink" Target="mailto:safriedenthal@gmail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wiki.org/MBSE/doku.php?id=mbse:drugdeliver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312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INCOSE</a:t>
            </a:r>
            <a:br>
              <a:rPr lang="en-US" sz="3400" b="1" dirty="0" smtClean="0"/>
            </a:br>
            <a:r>
              <a:rPr lang="en-US" sz="3400" b="1" dirty="0" smtClean="0"/>
              <a:t>Biomedical-Healthcare Working Group (BHWG)</a:t>
            </a:r>
            <a:br>
              <a:rPr lang="en-US" sz="3400" b="1" dirty="0" smtClean="0"/>
            </a:br>
            <a:r>
              <a:rPr lang="en-US" sz="2400" b="1" dirty="0" smtClean="0"/>
              <a:t>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1100" b="1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Model-Based Systems Engineering (MBSE)</a:t>
            </a:r>
            <a:br>
              <a:rPr lang="en-US" sz="2800" b="1" dirty="0" smtClean="0"/>
            </a:br>
            <a:r>
              <a:rPr lang="en-US" sz="2800" b="1" dirty="0" smtClean="0"/>
              <a:t>Challenge Team Meeting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/>
              <a:t>Monday, </a:t>
            </a:r>
            <a:r>
              <a:rPr lang="en-US" sz="2400" b="1" dirty="0" smtClean="0"/>
              <a:t>January 27,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898989"/>
                </a:solidFill>
              </a:rPr>
              <a:t>Steven Corns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98989"/>
                </a:solidFill>
              </a:rPr>
              <a:t>Ajay </a:t>
            </a:r>
            <a:r>
              <a:rPr lang="en-US" sz="2400" dirty="0" err="1" smtClean="0">
                <a:solidFill>
                  <a:srgbClr val="898989"/>
                </a:solidFill>
              </a:rPr>
              <a:t>Thukral</a:t>
            </a:r>
            <a:endParaRPr lang="en-US" sz="24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98989"/>
                </a:solidFill>
              </a:rPr>
              <a:t>Jack Stein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INCOSE Biomedical-Healthcare Working Group (BHWG) MBSE Challenge Team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25963"/>
          </a:xfrm>
        </p:spPr>
        <p:txBody>
          <a:bodyPr/>
          <a:lstStyle/>
          <a:p>
            <a:r>
              <a:rPr lang="en-US" sz="2800" dirty="0" smtClean="0"/>
              <a:t>One of over a dozen INCOSE MBSE Challenge and Activity Teams / Formed in 2011</a:t>
            </a:r>
          </a:p>
          <a:p>
            <a:r>
              <a:rPr lang="en-US" sz="2800" dirty="0" smtClean="0"/>
              <a:t>Information is public domain (OMG MBSE Wiki Site) </a:t>
            </a:r>
          </a:p>
          <a:p>
            <a:r>
              <a:rPr lang="en-US" sz="2800" dirty="0" smtClean="0"/>
              <a:t>Current Modeling Project:</a:t>
            </a:r>
          </a:p>
          <a:p>
            <a:pPr lvl="1"/>
            <a:r>
              <a:rPr lang="en-US" sz="2400" dirty="0" smtClean="0"/>
              <a:t>Infusion </a:t>
            </a:r>
            <a:r>
              <a:rPr lang="en-US" sz="2400" dirty="0"/>
              <a:t>and Drug Delivery System (IDDS) </a:t>
            </a:r>
            <a:r>
              <a:rPr lang="en-US" sz="2400" dirty="0" smtClean="0"/>
              <a:t>Model</a:t>
            </a:r>
          </a:p>
          <a:p>
            <a:r>
              <a:rPr lang="en-US" sz="2800" dirty="0" smtClean="0"/>
              <a:t>Meetings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egular teleconference WebEx meetings</a:t>
            </a:r>
            <a:endParaRPr lang="en-US" sz="2000" dirty="0" smtClean="0"/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eriodically face-to-face (Missouri S&amp;T St. Louis Campus, INCOSE Conferences, and International Workshop)</a:t>
            </a:r>
          </a:p>
          <a:p>
            <a:endParaRPr lang="en-US" sz="280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77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Challenge Team Mission, Vision, Charter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2000" y="1341437"/>
            <a:ext cx="7467600" cy="4525963"/>
          </a:xfrm>
        </p:spPr>
        <p:txBody>
          <a:bodyPr/>
          <a:lstStyle/>
          <a:p>
            <a:r>
              <a:rPr lang="en-US" sz="2000" b="1" dirty="0" smtClean="0"/>
              <a:t>Mission:</a:t>
            </a:r>
          </a:p>
          <a:p>
            <a:pPr lvl="1"/>
            <a:r>
              <a:rPr lang="en-US" sz="1800" dirty="0" smtClean="0"/>
              <a:t>Demonstrate </a:t>
            </a:r>
            <a:r>
              <a:rPr lang="en-US" sz="1800" dirty="0"/>
              <a:t>the value and utility of MBSE </a:t>
            </a:r>
            <a:r>
              <a:rPr lang="en-US" sz="1800" dirty="0" smtClean="0"/>
              <a:t>for biomedical-healthcare related applications and programs</a:t>
            </a:r>
          </a:p>
          <a:p>
            <a:pPr lvl="1"/>
            <a:r>
              <a:rPr lang="en-US" sz="1800" dirty="0" smtClean="0"/>
              <a:t>Provide INCOSE BHWG members a </a:t>
            </a:r>
            <a:r>
              <a:rPr lang="en-US" sz="1800" dirty="0"/>
              <a:t>reference </a:t>
            </a:r>
            <a:r>
              <a:rPr lang="en-US" sz="1800" dirty="0" smtClean="0"/>
              <a:t>design </a:t>
            </a:r>
            <a:r>
              <a:rPr lang="en-US" sz="1800" dirty="0"/>
              <a:t>to adopt for their </a:t>
            </a:r>
            <a:r>
              <a:rPr lang="en-US" sz="1800" dirty="0" smtClean="0"/>
              <a:t>specific drug, device, and/or biological product development efforts</a:t>
            </a:r>
          </a:p>
          <a:p>
            <a:r>
              <a:rPr lang="en-US" sz="2000" b="1" dirty="0" smtClean="0"/>
              <a:t>Project Overview:  </a:t>
            </a:r>
          </a:p>
          <a:p>
            <a:pPr lvl="1"/>
            <a:r>
              <a:rPr lang="en-US" sz="1800" dirty="0" smtClean="0"/>
              <a:t>Involve BHWG members in the use of MBSE thus expanding the application beyond defense and aerospace industry related projects.</a:t>
            </a:r>
          </a:p>
          <a:p>
            <a:pPr lvl="1"/>
            <a:r>
              <a:rPr lang="en-US" sz="1800" dirty="0" smtClean="0"/>
              <a:t>Develop frameworks and templates that can be used to accelerate the development and approval of biomedical devices.</a:t>
            </a:r>
          </a:p>
          <a:p>
            <a:pPr lvl="1"/>
            <a:r>
              <a:rPr lang="en-US" sz="1800" dirty="0" smtClean="0"/>
              <a:t>Investigate the integration of risk management, safety assurance, and other aspects related to the regulatory environment.</a:t>
            </a:r>
          </a:p>
          <a:p>
            <a:pPr lvl="1"/>
            <a:r>
              <a:rPr lang="en-US" sz="1800" dirty="0" smtClean="0"/>
              <a:t>Provide </a:t>
            </a:r>
            <a:r>
              <a:rPr lang="en-US" sz="1800" dirty="0"/>
              <a:t>a forum for learning how to make the shift from a document-centric to a model-centric systems engineering environment</a:t>
            </a:r>
          </a:p>
          <a:p>
            <a:pPr lvl="1"/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33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1589" y="3030537"/>
            <a:ext cx="3004135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Vision – Enabling Excellence in Biomedical-Healthcare System Engineering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431589" y="3059112"/>
            <a:ext cx="29692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Infusion and Drug Delivery System (IDDS)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513" y="13716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913" y="45974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8" name="TextBox 17"/>
          <p:cNvSpPr txBox="1">
            <a:spLocks noChangeArrowheads="1"/>
          </p:cNvSpPr>
          <p:nvPr/>
        </p:nvSpPr>
        <p:spPr bwMode="auto">
          <a:xfrm>
            <a:off x="915829" y="4735512"/>
            <a:ext cx="20559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Risk </a:t>
            </a:r>
            <a:r>
              <a:rPr lang="en-US" b="1" dirty="0" smtClean="0"/>
              <a:t>Assessment /</a:t>
            </a:r>
          </a:p>
          <a:p>
            <a:pPr algn="ctr"/>
            <a:r>
              <a:rPr lang="en-US" b="1" dirty="0" smtClean="0"/>
              <a:t>Safety Assurance Analysis Structures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35725" y="13716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6477000" y="1483549"/>
            <a:ext cx="215411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Generic Models:</a:t>
            </a:r>
          </a:p>
          <a:p>
            <a:endParaRPr lang="en-US" sz="700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Infusion Pump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ICE (ASTM F2671)</a:t>
            </a:r>
            <a:endParaRPr lang="en-US" b="1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149725" y="2979737"/>
            <a:ext cx="13716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6551613" y="4533900"/>
            <a:ext cx="1262062" cy="1423988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6704013" y="4686300"/>
            <a:ext cx="1414462" cy="1485900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6856412" y="4838700"/>
            <a:ext cx="1490663" cy="1562100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>
            <a:off x="3033713" y="1963738"/>
            <a:ext cx="1316037" cy="100806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31"/>
          <p:cNvSpPr txBox="1">
            <a:spLocks noChangeArrowheads="1"/>
          </p:cNvSpPr>
          <p:nvPr/>
        </p:nvSpPr>
        <p:spPr bwMode="auto">
          <a:xfrm>
            <a:off x="6781800" y="4895671"/>
            <a:ext cx="1601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Standards</a:t>
            </a:r>
          </a:p>
          <a:p>
            <a:pPr algn="ctr"/>
            <a:r>
              <a:rPr lang="en-US" b="1" dirty="0" smtClean="0"/>
              <a:t>Regulations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ther publications</a:t>
            </a:r>
            <a:endParaRPr lang="en-US" b="1" dirty="0"/>
          </a:p>
        </p:txBody>
      </p:sp>
      <p:cxnSp>
        <p:nvCxnSpPr>
          <p:cNvPr id="20" name="Shape 19"/>
          <p:cNvCxnSpPr/>
          <p:nvPr/>
        </p:nvCxnSpPr>
        <p:spPr>
          <a:xfrm flipV="1">
            <a:off x="3033713" y="4419197"/>
            <a:ext cx="1316037" cy="109537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 rot="10800000" flipV="1">
            <a:off x="5319713" y="1992313"/>
            <a:ext cx="1116012" cy="97472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 rot="10800000">
            <a:off x="5320459" y="4436220"/>
            <a:ext cx="1383554" cy="121369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3913" y="15240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313" y="16764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040429" y="180839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LIBRARY</a:t>
            </a:r>
          </a:p>
          <a:p>
            <a:pPr algn="ctr"/>
            <a:r>
              <a:rPr lang="en-US" b="1" dirty="0" smtClean="0"/>
              <a:t>Standard Interfaces</a:t>
            </a:r>
          </a:p>
          <a:p>
            <a:pPr algn="ctr"/>
            <a:r>
              <a:rPr lang="en-US" b="1" dirty="0" smtClean="0"/>
              <a:t>Reusable Elements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95262" y="3392269"/>
            <a:ext cx="22941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35759" y="3695676"/>
            <a:ext cx="85963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06968" y="3352800"/>
            <a:ext cx="228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Other Development Systems and Tools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12</a:t>
            </a:fld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533400" y="4343400"/>
            <a:ext cx="2760077" cy="1812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55323" y="4664417"/>
            <a:ext cx="2760077" cy="1812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Project Status / Team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Recent Activities:  </a:t>
            </a:r>
          </a:p>
          <a:p>
            <a:pPr lvl="1" eaLnBrk="1" hangingPunct="1"/>
            <a:r>
              <a:rPr lang="en-US" sz="1800" dirty="0" smtClean="0"/>
              <a:t>MBSE short course for working group and MBSE team members</a:t>
            </a:r>
          </a:p>
          <a:p>
            <a:pPr lvl="1" eaLnBrk="1" hangingPunct="1"/>
            <a:r>
              <a:rPr lang="en-US" sz="1800" dirty="0" smtClean="0"/>
              <a:t>Preliminary framework created</a:t>
            </a:r>
          </a:p>
          <a:p>
            <a:pPr lvl="1" eaLnBrk="1" hangingPunct="1"/>
            <a:r>
              <a:rPr lang="en-US" sz="1800" dirty="0" smtClean="0"/>
              <a:t>Wiki site updated to share information on progress</a:t>
            </a:r>
          </a:p>
          <a:p>
            <a:pPr lvl="1" eaLnBrk="1" hangingPunct="1"/>
            <a:r>
              <a:rPr lang="en-US" sz="1800" dirty="0" smtClean="0"/>
              <a:t>Met with University of Pennsylvania </a:t>
            </a:r>
          </a:p>
          <a:p>
            <a:pPr eaLnBrk="1" hangingPunct="1"/>
            <a:r>
              <a:rPr lang="en-US" sz="2400" dirty="0" smtClean="0"/>
              <a:t>Challenge Team</a:t>
            </a:r>
          </a:p>
          <a:p>
            <a:pPr lvl="1" eaLnBrk="1" hangingPunct="1"/>
            <a:r>
              <a:rPr lang="en-US" sz="1800" dirty="0" smtClean="0"/>
              <a:t>All members are welcome (General Interest, Modeler, Leadership/Admin Roles)</a:t>
            </a:r>
          </a:p>
          <a:p>
            <a:pPr lvl="1" eaLnBrk="1" hangingPunct="1"/>
            <a:r>
              <a:rPr lang="en-US" sz="1800" dirty="0" smtClean="0"/>
              <a:t>Willingness to meet with bi-weekly to review model / Complete actions items</a:t>
            </a:r>
          </a:p>
          <a:p>
            <a:pPr lvl="1" eaLnBrk="1" hangingPunct="1"/>
            <a:r>
              <a:rPr lang="en-US" sz="1800" dirty="0" smtClean="0"/>
              <a:t>Contact a MBSE initiative member in the BHWG</a:t>
            </a:r>
          </a:p>
          <a:p>
            <a:pPr lvl="2" eaLnBrk="1" hangingPunct="1"/>
            <a:r>
              <a:rPr lang="en-US" sz="1800" dirty="0" smtClean="0"/>
              <a:t>Steven Corns (</a:t>
            </a:r>
            <a:r>
              <a:rPr lang="en-US" sz="1800" dirty="0" smtClean="0">
                <a:hlinkClick r:id="rId3"/>
              </a:rPr>
              <a:t>cornss@mst.edu</a:t>
            </a:r>
            <a:r>
              <a:rPr lang="en-US" sz="1800" dirty="0" smtClean="0"/>
              <a:t>)</a:t>
            </a:r>
          </a:p>
          <a:p>
            <a:pPr lvl="2" eaLnBrk="1" hangingPunct="1"/>
            <a:r>
              <a:rPr lang="en-US" sz="1800" dirty="0" smtClean="0"/>
              <a:t>Sandy </a:t>
            </a:r>
            <a:r>
              <a:rPr lang="en-US" sz="1800" dirty="0" err="1" smtClean="0"/>
              <a:t>Friedenthal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4"/>
              </a:rPr>
              <a:t>safriedenthal@gmail.com</a:t>
            </a:r>
            <a:r>
              <a:rPr lang="en-US" sz="1800" dirty="0" smtClean="0"/>
              <a:t>)</a:t>
            </a:r>
          </a:p>
          <a:p>
            <a:pPr lvl="2" eaLnBrk="1" hangingPunct="1"/>
            <a:r>
              <a:rPr lang="en-US" sz="1800" dirty="0" smtClean="0"/>
              <a:t>Jack Stein (</a:t>
            </a:r>
            <a:r>
              <a:rPr lang="en-US" sz="1800" dirty="0" smtClean="0">
                <a:hlinkClick r:id="rId5"/>
              </a:rPr>
              <a:t>jack.stein@me.com</a:t>
            </a:r>
            <a:r>
              <a:rPr lang="en-US" sz="1800" dirty="0" smtClean="0"/>
              <a:t>)</a:t>
            </a:r>
          </a:p>
          <a:p>
            <a:pPr lvl="2" eaLnBrk="1" hangingPunct="1"/>
            <a:r>
              <a:rPr lang="en-US" sz="1800" dirty="0" smtClean="0"/>
              <a:t>Ajay </a:t>
            </a:r>
            <a:r>
              <a:rPr lang="en-US" sz="1800" dirty="0" err="1" smtClean="0"/>
              <a:t>Thukral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6"/>
              </a:rPr>
              <a:t>ajay.thukral@cientivegroup.com</a:t>
            </a:r>
            <a:r>
              <a:rPr lang="en-US" sz="1800" dirty="0" smtClean="0"/>
              <a:t>)</a:t>
            </a:r>
          </a:p>
          <a:p>
            <a:pPr lvl="2" eaLnBrk="1" hangingPunct="1">
              <a:buFont typeface="Arial" charset="0"/>
              <a:buNone/>
            </a:pPr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3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Mbse</a:t>
            </a:r>
            <a:r>
              <a:rPr lang="en-US" dirty="0" smtClean="0"/>
              <a:t> challenge team</a:t>
            </a:r>
            <a:br>
              <a:rPr lang="en-US" dirty="0" smtClean="0"/>
            </a:br>
            <a:r>
              <a:rPr lang="en-US" sz="3200" i="1" dirty="0" smtClean="0"/>
              <a:t>Modeling Efforts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231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3429000" cy="838200"/>
          </a:xfrm>
        </p:spPr>
        <p:txBody>
          <a:bodyPr/>
          <a:lstStyle/>
          <a:p>
            <a:r>
              <a:rPr lang="en-US" dirty="0" smtClean="0"/>
              <a:t>Domain</a:t>
            </a:r>
            <a:endParaRPr lang="en-US" dirty="0"/>
          </a:p>
        </p:txBody>
      </p:sp>
      <p:pic>
        <p:nvPicPr>
          <p:cNvPr id="4" name="Content Placeholder 3" descr="Drug Delivery Top Level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1736" b="5822"/>
          <a:stretch/>
        </p:blipFill>
        <p:spPr>
          <a:xfrm>
            <a:off x="685800" y="1295400"/>
            <a:ext cx="8136337" cy="4393697"/>
          </a:xfrm>
        </p:spPr>
      </p:pic>
    </p:spTree>
    <p:extLst>
      <p:ext uri="{BB962C8B-B14F-4D97-AF65-F5344CB8AC3E}">
        <p14:creationId xmlns:p14="http://schemas.microsoft.com/office/powerpoint/2010/main" val="23388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066800"/>
            <a:ext cx="3200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Requirements</a:t>
            </a:r>
            <a:endParaRPr lang="en-US" sz="3600" dirty="0"/>
          </a:p>
        </p:txBody>
      </p:sp>
      <p:pic>
        <p:nvPicPr>
          <p:cNvPr id="4" name="Content Placeholder 3" descr="Stakeholder Requirements 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5502"/>
          <a:stretch>
            <a:fillRect/>
          </a:stretch>
        </p:blipFill>
        <p:spPr>
          <a:xfrm>
            <a:off x="-1" y="-1"/>
            <a:ext cx="5209591" cy="5105401"/>
          </a:xfrm>
        </p:spPr>
      </p:pic>
      <p:pic>
        <p:nvPicPr>
          <p:cNvPr id="5" name="Content Placeholder 3" descr="Stakeholder Requirements Table.jpg"/>
          <p:cNvPicPr>
            <a:picLocks noChangeAspect="1"/>
          </p:cNvPicPr>
          <p:nvPr/>
        </p:nvPicPr>
        <p:blipFill>
          <a:blip r:embed="rId2" cstate="print"/>
          <a:srcRect t="54498"/>
          <a:stretch>
            <a:fillRect/>
          </a:stretch>
        </p:blipFill>
        <p:spPr>
          <a:xfrm>
            <a:off x="4191000" y="2805235"/>
            <a:ext cx="4953000" cy="40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410199" cy="48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676400"/>
            <a:ext cx="2971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System Procurement</a:t>
            </a:r>
            <a:endParaRPr lang="en-US" sz="3600" dirty="0"/>
          </a:p>
        </p:txBody>
      </p:sp>
      <p:pic>
        <p:nvPicPr>
          <p:cNvPr id="4" name="Content Placeholder 3" descr="Procure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6453" b="2703"/>
          <a:stretch>
            <a:fillRect/>
          </a:stretch>
        </p:blipFill>
        <p:spPr>
          <a:xfrm>
            <a:off x="1676400" y="0"/>
            <a:ext cx="4648200" cy="6420710"/>
          </a:xfrm>
        </p:spPr>
      </p:pic>
    </p:spTree>
    <p:extLst>
      <p:ext uri="{BB962C8B-B14F-4D97-AF65-F5344CB8AC3E}">
        <p14:creationId xmlns:p14="http://schemas.microsoft.com/office/powerpoint/2010/main" val="7887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Method for Addition of </a:t>
            </a:r>
            <a:r>
              <a:rPr lang="en-US" sz="3600" dirty="0" err="1" smtClean="0"/>
              <a:t>Parametrics</a:t>
            </a:r>
            <a:endParaRPr lang="en-US" sz="3600" dirty="0"/>
          </a:p>
        </p:txBody>
      </p:sp>
      <p:pic>
        <p:nvPicPr>
          <p:cNvPr id="6" name="Content Placeholder 5" descr="Analysis Cont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046460"/>
            <a:ext cx="6019800" cy="4693219"/>
          </a:xfrm>
        </p:spPr>
      </p:pic>
    </p:spTree>
    <p:extLst>
      <p:ext uri="{BB962C8B-B14F-4D97-AF65-F5344CB8AC3E}">
        <p14:creationId xmlns:p14="http://schemas.microsoft.com/office/powerpoint/2010/main" val="23718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smtClean="0"/>
              <a:t>Biomedical-Healthcare Model-Based Systems Engineering (MBSE) Challenge Team</a:t>
            </a:r>
            <a:endParaRPr lang="en-US" sz="32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Agenda</a:t>
            </a:r>
          </a:p>
          <a:p>
            <a:pPr lvl="1"/>
            <a:r>
              <a:rPr lang="en-US" smtClean="0"/>
              <a:t> Introductions – (5 min) </a:t>
            </a:r>
          </a:p>
          <a:p>
            <a:pPr lvl="1"/>
            <a:r>
              <a:rPr lang="en-US" smtClean="0"/>
              <a:t> Modeling Efforts – (10 min)</a:t>
            </a:r>
          </a:p>
          <a:p>
            <a:pPr lvl="1"/>
            <a:r>
              <a:rPr lang="en-US" smtClean="0"/>
              <a:t> Industry Standards, Compliance, Assurance – (15 min)   </a:t>
            </a:r>
          </a:p>
          <a:p>
            <a:pPr lvl="1"/>
            <a:r>
              <a:rPr lang="en-US" smtClean="0"/>
              <a:t> Integration of Dr. Insup Lee’s work – (15 min)</a:t>
            </a:r>
          </a:p>
          <a:p>
            <a:pPr lvl="1"/>
            <a:r>
              <a:rPr lang="en-US" smtClean="0"/>
              <a:t> MBSE Position Paper – (15 min)</a:t>
            </a:r>
          </a:p>
          <a:p>
            <a:pPr lvl="1"/>
            <a:r>
              <a:rPr lang="en-US" smtClean="0"/>
              <a:t> Presentation by Drew Pihera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07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Mbse</a:t>
            </a:r>
            <a:r>
              <a:rPr lang="en-US" dirty="0" smtClean="0"/>
              <a:t> challenge team</a:t>
            </a:r>
            <a:br>
              <a:rPr lang="en-US" dirty="0" smtClean="0"/>
            </a:br>
            <a:r>
              <a:rPr lang="en-US" sz="3200" i="1" dirty="0" smtClean="0"/>
              <a:t>Industry standards, compliance and assurance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4904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Addressing Risk Up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Risk tolerance typically lower in medical devices</a:t>
            </a:r>
          </a:p>
          <a:p>
            <a:r>
              <a:rPr lang="en-US" sz="2800" dirty="0" smtClean="0"/>
              <a:t>Risk management a key element in device clearance/approval. New Safety Assurance practices and documentation likely (Infusion Pumps).</a:t>
            </a:r>
          </a:p>
          <a:p>
            <a:r>
              <a:rPr lang="en-US" sz="2800" dirty="0" smtClean="0"/>
              <a:t>Device clearance/approval is tightly linked to compliance with standards and regulations</a:t>
            </a:r>
          </a:p>
          <a:p>
            <a:pPr lvl="1"/>
            <a:r>
              <a:rPr lang="en-US" sz="2400" dirty="0" smtClean="0"/>
              <a:t> ISO 14971 (Risk Management)</a:t>
            </a:r>
          </a:p>
          <a:p>
            <a:pPr lvl="1"/>
            <a:r>
              <a:rPr lang="en-US" sz="2400" dirty="0"/>
              <a:t> IEC 62366 (Usability Engineering)</a:t>
            </a:r>
          </a:p>
          <a:p>
            <a:pPr lvl="1"/>
            <a:r>
              <a:rPr lang="en-US" sz="2400" dirty="0" smtClean="0"/>
              <a:t> ISO 62304 (Software Life Cycle)</a:t>
            </a:r>
          </a:p>
          <a:p>
            <a:pPr lvl="1"/>
            <a:r>
              <a:rPr lang="en-US" sz="2400" dirty="0" smtClean="0"/>
              <a:t> IEC 60601 (Electrical Safety)</a:t>
            </a:r>
          </a:p>
          <a:p>
            <a:pPr lvl="1"/>
            <a:r>
              <a:rPr lang="en-US" sz="2400" dirty="0" smtClean="0"/>
              <a:t> FDA Design Controls (Needs, Requirements, V&amp;V, etc.)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31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1589" y="3030537"/>
            <a:ext cx="3004135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Vision – Enabling Excellence in Biomedical-Healthcare System Engineering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431589" y="3059112"/>
            <a:ext cx="29692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Infusion and Drug Delivery System (IDDS)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513" y="13716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913" y="45974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8" name="TextBox 17"/>
          <p:cNvSpPr txBox="1">
            <a:spLocks noChangeArrowheads="1"/>
          </p:cNvSpPr>
          <p:nvPr/>
        </p:nvSpPr>
        <p:spPr bwMode="auto">
          <a:xfrm>
            <a:off x="915829" y="4735512"/>
            <a:ext cx="20559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Risk </a:t>
            </a:r>
            <a:r>
              <a:rPr lang="en-US" b="1" dirty="0" smtClean="0"/>
              <a:t>Assessment /</a:t>
            </a:r>
          </a:p>
          <a:p>
            <a:pPr algn="ctr"/>
            <a:r>
              <a:rPr lang="en-US" b="1" dirty="0" smtClean="0"/>
              <a:t>Safety Assurance Analysis Structures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35725" y="13716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6477000" y="1483549"/>
            <a:ext cx="215411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Generic Models:</a:t>
            </a:r>
          </a:p>
          <a:p>
            <a:endParaRPr lang="en-US" sz="700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Infusion Pump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ICE (ASTM F2671)</a:t>
            </a:r>
            <a:endParaRPr lang="en-US" b="1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149725" y="2979737"/>
            <a:ext cx="13716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6551613" y="4533900"/>
            <a:ext cx="1262062" cy="1423988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6704013" y="4686300"/>
            <a:ext cx="1414462" cy="1485900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6856412" y="4838700"/>
            <a:ext cx="1490663" cy="1562100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>
            <a:off x="3033713" y="1963738"/>
            <a:ext cx="1316037" cy="100806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31"/>
          <p:cNvSpPr txBox="1">
            <a:spLocks noChangeArrowheads="1"/>
          </p:cNvSpPr>
          <p:nvPr/>
        </p:nvSpPr>
        <p:spPr bwMode="auto">
          <a:xfrm>
            <a:off x="6781800" y="4895671"/>
            <a:ext cx="1601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Standards</a:t>
            </a:r>
          </a:p>
          <a:p>
            <a:pPr algn="ctr"/>
            <a:r>
              <a:rPr lang="en-US" b="1" dirty="0" smtClean="0"/>
              <a:t>Regulations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ther publications</a:t>
            </a:r>
            <a:endParaRPr lang="en-US" b="1" dirty="0"/>
          </a:p>
        </p:txBody>
      </p:sp>
      <p:cxnSp>
        <p:nvCxnSpPr>
          <p:cNvPr id="20" name="Shape 19"/>
          <p:cNvCxnSpPr/>
          <p:nvPr/>
        </p:nvCxnSpPr>
        <p:spPr>
          <a:xfrm flipV="1">
            <a:off x="3033713" y="4419197"/>
            <a:ext cx="1316037" cy="109537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 rot="10800000" flipV="1">
            <a:off x="5319713" y="1992313"/>
            <a:ext cx="1116012" cy="97472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 rot="10800000">
            <a:off x="5320459" y="4436220"/>
            <a:ext cx="1383554" cy="121369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3913" y="15240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313" y="16764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040429" y="180839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LIBRARY</a:t>
            </a:r>
          </a:p>
          <a:p>
            <a:pPr algn="ctr"/>
            <a:r>
              <a:rPr lang="en-US" b="1" dirty="0" smtClean="0"/>
              <a:t>Standard Interfaces</a:t>
            </a:r>
          </a:p>
          <a:p>
            <a:pPr algn="ctr"/>
            <a:r>
              <a:rPr lang="en-US" b="1" dirty="0" smtClean="0"/>
              <a:t>Reusable Elements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95262" y="3392269"/>
            <a:ext cx="22941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35759" y="3695676"/>
            <a:ext cx="85963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06968" y="3352800"/>
            <a:ext cx="228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Other Development Systems and Tools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22</a:t>
            </a:fld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155323" y="1066800"/>
            <a:ext cx="2760077" cy="1812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Integrated Clinical Environment (ICE)</a:t>
            </a:r>
            <a:br>
              <a:rPr lang="en-US" dirty="0" smtClean="0"/>
            </a:br>
            <a:r>
              <a:rPr lang="en-US" sz="3600" dirty="0" smtClean="0"/>
              <a:t>Medical Device Plug-and-Play Interoperability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10600" cy="4315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5715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“Getting Connected for Safety”</a:t>
            </a:r>
            <a:endParaRPr lang="en-US" sz="2400" b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08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400" dirty="0" smtClean="0"/>
              <a:t>ASTM F2671 Integrated Clinical Environment (ICE)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27789" t="2" r="30943" b="18594"/>
          <a:stretch>
            <a:fillRect/>
          </a:stretch>
        </p:blipFill>
        <p:spPr bwMode="auto">
          <a:xfrm>
            <a:off x="0" y="838200"/>
            <a:ext cx="525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257800" y="4114800"/>
            <a:ext cx="342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Figure 1 from ASTM F2671 –   Conceptual </a:t>
            </a:r>
            <a:r>
              <a:rPr lang="en-US" altLang="en-US" sz="2000" b="1" dirty="0"/>
              <a:t>functional </a:t>
            </a:r>
            <a:r>
              <a:rPr lang="en-US" altLang="en-US" sz="2000" b="1" dirty="0" smtClean="0"/>
              <a:t>model </a:t>
            </a:r>
            <a:r>
              <a:rPr lang="en-US" altLang="en-US" sz="2000" b="1" dirty="0"/>
              <a:t>showing the elements of </a:t>
            </a:r>
            <a:r>
              <a:rPr lang="en-US" altLang="en-US" sz="2000" b="1" dirty="0" smtClean="0"/>
              <a:t>ICE</a:t>
            </a:r>
            <a:endParaRPr lang="en-US" altLang="en-US" sz="2000" b="1" dirty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 l="36597" t="78941" r="41042" b="6589"/>
          <a:stretch>
            <a:fillRect/>
          </a:stretch>
        </p:blipFill>
        <p:spPr bwMode="auto">
          <a:xfrm>
            <a:off x="4800600" y="1408113"/>
            <a:ext cx="41910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346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altLang="en-US" sz="2800" smtClean="0"/>
              <a:t>Bring Standards Directly Into the Design/Development Environment:  Example  –  ASTM F2671 ICE (Interoperability)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7789" r="30943" b="18568"/>
          <a:stretch>
            <a:fillRect/>
          </a:stretch>
        </p:blipFill>
        <p:spPr bwMode="auto">
          <a:xfrm>
            <a:off x="0" y="2012950"/>
            <a:ext cx="4064000" cy="4845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ent Arrow 5"/>
          <p:cNvSpPr/>
          <p:nvPr/>
        </p:nvSpPr>
        <p:spPr>
          <a:xfrm rot="5400000" flipH="1">
            <a:off x="4223543" y="4768057"/>
            <a:ext cx="620713" cy="838200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029200" y="4397276"/>
            <a:ext cx="411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Transform </a:t>
            </a:r>
            <a:r>
              <a:rPr lang="en-US" altLang="en-US" dirty="0" smtClean="0"/>
              <a:t>information </a:t>
            </a:r>
            <a:r>
              <a:rPr lang="en-US" altLang="en-US" dirty="0"/>
              <a:t>in </a:t>
            </a:r>
            <a:r>
              <a:rPr lang="en-US" altLang="en-US" dirty="0" smtClean="0"/>
              <a:t>standards into integrated </a:t>
            </a:r>
            <a:r>
              <a:rPr lang="en-US" altLang="en-US" dirty="0"/>
              <a:t>model elements, configurations, and views which are directly traceable to </a:t>
            </a:r>
            <a:r>
              <a:rPr lang="en-US" altLang="en-US" dirty="0" smtClean="0"/>
              <a:t>use </a:t>
            </a:r>
            <a:r>
              <a:rPr lang="en-US" altLang="en-US" dirty="0"/>
              <a:t>scenarios, requirements, architecture, verification, validation, risk management, safety assurance, and other </a:t>
            </a:r>
            <a:r>
              <a:rPr lang="en-US" altLang="en-US" dirty="0" smtClean="0"/>
              <a:t>information.</a:t>
            </a:r>
            <a:endParaRPr lang="en-US" altLang="en-US" dirty="0"/>
          </a:p>
        </p:txBody>
      </p:sp>
      <p:pic>
        <p:nvPicPr>
          <p:cNvPr id="3379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52578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3790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6200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 smtClean="0"/>
              <a:t>SysML</a:t>
            </a:r>
            <a:r>
              <a:rPr lang="en-US" sz="3600" dirty="0" smtClean="0"/>
              <a:t> Representation of the ASTM F2671 Integrated Clinical Environment (ICE) Model</a:t>
            </a:r>
            <a:endParaRPr lang="en-US" sz="3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26</a:t>
            </a:fld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63888"/>
            <a:ext cx="7772400" cy="48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347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Model-Driven Safety Analysis of </a:t>
            </a:r>
            <a:r>
              <a:rPr lang="en-US" dirty="0" smtClean="0"/>
              <a:t>Closed-Loop Medical Systems – Dr. </a:t>
            </a:r>
            <a:r>
              <a:rPr lang="en-US" dirty="0" err="1" smtClean="0"/>
              <a:t>Insup</a:t>
            </a:r>
            <a:r>
              <a:rPr lang="en-US" dirty="0" smtClean="0"/>
              <a:t> Lee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4766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of a </a:t>
            </a:r>
            <a:r>
              <a:rPr lang="en-US" dirty="0"/>
              <a:t>patient controlled analgesia </a:t>
            </a:r>
            <a:r>
              <a:rPr lang="en-US" dirty="0" smtClean="0"/>
              <a:t>(PCA) pump</a:t>
            </a:r>
          </a:p>
          <a:p>
            <a:endParaRPr lang="en-US" dirty="0"/>
          </a:p>
          <a:p>
            <a:r>
              <a:rPr lang="en-US" dirty="0" smtClean="0"/>
              <a:t>Allows for model with a patient in the loop</a:t>
            </a:r>
          </a:p>
          <a:p>
            <a:endParaRPr lang="en-US" dirty="0"/>
          </a:p>
          <a:p>
            <a:r>
              <a:rPr lang="en-US" dirty="0" smtClean="0"/>
              <a:t>Create a model that incorporates this devices with higher level 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4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	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55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=0.152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=0.207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=0.040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=0.092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31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=0.048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=12 </m:t>
                    </m:r>
                    <m:r>
                      <a:rPr lang="en-US" i="1">
                        <a:latin typeface="Cambria Math"/>
                      </a:rPr>
                      <m:t>𝑙𝑖𝑡𝑒𝑟𝑠</m:t>
                    </m:r>
                  </m:oMath>
                </a14:m>
                <a:r>
                  <a:rPr lang="en-US" dirty="0"/>
                  <a:t>  	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665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9" y="1600200"/>
            <a:ext cx="721688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333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Pump verification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12816"/>
            <a:ext cx="8229600" cy="330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455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Moving Forward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16116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want to accomplish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69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1589" y="3030537"/>
            <a:ext cx="3004135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Vision – Enabling Excellence in Biomedical-Healthcare System Engineering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431589" y="3059112"/>
            <a:ext cx="29692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Infusion and Drug Delivery System (IDDS)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513" y="13716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913" y="45974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8" name="TextBox 17"/>
          <p:cNvSpPr txBox="1">
            <a:spLocks noChangeArrowheads="1"/>
          </p:cNvSpPr>
          <p:nvPr/>
        </p:nvSpPr>
        <p:spPr bwMode="auto">
          <a:xfrm>
            <a:off x="915829" y="4735512"/>
            <a:ext cx="20559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Risk </a:t>
            </a:r>
            <a:r>
              <a:rPr lang="en-US" b="1" dirty="0" smtClean="0"/>
              <a:t>Assessment /</a:t>
            </a:r>
          </a:p>
          <a:p>
            <a:pPr algn="ctr"/>
            <a:r>
              <a:rPr lang="en-US" b="1" dirty="0" smtClean="0"/>
              <a:t>Safety Assurance Analysis Structures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35725" y="13716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6477000" y="1483549"/>
            <a:ext cx="215411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Generic Models:</a:t>
            </a:r>
          </a:p>
          <a:p>
            <a:endParaRPr lang="en-US" sz="700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Infusion Pump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ICE (ASTM F2671)</a:t>
            </a:r>
            <a:endParaRPr lang="en-US" b="1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149725" y="2979737"/>
            <a:ext cx="13716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6551613" y="4533900"/>
            <a:ext cx="1262062" cy="1423988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6704013" y="4686300"/>
            <a:ext cx="1414462" cy="1485900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6856412" y="4838700"/>
            <a:ext cx="1490663" cy="1562100"/>
          </a:xfrm>
          <a:prstGeom prst="foldedCorne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>
            <a:off x="3033713" y="1963738"/>
            <a:ext cx="1316037" cy="100806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31"/>
          <p:cNvSpPr txBox="1">
            <a:spLocks noChangeArrowheads="1"/>
          </p:cNvSpPr>
          <p:nvPr/>
        </p:nvSpPr>
        <p:spPr bwMode="auto">
          <a:xfrm>
            <a:off x="6781800" y="4895671"/>
            <a:ext cx="1601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Standards</a:t>
            </a:r>
          </a:p>
          <a:p>
            <a:pPr algn="ctr"/>
            <a:r>
              <a:rPr lang="en-US" b="1" dirty="0" smtClean="0"/>
              <a:t>Regulations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ther publications</a:t>
            </a:r>
            <a:endParaRPr lang="en-US" b="1" dirty="0"/>
          </a:p>
        </p:txBody>
      </p:sp>
      <p:cxnSp>
        <p:nvCxnSpPr>
          <p:cNvPr id="20" name="Shape 19"/>
          <p:cNvCxnSpPr/>
          <p:nvPr/>
        </p:nvCxnSpPr>
        <p:spPr>
          <a:xfrm flipV="1">
            <a:off x="3033713" y="4419197"/>
            <a:ext cx="1316037" cy="109537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 rot="10800000" flipV="1">
            <a:off x="5319713" y="1992313"/>
            <a:ext cx="1116012" cy="97472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 rot="10800000">
            <a:off x="5320459" y="4436220"/>
            <a:ext cx="1383554" cy="121369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3913" y="15240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313" y="1676400"/>
            <a:ext cx="2209800" cy="1295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040429" y="180839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LIBRARY</a:t>
            </a:r>
          </a:p>
          <a:p>
            <a:pPr algn="ctr"/>
            <a:r>
              <a:rPr lang="en-US" b="1" dirty="0" smtClean="0"/>
              <a:t>Standard Interfaces</a:t>
            </a:r>
          </a:p>
          <a:p>
            <a:pPr algn="ctr"/>
            <a:r>
              <a:rPr lang="en-US" b="1" dirty="0" smtClean="0"/>
              <a:t>Reusable Elements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95262" y="3392269"/>
            <a:ext cx="22941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35759" y="3695676"/>
            <a:ext cx="85963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06968" y="3352800"/>
            <a:ext cx="228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Other Development Systems and Tools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35</a:t>
            </a:fld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68923" y="1465263"/>
            <a:ext cx="2760077" cy="1658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55323" y="1757337"/>
            <a:ext cx="2760077" cy="528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324" y="3215919"/>
            <a:ext cx="2476436" cy="975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for using the framework developed</a:t>
            </a:r>
          </a:p>
          <a:p>
            <a:r>
              <a:rPr lang="en-US" dirty="0" smtClean="0"/>
              <a:t>Expansion of library of components and methods</a:t>
            </a:r>
          </a:p>
          <a:p>
            <a:r>
              <a:rPr lang="en-US" dirty="0" smtClean="0"/>
              <a:t>Continue integration of ISO/IEC standards and compliance</a:t>
            </a:r>
          </a:p>
          <a:p>
            <a:r>
              <a:rPr lang="en-US" smtClean="0"/>
              <a:t>Others?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5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0639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51" y="-76200"/>
            <a:ext cx="9264051" cy="624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89150" y="5867400"/>
            <a:ext cx="3131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Copied from </a:t>
            </a:r>
            <a:r>
              <a:rPr lang="en-US" sz="1200" dirty="0" err="1" smtClean="0"/>
              <a:t>Sandford</a:t>
            </a:r>
            <a:r>
              <a:rPr lang="en-US" sz="1200" dirty="0" smtClean="0"/>
              <a:t> Friedenthal presentation</a:t>
            </a:r>
            <a:endParaRPr lang="en-US" sz="12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38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42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 sz="4000" smtClean="0"/>
              <a:t>From Document-Centric to Model-Centric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594" t="1679" r="11785" b="11567"/>
          <a:stretch/>
        </p:blipFill>
        <p:spPr bwMode="auto">
          <a:xfrm>
            <a:off x="762000" y="1143000"/>
            <a:ext cx="7467600" cy="46926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39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1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and Healthcare System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altLang="en-US" dirty="0" smtClean="0"/>
              <a:t>Object-Oriented (MBSE) SE Approach</a:t>
            </a:r>
          </a:p>
        </p:txBody>
      </p:sp>
      <p:pic>
        <p:nvPicPr>
          <p:cNvPr id="27653" name="Picture 5" descr="Fig 4.25 OOS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33993"/>
            <a:ext cx="7772400" cy="38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57200" y="2438400"/>
            <a:ext cx="2905125" cy="3657600"/>
            <a:chOff x="457200" y="2438400"/>
            <a:chExt cx="2905125" cy="3657600"/>
          </a:xfrm>
        </p:grpSpPr>
        <p:pic>
          <p:nvPicPr>
            <p:cNvPr id="2050" name="Picture 2" descr="C:\Users\Owner\AppData\Local\Microsoft\Windows\Temporary Internet Files\Content.IE5\VAOR6LNR\MC90043437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311650"/>
              <a:ext cx="1838325" cy="178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 flipH="1">
              <a:off x="457200" y="2438400"/>
              <a:ext cx="2362200" cy="160020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28956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Traceability</a:t>
              </a:r>
              <a:endParaRPr lang="en-US" sz="2400" b="1" dirty="0"/>
            </a:p>
          </p:txBody>
        </p:sp>
      </p:grp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40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56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25746" cy="1143000"/>
          </a:xfrm>
        </p:spPr>
        <p:txBody>
          <a:bodyPr/>
          <a:lstStyle/>
          <a:p>
            <a:r>
              <a:rPr lang="en-US" sz="4000" dirty="0" smtClean="0"/>
              <a:t>Our OMG Wiki Page (Public)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14497"/>
          <a:stretch/>
        </p:blipFill>
        <p:spPr bwMode="auto">
          <a:xfrm>
            <a:off x="228599" y="1219200"/>
            <a:ext cx="8773347" cy="38862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257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www.omgwiki.org/MBSE/doku.php?id=mbse:drugdelivery</a:t>
            </a:r>
            <a:endParaRPr lang="en-US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96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Biomedical-Healthcare Engineering and Application Environment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1600200"/>
            <a:ext cx="4191000" cy="210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810000"/>
            <a:ext cx="4191000" cy="210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1600200"/>
            <a:ext cx="4191000" cy="210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10000"/>
            <a:ext cx="4191000" cy="210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08" y="1617609"/>
            <a:ext cx="1809749" cy="20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09800" y="1594009"/>
            <a:ext cx="21924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Medical Devices</a:t>
            </a:r>
          </a:p>
          <a:p>
            <a:pPr algn="ctr">
              <a:spcAft>
                <a:spcPts val="1200"/>
              </a:spcAft>
            </a:pPr>
            <a:r>
              <a:rPr lang="en-US" dirty="0" smtClean="0"/>
              <a:t>Pharmaceuticals</a:t>
            </a:r>
          </a:p>
          <a:p>
            <a:pPr algn="ctr">
              <a:spcAft>
                <a:spcPts val="1200"/>
              </a:spcAft>
            </a:pPr>
            <a:r>
              <a:rPr lang="en-US" dirty="0" smtClean="0"/>
              <a:t>Healthcare Facilities and Equipment</a:t>
            </a:r>
          </a:p>
          <a:p>
            <a:pPr algn="ctr">
              <a:spcAft>
                <a:spcPts val="1200"/>
              </a:spcAft>
            </a:pPr>
            <a:r>
              <a:rPr lang="en-US" dirty="0" smtClean="0"/>
              <a:t>IT Systems / Medical Records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151" y="1637367"/>
            <a:ext cx="1976698" cy="20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724400" y="1828800"/>
            <a:ext cx="198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Models, Analysis, &amp; Simulations</a:t>
            </a:r>
          </a:p>
          <a:p>
            <a:pPr algn="ctr">
              <a:spcAft>
                <a:spcPts val="1200"/>
              </a:spcAft>
            </a:pPr>
            <a:r>
              <a:rPr lang="en-US" dirty="0" smtClean="0"/>
              <a:t>Standards &amp; Regulations</a:t>
            </a:r>
          </a:p>
          <a:p>
            <a:pPr algn="ctr">
              <a:spcAft>
                <a:spcPts val="1200"/>
              </a:spcAft>
            </a:pPr>
            <a:r>
              <a:rPr lang="en-US" dirty="0" smtClean="0"/>
              <a:t>Technologies</a:t>
            </a:r>
            <a:endParaRPr lang="en-US" dirty="0"/>
          </a:p>
        </p:txBody>
      </p:sp>
      <p:pic>
        <p:nvPicPr>
          <p:cNvPr id="19" name="Picture 12" descr="http://2.bp.blogspot.com/_V1hky3QMM4k/SCme_qeonpI/AAAAAAAAAgU/eicl8Z3lrhs/s1600/MicrosoftHealthV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4573" y="3843453"/>
            <a:ext cx="3109605" cy="201168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87481" y="4419600"/>
            <a:ext cx="94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Health </a:t>
            </a:r>
          </a:p>
          <a:p>
            <a:pPr algn="ctr"/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76" y="3836466"/>
            <a:ext cx="2231137" cy="20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819400" y="4334470"/>
            <a:ext cx="1460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Translation of</a:t>
            </a:r>
          </a:p>
          <a:p>
            <a:pPr algn="ctr"/>
            <a:r>
              <a:rPr lang="en-US" dirty="0" smtClean="0"/>
              <a:t>Elements of </a:t>
            </a:r>
          </a:p>
          <a:p>
            <a:pPr algn="ctr"/>
            <a:r>
              <a:rPr lang="en-US" dirty="0" smtClean="0"/>
              <a:t>Clinical Care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41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4699821" y="2410427"/>
            <a:ext cx="3834579" cy="38151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9574" y="2396842"/>
            <a:ext cx="4014787" cy="405199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Biomedical-Healthcare System Solutions</a:t>
            </a:r>
            <a:endParaRPr lang="en-US" sz="2400" dirty="0" smtClean="0"/>
          </a:p>
        </p:txBody>
      </p:sp>
      <p:grpSp>
        <p:nvGrpSpPr>
          <p:cNvPr id="5" name="Group 10"/>
          <p:cNvGrpSpPr/>
          <p:nvPr/>
        </p:nvGrpSpPr>
        <p:grpSpPr>
          <a:xfrm>
            <a:off x="530965" y="1371600"/>
            <a:ext cx="8079636" cy="924884"/>
            <a:chOff x="809267" y="5101485"/>
            <a:chExt cx="7397535" cy="924884"/>
          </a:xfrm>
        </p:grpSpPr>
        <p:sp>
          <p:nvSpPr>
            <p:cNvPr id="12293" name="TextBox 5"/>
            <p:cNvSpPr txBox="1">
              <a:spLocks noChangeArrowheads="1"/>
            </p:cNvSpPr>
            <p:nvPr/>
          </p:nvSpPr>
          <p:spPr bwMode="auto">
            <a:xfrm>
              <a:off x="811497" y="5380038"/>
              <a:ext cx="7394575" cy="64633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 smtClean="0">
                  <a:solidFill>
                    <a:srgbClr val="000000"/>
                  </a:solidFill>
                </a:rPr>
                <a:t>Each </a:t>
              </a:r>
              <a:r>
                <a:rPr lang="en-US" sz="1200" b="1" dirty="0"/>
                <a:t>Biomedical-Healthcare</a:t>
              </a:r>
              <a:r>
                <a:rPr lang="en-US" sz="1200" dirty="0"/>
                <a:t>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System strives </a:t>
              </a:r>
              <a:r>
                <a:rPr lang="en-US" sz="1200" b="1" dirty="0">
                  <a:solidFill>
                    <a:srgbClr val="000000"/>
                  </a:solidFill>
                </a:rPr>
                <a:t>to be a preeminent leader in clinical care, education, research and service.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These are </a:t>
              </a:r>
              <a:r>
                <a:rPr lang="en-US" sz="1200" b="1" dirty="0">
                  <a:solidFill>
                    <a:srgbClr val="000000"/>
                  </a:solidFill>
                </a:rPr>
                <a:t>measured by objective evidence and established best practices….."</a:t>
              </a:r>
            </a:p>
          </p:txBody>
        </p:sp>
        <p:sp>
          <p:nvSpPr>
            <p:cNvPr id="12294" name="TextBox 6"/>
            <p:cNvSpPr txBox="1">
              <a:spLocks noChangeArrowheads="1"/>
            </p:cNvSpPr>
            <p:nvPr/>
          </p:nvSpPr>
          <p:spPr bwMode="auto">
            <a:xfrm>
              <a:off x="809267" y="5101485"/>
              <a:ext cx="7397535" cy="27699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 smtClean="0">
                  <a:solidFill>
                    <a:srgbClr val="FFFFFF"/>
                  </a:solidFill>
                </a:rPr>
                <a:t>Vision </a:t>
              </a:r>
              <a:r>
                <a:rPr lang="en-US" sz="1200" b="1" dirty="0">
                  <a:solidFill>
                    <a:srgbClr val="FFFFFF"/>
                  </a:solidFill>
                </a:rPr>
                <a:t>that </a:t>
              </a:r>
              <a:r>
                <a:rPr lang="en-US" sz="1200" b="1" dirty="0">
                  <a:solidFill>
                    <a:schemeClr val="bg1"/>
                  </a:solidFill>
                </a:rPr>
                <a:t>guides Biomedical-Healthcare 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Systems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89097" y="4003780"/>
            <a:ext cx="3272392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"</a:t>
            </a:r>
            <a:r>
              <a:rPr lang="en-US" sz="1200" b="1" dirty="0">
                <a:solidFill>
                  <a:srgbClr val="FFFFFF"/>
                </a:solidFill>
              </a:rPr>
              <a:t>If it can be measured, it can be managed [and improved</a:t>
            </a:r>
            <a:r>
              <a:rPr lang="en-US" sz="1200" b="1" dirty="0" smtClean="0">
                <a:solidFill>
                  <a:srgbClr val="FFFFFF"/>
                </a:solidFill>
              </a:rPr>
              <a:t>]“ </a:t>
            </a:r>
            <a:endParaRPr lang="en-US" sz="1200" b="1" i="1" dirty="0" smtClean="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</a:rPr>
              <a:t>Jack Welch</a:t>
            </a:r>
            <a:endParaRPr lang="en-US" sz="1200" b="1" i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408" y="2521695"/>
            <a:ext cx="3041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TRADITIONAL PRESSURES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00" y="3220086"/>
            <a:ext cx="1696134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-36231" y="4191501"/>
            <a:ext cx="23410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HEALTHCARE REFORM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2691432" y="4185373"/>
            <a:ext cx="2341054" cy="3200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CMS / PAYERS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408" y="5817345"/>
            <a:ext cx="304157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ACCOUNTABLE CARE ORGS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315454" y="4019105"/>
            <a:ext cx="299696" cy="60766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0800000">
            <a:off x="3345092" y="4019105"/>
            <a:ext cx="299696" cy="60766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2324869" y="2721182"/>
            <a:ext cx="299696" cy="60766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6200000">
            <a:off x="2306711" y="5324022"/>
            <a:ext cx="299696" cy="60766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0046" y="2912546"/>
            <a:ext cx="329504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“</a:t>
            </a:r>
            <a:r>
              <a:rPr lang="en-US" sz="1200" b="1" dirty="0">
                <a:solidFill>
                  <a:srgbClr val="FFFFFF"/>
                </a:solidFill>
              </a:rPr>
              <a:t>F</a:t>
            </a:r>
            <a:r>
              <a:rPr lang="en-US" sz="1200" b="1" dirty="0" smtClean="0">
                <a:solidFill>
                  <a:srgbClr val="FFFFFF"/>
                </a:solidFill>
              </a:rPr>
              <a:t>or </a:t>
            </a:r>
            <a:r>
              <a:rPr lang="en-US" sz="1200" b="1" dirty="0">
                <a:solidFill>
                  <a:srgbClr val="FFFFFF"/>
                </a:solidFill>
              </a:rPr>
              <a:t>full </a:t>
            </a:r>
            <a:r>
              <a:rPr lang="en-US" sz="1200" b="1" dirty="0" smtClean="0">
                <a:solidFill>
                  <a:srgbClr val="FFFFFF"/>
                </a:solidFill>
              </a:rPr>
              <a:t>effectiveness, all </a:t>
            </a:r>
            <a:r>
              <a:rPr lang="en-US" sz="1200" b="1" dirty="0">
                <a:solidFill>
                  <a:srgbClr val="FFFFFF"/>
                </a:solidFill>
              </a:rPr>
              <a:t>the work needs to be integrated into a unified program for performance</a:t>
            </a:r>
            <a:r>
              <a:rPr lang="en-US" sz="1200" b="1" dirty="0" smtClean="0">
                <a:solidFill>
                  <a:srgbClr val="FFFFFF"/>
                </a:solidFill>
              </a:rPr>
              <a:t>.”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endParaRPr lang="en-US" sz="12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</a:rPr>
              <a:t>Peter Drucker</a:t>
            </a:r>
          </a:p>
        </p:txBody>
      </p:sp>
      <p:sp>
        <p:nvSpPr>
          <p:cNvPr id="14" name="Down Ribbon 13"/>
          <p:cNvSpPr/>
          <p:nvPr/>
        </p:nvSpPr>
        <p:spPr bwMode="auto">
          <a:xfrm>
            <a:off x="5072932" y="5515919"/>
            <a:ext cx="3262987" cy="355253"/>
          </a:xfrm>
          <a:prstGeom prst="ribbon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Hoshin Kanri</a:t>
            </a:r>
          </a:p>
        </p:txBody>
      </p:sp>
      <p:sp>
        <p:nvSpPr>
          <p:cNvPr id="34" name="Down Ribbon 33"/>
          <p:cNvSpPr/>
          <p:nvPr/>
        </p:nvSpPr>
        <p:spPr bwMode="auto">
          <a:xfrm>
            <a:off x="5023365" y="4767245"/>
            <a:ext cx="3262987" cy="355253"/>
          </a:xfrm>
          <a:prstGeom prst="ribbon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KPI’s   Metrics</a:t>
            </a:r>
          </a:p>
        </p:txBody>
      </p:sp>
      <p:sp>
        <p:nvSpPr>
          <p:cNvPr id="35" name="Down Ribbon 34"/>
          <p:cNvSpPr/>
          <p:nvPr/>
        </p:nvSpPr>
        <p:spPr bwMode="auto">
          <a:xfrm>
            <a:off x="5072832" y="5127083"/>
            <a:ext cx="3262987" cy="355253"/>
          </a:xfrm>
          <a:prstGeom prst="ribbon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Balance Scorecard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4548" y="2514600"/>
            <a:ext cx="249544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PROCESS OPTIMIZATION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7" name="Down Ribbon 36"/>
          <p:cNvSpPr/>
          <p:nvPr/>
        </p:nvSpPr>
        <p:spPr bwMode="auto">
          <a:xfrm>
            <a:off x="5087103" y="5870346"/>
            <a:ext cx="3262987" cy="355253"/>
          </a:xfrm>
          <a:prstGeom prst="ribbon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Lean &amp; Six Sigma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45634" y="914400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…are we there?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>
          <a:xfrm>
            <a:off x="4357048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7319C-1B65-466B-97AC-A215FA8D25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Systems Challenges in the Biomedical-Healthcare Sectors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.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Healthcare Cost Reduction</a:t>
            </a:r>
          </a:p>
          <a:p>
            <a:pPr lvl="1"/>
            <a:r>
              <a:rPr lang="en-US" dirty="0" smtClean="0"/>
              <a:t>Electronic Health Records</a:t>
            </a:r>
          </a:p>
          <a:p>
            <a:pPr lvl="1"/>
            <a:r>
              <a:rPr lang="en-US" dirty="0" smtClean="0"/>
              <a:t>Mobile Medical Apps - Remote &amp; Telemedicine</a:t>
            </a:r>
          </a:p>
          <a:p>
            <a:pPr lvl="1"/>
            <a:r>
              <a:rPr lang="en-US" dirty="0"/>
              <a:t>Medical Device </a:t>
            </a:r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Counter Bioterrorism Coordination</a:t>
            </a:r>
          </a:p>
          <a:p>
            <a:pPr lvl="1"/>
            <a:r>
              <a:rPr lang="en-US" dirty="0" smtClean="0"/>
              <a:t>Universal Healthcare Coverage</a:t>
            </a:r>
          </a:p>
          <a:p>
            <a:pPr lvl="1"/>
            <a:r>
              <a:rPr lang="en-US" dirty="0" smtClean="0"/>
              <a:t>Your system challenges ?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59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to be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3657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Time to adoption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Ensure regulatory, compliance, and risk management requirements are met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Cost reduction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Consistency across device design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Others?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048" y="6492875"/>
            <a:ext cx="457200" cy="365125"/>
          </a:xfrm>
        </p:spPr>
        <p:txBody>
          <a:bodyPr/>
          <a:lstStyle/>
          <a:p>
            <a:pPr algn="ctr"/>
            <a:fld id="{0327319C-1B65-466B-97AC-A215FA8D258F}" type="slidenum">
              <a:rPr lang="en-US" sz="1400" smtClean="0"/>
              <a:pPr algn="ctr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2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Mbse</a:t>
            </a:r>
            <a:r>
              <a:rPr lang="en-US" dirty="0" smtClean="0"/>
              <a:t> challenge team</a:t>
            </a:r>
            <a:br>
              <a:rPr lang="en-US" dirty="0" smtClean="0"/>
            </a:br>
            <a:r>
              <a:rPr lang="en-US" sz="3200" i="1" dirty="0" smtClean="0"/>
              <a:t>Addressing System challenges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6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1205</Words>
  <Application>Microsoft Office PowerPoint</Application>
  <PresentationFormat>On-screen Show (4:3)</PresentationFormat>
  <Paragraphs>216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INCOSE Biomedical-Healthcare Working Group (BHWG)     Model-Based Systems Engineering (MBSE) Challenge Team Meeting  Monday, January 27, 2014</vt:lpstr>
      <vt:lpstr>Biomedical-Healthcare Model-Based Systems Engineering (MBSE) Challenge Team</vt:lpstr>
      <vt:lpstr>introductions</vt:lpstr>
      <vt:lpstr>Biomedical and Healthcare System challenges</vt:lpstr>
      <vt:lpstr>Biomedical-Healthcare Engineering and Application Environment</vt:lpstr>
      <vt:lpstr>Biomedical-Healthcare System Solutions</vt:lpstr>
      <vt:lpstr>Systems Challenges in the Biomedical-Healthcare Sectors</vt:lpstr>
      <vt:lpstr>Issues to be Addressed</vt:lpstr>
      <vt:lpstr>Mbse challenge team Addressing System challenges</vt:lpstr>
      <vt:lpstr>INCOSE Biomedical-Healthcare Working Group (BHWG) MBSE Challenge Team</vt:lpstr>
      <vt:lpstr>Challenge Team Mission, Vision, Charter</vt:lpstr>
      <vt:lpstr>Vision – Enabling Excellence in Biomedical-Healthcare System Engineering</vt:lpstr>
      <vt:lpstr>Project Status / Team Development</vt:lpstr>
      <vt:lpstr>Mbse challenge team Modeling Efforts</vt:lpstr>
      <vt:lpstr>Domain</vt:lpstr>
      <vt:lpstr>Requirements</vt:lpstr>
      <vt:lpstr>Device Description</vt:lpstr>
      <vt:lpstr>System Procurement</vt:lpstr>
      <vt:lpstr>Method for Addition of Parametrics</vt:lpstr>
      <vt:lpstr>Mbse challenge team Industry standards, compliance and assurance</vt:lpstr>
      <vt:lpstr>Addressing Risk Up Front</vt:lpstr>
      <vt:lpstr>Vision – Enabling Excellence in Biomedical-Healthcare System Engineering</vt:lpstr>
      <vt:lpstr>Integrated Clinical Environment (ICE) Medical Device Plug-and-Play Interoperability </vt:lpstr>
      <vt:lpstr>ASTM F2671 Integrated Clinical Environment (ICE)</vt:lpstr>
      <vt:lpstr>Bring Standards Directly Into the Design/Development Environment:  Example  –  ASTM F2671 ICE (Interoperability)</vt:lpstr>
      <vt:lpstr>SysML Representation of the ASTM F2671 Integrated Clinical Environment (ICE) Model</vt:lpstr>
      <vt:lpstr>PowerPoint Presentation</vt:lpstr>
      <vt:lpstr>Overview</vt:lpstr>
      <vt:lpstr>Patient Model</vt:lpstr>
      <vt:lpstr>Drug Model</vt:lpstr>
      <vt:lpstr>Model and Environment</vt:lpstr>
      <vt:lpstr>PCA Pump verification</vt:lpstr>
      <vt:lpstr>PowerPoint Presentation</vt:lpstr>
      <vt:lpstr>What do we want to accomplish this year?</vt:lpstr>
      <vt:lpstr>Vision – Enabling Excellence in Biomedical-Healthcare System Engineering</vt:lpstr>
      <vt:lpstr>Goals</vt:lpstr>
      <vt:lpstr>PowerPoint Presentation</vt:lpstr>
      <vt:lpstr>PowerPoint Presentation</vt:lpstr>
      <vt:lpstr>From Document-Centric to Model-Centric</vt:lpstr>
      <vt:lpstr>Object-Oriented (MBSE) SE Approach</vt:lpstr>
      <vt:lpstr>Our OMG Wiki Page (Public)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Biomedical-Healthcare Working Group (BHWG)     Model-Based Systems Engineering (MBSE) Challenge Team Meeting  Wednesday, January 27, 2014</dc:title>
  <dc:creator>scorns</dc:creator>
  <cp:lastModifiedBy>scorns</cp:lastModifiedBy>
  <cp:revision>9</cp:revision>
  <dcterms:created xsi:type="dcterms:W3CDTF">2014-01-23T16:22:29Z</dcterms:created>
  <dcterms:modified xsi:type="dcterms:W3CDTF">2014-01-25T21:10:32Z</dcterms:modified>
</cp:coreProperties>
</file>