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87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7" r:id="rId4"/>
    <p:sldId id="266" r:id="rId5"/>
    <p:sldId id="273" r:id="rId6"/>
    <p:sldId id="268" r:id="rId7"/>
    <p:sldId id="269" r:id="rId8"/>
    <p:sldId id="274" r:id="rId9"/>
    <p:sldId id="276" r:id="rId10"/>
    <p:sldId id="277" r:id="rId11"/>
    <p:sldId id="259" r:id="rId12"/>
    <p:sldId id="261" r:id="rId13"/>
    <p:sldId id="283" r:id="rId14"/>
    <p:sldId id="284" r:id="rId15"/>
    <p:sldId id="285" r:id="rId16"/>
    <p:sldId id="286" r:id="rId17"/>
    <p:sldId id="280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94829-7EB6-C346-B824-25F005E12DFA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610EB-E06E-EC4C-8AAC-CF4CB470F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81736A1-2BB8-5347-B6E4-26AE7C5BA12A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175249B-E17E-724D-BECF-9D3F91933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I’ll put Mike R’s presentation onto the OMG Wiki Site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BEF5E0-4F32-0F48-ABC5-C9FF448B65B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This might turn out to be the most interesting thing that many of us have ever done.  It’s a great adventure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BD3893-9017-0643-8203-3762DFC0FD8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7120-9DB9-AE49-A106-109F4BCC30B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EC41-1E56-9747-9B20-13B76609D523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67E2-2898-FE45-ADC1-0EE82D4FB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21D7-539D-0D4E-A07E-1C2258A6EC22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85FE-E960-6144-9968-5E0ED0F33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E06D-69FA-DF4C-A792-9D192957AA10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5B3F7-30D9-4145-AD3D-90889C811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76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066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10F9-7850-A649-AA3E-670999E9695D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81800" y="6243638"/>
            <a:ext cx="18288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37D5-5725-714E-B362-A05923FA1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8" y="722313"/>
            <a:ext cx="8621712" cy="546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338" y="1690688"/>
            <a:ext cx="4240212" cy="461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52950" y="1690688"/>
            <a:ext cx="4241800" cy="2230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52950" y="4073525"/>
            <a:ext cx="424180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39125" y="6527800"/>
            <a:ext cx="765175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60D3C-4D12-274B-BF61-BFEE057E4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87800" y="6521450"/>
            <a:ext cx="4368800" cy="3365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8" y="722313"/>
            <a:ext cx="8621712" cy="546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38" y="1690688"/>
            <a:ext cx="4240212" cy="461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52950" y="1690688"/>
            <a:ext cx="4241800" cy="2230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52950" y="4073525"/>
            <a:ext cx="424180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39125" y="6527800"/>
            <a:ext cx="765175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3D206-A042-E441-AE00-B53EBCEF2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87800" y="6521450"/>
            <a:ext cx="4368800" cy="3365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Clogo_col_spo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1900" y="5895975"/>
            <a:ext cx="240347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ash-colors-terra-cot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100" y="0"/>
            <a:ext cx="16589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491288"/>
            <a:ext cx="227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>
                <a:latin typeface="Verdana" pitchFamily="-109" charset="0"/>
                <a:ea typeface="ＭＳ Ｐゴシック" pitchFamily="-109" charset="-128"/>
                <a:cs typeface="ＭＳ Ｐゴシック" pitchFamily="-109" charset="-128"/>
              </a:rPr>
              <a:t>© Copyright 2010 Rockwell Collins, Inc. </a:t>
            </a:r>
          </a:p>
          <a:p>
            <a:pPr>
              <a:defRPr/>
            </a:pPr>
            <a:r>
              <a:rPr lang="en-US" sz="800">
                <a:latin typeface="Verdana" pitchFamily="-109" charset="0"/>
                <a:ea typeface="ＭＳ Ｐゴシック" pitchFamily="-109" charset="-128"/>
                <a:cs typeface="ＭＳ Ｐゴシック" pitchFamily="-109" charset="-128"/>
              </a:rPr>
              <a:t>All rights reserved.</a:t>
            </a: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25400" y="-12700"/>
            <a:ext cx="3779838" cy="6877050"/>
          </a:xfrm>
          <a:custGeom>
            <a:avLst/>
            <a:gdLst>
              <a:gd name="T0" fmla="*/ 20161253 w 2381"/>
              <a:gd name="T1" fmla="*/ 0 h 4332"/>
              <a:gd name="T2" fmla="*/ 0 w 2381"/>
              <a:gd name="T3" fmla="*/ 2147483647 h 4332"/>
              <a:gd name="T4" fmla="*/ 1129030149 w 2381"/>
              <a:gd name="T5" fmla="*/ 2147483647 h 4332"/>
              <a:gd name="T6" fmla="*/ 2147483647 w 2381"/>
              <a:gd name="T7" fmla="*/ 20161250 h 4332"/>
              <a:gd name="T8" fmla="*/ 20161253 w 2381"/>
              <a:gd name="T9" fmla="*/ 0 h 4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81" h="4332">
                <a:moveTo>
                  <a:pt x="8" y="0"/>
                </a:moveTo>
                <a:lnTo>
                  <a:pt x="0" y="4332"/>
                </a:lnTo>
                <a:lnTo>
                  <a:pt x="448" y="4328"/>
                </a:lnTo>
                <a:lnTo>
                  <a:pt x="2381" y="8"/>
                </a:lnTo>
                <a:lnTo>
                  <a:pt x="8" y="0"/>
                </a:lnTo>
                <a:close/>
              </a:path>
            </a:pathLst>
          </a:custGeom>
          <a:solidFill>
            <a:srgbClr val="D7451A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90838" y="2130425"/>
            <a:ext cx="5567362" cy="6127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906713" y="3124200"/>
            <a:ext cx="4179887" cy="1371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E81E-7549-274E-9FAD-E2B85DA7B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321E-D011-AD47-86C3-C67F52073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00033-90D3-BE44-8F8C-095F5737A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3F17-EECC-3D4C-9FF6-7E4369E7C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669D-0447-AA44-AA66-C2D924D68B0A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AB5E-F48B-FA42-8151-CEAE403E3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B9DD-7D8D-7B4F-BA0E-A689B35FD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E3C2-120E-D040-A34B-3409BF003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E05F-9446-834C-B703-E09E99FC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1C2A-AFF6-AF40-88A4-D07F0AA71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EE664-CCBB-1748-9CAF-7A834364E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68363"/>
            <a:ext cx="1981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68363"/>
            <a:ext cx="5791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9C83F-8322-3F41-91AE-9D23CD64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B628-1905-7B43-8543-852D54F6F960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DB94-618A-2546-BC1C-C774AEA23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C38C-2BFF-2140-A779-F8C356248A5E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F5AFF-2911-E242-AC19-96C3DF04B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745D-DBDF-5A46-9748-9065641E07A8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9BCC-842C-094A-BC16-4AA3E8922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94A3-1171-1A4E-9880-DDDB3AFB0732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1C5B-C3E9-F746-B49F-BB9F9DD9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C0A7-C368-C64E-89E6-7DFEE3F105E8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779A-9734-5B4E-B786-758B05897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B995-631E-6B45-9944-D36709E557A2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53F9-0AA5-8E41-A38B-254E9B156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37ED-8490-7348-B07C-E61D8D98531A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4E67-C870-5C4D-BA77-807E031BF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76313" y="76200"/>
            <a:ext cx="77104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21CFBD-BD3E-0A45-AFC0-AAE6DEBB584B}" type="datetime1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820" y="6492875"/>
            <a:ext cx="4235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0125" y="6126163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62839C-E7B8-104D-B584-7BBD1BB5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106363" y="914400"/>
            <a:ext cx="8226425" cy="3175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/>
          </a:p>
        </p:txBody>
      </p:sp>
      <p:pic>
        <p:nvPicPr>
          <p:cNvPr id="8" name="Picture 7" descr="Logo-WheelM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363" y="76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44563" y="0"/>
            <a:ext cx="31750" cy="10525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8289925" y="64341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endParaRPr lang="en-US" sz="1200">
              <a:latin typeface="Arial Narrow" pitchFamily="-111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0800000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68363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77000"/>
            <a:ext cx="8493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C1929ABD-DBC4-584F-88AE-F04ED4415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389" name="Picture 5" descr="PPT_1_text_top_bar_2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14400" y="6491288"/>
            <a:ext cx="227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>
                <a:latin typeface="Verdana" pitchFamily="-109" charset="0"/>
                <a:ea typeface="ＭＳ Ｐゴシック" pitchFamily="-109" charset="-128"/>
                <a:cs typeface="ＭＳ Ｐゴシック" pitchFamily="-109" charset="-128"/>
              </a:rPr>
              <a:t>© Copyright 2010 Rockwell Collins, Inc. </a:t>
            </a:r>
          </a:p>
          <a:p>
            <a:pPr>
              <a:defRPr/>
            </a:pPr>
            <a:r>
              <a:rPr lang="en-US" sz="800">
                <a:latin typeface="Verdana" pitchFamily="-109" charset="0"/>
                <a:ea typeface="ＭＳ Ｐゴシック" pitchFamily="-109" charset="-128"/>
                <a:cs typeface="ＭＳ Ｐゴシック" pitchFamily="-109" charset="-128"/>
              </a:rPr>
              <a:t>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+mj-lt"/>
          <a:ea typeface="Arial" pitchFamily="-109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ea typeface="Arial" pitchFamily="-109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ea typeface="Arial" pitchFamily="-109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ea typeface="Arial" pitchFamily="-109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ea typeface="Arial" pitchFamily="-109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pitchFamily="-109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pitchFamily="-109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Arial" pitchFamily="-109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Arial" pitchFamily="-109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Arial" pitchFamily="-109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roups.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MBSE Usability</a:t>
            </a:r>
            <a:br>
              <a:rPr lang="en-US" dirty="0" smtClean="0"/>
            </a:br>
            <a:r>
              <a:rPr lang="en-US" dirty="0" smtClean="0"/>
              <a:t>International Workshop 2012</a:t>
            </a:r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Supporting the Emergence of Usability in the MBSE Community of Practice</a:t>
            </a:r>
          </a:p>
          <a:p>
            <a:pPr eaLnBrk="1" hangingPunct="1"/>
            <a:r>
              <a:rPr lang="en-US" dirty="0" smtClean="0"/>
              <a:t>Scott Workinger</a:t>
            </a:r>
          </a:p>
          <a:p>
            <a:pPr eaLnBrk="1" hangingPunct="1"/>
            <a:r>
              <a:rPr lang="en-US" dirty="0" smtClean="0"/>
              <a:t>January 21, 2012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11139" y="6492875"/>
            <a:ext cx="4232862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/>
              <a:t>IW 2012 MBSE Usability </a:t>
            </a:r>
            <a:r>
              <a:rPr lang="en-US" dirty="0" err="1" smtClean="0"/>
              <a:t>CoP</a:t>
            </a:r>
            <a:r>
              <a:rPr lang="en-US" dirty="0" smtClean="0"/>
              <a:t>          Further Dialog: </a:t>
            </a:r>
            <a:r>
              <a:rPr lang="en-US" dirty="0" err="1" smtClean="0"/>
              <a:t>ScottWorkinger@gmail.com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976313" y="76200"/>
            <a:ext cx="7964487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MBSE Collaboration Space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A Place where people can:</a:t>
            </a:r>
          </a:p>
          <a:p>
            <a:pPr eaLnBrk="1" hangingPunct="1"/>
            <a:r>
              <a:rPr lang="en-US" dirty="0" smtClean="0"/>
              <a:t>Talk about what they’re doing</a:t>
            </a:r>
          </a:p>
          <a:p>
            <a:pPr eaLnBrk="1" hangingPunct="1"/>
            <a:r>
              <a:rPr lang="en-US" dirty="0" smtClean="0"/>
              <a:t>Share examples</a:t>
            </a:r>
          </a:p>
          <a:p>
            <a:pPr lvl="1" eaLnBrk="1" hangingPunct="1"/>
            <a:r>
              <a:rPr lang="en-US" dirty="0" smtClean="0"/>
              <a:t>Process</a:t>
            </a:r>
          </a:p>
          <a:p>
            <a:pPr lvl="2" eaLnBrk="1" hangingPunct="1"/>
            <a:r>
              <a:rPr lang="en-US" dirty="0" smtClean="0"/>
              <a:t>Tips </a:t>
            </a:r>
          </a:p>
          <a:p>
            <a:pPr lvl="2" eaLnBrk="1" hangingPunct="1"/>
            <a:r>
              <a:rPr lang="en-US" dirty="0" smtClean="0"/>
              <a:t>Techniques</a:t>
            </a:r>
          </a:p>
          <a:p>
            <a:pPr lvl="1" eaLnBrk="1" hangingPunct="1"/>
            <a:r>
              <a:rPr lang="en-US" dirty="0" smtClean="0"/>
              <a:t>Models</a:t>
            </a:r>
          </a:p>
          <a:p>
            <a:pPr lvl="1" eaLnBrk="1" hangingPunct="1"/>
            <a:r>
              <a:rPr lang="en-US" dirty="0" smtClean="0"/>
              <a:t>Tools</a:t>
            </a:r>
          </a:p>
          <a:p>
            <a:pPr eaLnBrk="1" hangingPunct="1"/>
            <a:r>
              <a:rPr lang="en-US" dirty="0" smtClean="0"/>
              <a:t>Meeting place with tool vendors where they can get </a:t>
            </a:r>
          </a:p>
          <a:p>
            <a:pPr lvl="1" eaLnBrk="1" hangingPunct="1"/>
            <a:r>
              <a:rPr lang="en-US" dirty="0" smtClean="0"/>
              <a:t>Feedback</a:t>
            </a:r>
          </a:p>
          <a:p>
            <a:pPr lvl="1" eaLnBrk="1" hangingPunct="1"/>
            <a:r>
              <a:rPr lang="en-US" dirty="0" smtClean="0"/>
              <a:t>Observe work of leading practitioners</a:t>
            </a:r>
          </a:p>
          <a:p>
            <a:pPr eaLnBrk="1" hangingPunct="1"/>
            <a:r>
              <a:rPr lang="en-US" dirty="0" smtClean="0"/>
              <a:t>Self Organizing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	</a:t>
            </a:r>
          </a:p>
          <a:p>
            <a:pPr lvl="2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259" y="1052513"/>
            <a:ext cx="3812541" cy="287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Happening Now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10212"/>
          </a:xfrm>
        </p:spPr>
        <p:txBody>
          <a:bodyPr/>
          <a:lstStyle/>
          <a:p>
            <a:pPr eaLnBrk="1" hangingPunct="1"/>
            <a:r>
              <a:rPr lang="en-US" dirty="0" smtClean="0"/>
              <a:t>Approximately 2 online meetings per month</a:t>
            </a:r>
          </a:p>
          <a:p>
            <a:pPr lvl="1" eaLnBrk="1" hangingPunct="1"/>
            <a:r>
              <a:rPr lang="en-US" dirty="0" smtClean="0"/>
              <a:t>30 Minutes of Presentation</a:t>
            </a:r>
          </a:p>
          <a:p>
            <a:pPr lvl="1" eaLnBrk="1" hangingPunct="1"/>
            <a:r>
              <a:rPr lang="en-US" dirty="0" smtClean="0"/>
              <a:t>45 Minutes of Discussion</a:t>
            </a:r>
          </a:p>
          <a:p>
            <a:pPr lvl="1" eaLnBrk="1" hangingPunct="1"/>
            <a:r>
              <a:rPr lang="en-US" dirty="0" smtClean="0"/>
              <a:t>Recent Focus:  Exemplars that use libraries, </a:t>
            </a:r>
          </a:p>
          <a:p>
            <a:pPr lvl="1" eaLnBrk="1" hangingPunct="1">
              <a:buNone/>
            </a:pPr>
            <a:r>
              <a:rPr lang="en-US" dirty="0" smtClean="0"/>
              <a:t>	presentations by:</a:t>
            </a:r>
          </a:p>
          <a:p>
            <a:pPr lvl="2" eaLnBrk="1" hangingPunct="1"/>
            <a:r>
              <a:rPr lang="en-US" dirty="0" smtClean="0"/>
              <a:t>David </a:t>
            </a:r>
            <a:r>
              <a:rPr lang="en-US" dirty="0" err="1" smtClean="0"/>
              <a:t>Lempia</a:t>
            </a:r>
            <a:endParaRPr lang="en-US" dirty="0" smtClean="0"/>
          </a:p>
          <a:p>
            <a:pPr lvl="2" eaLnBrk="1" hangingPunct="1"/>
            <a:r>
              <a:rPr lang="en-US" dirty="0" smtClean="0"/>
              <a:t>Bjorn Cole</a:t>
            </a:r>
          </a:p>
          <a:p>
            <a:pPr lvl="2" eaLnBrk="1" hangingPunct="1"/>
            <a:r>
              <a:rPr lang="en-US" dirty="0" smtClean="0"/>
              <a:t>Scott Workinger</a:t>
            </a:r>
          </a:p>
          <a:p>
            <a:pPr eaLnBrk="1" hangingPunct="1"/>
            <a:r>
              <a:rPr lang="en-US" dirty="0" smtClean="0"/>
              <a:t>Ongoing Emphasis:  Develop a spectrum of high value use cases exemplars.</a:t>
            </a:r>
          </a:p>
          <a:p>
            <a:pPr eaLnBrk="1" hangingPunct="1"/>
            <a:r>
              <a:rPr lang="en-US" dirty="0" smtClean="0"/>
              <a:t>Develop our own collaboration environment. </a:t>
            </a:r>
          </a:p>
          <a:p>
            <a:pPr lvl="1" eaLnBrk="1" hangingPunct="1"/>
            <a:r>
              <a:rPr lang="en-US" dirty="0" smtClean="0"/>
              <a:t>Core Capabilities that include a critical mass for initial use</a:t>
            </a:r>
          </a:p>
          <a:p>
            <a:pPr lvl="1" eaLnBrk="1" hangingPunct="1"/>
            <a:r>
              <a:rPr lang="en-US" dirty="0" smtClean="0"/>
              <a:t>A path toward full capabilities</a:t>
            </a:r>
          </a:p>
          <a:p>
            <a:pPr lvl="1" eaLnBrk="1" hangingPunct="1"/>
            <a:r>
              <a:rPr lang="en-US" b="1" i="1" u="sng" dirty="0" smtClean="0"/>
              <a:t>Support Dialog about Artifacts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97" y="1736472"/>
            <a:ext cx="3125551" cy="2073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8229600" cy="990600"/>
          </a:xfrm>
        </p:spPr>
        <p:txBody>
          <a:bodyPr/>
          <a:lstStyle/>
          <a:p>
            <a:r>
              <a:rPr lang="en-US" sz="2000" u="sng" dirty="0" smtClean="0"/>
              <a:t>Examples from Recent Discussions: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 Expanded Placement Use Case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9" y="1066800"/>
            <a:ext cx="8196801" cy="5176838"/>
          </a:xfrm>
        </p:spPr>
        <p:txBody>
          <a:bodyPr/>
          <a:lstStyle/>
          <a:p>
            <a:r>
              <a:rPr lang="en-US" sz="2000" dirty="0" smtClean="0"/>
              <a:t>Browse / Search through libraries</a:t>
            </a:r>
          </a:p>
          <a:p>
            <a:r>
              <a:rPr lang="en-US" sz="2000" dirty="0" smtClean="0"/>
              <a:t>Select a library</a:t>
            </a:r>
          </a:p>
          <a:p>
            <a:r>
              <a:rPr lang="en-US" sz="2000" dirty="0" smtClean="0"/>
              <a:t>Select a library view</a:t>
            </a:r>
          </a:p>
          <a:p>
            <a:r>
              <a:rPr lang="en-US" sz="2000" dirty="0" smtClean="0"/>
              <a:t>Select a library object</a:t>
            </a:r>
          </a:p>
          <a:p>
            <a:r>
              <a:rPr lang="en-US" sz="2000" dirty="0" smtClean="0"/>
              <a:t>Place the object in a model view</a:t>
            </a:r>
          </a:p>
          <a:p>
            <a:r>
              <a:rPr lang="en-US" sz="2000" dirty="0" smtClean="0"/>
              <a:t>Set relationships between placed </a:t>
            </a:r>
          </a:p>
          <a:p>
            <a:pPr>
              <a:buNone/>
            </a:pPr>
            <a:r>
              <a:rPr lang="en-US" sz="2000" dirty="0" smtClean="0"/>
              <a:t>	object and other objects in model</a:t>
            </a:r>
          </a:p>
          <a:p>
            <a:r>
              <a:rPr lang="en-US" sz="2000" dirty="0" smtClean="0"/>
              <a:t>Set object attributes</a:t>
            </a:r>
          </a:p>
          <a:p>
            <a:pPr lvl="1"/>
            <a:r>
              <a:rPr lang="en-US" sz="1800" dirty="0" smtClean="0"/>
              <a:t>Modify Parent</a:t>
            </a:r>
          </a:p>
          <a:p>
            <a:pPr lvl="1"/>
            <a:r>
              <a:rPr lang="en-US" sz="1800" dirty="0" smtClean="0"/>
              <a:t>Set values</a:t>
            </a:r>
          </a:p>
          <a:p>
            <a:r>
              <a:rPr lang="en-US" sz="2000" dirty="0" smtClean="0"/>
              <a:t>Specialize object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grpSp>
        <p:nvGrpSpPr>
          <p:cNvPr id="5" name="Group 7"/>
          <p:cNvGrpSpPr>
            <a:grpSpLocks noChangeAspect="1"/>
          </p:cNvGrpSpPr>
          <p:nvPr/>
        </p:nvGrpSpPr>
        <p:grpSpPr>
          <a:xfrm>
            <a:off x="5041164" y="1372463"/>
            <a:ext cx="3884144" cy="3936048"/>
            <a:chOff x="469900" y="539750"/>
            <a:chExt cx="5702300" cy="5778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900" y="539750"/>
              <a:ext cx="2501900" cy="5778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539750"/>
              <a:ext cx="3200400" cy="57785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98820" y="5781973"/>
            <a:ext cx="852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 library collection supports application of a specific engineering paradigm.  </a:t>
            </a:r>
            <a:endParaRPr lang="en-US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20" y="1172232"/>
            <a:ext cx="5132186" cy="4905108"/>
          </a:xfrm>
        </p:spPr>
        <p:txBody>
          <a:bodyPr/>
          <a:lstStyle/>
          <a:p>
            <a:r>
              <a:rPr lang="en-US" sz="2200" dirty="0" smtClean="0"/>
              <a:t>Set of possible library collections may </a:t>
            </a:r>
          </a:p>
          <a:p>
            <a:pPr>
              <a:buNone/>
            </a:pPr>
            <a:r>
              <a:rPr lang="en-US" sz="2200" dirty="0" smtClean="0"/>
              <a:t>	be large (Thousands)</a:t>
            </a:r>
          </a:p>
          <a:p>
            <a:r>
              <a:rPr lang="en-US" sz="2200" dirty="0" smtClean="0"/>
              <a:t>User will usually not be an expert in</a:t>
            </a:r>
          </a:p>
          <a:p>
            <a:pPr>
              <a:buNone/>
            </a:pPr>
            <a:r>
              <a:rPr lang="en-US" sz="2200" dirty="0" smtClean="0"/>
              <a:t>	all relevant domains on a large project</a:t>
            </a:r>
          </a:p>
          <a:p>
            <a:r>
              <a:rPr lang="en-US" sz="2200" dirty="0" smtClean="0"/>
              <a:t>What is structure of library?</a:t>
            </a:r>
          </a:p>
          <a:p>
            <a:pPr lvl="1"/>
            <a:r>
              <a:rPr lang="en-US" sz="2200" dirty="0" smtClean="0"/>
              <a:t>Is it hierarchical?</a:t>
            </a:r>
          </a:p>
          <a:p>
            <a:pPr lvl="1"/>
            <a:r>
              <a:rPr lang="en-US" sz="2200" dirty="0" smtClean="0"/>
              <a:t>How are libraries</a:t>
            </a:r>
          </a:p>
          <a:p>
            <a:pPr lvl="2"/>
            <a:r>
              <a:rPr lang="en-US" sz="1800" dirty="0" smtClean="0"/>
              <a:t>Browsed</a:t>
            </a:r>
          </a:p>
          <a:p>
            <a:pPr lvl="2"/>
            <a:r>
              <a:rPr lang="en-US" sz="1800" dirty="0" smtClean="0"/>
              <a:t>Searched</a:t>
            </a:r>
          </a:p>
          <a:p>
            <a:pPr lvl="2"/>
            <a:r>
              <a:rPr lang="en-US" sz="1800" dirty="0" smtClean="0"/>
              <a:t>Viewed</a:t>
            </a:r>
          </a:p>
          <a:p>
            <a:r>
              <a:rPr lang="en-US" sz="2000" dirty="0" smtClean="0"/>
              <a:t>What is history of library?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 2012 MBSE Usability CoP          Further Dialog: ScottWorkinger@gmail.com</a:t>
            </a:r>
            <a:endParaRPr lang="en-US" dirty="0"/>
          </a:p>
        </p:txBody>
      </p:sp>
      <p:grpSp>
        <p:nvGrpSpPr>
          <p:cNvPr id="5" name="Group 7"/>
          <p:cNvGrpSpPr>
            <a:grpSpLocks noChangeAspect="1"/>
          </p:cNvGrpSpPr>
          <p:nvPr/>
        </p:nvGrpSpPr>
        <p:grpSpPr>
          <a:xfrm>
            <a:off x="5428404" y="1651485"/>
            <a:ext cx="3496904" cy="3543633"/>
            <a:chOff x="469900" y="539750"/>
            <a:chExt cx="5702300" cy="5778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900" y="539750"/>
              <a:ext cx="2501900" cy="5778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539750"/>
              <a:ext cx="3200400" cy="57785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98820" y="5781973"/>
            <a:ext cx="852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 library collection supports application of a specific engineering paradigm.  </a:t>
            </a:r>
            <a:endParaRPr lang="en-US" b="1" i="1" dirty="0"/>
          </a:p>
        </p:txBody>
      </p:sp>
      <p:sp>
        <p:nvSpPr>
          <p:cNvPr id="10" name="Oval 9"/>
          <p:cNvSpPr/>
          <p:nvPr/>
        </p:nvSpPr>
        <p:spPr>
          <a:xfrm>
            <a:off x="4999948" y="1456408"/>
            <a:ext cx="2415606" cy="10301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06006" y="1838273"/>
            <a:ext cx="1793942" cy="124327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Object Viewing &amp; Identification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23" y="990600"/>
            <a:ext cx="7641925" cy="3830496"/>
          </a:xfrm>
        </p:spPr>
        <p:txBody>
          <a:bodyPr/>
          <a:lstStyle/>
          <a:p>
            <a:r>
              <a:rPr lang="en-US" sz="2000" dirty="0" smtClean="0"/>
              <a:t>Object Identification</a:t>
            </a:r>
          </a:p>
          <a:p>
            <a:pPr lvl="1"/>
            <a:r>
              <a:rPr lang="en-US" sz="1800" dirty="0" smtClean="0"/>
              <a:t>What do objects look like for different specialists?</a:t>
            </a:r>
          </a:p>
          <a:p>
            <a:pPr lvl="1"/>
            <a:r>
              <a:rPr lang="en-US" sz="1800" dirty="0" smtClean="0"/>
              <a:t>The same user may want &gt;1 view of same object</a:t>
            </a:r>
          </a:p>
          <a:p>
            <a:pPr lvl="1"/>
            <a:r>
              <a:rPr lang="en-US" sz="1800" dirty="0" smtClean="0"/>
              <a:t>Different users need differing views of object</a:t>
            </a:r>
          </a:p>
          <a:p>
            <a:r>
              <a:rPr lang="en-US" sz="2000" dirty="0" smtClean="0"/>
              <a:t>Ex:  Sampling of views of a pump:</a:t>
            </a:r>
          </a:p>
          <a:p>
            <a:pPr lvl="1"/>
            <a:r>
              <a:rPr lang="en-US" sz="1800" dirty="0" smtClean="0"/>
              <a:t>Iconic View for Process Flow</a:t>
            </a:r>
          </a:p>
          <a:p>
            <a:pPr lvl="1"/>
            <a:r>
              <a:rPr lang="en-US" sz="1800" dirty="0" smtClean="0"/>
              <a:t>Iconic View for P&amp;ID</a:t>
            </a:r>
          </a:p>
          <a:p>
            <a:pPr lvl="1"/>
            <a:r>
              <a:rPr lang="en-US" sz="1800" dirty="0" smtClean="0"/>
              <a:t>Electrical Power Circuit for Pump</a:t>
            </a:r>
          </a:p>
          <a:p>
            <a:pPr lvl="1"/>
            <a:r>
              <a:rPr lang="en-US" sz="1800" dirty="0" smtClean="0"/>
              <a:t>Physical Rendering for plant layout</a:t>
            </a:r>
          </a:p>
          <a:p>
            <a:pPr lvl="1"/>
            <a:r>
              <a:rPr lang="en-US" sz="1800" dirty="0" smtClean="0"/>
              <a:t>Scale Rendering of Connections for Structural Eng.</a:t>
            </a:r>
          </a:p>
          <a:p>
            <a:pPr lvl="1"/>
            <a:r>
              <a:rPr lang="en-US" sz="1800" dirty="0" smtClean="0"/>
              <a:t>Control Dynamics Analysis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3276600" cy="457200"/>
          </a:xfrm>
        </p:spPr>
        <p:txBody>
          <a:bodyPr/>
          <a:lstStyle/>
          <a:p>
            <a:r>
              <a:rPr lang="en-US" smtClean="0"/>
              <a:t>IW 2012 MBSE Usability CoP          Further Dialog: ScottWorkinger@gmail.com</a:t>
            </a:r>
            <a:endParaRPr lang="en-US" dirty="0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>
          <a:xfrm>
            <a:off x="5770680" y="4821096"/>
            <a:ext cx="3214136" cy="1676620"/>
            <a:chOff x="1680271" y="2141612"/>
            <a:chExt cx="5246411" cy="28158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0271" y="2141612"/>
              <a:ext cx="5246410" cy="19371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80271" y="4078750"/>
              <a:ext cx="5246411" cy="87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Internal Block Diagram as Process Instrument Drawing (P&amp;ID)</a:t>
              </a: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542857" y="4898648"/>
            <a:ext cx="4879157" cy="1644901"/>
            <a:chOff x="502016" y="4484135"/>
            <a:chExt cx="4879157" cy="1644901"/>
          </a:xfrm>
        </p:grpSpPr>
        <p:grpSp>
          <p:nvGrpSpPr>
            <p:cNvPr id="7" name="Group 11"/>
            <p:cNvGrpSpPr>
              <a:grpSpLocks noChangeAspect="1"/>
            </p:cNvGrpSpPr>
            <p:nvPr/>
          </p:nvGrpSpPr>
          <p:grpSpPr>
            <a:xfrm>
              <a:off x="502016" y="4484135"/>
              <a:ext cx="4879157" cy="1337123"/>
              <a:chOff x="457200" y="1817688"/>
              <a:chExt cx="8534400" cy="2338835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6934200" y="1817688"/>
                <a:ext cx="2057400" cy="233883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sz="800">
                  <a:latin typeface="Arial" pitchFamily="-107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" name="TextBox 3"/>
              <p:cNvSpPr txBox="1">
                <a:spLocks noChangeArrowheads="1"/>
              </p:cNvSpPr>
              <p:nvPr/>
            </p:nvSpPr>
            <p:spPr bwMode="auto">
              <a:xfrm>
                <a:off x="7162799" y="2438400"/>
                <a:ext cx="1531938" cy="3768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/>
                  <a:t>Step function</a:t>
                </a:r>
              </a:p>
            </p:txBody>
          </p:sp>
          <p:sp>
            <p:nvSpPr>
              <p:cNvPr id="15" name="TextBox 4"/>
              <p:cNvSpPr txBox="1">
                <a:spLocks noChangeArrowheads="1"/>
              </p:cNvSpPr>
              <p:nvPr/>
            </p:nvSpPr>
            <p:spPr bwMode="auto">
              <a:xfrm>
                <a:off x="7162799" y="2843214"/>
                <a:ext cx="1671639" cy="3768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/>
                  <a:t>Lowpass Filter</a:t>
                </a:r>
              </a:p>
            </p:txBody>
          </p:sp>
          <p:sp>
            <p:nvSpPr>
              <p:cNvPr id="16" name="TextBox 6"/>
              <p:cNvSpPr txBox="1">
                <a:spLocks noChangeArrowheads="1"/>
              </p:cNvSpPr>
              <p:nvPr/>
            </p:nvSpPr>
            <p:spPr bwMode="auto">
              <a:xfrm>
                <a:off x="7162799" y="1897857"/>
                <a:ext cx="889001" cy="376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dirty="0"/>
                  <a:t>Library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457200" y="1833563"/>
                <a:ext cx="6400800" cy="23229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sz="800">
                  <a:latin typeface="Arial" pitchFamily="-107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1150937" y="1897857"/>
                <a:ext cx="787401" cy="376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dirty="0"/>
                  <a:t>Editor</a:t>
                </a:r>
              </a:p>
            </p:txBody>
          </p:sp>
          <p:sp>
            <p:nvSpPr>
              <p:cNvPr id="19" name="TextBox 9"/>
              <p:cNvSpPr txBox="1">
                <a:spLocks noChangeArrowheads="1"/>
              </p:cNvSpPr>
              <p:nvPr/>
            </p:nvSpPr>
            <p:spPr bwMode="auto">
              <a:xfrm>
                <a:off x="7162799" y="3300413"/>
                <a:ext cx="1471613" cy="59218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/>
                  <a:t>Time History</a:t>
                </a:r>
              </a:p>
              <a:p>
                <a:r>
                  <a:rPr lang="en-US" sz="800"/>
                  <a:t>Plot</a:t>
                </a:r>
              </a:p>
            </p:txBody>
          </p:sp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601663" y="2452687"/>
                <a:ext cx="1531938" cy="123820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/>
                  <a:t>Step function</a:t>
                </a:r>
              </a:p>
              <a:p>
                <a:endParaRPr lang="en-US" sz="800"/>
              </a:p>
              <a:p>
                <a:endParaRPr lang="en-US" sz="800"/>
              </a:p>
              <a:p>
                <a:r>
                  <a:rPr lang="en-US" sz="800"/>
                  <a:t>Start = 1 sec</a:t>
                </a:r>
              </a:p>
              <a:p>
                <a:r>
                  <a:rPr lang="en-US" sz="800"/>
                  <a:t>Size = 2</a:t>
                </a:r>
              </a:p>
            </p:txBody>
          </p:sp>
          <p:cxnSp>
            <p:nvCxnSpPr>
              <p:cNvPr id="21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725488" y="3182938"/>
                <a:ext cx="6429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379538" y="2895600"/>
                <a:ext cx="6413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3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1379538" y="2914650"/>
                <a:ext cx="0" cy="268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4" name="TextBox 18"/>
              <p:cNvSpPr txBox="1">
                <a:spLocks noChangeArrowheads="1"/>
              </p:cNvSpPr>
              <p:nvPr/>
            </p:nvSpPr>
            <p:spPr bwMode="auto">
              <a:xfrm>
                <a:off x="2671763" y="2438400"/>
                <a:ext cx="1671637" cy="807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dirty="0" err="1"/>
                  <a:t>Lowpass</a:t>
                </a:r>
                <a:r>
                  <a:rPr lang="en-US" sz="800" dirty="0"/>
                  <a:t> Filter</a:t>
                </a:r>
              </a:p>
              <a:p>
                <a:r>
                  <a:rPr lang="en-US" sz="800" dirty="0"/>
                  <a:t>Tau = 1 sec</a:t>
                </a:r>
              </a:p>
              <a:p>
                <a:endParaRPr lang="en-US" sz="800" dirty="0"/>
              </a:p>
            </p:txBody>
          </p:sp>
          <p:sp>
            <p:nvSpPr>
              <p:cNvPr id="25" name="TextBox 25"/>
              <p:cNvSpPr txBox="1">
                <a:spLocks noChangeArrowheads="1"/>
              </p:cNvSpPr>
              <p:nvPr/>
            </p:nvSpPr>
            <p:spPr bwMode="auto">
              <a:xfrm>
                <a:off x="4876799" y="2438400"/>
                <a:ext cx="1471613" cy="807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/>
                  <a:t>Time History</a:t>
                </a:r>
              </a:p>
              <a:p>
                <a:r>
                  <a:rPr lang="en-US" sz="800"/>
                  <a:t>Plot</a:t>
                </a:r>
              </a:p>
              <a:p>
                <a:endParaRPr lang="en-US" sz="800"/>
              </a:p>
            </p:txBody>
          </p:sp>
          <p:sp>
            <p:nvSpPr>
              <p:cNvPr id="26" name="Rounded Rectangle 26"/>
              <p:cNvSpPr>
                <a:spLocks noChangeArrowheads="1"/>
              </p:cNvSpPr>
              <p:nvPr/>
            </p:nvSpPr>
            <p:spPr bwMode="auto">
              <a:xfrm>
                <a:off x="2057400" y="2743200"/>
                <a:ext cx="152400" cy="18415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800"/>
              </a:p>
            </p:txBody>
          </p:sp>
          <p:sp>
            <p:nvSpPr>
              <p:cNvPr id="27" name="Rounded Rectangle 27"/>
              <p:cNvSpPr>
                <a:spLocks noChangeArrowheads="1"/>
              </p:cNvSpPr>
              <p:nvPr/>
            </p:nvSpPr>
            <p:spPr bwMode="auto">
              <a:xfrm>
                <a:off x="2590800" y="2787650"/>
                <a:ext cx="152400" cy="18415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800"/>
              </a:p>
            </p:txBody>
          </p:sp>
          <p:sp>
            <p:nvSpPr>
              <p:cNvPr id="28" name="Rounded Rectangle 28"/>
              <p:cNvSpPr>
                <a:spLocks noChangeArrowheads="1"/>
              </p:cNvSpPr>
              <p:nvPr/>
            </p:nvSpPr>
            <p:spPr bwMode="auto">
              <a:xfrm>
                <a:off x="4267200" y="2787650"/>
                <a:ext cx="152400" cy="18415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800"/>
              </a:p>
            </p:txBody>
          </p:sp>
          <p:sp>
            <p:nvSpPr>
              <p:cNvPr id="29" name="Rounded Rectangle 29"/>
              <p:cNvSpPr>
                <a:spLocks noChangeArrowheads="1"/>
              </p:cNvSpPr>
              <p:nvPr/>
            </p:nvSpPr>
            <p:spPr bwMode="auto">
              <a:xfrm>
                <a:off x="4800600" y="2635250"/>
                <a:ext cx="152400" cy="18415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800"/>
              </a:p>
            </p:txBody>
          </p:sp>
          <p:cxnSp>
            <p:nvCxnSpPr>
              <p:cNvPr id="30" name="Straight Arrow Connector 17"/>
              <p:cNvCxnSpPr>
                <a:cxnSpLocks noChangeShapeType="1"/>
                <a:stCxn id="26" idx="3"/>
              </p:cNvCxnSpPr>
              <p:nvPr/>
            </p:nvCxnSpPr>
            <p:spPr bwMode="auto">
              <a:xfrm>
                <a:off x="2209800" y="2835275"/>
                <a:ext cx="381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31" name="Straight Arrow Connector 30"/>
              <p:cNvCxnSpPr>
                <a:cxnSpLocks noChangeShapeType="1"/>
                <a:endCxn id="29" idx="1"/>
              </p:cNvCxnSpPr>
              <p:nvPr/>
            </p:nvCxnSpPr>
            <p:spPr bwMode="auto">
              <a:xfrm flipV="1">
                <a:off x="4419600" y="2727325"/>
                <a:ext cx="381000" cy="168275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32" name="Rounded Rectangle 32"/>
              <p:cNvSpPr>
                <a:spLocks noChangeArrowheads="1"/>
              </p:cNvSpPr>
              <p:nvPr/>
            </p:nvSpPr>
            <p:spPr bwMode="auto">
              <a:xfrm>
                <a:off x="4800600" y="3048000"/>
                <a:ext cx="152400" cy="18415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800"/>
              </a:p>
            </p:txBody>
          </p:sp>
          <p:cxnSp>
            <p:nvCxnSpPr>
              <p:cNvPr id="33" name="Straight Arrow Connector 34"/>
              <p:cNvCxnSpPr>
                <a:cxnSpLocks noChangeShapeType="1"/>
              </p:cNvCxnSpPr>
              <p:nvPr/>
            </p:nvCxnSpPr>
            <p:spPr bwMode="auto">
              <a:xfrm>
                <a:off x="4495800" y="3124200"/>
                <a:ext cx="381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34" name="Straight Arrow Connector 35"/>
              <p:cNvCxnSpPr>
                <a:cxnSpLocks noChangeShapeType="1"/>
              </p:cNvCxnSpPr>
              <p:nvPr/>
            </p:nvCxnSpPr>
            <p:spPr bwMode="auto">
              <a:xfrm flipV="1">
                <a:off x="4495800" y="3124200"/>
                <a:ext cx="0" cy="5334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w="med" len="med"/>
              </a:ln>
            </p:spPr>
          </p:cxnSp>
          <p:cxnSp>
            <p:nvCxnSpPr>
              <p:cNvPr id="35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2286000" y="3657600"/>
                <a:ext cx="22098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w="med" len="med"/>
              </a:ln>
            </p:spPr>
          </p:cxnSp>
          <p:cxnSp>
            <p:nvCxnSpPr>
              <p:cNvPr id="36" name="Straight Arrow Connector 39"/>
              <p:cNvCxnSpPr>
                <a:cxnSpLocks noChangeShapeType="1"/>
              </p:cNvCxnSpPr>
              <p:nvPr/>
            </p:nvCxnSpPr>
            <p:spPr bwMode="auto">
              <a:xfrm flipV="1">
                <a:off x="2286000" y="2819400"/>
                <a:ext cx="0" cy="8382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w="med" len="med"/>
              </a:ln>
            </p:spPr>
          </p:cxnSp>
        </p:grpSp>
        <p:sp>
          <p:nvSpPr>
            <p:cNvPr id="37" name="TextBox 36"/>
            <p:cNvSpPr txBox="1"/>
            <p:nvPr/>
          </p:nvSpPr>
          <p:spPr>
            <a:xfrm>
              <a:off x="502016" y="5821259"/>
              <a:ext cx="48791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Activity Diagram Used for Analysis</a:t>
              </a:r>
              <a:endParaRPr lang="en-US" sz="1400" b="1" dirty="0"/>
            </a:p>
          </p:txBody>
        </p:sp>
      </p:grpSp>
      <p:grpSp>
        <p:nvGrpSpPr>
          <p:cNvPr id="10" name="Group 39"/>
          <p:cNvGrpSpPr>
            <a:grpSpLocks noChangeAspect="1"/>
          </p:cNvGrpSpPr>
          <p:nvPr/>
        </p:nvGrpSpPr>
        <p:grpSpPr>
          <a:xfrm>
            <a:off x="6314603" y="990600"/>
            <a:ext cx="2670212" cy="3033618"/>
            <a:chOff x="6816357" y="1066800"/>
            <a:chExt cx="2037768" cy="23151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6357" y="1066800"/>
              <a:ext cx="2037767" cy="208022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816357" y="3147021"/>
              <a:ext cx="2037768" cy="23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P&amp;ID with Layout Information</a:t>
              </a:r>
              <a:endParaRPr lang="en-US" sz="1400" b="1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Placing Rich Objects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581002"/>
          </a:xfrm>
        </p:spPr>
        <p:txBody>
          <a:bodyPr/>
          <a:lstStyle/>
          <a:p>
            <a:r>
              <a:rPr lang="en-US" sz="2000" dirty="0" smtClean="0"/>
              <a:t>A Rich Object may have:</a:t>
            </a:r>
          </a:p>
          <a:p>
            <a:pPr lvl="1"/>
            <a:r>
              <a:rPr lang="en-US" sz="1800" dirty="0" smtClean="0"/>
              <a:t>Hundreds (or thousands) of attributes</a:t>
            </a:r>
          </a:p>
          <a:p>
            <a:pPr lvl="1"/>
            <a:r>
              <a:rPr lang="en-US" sz="1800" dirty="0" smtClean="0"/>
              <a:t>Significant history</a:t>
            </a:r>
          </a:p>
          <a:p>
            <a:pPr lvl="1"/>
            <a:r>
              <a:rPr lang="en-US" sz="1800" dirty="0" smtClean="0"/>
              <a:t>Structure arising from judgments based </a:t>
            </a:r>
          </a:p>
          <a:p>
            <a:pPr lvl="1">
              <a:buNone/>
            </a:pPr>
            <a:r>
              <a:rPr lang="en-US" sz="1800" dirty="0" smtClean="0"/>
              <a:t>	upon several engineering paradigms</a:t>
            </a:r>
          </a:p>
          <a:p>
            <a:r>
              <a:rPr lang="en-US" sz="2000" dirty="0" smtClean="0"/>
              <a:t>Desired:  </a:t>
            </a:r>
          </a:p>
          <a:p>
            <a:pPr lvl="1"/>
            <a:r>
              <a:rPr lang="en-US" sz="1800" dirty="0" smtClean="0"/>
              <a:t>Place a whole pattern as an object</a:t>
            </a:r>
            <a:endParaRPr lang="en-US" sz="1400" dirty="0" smtClean="0"/>
          </a:p>
          <a:p>
            <a:pPr lvl="1"/>
            <a:r>
              <a:rPr lang="en-US" sz="1800" dirty="0" smtClean="0"/>
              <a:t>Be able to display or hide lower level structure</a:t>
            </a:r>
          </a:p>
          <a:p>
            <a:pPr lvl="1"/>
            <a:r>
              <a:rPr lang="en-US" sz="1800" dirty="0" smtClean="0"/>
              <a:t>When placing a pattern, lower level patterns </a:t>
            </a:r>
          </a:p>
          <a:p>
            <a:pPr lvl="1">
              <a:buNone/>
            </a:pPr>
            <a:r>
              <a:rPr lang="en-US" sz="1800" dirty="0" smtClean="0"/>
              <a:t>	and objects are placed at the same time</a:t>
            </a:r>
          </a:p>
          <a:p>
            <a:pPr lvl="1"/>
            <a:r>
              <a:rPr lang="en-US" sz="1800" dirty="0" smtClean="0"/>
              <a:t>Completing pattern recommendations available in context</a:t>
            </a:r>
          </a:p>
          <a:p>
            <a:r>
              <a:rPr lang="en-US" sz="2200" dirty="0" smtClean="0"/>
              <a:t>Lifecycle support:  </a:t>
            </a:r>
          </a:p>
          <a:p>
            <a:pPr lvl="1"/>
            <a:r>
              <a:rPr lang="en-US" sz="1800" dirty="0" smtClean="0"/>
              <a:t>Fluid placement of abstract types with later specialization / change</a:t>
            </a:r>
          </a:p>
          <a:p>
            <a:pPr lvl="1"/>
            <a:r>
              <a:rPr lang="en-US" sz="1800" dirty="0" smtClean="0"/>
              <a:t>Objects capable of containing history through lifecycle</a:t>
            </a:r>
          </a:p>
          <a:p>
            <a:pPr lvl="1"/>
            <a:r>
              <a:rPr lang="en-US" sz="1800" dirty="0" smtClean="0"/>
              <a:t>CM support</a:t>
            </a:r>
          </a:p>
          <a:p>
            <a:pPr lvl="1"/>
            <a:r>
              <a:rPr lang="en-US" sz="1800" dirty="0" smtClean="0"/>
              <a:t>Sustainment history</a:t>
            </a:r>
          </a:p>
          <a:p>
            <a:pPr lvl="1"/>
            <a:r>
              <a:rPr lang="en-US" sz="1800" dirty="0" smtClean="0"/>
              <a:t>Rationale</a:t>
            </a:r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832" y="990600"/>
            <a:ext cx="2556127" cy="1912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896" y="3054404"/>
            <a:ext cx="1424704" cy="14247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039024"/>
            <a:ext cx="8502650" cy="5710189"/>
          </a:xfrm>
        </p:spPr>
        <p:txBody>
          <a:bodyPr/>
          <a:lstStyle/>
          <a:p>
            <a:pPr eaLnBrk="1" hangingPunct="1"/>
            <a:r>
              <a:rPr lang="en-US" sz="2000" dirty="0" smtClean="0"/>
              <a:t>Use Case Analysis </a:t>
            </a:r>
            <a:r>
              <a:rPr lang="en-US" sz="2000" dirty="0" err="1" smtClean="0">
                <a:sym typeface="Wingdings" charset="2"/>
              </a:rPr>
              <a:t></a:t>
            </a:r>
            <a:r>
              <a:rPr lang="en-US" sz="2000" dirty="0" smtClean="0">
                <a:sym typeface="Wingdings" charset="2"/>
              </a:rPr>
              <a:t> Serious Mismatch between size of need and resources</a:t>
            </a:r>
          </a:p>
          <a:p>
            <a:pPr eaLnBrk="1" hangingPunct="1"/>
            <a:r>
              <a:rPr lang="en-US" sz="2000" dirty="0" smtClean="0">
                <a:sym typeface="Wingdings" charset="2"/>
              </a:rPr>
              <a:t>Insight:  </a:t>
            </a:r>
            <a:r>
              <a:rPr lang="en-US" sz="2000" b="1" i="1" dirty="0" smtClean="0">
                <a:sym typeface="Wingdings" charset="2"/>
              </a:rPr>
              <a:t>Usability of MBSE Environments is Emergent</a:t>
            </a:r>
          </a:p>
          <a:p>
            <a:pPr eaLnBrk="1" hangingPunct="1"/>
            <a:r>
              <a:rPr lang="en-US" sz="2000" dirty="0" smtClean="0">
                <a:sym typeface="Wingdings" charset="2"/>
              </a:rPr>
              <a:t>Transition in Emphasis:   Project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 charset="2"/>
              </a:rPr>
              <a:t> Community of Practice</a:t>
            </a:r>
          </a:p>
          <a:p>
            <a:pPr eaLnBrk="1" hangingPunct="1"/>
            <a:r>
              <a:rPr lang="en-US" sz="2000" dirty="0" smtClean="0">
                <a:sym typeface="Wingdings" charset="2"/>
              </a:rPr>
              <a:t>Role of the MBSE Usability Community of Practice:  </a:t>
            </a:r>
          </a:p>
          <a:p>
            <a:pPr lvl="1" eaLnBrk="1" hangingPunct="1"/>
            <a:r>
              <a:rPr lang="en-US" sz="1800" dirty="0" smtClean="0">
                <a:sym typeface="Wingdings" charset="2"/>
              </a:rPr>
              <a:t>Build exemplars cooperatively</a:t>
            </a:r>
          </a:p>
          <a:p>
            <a:pPr lvl="1" eaLnBrk="1" hangingPunct="1"/>
            <a:r>
              <a:rPr lang="en-US" sz="1800" dirty="0" smtClean="0">
                <a:sym typeface="Wingdings" charset="2"/>
              </a:rPr>
              <a:t>Focus attention on excellence as it emerges from diverse contributions</a:t>
            </a:r>
          </a:p>
          <a:p>
            <a:pPr eaLnBrk="1" hangingPunct="1"/>
            <a:r>
              <a:rPr lang="en-US" sz="2000" dirty="0" smtClean="0">
                <a:sym typeface="Wingdings" charset="2"/>
              </a:rPr>
              <a:t>What we are doing now:</a:t>
            </a:r>
          </a:p>
          <a:p>
            <a:pPr lvl="1" eaLnBrk="1" hangingPunct="1"/>
            <a:r>
              <a:rPr lang="en-US" sz="1800" dirty="0" smtClean="0">
                <a:sym typeface="Wingdings" charset="2"/>
              </a:rPr>
              <a:t>Further developing our </a:t>
            </a:r>
            <a:r>
              <a:rPr lang="en-US" sz="1800" dirty="0" err="1" smtClean="0">
                <a:sym typeface="Wingdings" charset="2"/>
              </a:rPr>
              <a:t>CoP</a:t>
            </a:r>
            <a:r>
              <a:rPr lang="en-US" sz="1800" dirty="0" smtClean="0">
                <a:sym typeface="Wingdings" charset="2"/>
              </a:rPr>
              <a:t> Collaboration Environment</a:t>
            </a:r>
          </a:p>
          <a:p>
            <a:pPr lvl="1" eaLnBrk="1" hangingPunct="1"/>
            <a:r>
              <a:rPr lang="en-US" sz="1800" dirty="0" smtClean="0">
                <a:sym typeface="Wingdings" charset="2"/>
              </a:rPr>
              <a:t>Developing Use Case Exemplars </a:t>
            </a:r>
          </a:p>
          <a:p>
            <a:pPr lvl="2" eaLnBrk="1" hangingPunct="1"/>
            <a:r>
              <a:rPr lang="en-US" sz="1600" dirty="0" smtClean="0">
                <a:sym typeface="Wingdings" charset="2"/>
              </a:rPr>
              <a:t>Ex:  Using </a:t>
            </a:r>
            <a:r>
              <a:rPr lang="en-US" dirty="0" smtClean="0">
                <a:sym typeface="Wingdings" charset="2"/>
              </a:rPr>
              <a:t>Libraries to develop models</a:t>
            </a:r>
          </a:p>
          <a:p>
            <a:pPr lvl="2" eaLnBrk="1" hangingPunct="1"/>
            <a:r>
              <a:rPr lang="en-US" dirty="0" smtClean="0"/>
              <a:t>Others:  There’s no limit</a:t>
            </a:r>
          </a:p>
          <a:p>
            <a:pPr eaLnBrk="1" hangingPunct="1"/>
            <a:r>
              <a:rPr lang="en-US" sz="2000" dirty="0" smtClean="0"/>
              <a:t>What you can do: </a:t>
            </a:r>
          </a:p>
          <a:p>
            <a:pPr lvl="1" eaLnBrk="1" hangingPunct="1"/>
            <a:r>
              <a:rPr lang="en-US" sz="1800" dirty="0" smtClean="0"/>
              <a:t>Offer your insights</a:t>
            </a:r>
          </a:p>
          <a:p>
            <a:pPr lvl="1" eaLnBrk="1" hangingPunct="1"/>
            <a:r>
              <a:rPr lang="en-US" sz="1800" dirty="0" smtClean="0"/>
              <a:t>Join us!  </a:t>
            </a:r>
            <a:r>
              <a:rPr lang="en-US" sz="1800" dirty="0" smtClean="0">
                <a:hlinkClick r:id="rId2"/>
              </a:rPr>
              <a:t>http://groups.google.com/</a:t>
            </a:r>
            <a:r>
              <a:rPr lang="en-US" sz="1800" dirty="0" smtClean="0"/>
              <a:t>  then join the group “MBSE-Usability”</a:t>
            </a:r>
          </a:p>
          <a:p>
            <a:pPr lvl="1" eaLnBrk="1" hangingPunct="1"/>
            <a:r>
              <a:rPr lang="en-US" sz="1800" dirty="0" smtClean="0"/>
              <a:t>Or send email to:  </a:t>
            </a:r>
            <a:r>
              <a:rPr lang="en-US" sz="1800" dirty="0" err="1" smtClean="0"/>
              <a:t>ScottWorkinger@gmail.com</a:t>
            </a:r>
            <a:endParaRPr lang="en-US" sz="800" dirty="0" smtClean="0"/>
          </a:p>
          <a:p>
            <a:pPr algn="ctr" eaLnBrk="1" hangingPunct="1">
              <a:buFont typeface="Arial" charset="0"/>
              <a:buNone/>
            </a:pPr>
            <a:r>
              <a:rPr lang="en-US" b="1" i="1" dirty="0" smtClean="0"/>
              <a:t>“Let a thousand flowers bloom.”</a:t>
            </a:r>
          </a:p>
          <a:p>
            <a:pPr lvl="1" algn="ctr" eaLnBrk="1" hangingPunct="1">
              <a:buFont typeface="Arial" charset="0"/>
              <a:buNone/>
            </a:pPr>
            <a:r>
              <a:rPr lang="en-US" b="1" i="1" dirty="0" smtClean="0"/>
              <a:t>					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6" name="Picture 7" descr="Explo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1" y="3465986"/>
            <a:ext cx="2459029" cy="19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	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MBSE Initiative:  </a:t>
            </a:r>
          </a:p>
          <a:p>
            <a:pPr eaLnBrk="1" hangingPunct="1"/>
            <a:r>
              <a:rPr lang="en-US" dirty="0" smtClean="0"/>
              <a:t>Usability is a key issue</a:t>
            </a:r>
          </a:p>
          <a:p>
            <a:pPr eaLnBrk="1" hangingPunct="1"/>
            <a:r>
              <a:rPr lang="en-US" dirty="0" smtClean="0"/>
              <a:t>Desired:		</a:t>
            </a:r>
          </a:p>
          <a:p>
            <a:pPr lvl="1" eaLnBrk="1" hangingPunct="1"/>
            <a:r>
              <a:rPr lang="en-US" dirty="0" smtClean="0"/>
              <a:t>Easy to learn</a:t>
            </a:r>
          </a:p>
          <a:p>
            <a:pPr lvl="1" eaLnBrk="1" hangingPunct="1"/>
            <a:r>
              <a:rPr lang="en-US" dirty="0" smtClean="0"/>
              <a:t>Efficient to use</a:t>
            </a:r>
          </a:p>
          <a:p>
            <a:pPr lvl="1" eaLnBrk="1" hangingPunct="1"/>
            <a:r>
              <a:rPr lang="en-US" dirty="0" smtClean="0"/>
              <a:t>Structures &amp; Processes easy to remember</a:t>
            </a:r>
          </a:p>
          <a:p>
            <a:pPr lvl="1" eaLnBrk="1" hangingPunct="1"/>
            <a:r>
              <a:rPr lang="en-US" dirty="0" smtClean="0"/>
              <a:t>Easy to avoid mistakes</a:t>
            </a:r>
          </a:p>
          <a:p>
            <a:pPr lvl="1" eaLnBrk="1" hangingPunct="1"/>
            <a:r>
              <a:rPr lang="en-US" dirty="0" smtClean="0"/>
              <a:t>High satisfaction among users</a:t>
            </a:r>
          </a:p>
          <a:p>
            <a:pPr eaLnBrk="1" hangingPunct="1"/>
            <a:r>
              <a:rPr lang="en-US" b="1" dirty="0" smtClean="0"/>
              <a:t>Assumption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MBSE is </a:t>
            </a:r>
            <a:r>
              <a:rPr lang="en-US" b="1" i="1" dirty="0" smtClean="0"/>
              <a:t>“Fit for intended use”</a:t>
            </a:r>
          </a:p>
          <a:p>
            <a:pPr lvl="1" eaLnBrk="1" hangingPunct="1"/>
            <a:r>
              <a:rPr lang="en-US" dirty="0" smtClean="0"/>
              <a:t>Assumes wide range of capabilities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00308" y="6492875"/>
            <a:ext cx="4543692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IW 2012 MBSE Usability </a:t>
            </a:r>
            <a:r>
              <a:rPr lang="en-US" dirty="0" err="1" smtClean="0"/>
              <a:t>CoP</a:t>
            </a:r>
            <a:r>
              <a:rPr lang="en-US" dirty="0" smtClean="0"/>
              <a:t>          Further Dialog: </a:t>
            </a:r>
            <a:r>
              <a:rPr lang="en-US" dirty="0" err="1" smtClean="0"/>
              <a:t>ScottWorkinger@gmail.com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425" y="1052513"/>
            <a:ext cx="4037481" cy="207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76313" y="0"/>
            <a:ext cx="7710487" cy="914400"/>
          </a:xfrm>
        </p:spPr>
        <p:txBody>
          <a:bodyPr/>
          <a:lstStyle/>
          <a:p>
            <a:pPr eaLnBrk="1" hangingPunct="1"/>
            <a:r>
              <a:rPr lang="en-US" sz="2000" u="sng" dirty="0" smtClean="0"/>
              <a:t>Major Results: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Analysis of “Use Cases” from IW 2011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030143"/>
            <a:ext cx="7721600" cy="567466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35 use cases </a:t>
            </a:r>
          </a:p>
          <a:p>
            <a:pPr eaLnBrk="1" hangingPunct="1"/>
            <a:r>
              <a:rPr lang="en-US" sz="2000" dirty="0" smtClean="0"/>
              <a:t>Use cases span lifecycle</a:t>
            </a:r>
          </a:p>
          <a:p>
            <a:r>
              <a:rPr lang="en-US" sz="2000" dirty="0" smtClean="0"/>
              <a:t>Four Highest Priority Use Cases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1800" b="1" i="1" dirty="0" smtClean="0"/>
              <a:t>Building models by placing components from libraries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1800" dirty="0" smtClean="0"/>
              <a:t>Define system architecture and conduct architectural analysis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1800" dirty="0" smtClean="0"/>
              <a:t>Make assertions about current design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1800" dirty="0" smtClean="0"/>
              <a:t>Conduct a design review from the MBSE environment</a:t>
            </a:r>
          </a:p>
          <a:p>
            <a:r>
              <a:rPr lang="en-US" sz="2000" dirty="0" smtClean="0"/>
              <a:t>Ubiquitous Features in Most Use Cases</a:t>
            </a:r>
          </a:p>
          <a:p>
            <a:pPr lvl="1">
              <a:buFont typeface="Courier New"/>
              <a:buChar char="o"/>
            </a:pPr>
            <a:r>
              <a:rPr lang="en-US" sz="1800" dirty="0" smtClean="0"/>
              <a:t>Integration</a:t>
            </a:r>
          </a:p>
          <a:p>
            <a:pPr lvl="1">
              <a:buFont typeface="Courier New"/>
              <a:buChar char="o"/>
            </a:pPr>
            <a:r>
              <a:rPr lang="en-US" sz="1800" dirty="0" smtClean="0"/>
              <a:t>Collaboration</a:t>
            </a:r>
          </a:p>
          <a:p>
            <a:pPr eaLnBrk="1" hangingPunct="1"/>
            <a:r>
              <a:rPr lang="en-US" sz="2000" dirty="0" smtClean="0"/>
              <a:t>Use cases were preliminary in nature:</a:t>
            </a:r>
          </a:p>
          <a:p>
            <a:pPr lvl="1" eaLnBrk="1" hangingPunct="1">
              <a:buFont typeface="Courier New"/>
              <a:buChar char="o"/>
            </a:pPr>
            <a:r>
              <a:rPr lang="en-US" sz="1800" dirty="0" smtClean="0"/>
              <a:t>At most, high level scenarios</a:t>
            </a:r>
          </a:p>
          <a:p>
            <a:pPr lvl="1" eaLnBrk="1" hangingPunct="1">
              <a:buFont typeface="Courier New"/>
              <a:buChar char="o"/>
            </a:pPr>
            <a:r>
              <a:rPr lang="en-US" sz="1800" dirty="0" smtClean="0"/>
              <a:t>Many “User stories”</a:t>
            </a:r>
          </a:p>
        </p:txBody>
      </p:sp>
      <p:pic>
        <p:nvPicPr>
          <p:cNvPr id="31748" name="Picture 4" descr="Atlantis Lifto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1442" y="3720652"/>
            <a:ext cx="3243263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76313" y="76200"/>
            <a:ext cx="7966075" cy="838200"/>
          </a:xfrm>
        </p:spPr>
        <p:txBody>
          <a:bodyPr/>
          <a:lstStyle/>
          <a:p>
            <a:pPr eaLnBrk="1" hangingPunct="1"/>
            <a:r>
              <a:rPr lang="en-US" smtClean="0"/>
              <a:t>Why We Need Detailed Use Cases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485188" cy="58054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We need to identify all of the actors / stakeholders</a:t>
            </a:r>
          </a:p>
          <a:p>
            <a:pPr eaLnBrk="1" hangingPunct="1"/>
            <a:r>
              <a:rPr lang="en-US" sz="2000" dirty="0" smtClean="0"/>
              <a:t>We need details to support:</a:t>
            </a:r>
          </a:p>
          <a:p>
            <a:pPr lvl="1" eaLnBrk="1" hangingPunct="1"/>
            <a:r>
              <a:rPr lang="en-US" sz="1800" dirty="0" smtClean="0"/>
              <a:t>Tool development companies</a:t>
            </a:r>
          </a:p>
          <a:p>
            <a:pPr lvl="1" eaLnBrk="1" hangingPunct="1"/>
            <a:r>
              <a:rPr lang="en-US" sz="1800" dirty="0" smtClean="0"/>
              <a:t>Process developers</a:t>
            </a:r>
          </a:p>
          <a:p>
            <a:pPr lvl="1" eaLnBrk="1" hangingPunct="1"/>
            <a:r>
              <a:rPr lang="en-US" sz="1800" dirty="0" smtClean="0"/>
              <a:t>People learning new aspects of MBSE usage</a:t>
            </a:r>
          </a:p>
          <a:p>
            <a:pPr lvl="1" eaLnBrk="1" hangingPunct="1"/>
            <a:r>
              <a:rPr lang="en-US" sz="1800" dirty="0" smtClean="0"/>
              <a:t>Language developers</a:t>
            </a:r>
          </a:p>
          <a:p>
            <a:pPr eaLnBrk="1" hangingPunct="1"/>
            <a:r>
              <a:rPr lang="en-US" dirty="0" smtClean="0"/>
              <a:t>We need to identify all of the objects /features of objects being manipulated</a:t>
            </a:r>
          </a:p>
          <a:p>
            <a:pPr lvl="1" eaLnBrk="1" hangingPunct="1"/>
            <a:r>
              <a:rPr lang="en-US" dirty="0" smtClean="0"/>
              <a:t>For usability evaluation, including usability testing</a:t>
            </a:r>
          </a:p>
          <a:p>
            <a:pPr lvl="1" eaLnBrk="1" hangingPunct="1"/>
            <a:r>
              <a:rPr lang="en-US" dirty="0" smtClean="0"/>
              <a:t>To identify usability issues with the structure of models </a:t>
            </a:r>
          </a:p>
          <a:p>
            <a:pPr lvl="1" eaLnBrk="1" hangingPunct="1"/>
            <a:r>
              <a:rPr lang="en-US" dirty="0" smtClean="0"/>
              <a:t>For tool development</a:t>
            </a:r>
          </a:p>
          <a:p>
            <a:pPr eaLnBrk="1" hangingPunct="1"/>
            <a:r>
              <a:rPr lang="en-US" sz="2000" dirty="0" smtClean="0"/>
              <a:t>We need to share good strong examples with each other, so that we can</a:t>
            </a:r>
          </a:p>
          <a:p>
            <a:pPr lvl="1" eaLnBrk="1" hangingPunct="1"/>
            <a:r>
              <a:rPr lang="en-US" sz="1800" dirty="0" smtClean="0"/>
              <a:t>Discuss them</a:t>
            </a:r>
          </a:p>
          <a:p>
            <a:pPr lvl="1" eaLnBrk="1" hangingPunct="1"/>
            <a:r>
              <a:rPr lang="en-US" sz="1800" dirty="0" smtClean="0"/>
              <a:t>Learn from each other </a:t>
            </a:r>
          </a:p>
          <a:p>
            <a:pPr lvl="1" eaLnBrk="1" hangingPunct="1"/>
            <a:r>
              <a:rPr lang="en-US" sz="1800" dirty="0" smtClean="0"/>
              <a:t>Manifest emergent insights that come through dialog</a:t>
            </a:r>
          </a:p>
          <a:p>
            <a:pPr lvl="1" eaLnBrk="1" hangingPunct="1"/>
            <a:r>
              <a:rPr lang="en-US" sz="1800" dirty="0" smtClean="0"/>
              <a:t>Move forward, 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774" y="1052513"/>
            <a:ext cx="1970880" cy="213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NASA’s MBSE challenges (CSER 2011)*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372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Vision of the future engineering environment:  </a:t>
            </a:r>
          </a:p>
          <a:p>
            <a:pPr lvl="1" eaLnBrk="1" hangingPunct="1"/>
            <a:r>
              <a:rPr lang="en-US" sz="1800" dirty="0" smtClean="0"/>
              <a:t>Model-based artifacts</a:t>
            </a:r>
          </a:p>
          <a:p>
            <a:pPr lvl="1" eaLnBrk="1" hangingPunct="1"/>
            <a:r>
              <a:rPr lang="en-US" sz="1800" dirty="0" smtClean="0"/>
              <a:t>Seamless data flow</a:t>
            </a:r>
          </a:p>
          <a:p>
            <a:pPr lvl="1" eaLnBrk="1" hangingPunct="1"/>
            <a:r>
              <a:rPr lang="en-US" sz="1800" dirty="0" smtClean="0"/>
              <a:t>Distributed teams</a:t>
            </a:r>
          </a:p>
          <a:p>
            <a:pPr eaLnBrk="1" hangingPunct="1"/>
            <a:r>
              <a:rPr lang="en-US" sz="2000" dirty="0" smtClean="0"/>
              <a:t>Major Issues:</a:t>
            </a:r>
          </a:p>
          <a:p>
            <a:pPr lvl="1" eaLnBrk="1" hangingPunct="1"/>
            <a:r>
              <a:rPr lang="en-US" sz="1800" dirty="0" smtClean="0"/>
              <a:t>Complexity</a:t>
            </a:r>
          </a:p>
          <a:p>
            <a:pPr lvl="2" eaLnBrk="1" hangingPunct="1"/>
            <a:r>
              <a:rPr lang="en-US" dirty="0" smtClean="0"/>
              <a:t>N**2 Interactions within a system or worse</a:t>
            </a:r>
          </a:p>
          <a:p>
            <a:pPr lvl="2" eaLnBrk="1" hangingPunct="1"/>
            <a:r>
              <a:rPr lang="en-US" dirty="0" smtClean="0"/>
              <a:t>Nonlinear growth of interfaces</a:t>
            </a:r>
          </a:p>
          <a:p>
            <a:pPr lvl="2" eaLnBrk="1" hangingPunct="1"/>
            <a:r>
              <a:rPr lang="en-US" dirty="0" err="1" smtClean="0"/>
              <a:t>SoS</a:t>
            </a:r>
            <a:r>
              <a:rPr lang="en-US" dirty="0" smtClean="0"/>
              <a:t> environment for integration</a:t>
            </a:r>
          </a:p>
          <a:p>
            <a:pPr lvl="1" eaLnBrk="1" hangingPunct="1"/>
            <a:r>
              <a:rPr lang="en-US" sz="1800" dirty="0" smtClean="0"/>
              <a:t>Verification and Validation have become significantly more difficult</a:t>
            </a:r>
          </a:p>
          <a:p>
            <a:pPr lvl="1" eaLnBrk="1" hangingPunct="1"/>
            <a:r>
              <a:rPr lang="en-US" sz="1800" dirty="0" smtClean="0"/>
              <a:t>Long Lifecycle – Models critical for decision support at every phase</a:t>
            </a:r>
          </a:p>
          <a:p>
            <a:pPr lvl="1" eaLnBrk="1" hangingPunct="1"/>
            <a:r>
              <a:rPr lang="en-US" sz="1800" dirty="0" smtClean="0"/>
              <a:t>Greater use of simulation creates </a:t>
            </a:r>
            <a:r>
              <a:rPr lang="en-US" sz="1800" dirty="0" smtClean="0">
                <a:sym typeface="Wingdings" charset="2"/>
              </a:rPr>
              <a:t>transparency issues with </a:t>
            </a:r>
          </a:p>
          <a:p>
            <a:pPr lvl="2" eaLnBrk="1" hangingPunct="1"/>
            <a:r>
              <a:rPr lang="en-US" u="sng" dirty="0" smtClean="0">
                <a:sym typeface="Wingdings" charset="2"/>
              </a:rPr>
              <a:t>Validity</a:t>
            </a:r>
            <a:r>
              <a:rPr lang="en-US" dirty="0" smtClean="0">
                <a:sym typeface="Wingdings" charset="2"/>
              </a:rPr>
              <a:t> &amp; </a:t>
            </a:r>
            <a:r>
              <a:rPr lang="en-US" u="sng" dirty="0" smtClean="0">
                <a:sym typeface="Wingdings" charset="2"/>
              </a:rPr>
              <a:t>Scope </a:t>
            </a:r>
            <a:r>
              <a:rPr lang="en-US" dirty="0" smtClean="0">
                <a:sym typeface="Wingdings" charset="2"/>
              </a:rPr>
              <a:t>of assumptions</a:t>
            </a:r>
            <a:endParaRPr lang="en-US" dirty="0" smtClean="0"/>
          </a:p>
          <a:p>
            <a:pPr lvl="1" eaLnBrk="1" hangingPunct="1"/>
            <a:r>
              <a:rPr lang="en-US" sz="1800" dirty="0" smtClean="0"/>
              <a:t>Deterministic modeling hides significant uncertainties  </a:t>
            </a:r>
          </a:p>
          <a:p>
            <a:pPr lvl="1" eaLnBrk="1" hangingPunct="1"/>
            <a:r>
              <a:rPr lang="en-US" sz="1800" dirty="0" smtClean="0"/>
              <a:t>Transparency</a:t>
            </a:r>
            <a:endParaRPr lang="en-US" sz="800" dirty="0" smtClean="0"/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“All models are wrong, some are useful.”  George Box</a:t>
            </a:r>
          </a:p>
          <a:p>
            <a:pPr algn="ctr" eaLnBrk="1" hangingPunct="1">
              <a:buNone/>
            </a:pPr>
            <a:r>
              <a:rPr lang="en-US" sz="1400" dirty="0" smtClean="0"/>
              <a:t>* http://</a:t>
            </a:r>
            <a:r>
              <a:rPr lang="en-US" sz="1400" dirty="0" err="1" smtClean="0"/>
              <a:t>www.omgwiki.org/MBSE/lib/exe/fetch.php?media</a:t>
            </a:r>
            <a:r>
              <a:rPr lang="en-US" sz="1400" dirty="0" smtClean="0"/>
              <a:t>=mbse:miker_cser_usc_15_april_2011v5-handouts.pdf</a:t>
            </a:r>
          </a:p>
          <a:p>
            <a:pPr eaLnBrk="1" hangingPunct="1">
              <a:buNone/>
            </a:pPr>
            <a:r>
              <a:rPr lang="en-US" sz="1400" dirty="0" smtClean="0"/>
              <a:t>    Courtesy of Dr. Michael </a:t>
            </a:r>
            <a:r>
              <a:rPr lang="en-US" sz="1400" dirty="0" err="1" smtClean="0"/>
              <a:t>Ryschkewitsch</a:t>
            </a:r>
            <a:r>
              <a:rPr lang="en-US" sz="1400" dirty="0" smtClean="0"/>
              <a:t>, NASA, Chief Engineer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074250"/>
            <a:ext cx="3048000" cy="2446338"/>
          </a:xfrm>
          <a:prstGeom prst="rect">
            <a:avLst/>
          </a:prstGeom>
          <a:noFill/>
          <a:ln w="12700">
            <a:solidFill>
              <a:srgbClr val="0059DC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IW 2012 MBSE Usability </a:t>
            </a:r>
            <a:r>
              <a:rPr lang="en-US" dirty="0" err="1" smtClean="0"/>
              <a:t>CoP</a:t>
            </a:r>
            <a:r>
              <a:rPr lang="en-US" dirty="0" smtClean="0"/>
              <a:t>   Further Dialog: </a:t>
            </a:r>
            <a:r>
              <a:rPr lang="en-US" dirty="0" err="1" smtClean="0"/>
              <a:t>ScottWorkinger@gmail.com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NASA MBSE Challenges (cont.)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5830888" cy="54483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Efficiency, accuracy, cost effectiveness</a:t>
            </a:r>
          </a:p>
          <a:p>
            <a:pPr eaLnBrk="1" hangingPunct="1"/>
            <a:r>
              <a:rPr lang="en-US" sz="2000" dirty="0" smtClean="0"/>
              <a:t>Current methods are “wetware” intensive</a:t>
            </a:r>
          </a:p>
          <a:p>
            <a:pPr eaLnBrk="1" hangingPunct="1"/>
            <a:r>
              <a:rPr lang="en-US" sz="2000" dirty="0" smtClean="0"/>
              <a:t>Rapid &amp; effective teaming</a:t>
            </a:r>
          </a:p>
          <a:p>
            <a:pPr eaLnBrk="1" hangingPunct="1"/>
            <a:r>
              <a:rPr lang="en-US" sz="2000" dirty="0" smtClean="0"/>
              <a:t>Integration of discipline oriented tools</a:t>
            </a:r>
          </a:p>
          <a:p>
            <a:pPr eaLnBrk="1" hangingPunct="1"/>
            <a:r>
              <a:rPr lang="en-US" sz="2000" dirty="0" smtClean="0"/>
              <a:t>Capturing design rationale</a:t>
            </a:r>
          </a:p>
          <a:p>
            <a:pPr eaLnBrk="1" hangingPunct="1"/>
            <a:r>
              <a:rPr lang="en-US" sz="2000" dirty="0" smtClean="0"/>
              <a:t>Lossless integration across organization and tool boundaries</a:t>
            </a:r>
          </a:p>
          <a:p>
            <a:pPr eaLnBrk="1" hangingPunct="1"/>
            <a:r>
              <a:rPr lang="en-US" sz="2000" dirty="0" smtClean="0"/>
              <a:t>Supporting operations with design data</a:t>
            </a:r>
          </a:p>
          <a:p>
            <a:pPr eaLnBrk="1" hangingPunct="1"/>
            <a:r>
              <a:rPr lang="en-US" sz="2000" b="1" i="1" dirty="0" smtClean="0"/>
              <a:t>All current implementation schemes do not fully meet data &amp; interoperability requirements</a:t>
            </a:r>
          </a:p>
          <a:p>
            <a:pPr eaLnBrk="1" hangingPunct="1"/>
            <a:r>
              <a:rPr lang="en-US" sz="2000" dirty="0" smtClean="0"/>
              <a:t>Better integration with test &amp; evaluation</a:t>
            </a:r>
          </a:p>
          <a:p>
            <a:pPr eaLnBrk="1" hangingPunct="1"/>
            <a:r>
              <a:rPr lang="en-US" sz="2000" b="1" i="1" dirty="0" smtClean="0"/>
              <a:t>Collaborative SE needed</a:t>
            </a:r>
          </a:p>
          <a:p>
            <a:pPr lvl="1" eaLnBrk="1" hangingPunct="1"/>
            <a:r>
              <a:rPr lang="en-US" sz="1800" dirty="0" smtClean="0"/>
              <a:t>Libraries of parts</a:t>
            </a:r>
          </a:p>
          <a:p>
            <a:pPr lvl="1" eaLnBrk="1" hangingPunct="1"/>
            <a:r>
              <a:rPr lang="en-US" sz="1800" dirty="0" smtClean="0"/>
              <a:t>Incremental refinement of models through lifecycle</a:t>
            </a:r>
          </a:p>
          <a:p>
            <a:pPr lvl="1" eaLnBrk="1" hangingPunct="1"/>
            <a:r>
              <a:rPr lang="en-US" sz="1800" dirty="0" smtClean="0"/>
              <a:t>Rapid and diverse teaming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4820" name="Picture 12" descr="s100e59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8088" y="1052513"/>
            <a:ext cx="28924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93" y="3081433"/>
            <a:ext cx="2909606" cy="1449416"/>
          </a:xfrm>
          <a:prstGeom prst="rect">
            <a:avLst/>
          </a:prstGeom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Problem We Face 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>
          <a:xfrm>
            <a:off x="457200" y="1030143"/>
            <a:ext cx="8562975" cy="551988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Most large organizations face MBSE Challenges similar to NASA</a:t>
            </a:r>
          </a:p>
          <a:p>
            <a:pPr eaLnBrk="1" hangingPunct="1"/>
            <a:r>
              <a:rPr lang="en-US" sz="2000" dirty="0" smtClean="0"/>
              <a:t>Taken in the aggregate from Use Cases and NASA:</a:t>
            </a:r>
          </a:p>
          <a:p>
            <a:pPr lvl="1" eaLnBrk="1" hangingPunct="1"/>
            <a:r>
              <a:rPr lang="en-US" sz="1800" dirty="0" smtClean="0"/>
              <a:t>Over half of the Use Cases assume significant </a:t>
            </a:r>
            <a:r>
              <a:rPr lang="en-US" sz="1800" u="sng" dirty="0" smtClean="0"/>
              <a:t>integration</a:t>
            </a:r>
            <a:r>
              <a:rPr lang="en-US" sz="1800" dirty="0" smtClean="0"/>
              <a:t> of the MBSE </a:t>
            </a:r>
            <a:r>
              <a:rPr lang="en-US" sz="1800" dirty="0" err="1" smtClean="0"/>
              <a:t>env</a:t>
            </a:r>
            <a:r>
              <a:rPr lang="en-US" sz="1800" dirty="0" smtClean="0"/>
              <a:t>.</a:t>
            </a:r>
          </a:p>
          <a:p>
            <a:pPr lvl="1" eaLnBrk="1" hangingPunct="1"/>
            <a:r>
              <a:rPr lang="en-US" sz="1800" dirty="0" smtClean="0"/>
              <a:t>Over half of the Use Cases assume significant </a:t>
            </a:r>
            <a:r>
              <a:rPr lang="en-US" sz="1800" u="sng" dirty="0" smtClean="0"/>
              <a:t>collaboration</a:t>
            </a:r>
            <a:r>
              <a:rPr lang="en-US" sz="1800" dirty="0" smtClean="0"/>
              <a:t>.</a:t>
            </a:r>
          </a:p>
          <a:p>
            <a:pPr eaLnBrk="1" hangingPunct="1"/>
            <a:r>
              <a:rPr lang="en-US" sz="2000" dirty="0" smtClean="0"/>
              <a:t>To be usable, an MBSE Environment requires basic functions that make it “fit for use,” frequently including integration and collaboration support.</a:t>
            </a:r>
          </a:p>
          <a:p>
            <a:pPr eaLnBrk="1" hangingPunct="1"/>
            <a:r>
              <a:rPr lang="en-US" sz="2000" dirty="0" err="1" smtClean="0"/>
              <a:t>SysML</a:t>
            </a:r>
            <a:r>
              <a:rPr lang="en-US" sz="2000" dirty="0" smtClean="0"/>
              <a:t> tool license trend:</a:t>
            </a:r>
          </a:p>
          <a:p>
            <a:pPr lvl="1" eaLnBrk="1" hangingPunct="1"/>
            <a:r>
              <a:rPr lang="en-US" dirty="0" smtClean="0"/>
              <a:t>Exponential growth</a:t>
            </a:r>
          </a:p>
          <a:p>
            <a:pPr lvl="1" eaLnBrk="1" hangingPunct="1"/>
            <a:r>
              <a:rPr lang="en-US" dirty="0" smtClean="0"/>
              <a:t>Strong evidence of perceived value</a:t>
            </a:r>
          </a:p>
          <a:p>
            <a:pPr eaLnBrk="1" hangingPunct="1"/>
            <a:r>
              <a:rPr lang="en-US" sz="2000" dirty="0" smtClean="0"/>
              <a:t>We don’t know where MBSE environments are going</a:t>
            </a:r>
          </a:p>
          <a:p>
            <a:pPr eaLnBrk="1" hangingPunct="1"/>
            <a:r>
              <a:rPr lang="en-US" sz="2000" dirty="0" smtClean="0"/>
              <a:t>The Learning Curve is exponential</a:t>
            </a:r>
          </a:p>
          <a:p>
            <a:pPr eaLnBrk="1" hangingPunct="1"/>
            <a:r>
              <a:rPr lang="en-US" sz="2000" b="1" i="1" dirty="0" smtClean="0"/>
              <a:t>The integration and collaboration support assumed in the use cases and needed by many organizations do not exist, today.</a:t>
            </a:r>
            <a:endParaRPr lang="en-US" sz="2000" dirty="0" smtClean="0">
              <a:sym typeface="Wingdings" charset="2"/>
            </a:endParaRPr>
          </a:p>
          <a:p>
            <a:pPr eaLnBrk="1" hangingPunct="1"/>
            <a:r>
              <a:rPr lang="en-US" sz="2000" dirty="0" smtClean="0">
                <a:sym typeface="Wingdings" charset="2"/>
              </a:rPr>
              <a:t>Our Resource limits are very real</a:t>
            </a:r>
          </a:p>
          <a:p>
            <a:pPr algn="ctr" eaLnBrk="1" hangingPunct="1">
              <a:buFont typeface="Arial" charset="0"/>
              <a:buNone/>
            </a:pPr>
            <a:r>
              <a:rPr lang="en-US" sz="2000" u="sng" dirty="0" smtClean="0">
                <a:sym typeface="Wingdings" charset="2"/>
              </a:rPr>
              <a:t>There’s a mismatch between the need and the resources</a:t>
            </a:r>
          </a:p>
          <a:p>
            <a:pPr eaLnBrk="1" hangingPunct="1"/>
            <a:endParaRPr lang="en-US" b="1" i="1" dirty="0" smtClean="0"/>
          </a:p>
          <a:p>
            <a:pPr eaLnBrk="1" hangingPunct="1">
              <a:buFont typeface="Arial" charset="0"/>
              <a:buNone/>
            </a:pPr>
            <a:endParaRPr lang="en-US" b="1" i="1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76313" y="76200"/>
            <a:ext cx="7922027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Finessing the </a:t>
            </a:r>
            <a:r>
              <a:rPr lang="en-US" dirty="0" smtClean="0"/>
              <a:t>Resource Challenge</a:t>
            </a:r>
            <a:endParaRPr lang="en-US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We’ve been working essentially as a project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Insight:          </a:t>
            </a:r>
            <a:r>
              <a:rPr lang="en-US" b="1" i="1" dirty="0" smtClean="0"/>
              <a:t>“Usability is an emergent quality.”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				– Ron </a:t>
            </a:r>
            <a:r>
              <a:rPr lang="en-US" dirty="0" err="1" smtClean="0"/>
              <a:t>Lyells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Idea:  Organize as a Community of Practice</a:t>
            </a:r>
          </a:p>
          <a:p>
            <a:pPr lvl="1" eaLnBrk="1" hangingPunct="1"/>
            <a:r>
              <a:rPr lang="en-US" dirty="0" smtClean="0"/>
              <a:t>Let expertise and leadership emerge naturally</a:t>
            </a:r>
          </a:p>
          <a:p>
            <a:pPr lvl="1" eaLnBrk="1" hangingPunct="1"/>
            <a:r>
              <a:rPr lang="en-US" dirty="0" smtClean="0"/>
              <a:t>Create an Internet-based collaboration</a:t>
            </a:r>
          </a:p>
          <a:p>
            <a:pPr lvl="1" eaLnBrk="1" hangingPunct="1"/>
            <a:r>
              <a:rPr lang="en-US" dirty="0" smtClean="0"/>
              <a:t>Needed:  a space where people can practice, share, participate…</a:t>
            </a:r>
          </a:p>
          <a:p>
            <a:pPr lvl="2" eaLnBrk="1" hangingPunct="1"/>
            <a:r>
              <a:rPr lang="en-US" dirty="0" smtClean="0"/>
              <a:t>Current Choice:  Google Groups / Google Docs</a:t>
            </a:r>
          </a:p>
          <a:p>
            <a:pPr lvl="2" eaLnBrk="1" hangingPunct="1"/>
            <a:r>
              <a:rPr lang="en-US" b="1" i="1" dirty="0" smtClean="0"/>
              <a:t>Key Need:  Support dialog about artifacts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680" y="2527798"/>
            <a:ext cx="2803319" cy="1870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Thrust of the MBSE CoP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052512"/>
            <a:ext cx="8229600" cy="5805487"/>
          </a:xfrm>
        </p:spPr>
        <p:txBody>
          <a:bodyPr/>
          <a:lstStyle/>
          <a:p>
            <a:pPr eaLnBrk="1" hangingPunct="1"/>
            <a:r>
              <a:rPr lang="en-US" dirty="0" smtClean="0"/>
              <a:t>Trust the MBSE Community of Practice</a:t>
            </a:r>
          </a:p>
          <a:p>
            <a:pPr lvl="1" eaLnBrk="1" hangingPunct="1"/>
            <a:r>
              <a:rPr lang="en-US" sz="1800" dirty="0" smtClean="0"/>
              <a:t>Support them</a:t>
            </a:r>
          </a:p>
          <a:p>
            <a:pPr lvl="1" eaLnBrk="1" hangingPunct="1"/>
            <a:r>
              <a:rPr lang="en-US" sz="1800" dirty="0" smtClean="0"/>
              <a:t>Facilitate them</a:t>
            </a:r>
          </a:p>
          <a:p>
            <a:pPr lvl="1" eaLnBrk="1" hangingPunct="1"/>
            <a:r>
              <a:rPr lang="en-US" sz="1800" dirty="0" smtClean="0"/>
              <a:t>Empower them</a:t>
            </a:r>
          </a:p>
          <a:p>
            <a:pPr eaLnBrk="1" hangingPunct="1"/>
            <a:r>
              <a:rPr lang="en-US" dirty="0" smtClean="0"/>
              <a:t>Develop and Manage the Collaboration Environment</a:t>
            </a:r>
          </a:p>
          <a:p>
            <a:pPr eaLnBrk="1" hangingPunct="1"/>
            <a:r>
              <a:rPr lang="en-US" dirty="0" smtClean="0"/>
              <a:t>Role of MBSE Usability Team</a:t>
            </a:r>
          </a:p>
          <a:p>
            <a:pPr lvl="1" eaLnBrk="1" hangingPunct="1"/>
            <a:r>
              <a:rPr lang="en-US" sz="1800" dirty="0" smtClean="0"/>
              <a:t>Create exemplars</a:t>
            </a:r>
          </a:p>
          <a:p>
            <a:pPr lvl="2" eaLnBrk="1" hangingPunct="1"/>
            <a:r>
              <a:rPr lang="en-US" dirty="0" smtClean="0"/>
              <a:t>Use Cases</a:t>
            </a:r>
          </a:p>
          <a:p>
            <a:pPr lvl="2" eaLnBrk="1" hangingPunct="1"/>
            <a:r>
              <a:rPr lang="en-US" dirty="0" smtClean="0"/>
              <a:t>Processes</a:t>
            </a:r>
          </a:p>
          <a:p>
            <a:pPr lvl="2" eaLnBrk="1" hangingPunct="1"/>
            <a:r>
              <a:rPr lang="en-US" dirty="0" smtClean="0"/>
              <a:t>Models</a:t>
            </a:r>
          </a:p>
          <a:p>
            <a:pPr lvl="1" eaLnBrk="1" hangingPunct="1"/>
            <a:r>
              <a:rPr lang="en-US" sz="1800" dirty="0" smtClean="0"/>
              <a:t>Encourage dialog</a:t>
            </a:r>
          </a:p>
          <a:p>
            <a:pPr lvl="1" eaLnBrk="1" hangingPunct="1"/>
            <a:r>
              <a:rPr lang="en-US" sz="1800" dirty="0" smtClean="0"/>
              <a:t>Develop measures of usability</a:t>
            </a:r>
          </a:p>
          <a:p>
            <a:pPr lvl="1" eaLnBrk="1" hangingPunct="1"/>
            <a:r>
              <a:rPr lang="en-US" sz="1800" dirty="0" smtClean="0"/>
              <a:t>Focus attention on excellence</a:t>
            </a:r>
          </a:p>
          <a:p>
            <a:pPr eaLnBrk="1" hangingPunct="1"/>
            <a:r>
              <a:rPr lang="en-US" dirty="0" smtClean="0"/>
              <a:t>Who is the MBSE Community of Practice?  </a:t>
            </a:r>
            <a:r>
              <a:rPr lang="en-US" b="1" dirty="0" smtClean="0"/>
              <a:t>We are.  </a:t>
            </a:r>
            <a:r>
              <a:rPr lang="en-US" dirty="0" smtClean="0"/>
              <a:t>(All of us.)</a:t>
            </a:r>
          </a:p>
          <a:p>
            <a:pPr eaLnBrk="1" hangingPunct="1"/>
            <a:r>
              <a:rPr lang="en-US" dirty="0" smtClean="0"/>
              <a:t>Who is the MBSE Leadership?  </a:t>
            </a:r>
            <a:r>
              <a:rPr lang="en-US" b="1" dirty="0" smtClean="0"/>
              <a:t>You are.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IW 2012 MBSE Usability CoP          Further Dialog: ScottWorkinger@gmail.com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470" y="2939460"/>
            <a:ext cx="3278330" cy="270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2 Systems v1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C_master_guideline">
  <a:themeElements>
    <a:clrScheme name="RC_master_guideline 2">
      <a:dk1>
        <a:srgbClr val="000000"/>
      </a:dk1>
      <a:lt1>
        <a:srgbClr val="FFFFFF"/>
      </a:lt1>
      <a:dk2>
        <a:srgbClr val="D39100"/>
      </a:dk2>
      <a:lt2>
        <a:srgbClr val="F8F8F8"/>
      </a:lt2>
      <a:accent1>
        <a:srgbClr val="ABB41D"/>
      </a:accent1>
      <a:accent2>
        <a:srgbClr val="4A5F1D"/>
      </a:accent2>
      <a:accent3>
        <a:srgbClr val="FFFFFF"/>
      </a:accent3>
      <a:accent4>
        <a:srgbClr val="000000"/>
      </a:accent4>
      <a:accent5>
        <a:srgbClr val="D2D6AB"/>
      </a:accent5>
      <a:accent6>
        <a:srgbClr val="425519"/>
      </a:accent6>
      <a:hlink>
        <a:srgbClr val="63B5E8"/>
      </a:hlink>
      <a:folHlink>
        <a:srgbClr val="0068C6"/>
      </a:folHlink>
    </a:clrScheme>
    <a:fontScheme name="RC_master_guidelin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C_master_guideline 1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777777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_master_guideline 2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ABB41D"/>
        </a:accent1>
        <a:accent2>
          <a:srgbClr val="4A5F1D"/>
        </a:accent2>
        <a:accent3>
          <a:srgbClr val="FFFFFF"/>
        </a:accent3>
        <a:accent4>
          <a:srgbClr val="000000"/>
        </a:accent4>
        <a:accent5>
          <a:srgbClr val="D2D6AB"/>
        </a:accent5>
        <a:accent6>
          <a:srgbClr val="425519"/>
        </a:accent6>
        <a:hlink>
          <a:srgbClr val="63B5E8"/>
        </a:hlink>
        <a:folHlink>
          <a:srgbClr val="0068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5.0 21TE Architecture of TEnv-v0[3].pptx</Template>
  <TotalTime>1312</TotalTime>
  <Words>1170</Words>
  <Application>Microsoft Office PowerPoint</Application>
  <PresentationFormat>On-screen Show (4:3)</PresentationFormat>
  <Paragraphs>267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ST2 Systems v1.1</vt:lpstr>
      <vt:lpstr>RC_master_guideline</vt:lpstr>
      <vt:lpstr>MBSE Usability International Workshop 2012</vt:lpstr>
      <vt:lpstr>Context </vt:lpstr>
      <vt:lpstr>Major Results: Analysis of “Use Cases” from IW 2011</vt:lpstr>
      <vt:lpstr>Why We Need Detailed Use Cases</vt:lpstr>
      <vt:lpstr>NASA’s MBSE challenges (CSER 2011)*</vt:lpstr>
      <vt:lpstr>NASA MBSE Challenges (cont.)</vt:lpstr>
      <vt:lpstr>The Problem We Face </vt:lpstr>
      <vt:lpstr>Finessing the Resource Challenge</vt:lpstr>
      <vt:lpstr>Key Thrust of the MBSE CoP</vt:lpstr>
      <vt:lpstr>The MBSE Collaboration Space</vt:lpstr>
      <vt:lpstr>What’s Happening Now</vt:lpstr>
      <vt:lpstr>Examples from Recent Discussions: An Expanded Placement Use Case</vt:lpstr>
      <vt:lpstr>Library Identification</vt:lpstr>
      <vt:lpstr>Object Viewing &amp; Identification Issues</vt:lpstr>
      <vt:lpstr>Placing Rich Objects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MBSE CoP</dc:title>
  <dc:creator>Scott Workinger</dc:creator>
  <cp:lastModifiedBy>Sanford</cp:lastModifiedBy>
  <cp:revision>39</cp:revision>
  <dcterms:created xsi:type="dcterms:W3CDTF">2012-01-19T21:06:37Z</dcterms:created>
  <dcterms:modified xsi:type="dcterms:W3CDTF">2012-01-20T01:10:35Z</dcterms:modified>
</cp:coreProperties>
</file>