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
  </p:notesMasterIdLst>
  <p:sldIdLst>
    <p:sldId id="258" r:id="rId2"/>
    <p:sldId id="257" r:id="rId3"/>
    <p:sldId id="261" r:id="rId4"/>
    <p:sldId id="259" r:id="rId5"/>
    <p:sldId id="262" r:id="rId6"/>
    <p:sldId id="263" r:id="rId7"/>
    <p:sldId id="260" r:id="rId8"/>
    <p:sldId id="264" r:id="rId9"/>
    <p:sldId id="265" r:id="rId10"/>
  </p:sldIdLst>
  <p:sldSz cx="9601200" cy="7315200"/>
  <p:notesSz cx="7035800" cy="9309100"/>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sz="5700" b="1" kern="1200">
        <a:solidFill>
          <a:schemeClr val="tx1"/>
        </a:solidFill>
        <a:latin typeface="Arial" charset="0"/>
        <a:ea typeface="+mn-ea"/>
        <a:cs typeface="+mn-cs"/>
      </a:defRPr>
    </a:lvl1pPr>
    <a:lvl2pPr marL="482600" indent="-25400" algn="l" rtl="0" fontAlgn="base">
      <a:spcBef>
        <a:spcPct val="0"/>
      </a:spcBef>
      <a:spcAft>
        <a:spcPct val="0"/>
      </a:spcAft>
      <a:defRPr sz="5700" b="1" kern="1200">
        <a:solidFill>
          <a:schemeClr val="tx1"/>
        </a:solidFill>
        <a:latin typeface="Arial" charset="0"/>
        <a:ea typeface="+mn-ea"/>
        <a:cs typeface="+mn-cs"/>
      </a:defRPr>
    </a:lvl2pPr>
    <a:lvl3pPr marL="965200" indent="-50800" algn="l" rtl="0" fontAlgn="base">
      <a:spcBef>
        <a:spcPct val="0"/>
      </a:spcBef>
      <a:spcAft>
        <a:spcPct val="0"/>
      </a:spcAft>
      <a:defRPr sz="5700" b="1" kern="1200">
        <a:solidFill>
          <a:schemeClr val="tx1"/>
        </a:solidFill>
        <a:latin typeface="Arial" charset="0"/>
        <a:ea typeface="+mn-ea"/>
        <a:cs typeface="+mn-cs"/>
      </a:defRPr>
    </a:lvl3pPr>
    <a:lvl4pPr marL="1449388" indent="-77788" algn="l" rtl="0" fontAlgn="base">
      <a:spcBef>
        <a:spcPct val="0"/>
      </a:spcBef>
      <a:spcAft>
        <a:spcPct val="0"/>
      </a:spcAft>
      <a:defRPr sz="5700" b="1" kern="1200">
        <a:solidFill>
          <a:schemeClr val="tx1"/>
        </a:solidFill>
        <a:latin typeface="Arial" charset="0"/>
        <a:ea typeface="+mn-ea"/>
        <a:cs typeface="+mn-cs"/>
      </a:defRPr>
    </a:lvl4pPr>
    <a:lvl5pPr marL="1931988" indent="-103188" algn="l" rtl="0" fontAlgn="base">
      <a:spcBef>
        <a:spcPct val="0"/>
      </a:spcBef>
      <a:spcAft>
        <a:spcPct val="0"/>
      </a:spcAft>
      <a:defRPr sz="5700" b="1" kern="1200">
        <a:solidFill>
          <a:schemeClr val="tx1"/>
        </a:solidFill>
        <a:latin typeface="Arial" charset="0"/>
        <a:ea typeface="+mn-ea"/>
        <a:cs typeface="+mn-cs"/>
      </a:defRPr>
    </a:lvl5pPr>
    <a:lvl6pPr marL="2286000" algn="l" defTabSz="914400" rtl="0" eaLnBrk="1" latinLnBrk="0" hangingPunct="1">
      <a:defRPr sz="5700" b="1" kern="1200">
        <a:solidFill>
          <a:schemeClr val="tx1"/>
        </a:solidFill>
        <a:latin typeface="Arial" charset="0"/>
        <a:ea typeface="+mn-ea"/>
        <a:cs typeface="+mn-cs"/>
      </a:defRPr>
    </a:lvl6pPr>
    <a:lvl7pPr marL="2743200" algn="l" defTabSz="914400" rtl="0" eaLnBrk="1" latinLnBrk="0" hangingPunct="1">
      <a:defRPr sz="5700" b="1" kern="1200">
        <a:solidFill>
          <a:schemeClr val="tx1"/>
        </a:solidFill>
        <a:latin typeface="Arial" charset="0"/>
        <a:ea typeface="+mn-ea"/>
        <a:cs typeface="+mn-cs"/>
      </a:defRPr>
    </a:lvl7pPr>
    <a:lvl8pPr marL="3200400" algn="l" defTabSz="914400" rtl="0" eaLnBrk="1" latinLnBrk="0" hangingPunct="1">
      <a:defRPr sz="5700" b="1" kern="1200">
        <a:solidFill>
          <a:schemeClr val="tx1"/>
        </a:solidFill>
        <a:latin typeface="Arial" charset="0"/>
        <a:ea typeface="+mn-ea"/>
        <a:cs typeface="+mn-cs"/>
      </a:defRPr>
    </a:lvl8pPr>
    <a:lvl9pPr marL="3657600" algn="l" defTabSz="914400" rtl="0" eaLnBrk="1" latinLnBrk="0" hangingPunct="1">
      <a:defRPr sz="57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522" y="-84"/>
      </p:cViewPr>
      <p:guideLst>
        <p:guide orient="horz" pos="2304"/>
        <p:guide pos="3024"/>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958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84625" y="0"/>
            <a:ext cx="3049588" cy="465138"/>
          </a:xfrm>
          <a:prstGeom prst="rect">
            <a:avLst/>
          </a:prstGeom>
        </p:spPr>
        <p:txBody>
          <a:bodyPr vert="horz" lIns="91440" tIns="45720" rIns="91440" bIns="45720" rtlCol="0"/>
          <a:lstStyle>
            <a:lvl1pPr algn="r">
              <a:defRPr sz="1200"/>
            </a:lvl1pPr>
          </a:lstStyle>
          <a:p>
            <a:fld id="{9B19576C-08E9-4A8C-B97E-9A131AAD543B}" type="datetimeFigureOut">
              <a:rPr lang="en-US" smtClean="0"/>
              <a:pPr/>
              <a:t>6/24/2011</a:t>
            </a:fld>
            <a:endParaRPr lang="en-US"/>
          </a:p>
        </p:txBody>
      </p:sp>
      <p:sp>
        <p:nvSpPr>
          <p:cNvPr id="4" name="Slide Image Placeholder 3"/>
          <p:cNvSpPr>
            <a:spLocks noGrp="1" noRot="1" noChangeAspect="1"/>
          </p:cNvSpPr>
          <p:nvPr>
            <p:ph type="sldImg" idx="2"/>
          </p:nvPr>
        </p:nvSpPr>
        <p:spPr>
          <a:xfrm>
            <a:off x="1227138" y="698500"/>
            <a:ext cx="4581525" cy="34909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3263" y="4421188"/>
            <a:ext cx="5629275" cy="418941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375"/>
            <a:ext cx="3049588"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84625" y="8842375"/>
            <a:ext cx="3049588" cy="465138"/>
          </a:xfrm>
          <a:prstGeom prst="rect">
            <a:avLst/>
          </a:prstGeom>
        </p:spPr>
        <p:txBody>
          <a:bodyPr vert="horz" lIns="91440" tIns="45720" rIns="91440" bIns="45720" rtlCol="0" anchor="b"/>
          <a:lstStyle>
            <a:lvl1pPr algn="r">
              <a:defRPr sz="1200"/>
            </a:lvl1pPr>
          </a:lstStyle>
          <a:p>
            <a:fld id="{7A9303C5-F354-494C-9838-5B6463ECAFB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bwMode="auto">
          <a:noFill/>
          <a:ln>
            <a:miter lim="800000"/>
            <a:headEnd/>
            <a:tailEnd/>
          </a:ln>
        </p:spPr>
        <p:txBody>
          <a:bodyPr/>
          <a:lstStyle/>
          <a:p>
            <a:fld id="{481EEDB8-8675-4368-A3D4-099C04BF34F6}" type="slidenum">
              <a:rPr lang="en-US"/>
              <a:pPr/>
              <a:t>6</a:t>
            </a:fld>
            <a:endParaRPr lang="en-US"/>
          </a:p>
        </p:txBody>
      </p:sp>
      <p:sp>
        <p:nvSpPr>
          <p:cNvPr id="5222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222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lnSpc>
                <a:spcPct val="80000"/>
              </a:lnSpc>
              <a:spcBef>
                <a:spcPct val="0"/>
              </a:spcBef>
            </a:pPr>
            <a:endParaRPr lang="en-US" sz="800" b="1" dirty="0" smtClean="0">
              <a:ea typeface="ＭＳ Ｐゴシック" pitchFamily="-109" charset="-128"/>
            </a:endParaRPr>
          </a:p>
          <a:p>
            <a:pPr eaLnBrk="1" hangingPunct="1">
              <a:lnSpc>
                <a:spcPct val="80000"/>
              </a:lnSpc>
              <a:spcBef>
                <a:spcPct val="0"/>
              </a:spcBef>
            </a:pPr>
            <a:endParaRPr lang="en-US" sz="800" b="1" u="sng" dirty="0" smtClean="0">
              <a:ea typeface="ＭＳ Ｐゴシック" pitchFamily="-109" charset="-128"/>
            </a:endParaRPr>
          </a:p>
          <a:p>
            <a:pPr eaLnBrk="1" hangingPunct="1">
              <a:lnSpc>
                <a:spcPct val="80000"/>
              </a:lnSpc>
              <a:spcBef>
                <a:spcPct val="0"/>
              </a:spcBef>
            </a:pPr>
            <a:r>
              <a:rPr lang="en-US" sz="800" b="1" u="sng" dirty="0" smtClean="0">
                <a:ea typeface="ＭＳ Ｐゴシック" pitchFamily="-109" charset="-128"/>
              </a:rPr>
              <a:t>The Objective</a:t>
            </a:r>
            <a:r>
              <a:rPr lang="en-US" sz="800" b="1" dirty="0" smtClean="0">
                <a:ea typeface="ＭＳ Ｐゴシック" pitchFamily="-109" charset="-128"/>
              </a:rPr>
              <a:t> </a:t>
            </a:r>
            <a:r>
              <a:rPr lang="en-US" sz="800" b="1" dirty="0" smtClean="0">
                <a:ea typeface="ＭＳ Ｐゴシック" pitchFamily="-109" charset="-128"/>
                <a:sym typeface="Wingdings" pitchFamily="-109" charset="2"/>
              </a:rPr>
              <a:t></a:t>
            </a:r>
            <a:r>
              <a:rPr lang="en-US" sz="800" b="1" dirty="0" smtClean="0">
                <a:ea typeface="ＭＳ Ｐゴシック" pitchFamily="-109" charset="-128"/>
              </a:rPr>
              <a:t> This is the purpose of the exemplar activity.  Often the review group expressed the objective in the form A </a:t>
            </a:r>
            <a:r>
              <a:rPr lang="en-US" sz="800" b="1" dirty="0" smtClean="0">
                <a:ea typeface="ＭＳ Ｐゴシック" pitchFamily="-109" charset="-128"/>
                <a:sym typeface="Wingdings" pitchFamily="-109" charset="2"/>
              </a:rPr>
              <a:t> B to express the objective as moving from an input (or inputs), A, to an output (or outputs) B.  Example:         </a:t>
            </a:r>
          </a:p>
          <a:p>
            <a:pPr eaLnBrk="1" hangingPunct="1">
              <a:lnSpc>
                <a:spcPct val="80000"/>
              </a:lnSpc>
              <a:spcBef>
                <a:spcPct val="0"/>
              </a:spcBef>
            </a:pPr>
            <a:r>
              <a:rPr lang="en-US" sz="800" b="1" dirty="0" smtClean="0">
                <a:ea typeface="ＭＳ Ｐゴシック" pitchFamily="-109" charset="-128"/>
                <a:sym typeface="Wingdings" pitchFamily="-109" charset="2"/>
              </a:rPr>
              <a:t>		SE Requirements  Set of Testable Requirements </a:t>
            </a:r>
          </a:p>
          <a:p>
            <a:pPr eaLnBrk="1" hangingPunct="1">
              <a:lnSpc>
                <a:spcPct val="80000"/>
              </a:lnSpc>
              <a:spcBef>
                <a:spcPct val="0"/>
              </a:spcBef>
            </a:pPr>
            <a:r>
              <a:rPr lang="en-US" sz="800" b="1" dirty="0" smtClean="0">
                <a:ea typeface="ＭＳ Ｐゴシック" pitchFamily="-109" charset="-128"/>
                <a:sym typeface="Wingdings" pitchFamily="-109" charset="2"/>
              </a:rPr>
              <a:t>	expresses the objective of starting with a set of Systems Engineering Requirements as input and creating a set of Testable Requirements as output.</a:t>
            </a:r>
            <a:r>
              <a:rPr lang="en-US" sz="800" b="1" dirty="0" smtClean="0">
                <a:ea typeface="ＭＳ Ｐゴシック" pitchFamily="-109" charset="-128"/>
              </a:rPr>
              <a:t>  </a:t>
            </a:r>
            <a:r>
              <a:rPr lang="en-US" sz="800" dirty="0" smtClean="0">
                <a:solidFill>
                  <a:srgbClr val="008000"/>
                </a:solidFill>
                <a:ea typeface="ＭＳ Ｐゴシック" pitchFamily="-109" charset="-128"/>
              </a:rPr>
              <a:t>KT </a:t>
            </a:r>
            <a:r>
              <a:rPr lang="en-US" sz="800" b="1" baseline="30000" dirty="0" smtClean="0">
                <a:solidFill>
                  <a:srgbClr val="008000"/>
                </a:solidFill>
                <a:ea typeface="ＭＳ Ｐゴシック" pitchFamily="-109" charset="-128"/>
              </a:rPr>
              <a:t>*</a:t>
            </a:r>
            <a:endParaRPr lang="en-US" sz="800" b="1" dirty="0" smtClean="0">
              <a:solidFill>
                <a:srgbClr val="008000"/>
              </a:solidFill>
              <a:ea typeface="ＭＳ Ｐゴシック" pitchFamily="-109" charset="-128"/>
            </a:endParaRPr>
          </a:p>
          <a:p>
            <a:pPr eaLnBrk="1" hangingPunct="1">
              <a:lnSpc>
                <a:spcPct val="80000"/>
              </a:lnSpc>
              <a:spcBef>
                <a:spcPct val="0"/>
              </a:spcBef>
            </a:pPr>
            <a:r>
              <a:rPr lang="en-US" sz="800" b="1" u="sng" dirty="0" smtClean="0">
                <a:ea typeface="ＭＳ Ｐゴシック" pitchFamily="-109" charset="-128"/>
              </a:rPr>
              <a:t>Major Steps</a:t>
            </a:r>
            <a:r>
              <a:rPr lang="en-US" sz="800" b="1" dirty="0" smtClean="0">
                <a:ea typeface="ＭＳ Ｐゴシック" pitchFamily="-109" charset="-128"/>
              </a:rPr>
              <a:t> – The major steps needed to achieve the objective of the exemplar - To some degree, these steps are key to conveying an understanding of how to implement the activity, so the steps are important; however, there was little desire to second guess the authors of the exemplars about these steps.</a:t>
            </a:r>
          </a:p>
          <a:p>
            <a:pPr eaLnBrk="1" hangingPunct="1">
              <a:lnSpc>
                <a:spcPct val="80000"/>
              </a:lnSpc>
              <a:spcBef>
                <a:spcPct val="0"/>
              </a:spcBef>
            </a:pPr>
            <a:r>
              <a:rPr lang="en-US" sz="800" b="1" u="sng" dirty="0" smtClean="0">
                <a:ea typeface="ＭＳ Ｐゴシック" pitchFamily="-109" charset="-128"/>
              </a:rPr>
              <a:t>Skills &amp; Techniques</a:t>
            </a:r>
            <a:r>
              <a:rPr lang="en-US" sz="800" b="1" dirty="0" smtClean="0">
                <a:ea typeface="ＭＳ Ｐゴシック" pitchFamily="-109" charset="-128"/>
              </a:rPr>
              <a:t> </a:t>
            </a:r>
            <a:r>
              <a:rPr lang="en-US" sz="800" b="1" dirty="0" smtClean="0">
                <a:ea typeface="ＭＳ Ｐゴシック" pitchFamily="-109" charset="-128"/>
                <a:sym typeface="Wingdings" pitchFamily="-109" charset="2"/>
              </a:rPr>
              <a:t> In certain cases, the review group wanted to highlight particular skills and techniques needed to successfully complete the exemplar.</a:t>
            </a:r>
          </a:p>
          <a:p>
            <a:pPr eaLnBrk="1" hangingPunct="1">
              <a:lnSpc>
                <a:spcPct val="80000"/>
              </a:lnSpc>
              <a:spcBef>
                <a:spcPct val="0"/>
              </a:spcBef>
            </a:pPr>
            <a:r>
              <a:rPr lang="en-US" sz="800" b="1" u="sng" dirty="0" smtClean="0">
                <a:ea typeface="ＭＳ Ｐゴシック" pitchFamily="-109" charset="-128"/>
                <a:sym typeface="Wingdings" pitchFamily="-109" charset="2"/>
              </a:rPr>
              <a:t>Tools</a:t>
            </a:r>
            <a:r>
              <a:rPr lang="en-US" sz="800" b="1" dirty="0" smtClean="0">
                <a:ea typeface="ＭＳ Ｐゴシック" pitchFamily="-109" charset="-128"/>
                <a:sym typeface="Wingdings" pitchFamily="-109" charset="2"/>
              </a:rPr>
              <a:t>  For this course, coverage of tools is limited to familiarity.  A brief mention of a tool is often sufficient.</a:t>
            </a:r>
          </a:p>
          <a:p>
            <a:pPr eaLnBrk="1" hangingPunct="1">
              <a:lnSpc>
                <a:spcPct val="80000"/>
              </a:lnSpc>
              <a:spcBef>
                <a:spcPct val="0"/>
              </a:spcBef>
            </a:pPr>
            <a:r>
              <a:rPr lang="en-US" sz="800" b="1" u="sng" dirty="0" smtClean="0">
                <a:ea typeface="ＭＳ Ｐゴシック" pitchFamily="-109" charset="-128"/>
                <a:sym typeface="Wingdings" pitchFamily="-109" charset="2"/>
              </a:rPr>
              <a:t>Key Knowledge &amp; Insights (K&amp;I)</a:t>
            </a:r>
            <a:r>
              <a:rPr lang="en-US" sz="800" b="1" dirty="0" smtClean="0">
                <a:ea typeface="ＭＳ Ｐゴシック" pitchFamily="-109" charset="-128"/>
                <a:sym typeface="Wingdings" pitchFamily="-109" charset="2"/>
              </a:rPr>
              <a:t>  Key knowledge and insights that we want the students to understand. </a:t>
            </a:r>
            <a:r>
              <a:rPr lang="en-US" sz="800" dirty="0" smtClean="0">
                <a:solidFill>
                  <a:srgbClr val="008000"/>
                </a:solidFill>
                <a:ea typeface="ＭＳ Ｐゴシック" pitchFamily="-109" charset="-128"/>
                <a:sym typeface="Wingdings" pitchFamily="-109" charset="2"/>
              </a:rPr>
              <a:t>KT</a:t>
            </a:r>
            <a:endParaRPr lang="en-US" sz="800" dirty="0" smtClean="0">
              <a:ea typeface="ＭＳ Ｐゴシック" pitchFamily="-109" charset="-128"/>
              <a:sym typeface="Wingdings" pitchFamily="-109" charset="2"/>
            </a:endParaRPr>
          </a:p>
          <a:p>
            <a:pPr eaLnBrk="1" hangingPunct="1">
              <a:lnSpc>
                <a:spcPct val="80000"/>
              </a:lnSpc>
              <a:spcBef>
                <a:spcPct val="0"/>
              </a:spcBef>
            </a:pPr>
            <a:r>
              <a:rPr lang="en-US" sz="800" b="1" u="sng" dirty="0" smtClean="0">
                <a:ea typeface="ＭＳ Ｐゴシック" pitchFamily="-109" charset="-128"/>
                <a:sym typeface="Wingdings" pitchFamily="-109" charset="2"/>
              </a:rPr>
              <a:t>Artifacts and Major Objects</a:t>
            </a:r>
            <a:r>
              <a:rPr lang="en-US" sz="800" b="1" dirty="0" smtClean="0">
                <a:ea typeface="ＭＳ Ｐゴシック" pitchFamily="-109" charset="-128"/>
                <a:sym typeface="Wingdings" pitchFamily="-109" charset="2"/>
              </a:rPr>
              <a:t>  These are items that are used during the exemplar as:</a:t>
            </a:r>
          </a:p>
          <a:p>
            <a:pPr lvl="1" eaLnBrk="1" hangingPunct="1">
              <a:lnSpc>
                <a:spcPct val="80000"/>
              </a:lnSpc>
              <a:spcBef>
                <a:spcPct val="0"/>
              </a:spcBef>
            </a:pPr>
            <a:r>
              <a:rPr lang="en-US" sz="800" dirty="0" smtClean="0">
                <a:ea typeface="ＭＳ Ｐゴシック" pitchFamily="-109" charset="-128"/>
                <a:sym typeface="Wingdings" pitchFamily="-109" charset="2"/>
              </a:rPr>
              <a:t>Inputs</a:t>
            </a:r>
          </a:p>
          <a:p>
            <a:pPr lvl="1" eaLnBrk="1" hangingPunct="1">
              <a:lnSpc>
                <a:spcPct val="80000"/>
              </a:lnSpc>
              <a:spcBef>
                <a:spcPct val="0"/>
              </a:spcBef>
            </a:pPr>
            <a:r>
              <a:rPr lang="en-US" sz="800" dirty="0" smtClean="0">
                <a:ea typeface="ＭＳ Ｐゴシック" pitchFamily="-109" charset="-128"/>
                <a:sym typeface="Wingdings" pitchFamily="-109" charset="2"/>
              </a:rPr>
              <a:t>Intermediate Work Product</a:t>
            </a:r>
          </a:p>
          <a:p>
            <a:pPr lvl="1" eaLnBrk="1" hangingPunct="1">
              <a:lnSpc>
                <a:spcPct val="80000"/>
              </a:lnSpc>
              <a:spcBef>
                <a:spcPct val="0"/>
              </a:spcBef>
            </a:pPr>
            <a:r>
              <a:rPr lang="en-US" sz="800" dirty="0" smtClean="0">
                <a:ea typeface="ＭＳ Ｐゴシック" pitchFamily="-109" charset="-128"/>
                <a:sym typeface="Wingdings" pitchFamily="-109" charset="2"/>
              </a:rPr>
              <a:t>Outputs</a:t>
            </a:r>
            <a:endParaRPr lang="en-US" sz="800" b="1" dirty="0" smtClean="0">
              <a:ea typeface="ＭＳ Ｐゴシック" pitchFamily="-109" charset="-128"/>
              <a:sym typeface="Wingdings" pitchFamily="-109" charset="2"/>
            </a:endParaRPr>
          </a:p>
          <a:p>
            <a:pPr eaLnBrk="1" hangingPunct="1">
              <a:lnSpc>
                <a:spcPct val="80000"/>
              </a:lnSpc>
              <a:spcBef>
                <a:spcPct val="0"/>
              </a:spcBef>
            </a:pPr>
            <a:r>
              <a:rPr lang="en-US" sz="800" b="1" u="sng" dirty="0" smtClean="0">
                <a:ea typeface="ＭＳ Ｐゴシック" pitchFamily="-109" charset="-128"/>
                <a:sym typeface="Wingdings" pitchFamily="-109" charset="2"/>
              </a:rPr>
              <a:t>Key Competencies</a:t>
            </a:r>
            <a:r>
              <a:rPr lang="en-US" sz="800" b="1" dirty="0" smtClean="0">
                <a:ea typeface="ＭＳ Ｐゴシック" pitchFamily="-109" charset="-128"/>
                <a:sym typeface="Wingdings" pitchFamily="-109" charset="2"/>
              </a:rPr>
              <a:t> – These are the key competencies that all students are supposed to achieve by the time they have completed the course. </a:t>
            </a:r>
            <a:r>
              <a:rPr lang="en-US" sz="800" dirty="0" smtClean="0">
                <a:solidFill>
                  <a:srgbClr val="008000"/>
                </a:solidFill>
                <a:ea typeface="ＭＳ Ｐゴシック" pitchFamily="-109" charset="-128"/>
                <a:sym typeface="Wingdings" pitchFamily="-109" charset="2"/>
              </a:rPr>
              <a:t>KT</a:t>
            </a:r>
            <a:r>
              <a:rPr lang="en-US" sz="800" b="1" dirty="0" smtClean="0">
                <a:ea typeface="ＭＳ Ｐゴシック" pitchFamily="-109" charset="-128"/>
                <a:sym typeface="Wingdings" pitchFamily="-109" charset="2"/>
              </a:rPr>
              <a:t> </a:t>
            </a:r>
          </a:p>
          <a:p>
            <a:pPr eaLnBrk="1" hangingPunct="1">
              <a:lnSpc>
                <a:spcPct val="80000"/>
              </a:lnSpc>
              <a:spcBef>
                <a:spcPct val="0"/>
              </a:spcBef>
            </a:pPr>
            <a:r>
              <a:rPr lang="en-US" sz="800" b="1" u="sng" dirty="0" smtClean="0">
                <a:ea typeface="ＭＳ Ｐゴシック" pitchFamily="-109" charset="-128"/>
                <a:sym typeface="Wingdings" pitchFamily="-109" charset="2"/>
              </a:rPr>
              <a:t>Key Themes of the Course</a:t>
            </a:r>
            <a:r>
              <a:rPr lang="en-US" sz="800" b="1" dirty="0" smtClean="0">
                <a:ea typeface="ＭＳ Ｐゴシック" pitchFamily="-109" charset="-128"/>
                <a:sym typeface="Wingdings" pitchFamily="-109" charset="2"/>
              </a:rPr>
              <a:t>  These emerged by being mentioned in more than one exemplar.  If an item is repeatedly mentioned, then it has a natural importance that should be recognized.  These themes deserve highlighting in the instructional material that complements the exemplars. </a:t>
            </a:r>
            <a:r>
              <a:rPr lang="en-US" sz="800" dirty="0" smtClean="0">
                <a:solidFill>
                  <a:srgbClr val="008000"/>
                </a:solidFill>
                <a:ea typeface="ＭＳ Ｐゴシック" pitchFamily="-109" charset="-128"/>
                <a:sym typeface="Wingdings" pitchFamily="-109" charset="2"/>
              </a:rPr>
              <a:t>KT</a:t>
            </a:r>
            <a:r>
              <a:rPr lang="en-US" sz="800" b="1" dirty="0" smtClean="0">
                <a:ea typeface="ＭＳ Ｐゴシック" pitchFamily="-109" charset="-128"/>
                <a:sym typeface="Wingdings" pitchFamily="-109" charset="2"/>
              </a:rPr>
              <a:t> </a:t>
            </a:r>
          </a:p>
          <a:p>
            <a:pPr eaLnBrk="1" hangingPunct="1">
              <a:lnSpc>
                <a:spcPct val="80000"/>
              </a:lnSpc>
              <a:spcBef>
                <a:spcPct val="0"/>
              </a:spcBef>
            </a:pPr>
            <a:endParaRPr lang="en-US" sz="800" b="1" dirty="0" smtClean="0">
              <a:ea typeface="ＭＳ Ｐゴシック" pitchFamily="-109" charset="-128"/>
              <a:sym typeface="Wingdings" pitchFamily="-109" charset="2"/>
            </a:endParaRPr>
          </a:p>
          <a:p>
            <a:pPr eaLnBrk="1" hangingPunct="1">
              <a:lnSpc>
                <a:spcPct val="80000"/>
              </a:lnSpc>
              <a:spcBef>
                <a:spcPct val="0"/>
              </a:spcBef>
            </a:pPr>
            <a:r>
              <a:rPr lang="en-US" sz="800" dirty="0" smtClean="0">
                <a:solidFill>
                  <a:srgbClr val="008000"/>
                </a:solidFill>
                <a:ea typeface="ＭＳ Ｐゴシック" pitchFamily="-109" charset="-128"/>
              </a:rPr>
              <a:t> </a:t>
            </a:r>
            <a:r>
              <a:rPr lang="en-US" sz="800" b="1" baseline="30000" dirty="0" smtClean="0">
                <a:solidFill>
                  <a:srgbClr val="008000"/>
                </a:solidFill>
                <a:ea typeface="ＭＳ Ｐゴシック" pitchFamily="-109" charset="-128"/>
              </a:rPr>
              <a:t>* </a:t>
            </a:r>
            <a:r>
              <a:rPr lang="en-US" sz="800" dirty="0" smtClean="0">
                <a:solidFill>
                  <a:srgbClr val="008000"/>
                </a:solidFill>
                <a:ea typeface="ＭＳ Ｐゴシック" pitchFamily="-109" charset="-128"/>
                <a:sym typeface="Wingdings" pitchFamily="-109" charset="2"/>
              </a:rPr>
              <a:t>KT</a:t>
            </a:r>
            <a:r>
              <a:rPr lang="en-US" sz="800" b="1" dirty="0" smtClean="0">
                <a:ea typeface="ＭＳ Ｐゴシック" pitchFamily="-109" charset="-128"/>
                <a:sym typeface="Wingdings" pitchFamily="-109" charset="2"/>
              </a:rPr>
              <a:t> – Key Takeaway</a:t>
            </a:r>
          </a:p>
          <a:p>
            <a:pPr eaLnBrk="1" hangingPunct="1">
              <a:lnSpc>
                <a:spcPct val="80000"/>
              </a:lnSpc>
              <a:spcBef>
                <a:spcPct val="0"/>
              </a:spcBef>
            </a:pPr>
            <a:endParaRPr lang="en-US" sz="800" b="1" dirty="0" smtClean="0">
              <a:ea typeface="ＭＳ Ｐゴシック" pitchFamily="-109" charset="-128"/>
            </a:endParaRPr>
          </a:p>
          <a:p>
            <a:pPr eaLnBrk="1" hangingPunct="1">
              <a:lnSpc>
                <a:spcPct val="80000"/>
              </a:lnSpc>
              <a:spcBef>
                <a:spcPct val="0"/>
              </a:spcBef>
            </a:pPr>
            <a:endParaRPr lang="en-US" sz="800" dirty="0" smtClean="0">
              <a:ea typeface="ＭＳ Ｐゴシック" pitchFamily="-109"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1EB6AF53-C305-4D21-A5C5-CE7C0F6C828F}" type="slidenum">
              <a:rPr lang="en-US" smtClean="0"/>
              <a:pPr/>
              <a:t>7</a:t>
            </a:fld>
            <a:endParaRPr lang="en-US" smtClean="0"/>
          </a:p>
        </p:txBody>
      </p:sp>
      <p:sp>
        <p:nvSpPr>
          <p:cNvPr id="1024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C3C8CD"/>
        </a:solidFill>
        <a:effectLst/>
      </p:bgPr>
    </p:bg>
    <p:spTree>
      <p:nvGrpSpPr>
        <p:cNvPr id="1" name=""/>
        <p:cNvGrpSpPr/>
        <p:nvPr/>
      </p:nvGrpSpPr>
      <p:grpSpPr>
        <a:xfrm>
          <a:off x="0" y="0"/>
          <a:ext cx="0" cy="0"/>
          <a:chOff x="0" y="0"/>
          <a:chExt cx="0" cy="0"/>
        </a:xfrm>
      </p:grpSpPr>
      <p:grpSp>
        <p:nvGrpSpPr>
          <p:cNvPr id="4" name="Group 17"/>
          <p:cNvGrpSpPr>
            <a:grpSpLocks/>
          </p:cNvGrpSpPr>
          <p:nvPr/>
        </p:nvGrpSpPr>
        <p:grpSpPr bwMode="auto">
          <a:xfrm>
            <a:off x="1588" y="5124450"/>
            <a:ext cx="9598025" cy="2190750"/>
            <a:chOff x="1" y="3026"/>
            <a:chExt cx="5758" cy="1294"/>
          </a:xfrm>
        </p:grpSpPr>
        <p:sp>
          <p:nvSpPr>
            <p:cNvPr id="5" name="Freeform 11"/>
            <p:cNvSpPr>
              <a:spLocks/>
            </p:cNvSpPr>
            <p:nvPr/>
          </p:nvSpPr>
          <p:spPr bwMode="auto">
            <a:xfrm>
              <a:off x="1" y="3026"/>
              <a:ext cx="5758" cy="288"/>
            </a:xfrm>
            <a:custGeom>
              <a:avLst/>
              <a:gdLst/>
              <a:ahLst/>
              <a:cxnLst>
                <a:cxn ang="0">
                  <a:pos x="0" y="314"/>
                </a:cxn>
                <a:cxn ang="0">
                  <a:pos x="2879" y="0"/>
                </a:cxn>
                <a:cxn ang="0">
                  <a:pos x="5758" y="314"/>
                </a:cxn>
              </a:cxnLst>
              <a:rect l="0" t="0" r="r" b="b"/>
              <a:pathLst>
                <a:path w="5758" h="314">
                  <a:moveTo>
                    <a:pt x="0" y="314"/>
                  </a:moveTo>
                  <a:cubicBezTo>
                    <a:pt x="959" y="157"/>
                    <a:pt x="1919" y="0"/>
                    <a:pt x="2879" y="0"/>
                  </a:cubicBezTo>
                  <a:cubicBezTo>
                    <a:pt x="3839" y="0"/>
                    <a:pt x="4798" y="157"/>
                    <a:pt x="5758" y="314"/>
                  </a:cubicBezTo>
                </a:path>
              </a:pathLst>
            </a:custGeom>
            <a:solidFill>
              <a:srgbClr val="FFFFFF"/>
            </a:solidFill>
            <a:ln w="9525">
              <a:noFill/>
              <a:round/>
              <a:headEnd/>
              <a:tailEnd/>
            </a:ln>
            <a:effectLst/>
          </p:spPr>
          <p:txBody>
            <a:bodyPr/>
            <a:lstStyle/>
            <a:p>
              <a:pPr eaLnBrk="0" hangingPunct="0">
                <a:lnSpc>
                  <a:spcPct val="110000"/>
                </a:lnSpc>
                <a:defRPr/>
              </a:pPr>
              <a:endParaRPr lang="en-US"/>
            </a:p>
          </p:txBody>
        </p:sp>
        <p:sp>
          <p:nvSpPr>
            <p:cNvPr id="6" name="Rectangle 15"/>
            <p:cNvSpPr>
              <a:spLocks noChangeArrowheads="1"/>
            </p:cNvSpPr>
            <p:nvPr/>
          </p:nvSpPr>
          <p:spPr bwMode="auto">
            <a:xfrm>
              <a:off x="1" y="3314"/>
              <a:ext cx="5758" cy="1006"/>
            </a:xfrm>
            <a:prstGeom prst="rect">
              <a:avLst/>
            </a:prstGeom>
            <a:solidFill>
              <a:schemeClr val="bg1"/>
            </a:solidFill>
            <a:ln w="12699">
              <a:noFill/>
              <a:miter lim="800000"/>
              <a:headEnd/>
              <a:tailEnd/>
            </a:ln>
            <a:effectLst/>
          </p:spPr>
          <p:txBody>
            <a:bodyPr wrap="none" lIns="90488" tIns="44450" rIns="90488" bIns="44450" anchor="ctr"/>
            <a:lstStyle/>
            <a:p>
              <a:pPr eaLnBrk="0" hangingPunct="0">
                <a:lnSpc>
                  <a:spcPct val="110000"/>
                </a:lnSpc>
                <a:defRPr/>
              </a:pPr>
              <a:endParaRPr lang="en-US"/>
            </a:p>
          </p:txBody>
        </p:sp>
      </p:grpSp>
      <p:pic>
        <p:nvPicPr>
          <p:cNvPr id="7" name="Picture 14"/>
          <p:cNvPicPr>
            <a:picLocks noChangeArrowheads="1"/>
          </p:cNvPicPr>
          <p:nvPr/>
        </p:nvPicPr>
        <p:blipFill>
          <a:blip r:embed="rId2" cstate="print"/>
          <a:srcRect/>
          <a:stretch>
            <a:fillRect/>
          </a:stretch>
        </p:blipFill>
        <p:spPr bwMode="auto">
          <a:xfrm>
            <a:off x="7200900" y="6502400"/>
            <a:ext cx="1927225" cy="361950"/>
          </a:xfrm>
          <a:prstGeom prst="rect">
            <a:avLst/>
          </a:prstGeom>
          <a:noFill/>
          <a:ln w="12699">
            <a:noFill/>
            <a:miter lim="800000"/>
            <a:headEnd/>
            <a:tailEnd/>
          </a:ln>
        </p:spPr>
      </p:pic>
      <p:sp>
        <p:nvSpPr>
          <p:cNvPr id="10243" name="Rectangle 3"/>
          <p:cNvSpPr>
            <a:spLocks noGrp="1" noChangeArrowheads="1"/>
          </p:cNvSpPr>
          <p:nvPr>
            <p:ph type="ctrTitle"/>
          </p:nvPr>
        </p:nvSpPr>
        <p:spPr>
          <a:xfrm>
            <a:off x="720090" y="1159934"/>
            <a:ext cx="8161020" cy="2032000"/>
          </a:xfrm>
        </p:spPr>
        <p:txBody>
          <a:bodyPr/>
          <a:lstStyle>
            <a:lvl1pPr algn="ctr">
              <a:lnSpc>
                <a:spcPct val="85000"/>
              </a:lnSpc>
              <a:spcBef>
                <a:spcPct val="15000"/>
              </a:spcBef>
              <a:defRPr sz="4700"/>
            </a:lvl1pPr>
          </a:lstStyle>
          <a:p>
            <a:r>
              <a:rPr lang="en-US" smtClean="0"/>
              <a:t>Click to edit Master title style</a:t>
            </a:r>
            <a:endParaRPr lang="en-US" dirty="0"/>
          </a:p>
        </p:txBody>
      </p:sp>
      <p:sp>
        <p:nvSpPr>
          <p:cNvPr id="10244" name="Rectangle 4"/>
          <p:cNvSpPr>
            <a:spLocks noGrp="1" noChangeArrowheads="1"/>
          </p:cNvSpPr>
          <p:nvPr>
            <p:ph type="subTitle" idx="1"/>
          </p:nvPr>
        </p:nvSpPr>
        <p:spPr>
          <a:xfrm>
            <a:off x="1440180" y="3302000"/>
            <a:ext cx="6720840" cy="1532467"/>
          </a:xfrm>
        </p:spPr>
        <p:txBody>
          <a:bodyPr/>
          <a:lstStyle>
            <a:lvl1pPr marL="0" indent="0" algn="ctr">
              <a:buFontTx/>
              <a:buNone/>
              <a:defRPr sz="3000">
                <a:solidFill>
                  <a:srgbClr val="0053A5"/>
                </a:solidFill>
              </a:defRPr>
            </a:lvl1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80060" y="0"/>
            <a:ext cx="6560820" cy="1017694"/>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20090" y="1137920"/>
            <a:ext cx="4040505" cy="52019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20615" y="1137920"/>
            <a:ext cx="4040505" cy="52019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xfrm>
            <a:off x="3267075" y="6929120"/>
            <a:ext cx="3040380" cy="386080"/>
          </a:xfrm>
          <a:prstGeom prst="rect">
            <a:avLst/>
          </a:prstGeom>
          <a:ln/>
        </p:spPr>
        <p:txBody>
          <a:bodyPr lIns="96661" tIns="48331" rIns="96661" bIns="48331"/>
          <a:lstStyle>
            <a:lvl1pPr>
              <a:defRPr/>
            </a:lvl1pPr>
          </a:lstStyle>
          <a:p>
            <a:pPr>
              <a:defRPr/>
            </a:pPr>
            <a:endParaRPr lang="en-US"/>
          </a:p>
        </p:txBody>
      </p:sp>
      <p:sp>
        <p:nvSpPr>
          <p:cNvPr id="6" name="Rectangle 6"/>
          <p:cNvSpPr>
            <a:spLocks noGrp="1" noChangeArrowheads="1"/>
          </p:cNvSpPr>
          <p:nvPr>
            <p:ph type="sldNum" sz="quarter" idx="11"/>
          </p:nvPr>
        </p:nvSpPr>
        <p:spPr>
          <a:xfrm>
            <a:off x="6867525" y="6929120"/>
            <a:ext cx="2240280" cy="386080"/>
          </a:xfrm>
          <a:prstGeom prst="rect">
            <a:avLst/>
          </a:prstGeom>
          <a:ln/>
        </p:spPr>
        <p:txBody>
          <a:bodyPr lIns="96661" tIns="48331" rIns="96661" bIns="48331"/>
          <a:lstStyle>
            <a:lvl1pPr>
              <a:defRPr/>
            </a:lvl1pPr>
          </a:lstStyle>
          <a:p>
            <a:pPr>
              <a:defRPr/>
            </a:pPr>
            <a:fld id="{C0101303-3FC5-4278-A44F-730673C750E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a:spLocks noChangeArrowheads="1"/>
          </p:cNvSpPr>
          <p:nvPr/>
        </p:nvSpPr>
        <p:spPr bwMode="auto">
          <a:xfrm>
            <a:off x="488950" y="6705600"/>
            <a:ext cx="8623300" cy="433388"/>
          </a:xfrm>
          <a:prstGeom prst="rect">
            <a:avLst/>
          </a:prstGeom>
          <a:noFill/>
          <a:ln w="9525" algn="ctr">
            <a:noFill/>
            <a:miter lim="800000"/>
            <a:headEnd/>
            <a:tailEnd/>
          </a:ln>
          <a:effectLst/>
        </p:spPr>
        <p:txBody>
          <a:bodyPr lIns="96661" tIns="48331" rIns="96661" bIns="48331">
            <a:spAutoFit/>
          </a:bodyPr>
          <a:lstStyle/>
          <a:p>
            <a:pPr algn="ctr" eaLnBrk="0" hangingPunct="0">
              <a:lnSpc>
                <a:spcPct val="85000"/>
              </a:lnSpc>
              <a:defRPr/>
            </a:pPr>
            <a:r>
              <a:rPr lang="en-US" sz="2500" b="0" i="1" dirty="0">
                <a:solidFill>
                  <a:srgbClr val="DC241F"/>
                </a:solidFill>
                <a:latin typeface="Arial Black" pitchFamily="34" charset="0"/>
              </a:rPr>
              <a:t> </a:t>
            </a:r>
            <a:endParaRPr lang="en-US" sz="3000" b="0" i="1" dirty="0">
              <a:solidFill>
                <a:srgbClr val="DC241F"/>
              </a:solidFill>
              <a:latin typeface="Arial Black" pitchFamily="34" charset="0"/>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591742" y="1058334"/>
            <a:ext cx="8397716" cy="5571066"/>
          </a:xfrm>
        </p:spPr>
        <p:txBody>
          <a:bodyPr>
            <a:normAutofit/>
          </a:bodyPr>
          <a:lstStyle>
            <a:lvl1pPr>
              <a:defRPr>
                <a:latin typeface="+mn-lt"/>
              </a:defRPr>
            </a:lvl1pPr>
            <a:lvl2pPr marL="483306" indent="-177884">
              <a:defRPr>
                <a:latin typeface="+mn-lt"/>
              </a:defRPr>
            </a:lvl2pPr>
            <a:lvl3pPr marL="729994" indent="-177884">
              <a:defRPr>
                <a:latin typeface="+mn-lt"/>
              </a:defRPr>
            </a:lvl3pPr>
            <a:lvl4pPr marL="966612" indent="-177884">
              <a:defRPr>
                <a:latin typeface="+mn-lt"/>
              </a:defRPr>
            </a:lvl4pPr>
            <a:lvl5pPr marL="1144496" indent="-177884">
              <a:defRPr sz="1500">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10"/>
          <p:cNvSpPr>
            <a:spLocks noGrp="1"/>
          </p:cNvSpPr>
          <p:nvPr>
            <p:ph type="body" sz="quarter" idx="10"/>
          </p:nvPr>
        </p:nvSpPr>
        <p:spPr>
          <a:xfrm>
            <a:off x="609600" y="6705600"/>
            <a:ext cx="8382000" cy="304800"/>
          </a:xfrm>
        </p:spPr>
        <p:txBody>
          <a:bodyPr>
            <a:normAutofit/>
          </a:bodyPr>
          <a:lstStyle>
            <a:lvl1pPr algn="ctr">
              <a:buNone/>
              <a:defRPr sz="2400" i="1">
                <a:solidFill>
                  <a:srgbClr val="FF0000"/>
                </a:solidFill>
              </a:defRPr>
            </a:lvl1pPr>
          </a:lstStyle>
          <a:p>
            <a:pPr lvl="0"/>
            <a:r>
              <a:rPr lang="en-US" smtClean="0"/>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up">
    <p:spTree>
      <p:nvGrpSpPr>
        <p:cNvPr id="1" name=""/>
        <p:cNvGrpSpPr/>
        <p:nvPr/>
      </p:nvGrpSpPr>
      <p:grpSpPr>
        <a:xfrm>
          <a:off x="0" y="0"/>
          <a:ext cx="0" cy="0"/>
          <a:chOff x="0" y="0"/>
          <a:chExt cx="0" cy="0"/>
        </a:xfrm>
      </p:grpSpPr>
      <p:sp>
        <p:nvSpPr>
          <p:cNvPr id="7" name="Rectangle 6"/>
          <p:cNvSpPr/>
          <p:nvPr/>
        </p:nvSpPr>
        <p:spPr bwMode="auto">
          <a:xfrm>
            <a:off x="239713" y="893763"/>
            <a:ext cx="9121775" cy="6176962"/>
          </a:xfrm>
          <a:prstGeom prst="rect">
            <a:avLst/>
          </a:prstGeom>
          <a:noFill/>
          <a:ln w="12700" cap="flat" cmpd="sng" algn="ctr">
            <a:solidFill>
              <a:schemeClr val="tx1"/>
            </a:solidFill>
            <a:prstDash val="solid"/>
            <a:round/>
            <a:headEnd type="none" w="med" len="med"/>
            <a:tailEnd type="none" w="med" len="med"/>
          </a:ln>
          <a:effectLst/>
        </p:spPr>
        <p:txBody>
          <a:bodyPr wrap="none" lIns="95655" tIns="46988" rIns="95655" bIns="46988"/>
          <a:lstStyle/>
          <a:p>
            <a:pPr defTabSz="966612" eaLnBrk="0" hangingPunct="0">
              <a:lnSpc>
                <a:spcPct val="110000"/>
              </a:lnSpc>
              <a:defRPr/>
            </a:pPr>
            <a:endParaRPr lang="en-US" dirty="0"/>
          </a:p>
        </p:txBody>
      </p:sp>
      <p:sp>
        <p:nvSpPr>
          <p:cNvPr id="8" name="Line 10"/>
          <p:cNvSpPr>
            <a:spLocks noChangeShapeType="1"/>
          </p:cNvSpPr>
          <p:nvPr/>
        </p:nvSpPr>
        <p:spPr bwMode="auto">
          <a:xfrm>
            <a:off x="4797425" y="893763"/>
            <a:ext cx="0" cy="6176962"/>
          </a:xfrm>
          <a:prstGeom prst="line">
            <a:avLst/>
          </a:prstGeom>
          <a:noFill/>
          <a:ln w="12700">
            <a:solidFill>
              <a:schemeClr val="tx1"/>
            </a:solidFill>
            <a:round/>
            <a:headEnd/>
            <a:tailEnd/>
          </a:ln>
          <a:effectLst/>
        </p:spPr>
        <p:txBody>
          <a:bodyPr wrap="none" lIns="95655" tIns="46988" rIns="95655" bIns="46988"/>
          <a:lstStyle/>
          <a:p>
            <a:pPr eaLnBrk="0" hangingPunct="0">
              <a:lnSpc>
                <a:spcPct val="110000"/>
              </a:lnSpc>
              <a:defRPr/>
            </a:pPr>
            <a:endParaRPr lang="en-US"/>
          </a:p>
        </p:txBody>
      </p:sp>
      <p:cxnSp>
        <p:nvCxnSpPr>
          <p:cNvPr id="9" name="Straight Connector 11"/>
          <p:cNvCxnSpPr>
            <a:cxnSpLocks noChangeShapeType="1"/>
          </p:cNvCxnSpPr>
          <p:nvPr/>
        </p:nvCxnSpPr>
        <p:spPr bwMode="auto">
          <a:xfrm>
            <a:off x="239713" y="3981450"/>
            <a:ext cx="9121775" cy="1588"/>
          </a:xfrm>
          <a:prstGeom prst="line">
            <a:avLst/>
          </a:prstGeom>
          <a:noFill/>
          <a:ln w="12700" algn="ctr">
            <a:solidFill>
              <a:schemeClr val="tx1"/>
            </a:solidFill>
            <a:round/>
            <a:headEnd/>
            <a:tailEnd/>
          </a:ln>
        </p:spPr>
      </p:cxnSp>
      <p:sp>
        <p:nvSpPr>
          <p:cNvPr id="2" name="Title 1"/>
          <p:cNvSpPr>
            <a:spLocks noGrp="1"/>
          </p:cNvSpPr>
          <p:nvPr>
            <p:ph type="title" sz="quarter"/>
          </p:nvPr>
        </p:nvSpPr>
        <p:spPr>
          <a:xfrm>
            <a:off x="591742" y="113454"/>
            <a:ext cx="8397716" cy="499533"/>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320040" y="4064000"/>
            <a:ext cx="4400550" cy="2926080"/>
          </a:xfrm>
        </p:spPr>
        <p:txBody>
          <a:bodyPr>
            <a:normAutofit/>
          </a:bodyPr>
          <a:lstStyle>
            <a:lvl1pPr>
              <a:defRPr>
                <a:latin typeface="+mn-lt"/>
              </a:defRPr>
            </a:lvl1pPr>
            <a:lvl2pPr marL="424572" indent="-177884">
              <a:defRPr lang="en-US" sz="2100" b="1" dirty="0" smtClean="0">
                <a:solidFill>
                  <a:schemeClr val="tx1"/>
                </a:solidFill>
                <a:latin typeface="+mn-lt"/>
              </a:defRPr>
            </a:lvl2pPr>
            <a:lvl3pPr marL="602455" indent="-177884">
              <a:defRPr lang="en-US" dirty="0" smtClean="0">
                <a:solidFill>
                  <a:schemeClr val="tx1"/>
                </a:solidFill>
                <a:latin typeface="+mn-lt"/>
              </a:defRPr>
            </a:lvl3pPr>
            <a:lvl4pPr marL="788729" indent="-186275">
              <a:defRPr lang="en-US" sz="1700" dirty="0" smtClean="0">
                <a:solidFill>
                  <a:schemeClr val="tx1"/>
                </a:solidFill>
                <a:latin typeface="+mn-lt"/>
              </a:defRPr>
            </a:lvl4pPr>
            <a:lvl5pPr marL="966612" indent="-177884">
              <a:defRPr lang="en-US" sz="1500" dirty="0">
                <a:solidFill>
                  <a:schemeClr val="tx1"/>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9" name="Content Placeholder 2"/>
          <p:cNvSpPr>
            <a:spLocks noGrp="1"/>
          </p:cNvSpPr>
          <p:nvPr>
            <p:ph sz="quarter" idx="10"/>
          </p:nvPr>
        </p:nvSpPr>
        <p:spPr>
          <a:xfrm>
            <a:off x="320040" y="975360"/>
            <a:ext cx="4400550" cy="2926080"/>
          </a:xfrm>
        </p:spPr>
        <p:txBody>
          <a:bodyPr>
            <a:normAutofit/>
          </a:bodyPr>
          <a:lstStyle>
            <a:lvl1pPr>
              <a:defRPr>
                <a:latin typeface="+mn-lt"/>
              </a:defRPr>
            </a:lvl1pPr>
            <a:lvl2pPr marL="542042" indent="-177884">
              <a:defRPr>
                <a:latin typeface="+mn-lt"/>
              </a:defRPr>
            </a:lvl2pPr>
            <a:lvl3pPr marL="729994" indent="-177884">
              <a:defRPr lang="en-US" dirty="0" smtClean="0">
                <a:solidFill>
                  <a:schemeClr val="tx1"/>
                </a:solidFill>
                <a:latin typeface="+mn-lt"/>
              </a:defRPr>
            </a:lvl3pPr>
            <a:lvl4pPr marL="907878" indent="-186275">
              <a:defRPr>
                <a:latin typeface="+mn-lt"/>
              </a:defRPr>
            </a:lvl4pPr>
            <a:lvl5pPr marL="1085761" indent="-177884">
              <a:defRPr sz="1500">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Content Placeholder 2"/>
          <p:cNvSpPr>
            <a:spLocks noGrp="1"/>
          </p:cNvSpPr>
          <p:nvPr>
            <p:ph sz="quarter" idx="11"/>
          </p:nvPr>
        </p:nvSpPr>
        <p:spPr>
          <a:xfrm>
            <a:off x="4880610" y="975360"/>
            <a:ext cx="4400550" cy="2926080"/>
          </a:xfrm>
        </p:spPr>
        <p:txBody>
          <a:bodyPr>
            <a:normAutofit/>
          </a:bodyPr>
          <a:lstStyle>
            <a:lvl1pPr>
              <a:defRPr>
                <a:latin typeface="+mn-lt"/>
              </a:defRPr>
            </a:lvl1pPr>
            <a:lvl2pPr marL="542042" indent="-177884">
              <a:defRPr lang="en-US" sz="2100" b="1" dirty="0" smtClean="0">
                <a:solidFill>
                  <a:schemeClr val="tx1"/>
                </a:solidFill>
                <a:latin typeface="+mn-lt"/>
              </a:defRPr>
            </a:lvl2pPr>
            <a:lvl3pPr marL="602455" indent="-177884">
              <a:defRPr lang="en-US" dirty="0" smtClean="0">
                <a:solidFill>
                  <a:schemeClr val="tx1"/>
                </a:solidFill>
                <a:latin typeface="+mn-lt"/>
              </a:defRPr>
            </a:lvl3pPr>
            <a:lvl4pPr marL="788729" indent="-186275">
              <a:defRPr lang="en-US" sz="1700" dirty="0" smtClean="0">
                <a:solidFill>
                  <a:schemeClr val="tx1"/>
                </a:solidFill>
                <a:latin typeface="+mn-lt"/>
              </a:defRPr>
            </a:lvl4pPr>
            <a:lvl5pPr marL="966612" indent="-177884">
              <a:defRPr lang="en-US" sz="1500" dirty="0">
                <a:solidFill>
                  <a:schemeClr val="tx1"/>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1" name="Content Placeholder 2"/>
          <p:cNvSpPr>
            <a:spLocks noGrp="1"/>
          </p:cNvSpPr>
          <p:nvPr>
            <p:ph sz="quarter" idx="12"/>
          </p:nvPr>
        </p:nvSpPr>
        <p:spPr>
          <a:xfrm>
            <a:off x="4880610" y="4064000"/>
            <a:ext cx="4400550" cy="2926080"/>
          </a:xfrm>
        </p:spPr>
        <p:txBody>
          <a:bodyPr>
            <a:normAutofit/>
          </a:bodyPr>
          <a:lstStyle>
            <a:lvl1pPr>
              <a:defRPr>
                <a:latin typeface="+mn-lt"/>
              </a:defRPr>
            </a:lvl1pPr>
            <a:lvl2pPr marL="424572" indent="-177884">
              <a:defRPr lang="en-US" sz="2100" b="1" dirty="0" smtClean="0">
                <a:solidFill>
                  <a:schemeClr val="tx1"/>
                </a:solidFill>
                <a:latin typeface="+mn-lt"/>
              </a:defRPr>
            </a:lvl2pPr>
            <a:lvl3pPr marL="602455" indent="-177884">
              <a:defRPr lang="en-US" dirty="0" smtClean="0">
                <a:solidFill>
                  <a:schemeClr val="tx1"/>
                </a:solidFill>
                <a:latin typeface="+mn-lt"/>
              </a:defRPr>
            </a:lvl3pPr>
            <a:lvl4pPr marL="788729" indent="-186275">
              <a:defRPr lang="en-US" sz="1700" dirty="0" smtClean="0">
                <a:solidFill>
                  <a:schemeClr val="tx1"/>
                </a:solidFill>
                <a:latin typeface="+mn-lt"/>
              </a:defRPr>
            </a:lvl4pPr>
            <a:lvl5pPr marL="966612" indent="-177884">
              <a:defRPr lang="en-US" sz="1500" dirty="0">
                <a:solidFill>
                  <a:schemeClr val="tx1"/>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up">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91741" y="1058334"/>
            <a:ext cx="4118848" cy="5571066"/>
          </a:xfrm>
        </p:spPr>
        <p:txBody>
          <a:bodyPr>
            <a:normAutofit/>
          </a:bodyPr>
          <a:lstStyle>
            <a:lvl1pPr>
              <a:defRPr lang="en-US" sz="2500" b="1" dirty="0" smtClean="0">
                <a:solidFill>
                  <a:schemeClr val="tx1"/>
                </a:solidFill>
                <a:latin typeface="+mn-lt"/>
                <a:ea typeface="+mn-ea"/>
                <a:cs typeface="+mn-cs"/>
              </a:defRPr>
            </a:lvl1pPr>
            <a:lvl2pPr>
              <a:defRPr lang="en-US" sz="2100" b="1" dirty="0" smtClean="0">
                <a:solidFill>
                  <a:schemeClr val="tx1"/>
                </a:solidFill>
                <a:latin typeface="+mn-lt"/>
              </a:defRPr>
            </a:lvl2pPr>
            <a:lvl3pPr>
              <a:defRPr lang="en-US" dirty="0" smtClean="0">
                <a:solidFill>
                  <a:schemeClr val="tx1"/>
                </a:solidFill>
                <a:latin typeface="+mn-lt"/>
              </a:defRPr>
            </a:lvl3pPr>
            <a:lvl4pPr>
              <a:defRPr lang="en-US" sz="1700" dirty="0" smtClean="0">
                <a:solidFill>
                  <a:schemeClr val="tx1"/>
                </a:solidFill>
                <a:latin typeface="+mn-lt"/>
              </a:defRPr>
            </a:lvl4pPr>
            <a:lvl5pPr marL="1262063" indent="-228600">
              <a:defRPr lang="en-US" sz="1500" baseline="0" dirty="0">
                <a:solidFill>
                  <a:schemeClr val="tx1"/>
                </a:solidFill>
                <a:latin typeface="+mn-lt"/>
              </a:defRPr>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Content Placeholder 3"/>
          <p:cNvSpPr>
            <a:spLocks noGrp="1"/>
          </p:cNvSpPr>
          <p:nvPr>
            <p:ph sz="half" idx="2"/>
          </p:nvPr>
        </p:nvSpPr>
        <p:spPr>
          <a:xfrm>
            <a:off x="4870609" y="1058334"/>
            <a:ext cx="4118849" cy="5571066"/>
          </a:xfrm>
        </p:spPr>
        <p:txBody>
          <a:bodyPr>
            <a:normAutofit/>
          </a:bodyPr>
          <a:lstStyle>
            <a:lvl1pPr>
              <a:defRPr lang="en-US" sz="2500" b="1" dirty="0" smtClean="0">
                <a:solidFill>
                  <a:schemeClr val="tx1"/>
                </a:solidFill>
                <a:latin typeface="+mn-lt"/>
                <a:ea typeface="+mn-ea"/>
                <a:cs typeface="+mn-cs"/>
              </a:defRPr>
            </a:lvl1pPr>
            <a:lvl2pPr>
              <a:defRPr lang="en-US" sz="2100" b="1" dirty="0" smtClean="0">
                <a:solidFill>
                  <a:schemeClr val="tx1"/>
                </a:solidFill>
                <a:latin typeface="+mn-lt"/>
              </a:defRPr>
            </a:lvl2pPr>
            <a:lvl3pPr>
              <a:defRPr lang="en-US" dirty="0" smtClean="0">
                <a:solidFill>
                  <a:schemeClr val="tx1"/>
                </a:solidFill>
                <a:latin typeface="+mn-lt"/>
              </a:defRPr>
            </a:lvl3pPr>
            <a:lvl4pPr>
              <a:defRPr lang="en-US" sz="1700" dirty="0" smtClean="0">
                <a:solidFill>
                  <a:schemeClr val="tx1"/>
                </a:solidFill>
                <a:latin typeface="+mn-lt"/>
              </a:defRPr>
            </a:lvl4pPr>
            <a:lvl5pPr marL="2462213" marR="0" indent="-285750" algn="l" defTabSz="914400" rtl="0" eaLnBrk="1" fontAlgn="base" latinLnBrk="0" hangingPunct="1">
              <a:lnSpc>
                <a:spcPct val="100000"/>
              </a:lnSpc>
              <a:spcBef>
                <a:spcPct val="20000"/>
              </a:spcBef>
              <a:spcAft>
                <a:spcPct val="0"/>
              </a:spcAft>
              <a:buClrTx/>
              <a:buSzTx/>
              <a:buFontTx/>
              <a:buChar char="»"/>
              <a:tabLst/>
              <a:defRPr lang="en-US" sz="1500" baseline="0" dirty="0" smtClean="0">
                <a:solidFill>
                  <a:schemeClr val="tx1"/>
                </a:solidFill>
                <a:latin typeface="+mn-lt"/>
              </a:defRPr>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 Placeholder 10"/>
          <p:cNvSpPr>
            <a:spLocks noGrp="1"/>
          </p:cNvSpPr>
          <p:nvPr>
            <p:ph type="body" sz="quarter" idx="10"/>
          </p:nvPr>
        </p:nvSpPr>
        <p:spPr>
          <a:xfrm>
            <a:off x="609600" y="6705600"/>
            <a:ext cx="8382000" cy="304800"/>
          </a:xfrm>
        </p:spPr>
        <p:txBody>
          <a:bodyPr>
            <a:normAutofit/>
          </a:bodyPr>
          <a:lstStyle>
            <a:lvl1pPr algn="ctr">
              <a:buNone/>
              <a:defRPr sz="2400" i="1">
                <a:solidFill>
                  <a:srgbClr val="FF0000"/>
                </a:solidFill>
              </a:defRPr>
            </a:lvl1pPr>
          </a:lstStyle>
          <a:p>
            <a:pPr lvl="0"/>
            <a:r>
              <a:rPr lang="en-US" smtClean="0"/>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up horzont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91740" y="1058334"/>
            <a:ext cx="8399859" cy="2475441"/>
          </a:xfrm>
        </p:spPr>
        <p:txBody>
          <a:bodyPr>
            <a:normAutofit/>
          </a:bodyPr>
          <a:lstStyle>
            <a:lvl1pPr>
              <a:defRPr lang="en-US" sz="2500" b="1" dirty="0" smtClean="0">
                <a:solidFill>
                  <a:schemeClr val="tx1"/>
                </a:solidFill>
                <a:latin typeface="+mn-lt"/>
                <a:ea typeface="+mn-ea"/>
                <a:cs typeface="+mn-cs"/>
              </a:defRPr>
            </a:lvl1pPr>
            <a:lvl2pPr>
              <a:defRPr lang="en-US" sz="2100" b="1" dirty="0" smtClean="0">
                <a:solidFill>
                  <a:schemeClr val="tx1"/>
                </a:solidFill>
                <a:latin typeface="+mn-lt"/>
              </a:defRPr>
            </a:lvl2pPr>
            <a:lvl3pPr>
              <a:defRPr lang="en-US" dirty="0" smtClean="0">
                <a:solidFill>
                  <a:schemeClr val="tx1"/>
                </a:solidFill>
                <a:latin typeface="+mn-lt"/>
              </a:defRPr>
            </a:lvl3pPr>
            <a:lvl4pPr>
              <a:defRPr lang="en-US" sz="1700" dirty="0" smtClean="0">
                <a:solidFill>
                  <a:schemeClr val="tx1"/>
                </a:solidFill>
                <a:latin typeface="+mn-lt"/>
              </a:defRPr>
            </a:lvl4pPr>
            <a:lvl5pPr marL="2462213" marR="0" indent="-285750" algn="l" defTabSz="914400" rtl="0" eaLnBrk="1" fontAlgn="base" latinLnBrk="0" hangingPunct="1">
              <a:lnSpc>
                <a:spcPct val="100000"/>
              </a:lnSpc>
              <a:spcBef>
                <a:spcPct val="20000"/>
              </a:spcBef>
              <a:spcAft>
                <a:spcPct val="0"/>
              </a:spcAft>
              <a:buClrTx/>
              <a:buSzTx/>
              <a:buFontTx/>
              <a:buChar char="»"/>
              <a:tabLst/>
              <a:defRPr lang="en-US" sz="1500" baseline="0" dirty="0" smtClean="0">
                <a:solidFill>
                  <a:schemeClr val="tx1"/>
                </a:solidFill>
                <a:latin typeface="+mn-lt"/>
              </a:defRPr>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Content Placeholder 3"/>
          <p:cNvSpPr>
            <a:spLocks noGrp="1"/>
          </p:cNvSpPr>
          <p:nvPr>
            <p:ph sz="half" idx="2"/>
          </p:nvPr>
        </p:nvSpPr>
        <p:spPr>
          <a:xfrm>
            <a:off x="591740" y="3762376"/>
            <a:ext cx="8379858" cy="2867024"/>
          </a:xfrm>
        </p:spPr>
        <p:txBody>
          <a:bodyPr>
            <a:normAutofit/>
          </a:bodyPr>
          <a:lstStyle>
            <a:lvl1pPr>
              <a:defRPr lang="en-US" sz="2500" b="1" dirty="0" smtClean="0">
                <a:solidFill>
                  <a:schemeClr val="tx1"/>
                </a:solidFill>
                <a:latin typeface="+mn-lt"/>
                <a:ea typeface="+mn-ea"/>
                <a:cs typeface="+mn-cs"/>
              </a:defRPr>
            </a:lvl1pPr>
            <a:lvl2pPr>
              <a:defRPr lang="en-US" sz="2100" b="1" dirty="0" smtClean="0">
                <a:solidFill>
                  <a:schemeClr val="tx1"/>
                </a:solidFill>
                <a:latin typeface="+mn-lt"/>
              </a:defRPr>
            </a:lvl2pPr>
            <a:lvl3pPr>
              <a:defRPr lang="en-US" dirty="0" smtClean="0">
                <a:solidFill>
                  <a:schemeClr val="tx1"/>
                </a:solidFill>
                <a:latin typeface="+mn-lt"/>
              </a:defRPr>
            </a:lvl3pPr>
            <a:lvl4pPr marL="1028700" marR="0" indent="-127000" algn="l" defTabSz="914400" rtl="0" eaLnBrk="1" fontAlgn="base" latinLnBrk="0" hangingPunct="1">
              <a:lnSpc>
                <a:spcPct val="100000"/>
              </a:lnSpc>
              <a:spcBef>
                <a:spcPct val="20000"/>
              </a:spcBef>
              <a:spcAft>
                <a:spcPct val="0"/>
              </a:spcAft>
              <a:buClrTx/>
              <a:buSzTx/>
              <a:buFontTx/>
              <a:buChar char="•"/>
              <a:tabLst/>
              <a:defRPr lang="en-US" sz="1700" dirty="0" smtClean="0">
                <a:solidFill>
                  <a:schemeClr val="tx1"/>
                </a:solidFill>
                <a:latin typeface="+mn-lt"/>
              </a:defRPr>
            </a:lvl4pPr>
            <a:lvl5pPr>
              <a:defRPr lang="en-US" sz="1500" baseline="0" dirty="0" smtClean="0">
                <a:solidFill>
                  <a:schemeClr val="tx1"/>
                </a:solidFill>
                <a:latin typeface="+mn-lt"/>
              </a:defRPr>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 Placeholder 10"/>
          <p:cNvSpPr>
            <a:spLocks noGrp="1"/>
          </p:cNvSpPr>
          <p:nvPr>
            <p:ph type="body" sz="quarter" idx="10"/>
          </p:nvPr>
        </p:nvSpPr>
        <p:spPr>
          <a:xfrm>
            <a:off x="609600" y="6705600"/>
            <a:ext cx="8382000" cy="304800"/>
          </a:xfrm>
        </p:spPr>
        <p:txBody>
          <a:bodyPr>
            <a:normAutofit/>
          </a:bodyPr>
          <a:lstStyle>
            <a:lvl1pPr algn="ctr">
              <a:buNone/>
              <a:defRPr sz="2400" i="1">
                <a:solidFill>
                  <a:srgbClr val="FF0000"/>
                </a:solidFill>
              </a:defRPr>
            </a:lvl1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up, 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591742" y="113454"/>
            <a:ext cx="8397716" cy="49953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91741" y="1058334"/>
            <a:ext cx="4118848" cy="5494866"/>
          </a:xfrm>
        </p:spPr>
        <p:txBody>
          <a:bodyPr>
            <a:normAutofit/>
          </a:bodyPr>
          <a:lstStyle>
            <a:lvl2pPr>
              <a:defRPr lang="en-US" sz="2100" b="1" dirty="0" smtClean="0">
                <a:solidFill>
                  <a:schemeClr val="tx1"/>
                </a:solidFill>
                <a:latin typeface="+mn-lt"/>
              </a:defRPr>
            </a:lvl2pPr>
            <a:lvl3pPr>
              <a:defRPr lang="en-US" dirty="0" smtClean="0">
                <a:solidFill>
                  <a:schemeClr val="tx1"/>
                </a:solidFill>
                <a:latin typeface="+mn-lt"/>
              </a:defRPr>
            </a:lvl3pPr>
            <a:lvl4pPr marL="1028700" marR="0" indent="-127000" algn="l" defTabSz="914400" rtl="0" eaLnBrk="1" fontAlgn="base" latinLnBrk="0" hangingPunct="1">
              <a:lnSpc>
                <a:spcPct val="100000"/>
              </a:lnSpc>
              <a:spcBef>
                <a:spcPct val="20000"/>
              </a:spcBef>
              <a:spcAft>
                <a:spcPct val="0"/>
              </a:spcAft>
              <a:buClrTx/>
              <a:buSzTx/>
              <a:buFontTx/>
              <a:buChar char="•"/>
              <a:tabLst/>
              <a:defRPr lang="en-US" sz="1700" dirty="0" smtClean="0">
                <a:solidFill>
                  <a:schemeClr val="tx1"/>
                </a:solidFill>
                <a:latin typeface="+mn-lt"/>
              </a:defRPr>
            </a:lvl4pPr>
            <a:lvl5pPr>
              <a:defRPr lang="en-US" sz="1500" baseline="0" dirty="0" smtClean="0">
                <a:solidFill>
                  <a:schemeClr val="tx1"/>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Chart Placeholder 3"/>
          <p:cNvSpPr>
            <a:spLocks noGrp="1"/>
          </p:cNvSpPr>
          <p:nvPr>
            <p:ph type="chart" sz="half" idx="2"/>
          </p:nvPr>
        </p:nvSpPr>
        <p:spPr>
          <a:xfrm>
            <a:off x="4870609" y="1058334"/>
            <a:ext cx="4118849" cy="5494866"/>
          </a:xfrm>
        </p:spPr>
        <p:txBody>
          <a:bodyPr>
            <a:normAutofit/>
          </a:bodyPr>
          <a:lstStyle/>
          <a:p>
            <a:pPr lvl="0"/>
            <a:r>
              <a:rPr lang="en-US" noProof="0" smtClean="0"/>
              <a:t>Click icon to add chart</a:t>
            </a:r>
            <a:endParaRPr lang="en-US" noProof="0"/>
          </a:p>
        </p:txBody>
      </p:sp>
      <p:sp>
        <p:nvSpPr>
          <p:cNvPr id="5" name="Text Placeholder 10"/>
          <p:cNvSpPr>
            <a:spLocks noGrp="1"/>
          </p:cNvSpPr>
          <p:nvPr>
            <p:ph type="body" sz="quarter" idx="10"/>
          </p:nvPr>
        </p:nvSpPr>
        <p:spPr>
          <a:xfrm>
            <a:off x="609600" y="6705600"/>
            <a:ext cx="8382000" cy="304800"/>
          </a:xfrm>
        </p:spPr>
        <p:txBody>
          <a:bodyPr>
            <a:normAutofit/>
          </a:bodyPr>
          <a:lstStyle>
            <a:lvl1pPr algn="ctr">
              <a:buNone/>
              <a:defRPr sz="2400" i="1">
                <a:solidFill>
                  <a:srgbClr val="FF0000"/>
                </a:solidFill>
              </a:defRPr>
            </a:lvl1pPr>
          </a:lstStyle>
          <a:p>
            <a:pPr lvl="0"/>
            <a:r>
              <a:rPr lang="en-US" smtClean="0"/>
              <a:t>Click to edit Master text styles</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10"/>
          <p:cNvSpPr>
            <a:spLocks noGrp="1"/>
          </p:cNvSpPr>
          <p:nvPr>
            <p:ph type="body" sz="quarter" idx="10"/>
          </p:nvPr>
        </p:nvSpPr>
        <p:spPr>
          <a:xfrm>
            <a:off x="609600" y="6705600"/>
            <a:ext cx="8382000" cy="304800"/>
          </a:xfrm>
        </p:spPr>
        <p:txBody>
          <a:bodyPr>
            <a:normAutofit/>
          </a:bodyPr>
          <a:lstStyle>
            <a:lvl1pPr algn="ctr">
              <a:buNone/>
              <a:defRPr sz="2400" i="1">
                <a:solidFill>
                  <a:srgbClr val="FF0000"/>
                </a:solidFill>
              </a:defRPr>
            </a:lvl1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sp>
        <p:nvSpPr>
          <p:cNvPr id="2" name="Freeform 3"/>
          <p:cNvSpPr>
            <a:spLocks/>
          </p:cNvSpPr>
          <p:nvPr/>
        </p:nvSpPr>
        <p:spPr bwMode="auto">
          <a:xfrm>
            <a:off x="3175" y="4708525"/>
            <a:ext cx="9598025" cy="488950"/>
          </a:xfrm>
          <a:custGeom>
            <a:avLst/>
            <a:gdLst/>
            <a:ahLst/>
            <a:cxnLst>
              <a:cxn ang="0">
                <a:pos x="0" y="314"/>
              </a:cxn>
              <a:cxn ang="0">
                <a:pos x="2879" y="0"/>
              </a:cxn>
              <a:cxn ang="0">
                <a:pos x="5758" y="314"/>
              </a:cxn>
            </a:cxnLst>
            <a:rect l="0" t="0" r="r" b="b"/>
            <a:pathLst>
              <a:path w="5758" h="314">
                <a:moveTo>
                  <a:pt x="0" y="314"/>
                </a:moveTo>
                <a:cubicBezTo>
                  <a:pt x="959" y="157"/>
                  <a:pt x="1919" y="0"/>
                  <a:pt x="2879" y="0"/>
                </a:cubicBezTo>
                <a:cubicBezTo>
                  <a:pt x="3839" y="0"/>
                  <a:pt x="4798" y="157"/>
                  <a:pt x="5758" y="314"/>
                </a:cubicBezTo>
              </a:path>
            </a:pathLst>
          </a:custGeom>
          <a:solidFill>
            <a:srgbClr val="C3C8CD"/>
          </a:solidFill>
          <a:ln w="9525">
            <a:noFill/>
            <a:round/>
            <a:headEnd/>
            <a:tailEnd/>
          </a:ln>
          <a:effectLst/>
        </p:spPr>
        <p:txBody>
          <a:bodyPr lIns="96661" tIns="48331" rIns="96661" bIns="48331"/>
          <a:lstStyle/>
          <a:p>
            <a:pPr eaLnBrk="0" hangingPunct="0">
              <a:lnSpc>
                <a:spcPct val="110000"/>
              </a:lnSpc>
              <a:defRPr/>
            </a:pPr>
            <a:endParaRPr lang="en-US"/>
          </a:p>
        </p:txBody>
      </p:sp>
      <p:sp>
        <p:nvSpPr>
          <p:cNvPr id="3" name="Rectangle 4"/>
          <p:cNvSpPr>
            <a:spLocks noChangeArrowheads="1"/>
          </p:cNvSpPr>
          <p:nvPr/>
        </p:nvSpPr>
        <p:spPr bwMode="auto">
          <a:xfrm>
            <a:off x="3175" y="5197475"/>
            <a:ext cx="9598025" cy="2117725"/>
          </a:xfrm>
          <a:prstGeom prst="rect">
            <a:avLst/>
          </a:prstGeom>
          <a:solidFill>
            <a:srgbClr val="C3C8CD"/>
          </a:solidFill>
          <a:ln w="12699">
            <a:noFill/>
            <a:miter lim="800000"/>
            <a:headEnd/>
            <a:tailEnd/>
          </a:ln>
          <a:effectLst/>
        </p:spPr>
        <p:txBody>
          <a:bodyPr wrap="none" lIns="95655" tIns="46988" rIns="95655" bIns="46988" anchor="ctr"/>
          <a:lstStyle/>
          <a:p>
            <a:pPr algn="ctr" eaLnBrk="0" hangingPunct="0">
              <a:lnSpc>
                <a:spcPct val="110000"/>
              </a:lnSpc>
              <a:defRPr/>
            </a:pPr>
            <a:endParaRPr lang="en-US"/>
          </a:p>
        </p:txBody>
      </p:sp>
      <p:pic>
        <p:nvPicPr>
          <p:cNvPr id="4" name="Picture 18"/>
          <p:cNvPicPr>
            <a:picLocks noChangeArrowheads="1"/>
          </p:cNvPicPr>
          <p:nvPr/>
        </p:nvPicPr>
        <p:blipFill>
          <a:blip r:embed="rId2" cstate="print"/>
          <a:srcRect/>
          <a:stretch>
            <a:fillRect/>
          </a:stretch>
        </p:blipFill>
        <p:spPr bwMode="auto">
          <a:xfrm>
            <a:off x="1843088" y="1676400"/>
            <a:ext cx="5900737" cy="1127125"/>
          </a:xfrm>
          <a:prstGeom prst="rect">
            <a:avLst/>
          </a:prstGeom>
          <a:noFill/>
          <a:ln w="9525">
            <a:noFill/>
            <a:miter lim="800000"/>
            <a:headEnd/>
            <a:tailEnd/>
          </a:ln>
        </p:spPr>
      </p:pic>
      <p:sp>
        <p:nvSpPr>
          <p:cNvPr id="5" name="Rectangle 19"/>
          <p:cNvSpPr>
            <a:spLocks noChangeArrowheads="1"/>
          </p:cNvSpPr>
          <p:nvPr/>
        </p:nvSpPr>
        <p:spPr bwMode="auto">
          <a:xfrm>
            <a:off x="3162300" y="3535363"/>
            <a:ext cx="3276600" cy="479425"/>
          </a:xfrm>
          <a:prstGeom prst="rect">
            <a:avLst/>
          </a:prstGeom>
          <a:noFill/>
          <a:ln w="9525">
            <a:noFill/>
            <a:miter lim="800000"/>
            <a:headEnd/>
            <a:tailEnd/>
          </a:ln>
          <a:effectLst/>
        </p:spPr>
        <p:txBody>
          <a:bodyPr wrap="none" lIns="95655" tIns="46988" rIns="95655" bIns="46988" anchor="ctr">
            <a:spAutoFit/>
          </a:bodyPr>
          <a:lstStyle/>
          <a:p>
            <a:pPr algn="r" eaLnBrk="0" hangingPunct="0">
              <a:defRPr/>
            </a:pPr>
            <a:r>
              <a:rPr lang="en-US" sz="2500" dirty="0"/>
              <a:t> </a:t>
            </a:r>
            <a:r>
              <a:rPr lang="en-US" sz="2400" dirty="0"/>
              <a:t>www.honeywell.com</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xfrm>
            <a:off x="6867525" y="6929120"/>
            <a:ext cx="2240280" cy="386080"/>
          </a:xfrm>
          <a:prstGeom prst="rect">
            <a:avLst/>
          </a:prstGeom>
        </p:spPr>
        <p:txBody>
          <a:bodyPr lIns="96661" tIns="48331" rIns="96661" bIns="48331"/>
          <a:lstStyle>
            <a:lvl1pPr>
              <a:defRPr/>
            </a:lvl1pPr>
          </a:lstStyle>
          <a:p>
            <a:pPr>
              <a:defRPr/>
            </a:pPr>
            <a:fld id="{EFAB7FDA-4955-448B-8BD6-F3E7B8DB077A}" type="slidenum">
              <a:rPr lang="en-US"/>
              <a:pPr>
                <a:defRPr/>
              </a:pPr>
              <a:t>‹#›</a:t>
            </a:fld>
            <a:endParaRPr lang="en-US"/>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title"/>
          </p:nvPr>
        </p:nvSpPr>
        <p:spPr bwMode="auto">
          <a:xfrm>
            <a:off x="592138" y="112713"/>
            <a:ext cx="8397875" cy="500062"/>
          </a:xfrm>
          <a:prstGeom prst="rect">
            <a:avLst/>
          </a:prstGeom>
          <a:noFill/>
          <a:ln w="12700">
            <a:noFill/>
            <a:miter lim="800000"/>
            <a:headEnd/>
            <a:tailEnd/>
          </a:ln>
        </p:spPr>
        <p:txBody>
          <a:bodyPr vert="horz" wrap="square" lIns="95655" tIns="46988" rIns="95655" bIns="46988" numCol="1" anchor="t" anchorCtr="0" compatLnSpc="1">
            <a:prstTxWarp prst="textNoShape">
              <a:avLst/>
            </a:prstTxWarp>
          </a:bodyPr>
          <a:lstStyle/>
          <a:p>
            <a:pPr lvl="0"/>
            <a:r>
              <a:rPr lang="en-US" smtClean="0"/>
              <a:t>#1 Title – 28 Pt. Arial Bold Title Case</a:t>
            </a:r>
          </a:p>
        </p:txBody>
      </p:sp>
      <p:sp>
        <p:nvSpPr>
          <p:cNvPr id="2051" name="Rectangle 4"/>
          <p:cNvSpPr>
            <a:spLocks noGrp="1" noChangeArrowheads="1"/>
          </p:cNvSpPr>
          <p:nvPr>
            <p:ph type="body" idx="1"/>
          </p:nvPr>
        </p:nvSpPr>
        <p:spPr bwMode="auto">
          <a:xfrm>
            <a:off x="592138" y="1058863"/>
            <a:ext cx="8397875" cy="5367337"/>
          </a:xfrm>
          <a:prstGeom prst="rect">
            <a:avLst/>
          </a:prstGeom>
          <a:noFill/>
          <a:ln w="12700">
            <a:noFill/>
            <a:miter lim="800000"/>
            <a:headEnd/>
            <a:tailEnd/>
          </a:ln>
        </p:spPr>
        <p:txBody>
          <a:bodyPr vert="horz" wrap="square" lIns="95655" tIns="46988" rIns="95655" bIns="46988" numCol="1" anchor="t" anchorCtr="0" compatLnSpc="1">
            <a:prstTxWarp prst="textNoShape">
              <a:avLst/>
            </a:prstTxWarp>
          </a:bodyPr>
          <a:lstStyle/>
          <a:p>
            <a:pPr lvl="0"/>
            <a:r>
              <a:rPr lang="en-US" smtClean="0"/>
              <a:t>First level – 24 pt. Arial bold sentence case</a:t>
            </a:r>
          </a:p>
          <a:p>
            <a:pPr lvl="1"/>
            <a:r>
              <a:rPr lang="en-US" smtClean="0"/>
              <a:t>Second level – 20 pt. Arial bold sentence case</a:t>
            </a:r>
          </a:p>
          <a:p>
            <a:pPr lvl="2"/>
            <a:r>
              <a:rPr lang="en-US" smtClean="0"/>
              <a:t>Third level – 18 pt. Arial sentence case</a:t>
            </a:r>
          </a:p>
          <a:p>
            <a:pPr lvl="3"/>
            <a:r>
              <a:rPr lang="en-US" smtClean="0"/>
              <a:t>Fourth level – 16 pt. Arial sentence case</a:t>
            </a:r>
          </a:p>
        </p:txBody>
      </p:sp>
      <p:sp>
        <p:nvSpPr>
          <p:cNvPr id="1040" name="Rectangle 16"/>
          <p:cNvSpPr>
            <a:spLocks noChangeArrowheads="1"/>
          </p:cNvSpPr>
          <p:nvPr/>
        </p:nvSpPr>
        <p:spPr bwMode="auto">
          <a:xfrm>
            <a:off x="9180513" y="7094538"/>
            <a:ext cx="319087" cy="206375"/>
          </a:xfrm>
          <a:prstGeom prst="rect">
            <a:avLst/>
          </a:prstGeom>
          <a:noFill/>
          <a:ln w="12700">
            <a:noFill/>
            <a:miter lim="800000"/>
            <a:headEnd/>
            <a:tailEnd/>
          </a:ln>
          <a:effectLst/>
        </p:spPr>
        <p:txBody>
          <a:bodyPr wrap="none" lIns="95655" tIns="46988" rIns="95655" bIns="46988" anchor="ctr" anchorCtr="1">
            <a:spAutoFit/>
          </a:bodyPr>
          <a:lstStyle/>
          <a:p>
            <a:pPr eaLnBrk="0" hangingPunct="0">
              <a:lnSpc>
                <a:spcPct val="90000"/>
              </a:lnSpc>
              <a:defRPr/>
            </a:pPr>
            <a:fld id="{446EEEAA-5639-484F-81A5-6209D1A34DD4}" type="slidenum">
              <a:rPr lang="en-US" sz="800"/>
              <a:pPr eaLnBrk="0" hangingPunct="0">
                <a:lnSpc>
                  <a:spcPct val="90000"/>
                </a:lnSpc>
                <a:defRPr/>
              </a:pPr>
              <a:t>‹#›</a:t>
            </a:fld>
            <a:endParaRPr lang="en-US" sz="800" dirty="0"/>
          </a:p>
        </p:txBody>
      </p:sp>
      <p:sp>
        <p:nvSpPr>
          <p:cNvPr id="1041" name="Rectangle 17"/>
          <p:cNvSpPr>
            <a:spLocks noChangeArrowheads="1"/>
          </p:cNvSpPr>
          <p:nvPr/>
        </p:nvSpPr>
        <p:spPr bwMode="auto">
          <a:xfrm>
            <a:off x="1874838" y="7137400"/>
            <a:ext cx="5851525" cy="206375"/>
          </a:xfrm>
          <a:prstGeom prst="rect">
            <a:avLst/>
          </a:prstGeom>
          <a:noFill/>
          <a:ln w="12700">
            <a:noFill/>
            <a:miter lim="800000"/>
            <a:headEnd/>
            <a:tailEnd/>
          </a:ln>
          <a:effectLst/>
        </p:spPr>
        <p:txBody>
          <a:bodyPr wrap="none" lIns="95655" tIns="46988" rIns="95655" bIns="46988" anchor="ctr" anchorCtr="1">
            <a:spAutoFit/>
          </a:bodyPr>
          <a:lstStyle/>
          <a:p>
            <a:pPr algn="ctr" eaLnBrk="0" hangingPunct="0">
              <a:lnSpc>
                <a:spcPct val="90000"/>
              </a:lnSpc>
              <a:defRPr/>
            </a:pPr>
            <a:r>
              <a:rPr lang="en-US" sz="800" dirty="0"/>
              <a:t>Honeywell Confidential. Use or disclosure of information on this page is subject to the restrictions on the title page.</a:t>
            </a:r>
            <a:endParaRPr lang="en-US" sz="800" b="0" dirty="0"/>
          </a:p>
        </p:txBody>
      </p:sp>
      <p:sp>
        <p:nvSpPr>
          <p:cNvPr id="1042" name="Rectangle 18"/>
          <p:cNvSpPr>
            <a:spLocks noChangeArrowheads="1"/>
          </p:cNvSpPr>
          <p:nvPr/>
        </p:nvSpPr>
        <p:spPr bwMode="auto">
          <a:xfrm>
            <a:off x="977900" y="7116763"/>
            <a:ext cx="222250" cy="206375"/>
          </a:xfrm>
          <a:prstGeom prst="rect">
            <a:avLst/>
          </a:prstGeom>
          <a:noFill/>
          <a:ln w="12700">
            <a:noFill/>
            <a:miter lim="800000"/>
            <a:headEnd/>
            <a:tailEnd/>
          </a:ln>
          <a:effectLst/>
        </p:spPr>
        <p:txBody>
          <a:bodyPr wrap="none" lIns="95655" tIns="46988" rIns="95655" bIns="46988" anchor="ctr" anchorCtr="1">
            <a:spAutoFit/>
          </a:bodyPr>
          <a:lstStyle/>
          <a:p>
            <a:pPr algn="r" eaLnBrk="0" hangingPunct="0">
              <a:lnSpc>
                <a:spcPct val="90000"/>
              </a:lnSpc>
              <a:defRPr/>
            </a:pPr>
            <a:r>
              <a:rPr lang="en-US" sz="800" dirty="0"/>
              <a:t> </a:t>
            </a:r>
          </a:p>
        </p:txBody>
      </p:sp>
      <p:grpSp>
        <p:nvGrpSpPr>
          <p:cNvPr id="2055" name="Group 23"/>
          <p:cNvGrpSpPr>
            <a:grpSpLocks/>
          </p:cNvGrpSpPr>
          <p:nvPr/>
        </p:nvGrpSpPr>
        <p:grpSpPr bwMode="auto">
          <a:xfrm>
            <a:off x="295275" y="568325"/>
            <a:ext cx="9002713" cy="219075"/>
            <a:chOff x="183" y="456"/>
            <a:chExt cx="5401" cy="129"/>
          </a:xfrm>
        </p:grpSpPr>
        <p:pic>
          <p:nvPicPr>
            <p:cNvPr id="2056" name="Picture 19"/>
            <p:cNvPicPr>
              <a:picLocks noChangeArrowheads="1"/>
            </p:cNvPicPr>
            <p:nvPr/>
          </p:nvPicPr>
          <p:blipFill>
            <a:blip r:embed="rId12" cstate="print"/>
            <a:srcRect/>
            <a:stretch>
              <a:fillRect/>
            </a:stretch>
          </p:blipFill>
          <p:spPr bwMode="auto">
            <a:xfrm>
              <a:off x="4990" y="456"/>
              <a:ext cx="594" cy="112"/>
            </a:xfrm>
            <a:prstGeom prst="rect">
              <a:avLst/>
            </a:prstGeom>
            <a:noFill/>
            <a:ln w="9525">
              <a:noFill/>
              <a:miter lim="800000"/>
              <a:headEnd/>
              <a:tailEnd/>
            </a:ln>
          </p:spPr>
        </p:pic>
        <p:sp>
          <p:nvSpPr>
            <p:cNvPr id="1046" name="Line 22"/>
            <p:cNvSpPr>
              <a:spLocks noChangeShapeType="1"/>
            </p:cNvSpPr>
            <p:nvPr/>
          </p:nvSpPr>
          <p:spPr bwMode="auto">
            <a:xfrm>
              <a:off x="183" y="585"/>
              <a:ext cx="5401" cy="0"/>
            </a:xfrm>
            <a:prstGeom prst="line">
              <a:avLst/>
            </a:prstGeom>
            <a:noFill/>
            <a:ln w="12700">
              <a:solidFill>
                <a:srgbClr val="DC241F"/>
              </a:solidFill>
              <a:round/>
              <a:headEnd/>
              <a:tailEnd/>
            </a:ln>
            <a:effectLst/>
          </p:spPr>
          <p:txBody>
            <a:bodyPr wrap="none" lIns="90488" tIns="44450" rIns="90488" bIns="44450"/>
            <a:lstStyle/>
            <a:p>
              <a:pPr eaLnBrk="0" hangingPunct="0">
                <a:lnSpc>
                  <a:spcPct val="110000"/>
                </a:lnSpc>
                <a:defRPr/>
              </a:pPr>
              <a:endParaRPr lang="en-US"/>
            </a:p>
          </p:txBody>
        </p:sp>
      </p:gr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68" r:id="rId4"/>
    <p:sldLayoutId id="2147483669" r:id="rId5"/>
    <p:sldLayoutId id="2147483670" r:id="rId6"/>
    <p:sldLayoutId id="2147483671" r:id="rId7"/>
    <p:sldLayoutId id="2147483675" r:id="rId8"/>
    <p:sldLayoutId id="2147483676" r:id="rId9"/>
    <p:sldLayoutId id="2147483677" r:id="rId10"/>
  </p:sldLayoutIdLst>
  <p:txStyles>
    <p:titleStyle>
      <a:lvl1pPr algn="l" rtl="0" eaLnBrk="1" fontAlgn="base" hangingPunct="1">
        <a:lnSpc>
          <a:spcPct val="80000"/>
        </a:lnSpc>
        <a:spcBef>
          <a:spcPct val="0"/>
        </a:spcBef>
        <a:spcAft>
          <a:spcPct val="0"/>
        </a:spcAft>
        <a:defRPr sz="3000" b="1">
          <a:solidFill>
            <a:schemeClr val="tx1"/>
          </a:solidFill>
          <a:latin typeface="+mj-lt"/>
          <a:ea typeface="+mj-ea"/>
          <a:cs typeface="+mj-cs"/>
        </a:defRPr>
      </a:lvl1pPr>
      <a:lvl2pPr algn="l" rtl="0" eaLnBrk="1" fontAlgn="base" hangingPunct="1">
        <a:lnSpc>
          <a:spcPct val="80000"/>
        </a:lnSpc>
        <a:spcBef>
          <a:spcPct val="0"/>
        </a:spcBef>
        <a:spcAft>
          <a:spcPct val="0"/>
        </a:spcAft>
        <a:defRPr sz="3000" b="1">
          <a:solidFill>
            <a:schemeClr val="tx1"/>
          </a:solidFill>
          <a:latin typeface="Arial" charset="0"/>
        </a:defRPr>
      </a:lvl2pPr>
      <a:lvl3pPr algn="l" rtl="0" eaLnBrk="1" fontAlgn="base" hangingPunct="1">
        <a:lnSpc>
          <a:spcPct val="80000"/>
        </a:lnSpc>
        <a:spcBef>
          <a:spcPct val="0"/>
        </a:spcBef>
        <a:spcAft>
          <a:spcPct val="0"/>
        </a:spcAft>
        <a:defRPr sz="3000" b="1">
          <a:solidFill>
            <a:schemeClr val="tx1"/>
          </a:solidFill>
          <a:latin typeface="Arial" charset="0"/>
        </a:defRPr>
      </a:lvl3pPr>
      <a:lvl4pPr algn="l" rtl="0" eaLnBrk="1" fontAlgn="base" hangingPunct="1">
        <a:lnSpc>
          <a:spcPct val="80000"/>
        </a:lnSpc>
        <a:spcBef>
          <a:spcPct val="0"/>
        </a:spcBef>
        <a:spcAft>
          <a:spcPct val="0"/>
        </a:spcAft>
        <a:defRPr sz="3000" b="1">
          <a:solidFill>
            <a:schemeClr val="tx1"/>
          </a:solidFill>
          <a:latin typeface="Arial" charset="0"/>
        </a:defRPr>
      </a:lvl4pPr>
      <a:lvl5pPr algn="l" rtl="0" eaLnBrk="1" fontAlgn="base" hangingPunct="1">
        <a:lnSpc>
          <a:spcPct val="80000"/>
        </a:lnSpc>
        <a:spcBef>
          <a:spcPct val="0"/>
        </a:spcBef>
        <a:spcAft>
          <a:spcPct val="0"/>
        </a:spcAft>
        <a:defRPr sz="3000" b="1">
          <a:solidFill>
            <a:schemeClr val="tx1"/>
          </a:solidFill>
          <a:latin typeface="Arial" charset="0"/>
        </a:defRPr>
      </a:lvl5pPr>
      <a:lvl6pPr marL="483306" algn="l" rtl="0" eaLnBrk="1" fontAlgn="base" hangingPunct="1">
        <a:lnSpc>
          <a:spcPct val="80000"/>
        </a:lnSpc>
        <a:spcBef>
          <a:spcPct val="0"/>
        </a:spcBef>
        <a:spcAft>
          <a:spcPct val="0"/>
        </a:spcAft>
        <a:defRPr sz="3000" b="1">
          <a:solidFill>
            <a:schemeClr val="tx1"/>
          </a:solidFill>
          <a:latin typeface="Arial" charset="0"/>
        </a:defRPr>
      </a:lvl6pPr>
      <a:lvl7pPr marL="966612" algn="l" rtl="0" eaLnBrk="1" fontAlgn="base" hangingPunct="1">
        <a:lnSpc>
          <a:spcPct val="80000"/>
        </a:lnSpc>
        <a:spcBef>
          <a:spcPct val="0"/>
        </a:spcBef>
        <a:spcAft>
          <a:spcPct val="0"/>
        </a:spcAft>
        <a:defRPr sz="3000" b="1">
          <a:solidFill>
            <a:schemeClr val="tx1"/>
          </a:solidFill>
          <a:latin typeface="Arial" charset="0"/>
        </a:defRPr>
      </a:lvl7pPr>
      <a:lvl8pPr marL="1449918" algn="l" rtl="0" eaLnBrk="1" fontAlgn="base" hangingPunct="1">
        <a:lnSpc>
          <a:spcPct val="80000"/>
        </a:lnSpc>
        <a:spcBef>
          <a:spcPct val="0"/>
        </a:spcBef>
        <a:spcAft>
          <a:spcPct val="0"/>
        </a:spcAft>
        <a:defRPr sz="3000" b="1">
          <a:solidFill>
            <a:schemeClr val="tx1"/>
          </a:solidFill>
          <a:latin typeface="Arial" charset="0"/>
        </a:defRPr>
      </a:lvl8pPr>
      <a:lvl9pPr marL="1933224" algn="l" rtl="0" eaLnBrk="1" fontAlgn="base" hangingPunct="1">
        <a:lnSpc>
          <a:spcPct val="80000"/>
        </a:lnSpc>
        <a:spcBef>
          <a:spcPct val="0"/>
        </a:spcBef>
        <a:spcAft>
          <a:spcPct val="0"/>
        </a:spcAft>
        <a:defRPr sz="3000" b="1">
          <a:solidFill>
            <a:schemeClr val="tx1"/>
          </a:solidFill>
          <a:latin typeface="Arial" charset="0"/>
        </a:defRPr>
      </a:lvl9pPr>
    </p:titleStyle>
    <p:bodyStyle>
      <a:lvl1pPr marL="184150" indent="-184150" algn="l" rtl="0" eaLnBrk="1" fontAlgn="base" hangingPunct="1">
        <a:lnSpc>
          <a:spcPct val="85000"/>
        </a:lnSpc>
        <a:spcBef>
          <a:spcPct val="30000"/>
        </a:spcBef>
        <a:spcAft>
          <a:spcPct val="0"/>
        </a:spcAft>
        <a:buClr>
          <a:srgbClr val="DC241F"/>
        </a:buClr>
        <a:buChar char="•"/>
        <a:defRPr sz="2500" b="1">
          <a:solidFill>
            <a:schemeClr val="tx1"/>
          </a:solidFill>
          <a:latin typeface="+mn-lt"/>
          <a:ea typeface="+mn-ea"/>
          <a:cs typeface="+mn-cs"/>
        </a:defRPr>
      </a:lvl1pPr>
      <a:lvl2pPr marL="482600" indent="-177800" algn="l" rtl="0" eaLnBrk="1" fontAlgn="base" hangingPunct="1">
        <a:lnSpc>
          <a:spcPct val="85000"/>
        </a:lnSpc>
        <a:spcBef>
          <a:spcPct val="30000"/>
        </a:spcBef>
        <a:spcAft>
          <a:spcPct val="0"/>
        </a:spcAft>
        <a:buClr>
          <a:srgbClr val="0053A5"/>
        </a:buClr>
        <a:buSzPct val="120000"/>
        <a:buFont typeface="Arial" charset="0"/>
        <a:buChar char="-"/>
        <a:defRPr sz="2100" b="1">
          <a:solidFill>
            <a:schemeClr val="tx1"/>
          </a:solidFill>
          <a:latin typeface="+mn-lt"/>
        </a:defRPr>
      </a:lvl2pPr>
      <a:lvl3pPr marL="779463" indent="-174625" algn="l" rtl="0" eaLnBrk="1" fontAlgn="base" hangingPunct="1">
        <a:lnSpc>
          <a:spcPct val="85000"/>
        </a:lnSpc>
        <a:spcBef>
          <a:spcPct val="30000"/>
        </a:spcBef>
        <a:spcAft>
          <a:spcPct val="0"/>
        </a:spcAft>
        <a:buClr>
          <a:srgbClr val="317023"/>
        </a:buClr>
        <a:buSzPct val="90000"/>
        <a:buFont typeface="Wingdings" pitchFamily="2" charset="2"/>
        <a:buChar char="w"/>
        <a:defRPr>
          <a:solidFill>
            <a:schemeClr val="tx1"/>
          </a:solidFill>
          <a:latin typeface="+mn-lt"/>
        </a:defRPr>
      </a:lvl3pPr>
      <a:lvl4pPr marL="1028700" indent="-127000" algn="l" rtl="0" eaLnBrk="1" fontAlgn="base" hangingPunct="1">
        <a:spcBef>
          <a:spcPct val="20000"/>
        </a:spcBef>
        <a:spcAft>
          <a:spcPct val="0"/>
        </a:spcAft>
        <a:buChar char="•"/>
        <a:defRPr sz="1700">
          <a:solidFill>
            <a:schemeClr val="tx1"/>
          </a:solidFill>
          <a:latin typeface="+mn-lt"/>
        </a:defRPr>
      </a:lvl4pPr>
      <a:lvl5pPr marL="2462213" indent="-285750" algn="l" rtl="0" eaLnBrk="1" fontAlgn="base" hangingPunct="1">
        <a:spcBef>
          <a:spcPct val="20000"/>
        </a:spcBef>
        <a:spcAft>
          <a:spcPct val="0"/>
        </a:spcAft>
        <a:buChar char="»"/>
        <a:defRPr sz="2100">
          <a:solidFill>
            <a:schemeClr val="tx1"/>
          </a:solidFill>
          <a:latin typeface="Times New Roman" charset="0"/>
        </a:defRPr>
      </a:lvl5pPr>
      <a:lvl6pPr marL="2946825" indent="-286964" algn="l" rtl="0" eaLnBrk="1" fontAlgn="base" hangingPunct="1">
        <a:spcBef>
          <a:spcPct val="20000"/>
        </a:spcBef>
        <a:spcAft>
          <a:spcPct val="0"/>
        </a:spcAft>
        <a:buChar char="»"/>
        <a:defRPr sz="2100">
          <a:solidFill>
            <a:schemeClr val="tx1"/>
          </a:solidFill>
          <a:latin typeface="Times New Roman" charset="0"/>
        </a:defRPr>
      </a:lvl6pPr>
      <a:lvl7pPr marL="3430131" indent="-286964" algn="l" rtl="0" eaLnBrk="1" fontAlgn="base" hangingPunct="1">
        <a:spcBef>
          <a:spcPct val="20000"/>
        </a:spcBef>
        <a:spcAft>
          <a:spcPct val="0"/>
        </a:spcAft>
        <a:buChar char="»"/>
        <a:defRPr sz="2100">
          <a:solidFill>
            <a:schemeClr val="tx1"/>
          </a:solidFill>
          <a:latin typeface="Times New Roman" charset="0"/>
        </a:defRPr>
      </a:lvl7pPr>
      <a:lvl8pPr marL="3913437" indent="-286964" algn="l" rtl="0" eaLnBrk="1" fontAlgn="base" hangingPunct="1">
        <a:spcBef>
          <a:spcPct val="20000"/>
        </a:spcBef>
        <a:spcAft>
          <a:spcPct val="0"/>
        </a:spcAft>
        <a:buChar char="»"/>
        <a:defRPr sz="2100">
          <a:solidFill>
            <a:schemeClr val="tx1"/>
          </a:solidFill>
          <a:latin typeface="Times New Roman" charset="0"/>
        </a:defRPr>
      </a:lvl8pPr>
      <a:lvl9pPr marL="4396743" indent="-286964" algn="l" rtl="0" eaLnBrk="1" fontAlgn="base" hangingPunct="1">
        <a:spcBef>
          <a:spcPct val="20000"/>
        </a:spcBef>
        <a:spcAft>
          <a:spcPct val="0"/>
        </a:spcAft>
        <a:buChar char="»"/>
        <a:defRPr sz="2100">
          <a:solidFill>
            <a:schemeClr val="tx1"/>
          </a:solidFill>
          <a:latin typeface="Times New Roman" charset="0"/>
        </a:defRPr>
      </a:lvl9pPr>
    </p:bodyStyle>
    <p:otherStyle>
      <a:defPPr>
        <a:defRPr lang="en-US"/>
      </a:defPPr>
      <a:lvl1pPr marL="0" algn="l" defTabSz="966612" rtl="0" eaLnBrk="1" latinLnBrk="0" hangingPunct="1">
        <a:defRPr sz="1900" kern="1200">
          <a:solidFill>
            <a:schemeClr val="tx1"/>
          </a:solidFill>
          <a:latin typeface="+mn-lt"/>
          <a:ea typeface="+mn-ea"/>
          <a:cs typeface="+mn-cs"/>
        </a:defRPr>
      </a:lvl1pPr>
      <a:lvl2pPr marL="483306" algn="l" defTabSz="966612" rtl="0" eaLnBrk="1" latinLnBrk="0" hangingPunct="1">
        <a:defRPr sz="1900" kern="1200">
          <a:solidFill>
            <a:schemeClr val="tx1"/>
          </a:solidFill>
          <a:latin typeface="+mn-lt"/>
          <a:ea typeface="+mn-ea"/>
          <a:cs typeface="+mn-cs"/>
        </a:defRPr>
      </a:lvl2pPr>
      <a:lvl3pPr marL="966612" algn="l" defTabSz="966612" rtl="0" eaLnBrk="1" latinLnBrk="0" hangingPunct="1">
        <a:defRPr sz="1900" kern="1200">
          <a:solidFill>
            <a:schemeClr val="tx1"/>
          </a:solidFill>
          <a:latin typeface="+mn-lt"/>
          <a:ea typeface="+mn-ea"/>
          <a:cs typeface="+mn-cs"/>
        </a:defRPr>
      </a:lvl3pPr>
      <a:lvl4pPr marL="1449918" algn="l" defTabSz="966612" rtl="0" eaLnBrk="1" latinLnBrk="0" hangingPunct="1">
        <a:defRPr sz="1900" kern="1200">
          <a:solidFill>
            <a:schemeClr val="tx1"/>
          </a:solidFill>
          <a:latin typeface="+mn-lt"/>
          <a:ea typeface="+mn-ea"/>
          <a:cs typeface="+mn-cs"/>
        </a:defRPr>
      </a:lvl4pPr>
      <a:lvl5pPr marL="1933224" algn="l" defTabSz="966612" rtl="0" eaLnBrk="1" latinLnBrk="0" hangingPunct="1">
        <a:defRPr sz="1900" kern="1200">
          <a:solidFill>
            <a:schemeClr val="tx1"/>
          </a:solidFill>
          <a:latin typeface="+mn-lt"/>
          <a:ea typeface="+mn-ea"/>
          <a:cs typeface="+mn-cs"/>
        </a:defRPr>
      </a:lvl5pPr>
      <a:lvl6pPr marL="2416531" algn="l" defTabSz="966612" rtl="0" eaLnBrk="1" latinLnBrk="0" hangingPunct="1">
        <a:defRPr sz="1900" kern="1200">
          <a:solidFill>
            <a:schemeClr val="tx1"/>
          </a:solidFill>
          <a:latin typeface="+mn-lt"/>
          <a:ea typeface="+mn-ea"/>
          <a:cs typeface="+mn-cs"/>
        </a:defRPr>
      </a:lvl6pPr>
      <a:lvl7pPr marL="2899837" algn="l" defTabSz="966612" rtl="0" eaLnBrk="1" latinLnBrk="0" hangingPunct="1">
        <a:defRPr sz="1900" kern="1200">
          <a:solidFill>
            <a:schemeClr val="tx1"/>
          </a:solidFill>
          <a:latin typeface="+mn-lt"/>
          <a:ea typeface="+mn-ea"/>
          <a:cs typeface="+mn-cs"/>
        </a:defRPr>
      </a:lvl7pPr>
      <a:lvl8pPr marL="3383143" algn="l" defTabSz="966612" rtl="0" eaLnBrk="1" latinLnBrk="0" hangingPunct="1">
        <a:defRPr sz="1900" kern="1200">
          <a:solidFill>
            <a:schemeClr val="tx1"/>
          </a:solidFill>
          <a:latin typeface="+mn-lt"/>
          <a:ea typeface="+mn-ea"/>
          <a:cs typeface="+mn-cs"/>
        </a:defRPr>
      </a:lvl8pPr>
      <a:lvl9pPr marL="3866449" algn="l" defTabSz="966612"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hyperlink" Target="mailto:ScottWorkinger@gmail.com"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MBSE – Usability Working Group IS2011</a:t>
            </a:r>
            <a:endParaRPr lang="en-US" dirty="0"/>
          </a:p>
        </p:txBody>
      </p:sp>
      <p:sp>
        <p:nvSpPr>
          <p:cNvPr id="3" name="Subtitle 2"/>
          <p:cNvSpPr>
            <a:spLocks noGrp="1"/>
          </p:cNvSpPr>
          <p:nvPr>
            <p:ph type="subTitle" idx="1"/>
          </p:nvPr>
        </p:nvSpPr>
        <p:spPr/>
        <p:txBody>
          <a:bodyPr/>
          <a:lstStyle/>
          <a:p>
            <a:r>
              <a:rPr lang="en-US" dirty="0" smtClean="0">
                <a:ea typeface="ＭＳ Ｐゴシック" pitchFamily="-109" charset="-128"/>
              </a:rPr>
              <a:t>Supporting the Emergence of Usability in the Community of practice</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and Agenda</a:t>
            </a:r>
            <a:endParaRPr lang="en-US" dirty="0"/>
          </a:p>
        </p:txBody>
      </p:sp>
      <p:sp>
        <p:nvSpPr>
          <p:cNvPr id="3" name="Content Placeholder 2"/>
          <p:cNvSpPr>
            <a:spLocks noGrp="1"/>
          </p:cNvSpPr>
          <p:nvPr>
            <p:ph idx="1"/>
          </p:nvPr>
        </p:nvSpPr>
        <p:spPr/>
        <p:txBody>
          <a:bodyPr/>
          <a:lstStyle/>
          <a:p>
            <a:r>
              <a:rPr lang="en-US" dirty="0" smtClean="0"/>
              <a:t>Objectives</a:t>
            </a:r>
          </a:p>
          <a:p>
            <a:pPr lvl="1"/>
            <a:r>
              <a:rPr lang="en-US" dirty="0" smtClean="0"/>
              <a:t>Decision Regarding Standup of a Collaboration Environment</a:t>
            </a:r>
          </a:p>
          <a:p>
            <a:pPr lvl="1"/>
            <a:r>
              <a:rPr lang="en-US" dirty="0" smtClean="0"/>
              <a:t>Agreement on Initial Simple Rules Governing Collaboration Environment</a:t>
            </a:r>
          </a:p>
          <a:p>
            <a:pPr lvl="1"/>
            <a:endParaRPr lang="en-US" dirty="0" smtClean="0"/>
          </a:p>
          <a:p>
            <a:r>
              <a:rPr lang="en-US" dirty="0" smtClean="0"/>
              <a:t>Agenda</a:t>
            </a:r>
          </a:p>
          <a:p>
            <a:pPr lvl="1"/>
            <a:r>
              <a:rPr lang="en-US" dirty="0" smtClean="0"/>
              <a:t>Overview</a:t>
            </a:r>
          </a:p>
          <a:p>
            <a:pPr lvl="2"/>
            <a:r>
              <a:rPr lang="en-US" dirty="0" smtClean="0"/>
              <a:t>Purpose of Initiative</a:t>
            </a:r>
          </a:p>
          <a:p>
            <a:pPr lvl="2"/>
            <a:r>
              <a:rPr lang="en-US" dirty="0" smtClean="0"/>
              <a:t>What We Mean By Usability</a:t>
            </a:r>
          </a:p>
          <a:p>
            <a:pPr lvl="2"/>
            <a:r>
              <a:rPr lang="en-US" dirty="0" smtClean="0"/>
              <a:t>What We Mean With The Term “Exemplar”</a:t>
            </a:r>
          </a:p>
          <a:p>
            <a:pPr lvl="1"/>
            <a:r>
              <a:rPr lang="en-US" dirty="0" smtClean="0"/>
              <a:t>Collaboration Environment and Other INCOSE Initiatives</a:t>
            </a:r>
          </a:p>
          <a:p>
            <a:pPr lvl="1"/>
            <a:r>
              <a:rPr lang="en-US" dirty="0" smtClean="0"/>
              <a:t>Prototype Review and Discussion</a:t>
            </a:r>
          </a:p>
          <a:p>
            <a:pPr lvl="1"/>
            <a:r>
              <a:rPr lang="en-US" dirty="0" smtClean="0"/>
              <a:t>Next Steps</a:t>
            </a:r>
          </a:p>
        </p:txBody>
      </p:sp>
      <p:sp>
        <p:nvSpPr>
          <p:cNvPr id="4" name="Text Placeholder 3"/>
          <p:cNvSpPr>
            <a:spLocks noGrp="1"/>
          </p:cNvSpPr>
          <p:nvPr>
            <p:ph type="body" sz="quarter" idx="10"/>
          </p:nvPr>
        </p:nvSpPr>
        <p:spPr/>
        <p:txBody>
          <a:bodyPr>
            <a:normAutofit fontScale="85000" lnSpcReduction="20000"/>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dirty="0" smtClean="0">
                <a:ea typeface="ＭＳ Ｐゴシック" pitchFamily="-109" charset="-128"/>
              </a:rPr>
              <a:t>Context	</a:t>
            </a:r>
          </a:p>
        </p:txBody>
      </p:sp>
      <p:sp>
        <p:nvSpPr>
          <p:cNvPr id="30723" name="Content Placeholder 2"/>
          <p:cNvSpPr>
            <a:spLocks noGrp="1"/>
          </p:cNvSpPr>
          <p:nvPr>
            <p:ph idx="1"/>
          </p:nvPr>
        </p:nvSpPr>
        <p:spPr/>
        <p:txBody>
          <a:bodyPr/>
          <a:lstStyle/>
          <a:p>
            <a:pPr eaLnBrk="1" hangingPunct="1"/>
            <a:r>
              <a:rPr lang="en-US" dirty="0" smtClean="0">
                <a:ea typeface="ＭＳ Ｐゴシック" pitchFamily="-109" charset="-128"/>
              </a:rPr>
              <a:t>MBSE - Usability Initiative:  </a:t>
            </a:r>
          </a:p>
          <a:p>
            <a:pPr algn="ctr" eaLnBrk="1" hangingPunct="1">
              <a:buFont typeface="Arial" charset="0"/>
              <a:buNone/>
            </a:pPr>
            <a:r>
              <a:rPr lang="en-US" dirty="0" smtClean="0">
                <a:ea typeface="ＭＳ Ｐゴシック" pitchFamily="-109" charset="-128"/>
              </a:rPr>
              <a:t>Collaborative effort to  facilitate MBSE development</a:t>
            </a:r>
          </a:p>
          <a:p>
            <a:pPr eaLnBrk="1" hangingPunct="1"/>
            <a:r>
              <a:rPr lang="en-US" dirty="0" smtClean="0">
                <a:ea typeface="ＭＳ Ｐゴシック" pitchFamily="-109" charset="-128"/>
              </a:rPr>
              <a:t>Usability is a key issue</a:t>
            </a:r>
          </a:p>
          <a:p>
            <a:pPr eaLnBrk="1" hangingPunct="1"/>
            <a:r>
              <a:rPr lang="en-US" dirty="0" smtClean="0">
                <a:ea typeface="ＭＳ Ｐゴシック" pitchFamily="-109" charset="-128"/>
              </a:rPr>
              <a:t>Desired:		</a:t>
            </a:r>
          </a:p>
          <a:p>
            <a:pPr lvl="1" eaLnBrk="1" hangingPunct="1"/>
            <a:r>
              <a:rPr lang="en-US" dirty="0" smtClean="0">
                <a:ea typeface="ＭＳ Ｐゴシック" pitchFamily="-109" charset="-128"/>
              </a:rPr>
              <a:t>Easy to learn</a:t>
            </a:r>
          </a:p>
          <a:p>
            <a:pPr lvl="1" eaLnBrk="1" hangingPunct="1"/>
            <a:r>
              <a:rPr lang="en-US" dirty="0" smtClean="0">
                <a:ea typeface="ＭＳ Ｐゴシック" pitchFamily="-109" charset="-128"/>
              </a:rPr>
              <a:t>Efficient to use</a:t>
            </a:r>
          </a:p>
          <a:p>
            <a:pPr lvl="1" eaLnBrk="1" hangingPunct="1"/>
            <a:r>
              <a:rPr lang="en-US" dirty="0" smtClean="0">
                <a:ea typeface="ＭＳ Ｐゴシック" pitchFamily="-109" charset="-128"/>
              </a:rPr>
              <a:t>Structures &amp; Processes easy to remember</a:t>
            </a:r>
          </a:p>
          <a:p>
            <a:pPr lvl="1" eaLnBrk="1" hangingPunct="1"/>
            <a:r>
              <a:rPr lang="en-US" dirty="0" smtClean="0">
                <a:ea typeface="ＭＳ Ｐゴシック" pitchFamily="-109" charset="-128"/>
              </a:rPr>
              <a:t>Easy to avoid mistakes</a:t>
            </a:r>
          </a:p>
          <a:p>
            <a:pPr lvl="1" eaLnBrk="1" hangingPunct="1"/>
            <a:r>
              <a:rPr lang="en-US" dirty="0" smtClean="0">
                <a:ea typeface="ＭＳ Ｐゴシック" pitchFamily="-109" charset="-128"/>
              </a:rPr>
              <a:t>High satisfaction among users</a:t>
            </a:r>
          </a:p>
          <a:p>
            <a:pPr eaLnBrk="1" hangingPunct="1"/>
            <a:r>
              <a:rPr lang="en-US" b="1" dirty="0" smtClean="0">
                <a:ea typeface="ＭＳ Ｐゴシック" pitchFamily="-109" charset="-128"/>
              </a:rPr>
              <a:t>Assumption</a:t>
            </a:r>
            <a:r>
              <a:rPr lang="en-US" dirty="0" smtClean="0">
                <a:ea typeface="ＭＳ Ｐゴシック" pitchFamily="-109" charset="-128"/>
              </a:rPr>
              <a:t>:</a:t>
            </a:r>
          </a:p>
          <a:p>
            <a:pPr lvl="1" eaLnBrk="1" hangingPunct="1"/>
            <a:r>
              <a:rPr lang="en-US" dirty="0" smtClean="0">
                <a:ea typeface="ＭＳ Ｐゴシック" pitchFamily="-109" charset="-128"/>
              </a:rPr>
              <a:t>MBSE is </a:t>
            </a:r>
            <a:r>
              <a:rPr lang="en-US" b="1" i="1" dirty="0" smtClean="0">
                <a:ea typeface="ＭＳ Ｐゴシック" pitchFamily="-109" charset="-128"/>
              </a:rPr>
              <a:t>“Fit for intended use”</a:t>
            </a:r>
          </a:p>
          <a:p>
            <a:pPr lvl="1" eaLnBrk="1" hangingPunct="1"/>
            <a:r>
              <a:rPr lang="en-US" dirty="0" smtClean="0">
                <a:ea typeface="ＭＳ Ｐゴシック" pitchFamily="-109" charset="-128"/>
              </a:rPr>
              <a:t>Assumes wide range of capabilities</a:t>
            </a:r>
          </a:p>
          <a:p>
            <a:pPr lvl="1" eaLnBrk="1" hangingPunct="1"/>
            <a:endParaRPr lang="en-US" dirty="0" smtClean="0">
              <a:ea typeface="ＭＳ Ｐゴシック" pitchFamily="-109" charset="-128"/>
            </a:endParaRPr>
          </a:p>
          <a:p>
            <a:pPr lvl="1" eaLnBrk="1" hangingPunct="1">
              <a:buFont typeface="Arial" charset="0"/>
              <a:buNone/>
            </a:pPr>
            <a:endParaRPr lang="en-US" dirty="0" smtClean="0">
              <a:ea typeface="ＭＳ Ｐゴシック" pitchFamily="-109" charset="-128"/>
            </a:endParaRPr>
          </a:p>
          <a:p>
            <a:pPr lvl="1" eaLnBrk="1" hangingPunct="1"/>
            <a:endParaRPr lang="en-US" dirty="0" smtClean="0">
              <a:ea typeface="ＭＳ Ｐゴシック" pitchFamily="-109" charset="-128"/>
            </a:endParaRP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latin typeface="Arial" charset="0"/>
              </a:rPr>
              <a:t>High Value Use Case Dimensions</a:t>
            </a:r>
          </a:p>
        </p:txBody>
      </p:sp>
      <p:cxnSp>
        <p:nvCxnSpPr>
          <p:cNvPr id="6147" name="Straight Arrow Connector 4"/>
          <p:cNvCxnSpPr>
            <a:cxnSpLocks noChangeShapeType="1"/>
          </p:cNvCxnSpPr>
          <p:nvPr/>
        </p:nvCxnSpPr>
        <p:spPr bwMode="auto">
          <a:xfrm flipV="1">
            <a:off x="4560570" y="1219200"/>
            <a:ext cx="0" cy="3007360"/>
          </a:xfrm>
          <a:prstGeom prst="straightConnector1">
            <a:avLst/>
          </a:prstGeom>
          <a:noFill/>
          <a:ln w="38100" algn="ctr">
            <a:solidFill>
              <a:schemeClr val="tx1"/>
            </a:solidFill>
            <a:round/>
            <a:headEnd/>
            <a:tailEnd type="arrow" w="med" len="med"/>
          </a:ln>
        </p:spPr>
      </p:cxnSp>
      <p:cxnSp>
        <p:nvCxnSpPr>
          <p:cNvPr id="14340" name="Straight Arrow Connector 5"/>
          <p:cNvCxnSpPr>
            <a:cxnSpLocks noChangeShapeType="1"/>
          </p:cNvCxnSpPr>
          <p:nvPr/>
        </p:nvCxnSpPr>
        <p:spPr bwMode="auto">
          <a:xfrm>
            <a:off x="4560570" y="4226560"/>
            <a:ext cx="3280410" cy="2065867"/>
          </a:xfrm>
          <a:prstGeom prst="straightConnector1">
            <a:avLst/>
          </a:prstGeom>
          <a:noFill/>
          <a:ln w="38100" algn="ctr">
            <a:solidFill>
              <a:schemeClr val="tx1"/>
            </a:solidFill>
            <a:round/>
            <a:headEnd/>
            <a:tailEnd type="arrow" w="med" len="med"/>
          </a:ln>
        </p:spPr>
      </p:cxnSp>
      <p:cxnSp>
        <p:nvCxnSpPr>
          <p:cNvPr id="14341" name="Straight Arrow Connector 8"/>
          <p:cNvCxnSpPr>
            <a:cxnSpLocks noChangeShapeType="1"/>
          </p:cNvCxnSpPr>
          <p:nvPr/>
        </p:nvCxnSpPr>
        <p:spPr bwMode="auto">
          <a:xfrm flipH="1">
            <a:off x="1760220" y="4226560"/>
            <a:ext cx="2800350" cy="1869440"/>
          </a:xfrm>
          <a:prstGeom prst="straightConnector1">
            <a:avLst/>
          </a:prstGeom>
          <a:noFill/>
          <a:ln w="38100" algn="ctr">
            <a:solidFill>
              <a:schemeClr val="tx1"/>
            </a:solidFill>
            <a:round/>
            <a:headEnd/>
            <a:tailEnd type="arrow" w="med" len="med"/>
          </a:ln>
        </p:spPr>
      </p:cxnSp>
      <p:sp>
        <p:nvSpPr>
          <p:cNvPr id="6150" name="TextBox 11"/>
          <p:cNvSpPr txBox="1">
            <a:spLocks noChangeArrowheads="1"/>
          </p:cNvSpPr>
          <p:nvPr/>
        </p:nvSpPr>
        <p:spPr bwMode="auto">
          <a:xfrm>
            <a:off x="4720590" y="714587"/>
            <a:ext cx="1735953" cy="282272"/>
          </a:xfrm>
          <a:prstGeom prst="rect">
            <a:avLst/>
          </a:prstGeom>
          <a:solidFill>
            <a:schemeClr val="accent2"/>
          </a:solidFill>
          <a:ln w="9525">
            <a:noFill/>
            <a:miter lim="800000"/>
            <a:headEnd/>
            <a:tailEnd/>
          </a:ln>
        </p:spPr>
        <p:txBody>
          <a:bodyPr wrap="none" lIns="96661" tIns="48331" rIns="96661" bIns="48331">
            <a:spAutoFit/>
          </a:bodyPr>
          <a:lstStyle/>
          <a:p>
            <a:r>
              <a:rPr lang="en-US" sz="1200" dirty="0">
                <a:solidFill>
                  <a:schemeClr val="bg1"/>
                </a:solidFill>
              </a:rPr>
              <a:t>SysML Diagram Type</a:t>
            </a:r>
          </a:p>
        </p:txBody>
      </p:sp>
      <p:sp>
        <p:nvSpPr>
          <p:cNvPr id="6151" name="TextBox 12"/>
          <p:cNvSpPr txBox="1">
            <a:spLocks noChangeArrowheads="1"/>
          </p:cNvSpPr>
          <p:nvPr/>
        </p:nvSpPr>
        <p:spPr bwMode="auto">
          <a:xfrm>
            <a:off x="4585573" y="1120987"/>
            <a:ext cx="2053091" cy="2128931"/>
          </a:xfrm>
          <a:prstGeom prst="rect">
            <a:avLst/>
          </a:prstGeom>
          <a:noFill/>
          <a:ln w="9525">
            <a:noFill/>
            <a:miter lim="800000"/>
            <a:headEnd/>
            <a:tailEnd/>
          </a:ln>
        </p:spPr>
        <p:txBody>
          <a:bodyPr wrap="none" lIns="96661" tIns="48331" rIns="96661" bIns="48331">
            <a:spAutoFit/>
          </a:bodyPr>
          <a:lstStyle/>
          <a:p>
            <a:r>
              <a:rPr lang="en-US" sz="1200" dirty="0"/>
              <a:t>Requirement</a:t>
            </a:r>
          </a:p>
          <a:p>
            <a:r>
              <a:rPr lang="en-US" sz="1200" dirty="0"/>
              <a:t>Use Case</a:t>
            </a:r>
          </a:p>
          <a:p>
            <a:r>
              <a:rPr lang="en-US" sz="1200" dirty="0"/>
              <a:t>Activity</a:t>
            </a:r>
          </a:p>
          <a:p>
            <a:r>
              <a:rPr lang="en-US" sz="1200" dirty="0"/>
              <a:t>Sequence</a:t>
            </a:r>
          </a:p>
          <a:p>
            <a:r>
              <a:rPr lang="en-US" sz="1200" dirty="0"/>
              <a:t>State Chart</a:t>
            </a:r>
          </a:p>
          <a:p>
            <a:r>
              <a:rPr lang="en-US" sz="1200" dirty="0"/>
              <a:t>IBD</a:t>
            </a:r>
          </a:p>
          <a:p>
            <a:r>
              <a:rPr lang="en-US" sz="1200" dirty="0"/>
              <a:t>BDD</a:t>
            </a:r>
          </a:p>
          <a:p>
            <a:r>
              <a:rPr lang="en-US" sz="1200" dirty="0"/>
              <a:t>Parametric</a:t>
            </a:r>
          </a:p>
          <a:p>
            <a:r>
              <a:rPr lang="en-US" sz="1200" dirty="0"/>
              <a:t>Package</a:t>
            </a:r>
          </a:p>
          <a:p>
            <a:r>
              <a:rPr lang="en-US" sz="1200" dirty="0"/>
              <a:t>Cross Cutting</a:t>
            </a:r>
          </a:p>
          <a:p>
            <a:r>
              <a:rPr lang="en-US" sz="1200" dirty="0"/>
              <a:t>  Customizations (Profile)</a:t>
            </a:r>
          </a:p>
        </p:txBody>
      </p:sp>
      <p:sp>
        <p:nvSpPr>
          <p:cNvPr id="14344" name="TextBox 13"/>
          <p:cNvSpPr txBox="1">
            <a:spLocks noChangeArrowheads="1"/>
          </p:cNvSpPr>
          <p:nvPr/>
        </p:nvSpPr>
        <p:spPr bwMode="auto">
          <a:xfrm>
            <a:off x="578406" y="5300133"/>
            <a:ext cx="1410992" cy="282272"/>
          </a:xfrm>
          <a:prstGeom prst="rect">
            <a:avLst/>
          </a:prstGeom>
          <a:noFill/>
          <a:ln w="9525">
            <a:noFill/>
            <a:miter lim="800000"/>
            <a:headEnd/>
            <a:tailEnd/>
          </a:ln>
        </p:spPr>
        <p:txBody>
          <a:bodyPr wrap="none" lIns="96661" tIns="48331" rIns="96661" bIns="48331">
            <a:spAutoFit/>
          </a:bodyPr>
          <a:lstStyle/>
          <a:p>
            <a:r>
              <a:rPr lang="en-US" sz="1200"/>
              <a:t>Req / Agreement</a:t>
            </a:r>
          </a:p>
        </p:txBody>
      </p:sp>
      <p:sp>
        <p:nvSpPr>
          <p:cNvPr id="14345" name="TextBox 14"/>
          <p:cNvSpPr txBox="1">
            <a:spLocks noChangeArrowheads="1"/>
          </p:cNvSpPr>
          <p:nvPr/>
        </p:nvSpPr>
        <p:spPr bwMode="auto">
          <a:xfrm>
            <a:off x="1001792" y="4969934"/>
            <a:ext cx="1332894" cy="282272"/>
          </a:xfrm>
          <a:prstGeom prst="rect">
            <a:avLst/>
          </a:prstGeom>
          <a:noFill/>
          <a:ln w="9525">
            <a:noFill/>
            <a:miter lim="800000"/>
            <a:headEnd/>
            <a:tailEnd/>
          </a:ln>
        </p:spPr>
        <p:txBody>
          <a:bodyPr wrap="none" lIns="96661" tIns="48331" rIns="96661" bIns="48331">
            <a:spAutoFit/>
          </a:bodyPr>
          <a:lstStyle/>
          <a:p>
            <a:r>
              <a:rPr lang="en-US" sz="1200"/>
              <a:t>Design / Trades</a:t>
            </a:r>
          </a:p>
        </p:txBody>
      </p:sp>
      <p:sp>
        <p:nvSpPr>
          <p:cNvPr id="14346" name="TextBox 16"/>
          <p:cNvSpPr txBox="1">
            <a:spLocks noChangeArrowheads="1"/>
          </p:cNvSpPr>
          <p:nvPr/>
        </p:nvSpPr>
        <p:spPr bwMode="auto">
          <a:xfrm>
            <a:off x="4000500" y="4470400"/>
            <a:ext cx="913355" cy="282272"/>
          </a:xfrm>
          <a:prstGeom prst="rect">
            <a:avLst/>
          </a:prstGeom>
          <a:noFill/>
          <a:ln w="9525">
            <a:noFill/>
            <a:miter lim="800000"/>
            <a:headEnd/>
            <a:tailEnd/>
          </a:ln>
        </p:spPr>
        <p:txBody>
          <a:bodyPr wrap="none" lIns="96661" tIns="48331" rIns="96661" bIns="48331">
            <a:spAutoFit/>
          </a:bodyPr>
          <a:lstStyle/>
          <a:p>
            <a:r>
              <a:rPr lang="en-US" sz="1200"/>
              <a:t>Prototype</a:t>
            </a:r>
          </a:p>
        </p:txBody>
      </p:sp>
      <p:sp>
        <p:nvSpPr>
          <p:cNvPr id="14347" name="TextBox 17"/>
          <p:cNvSpPr txBox="1">
            <a:spLocks noChangeArrowheads="1"/>
          </p:cNvSpPr>
          <p:nvPr/>
        </p:nvSpPr>
        <p:spPr bwMode="auto">
          <a:xfrm>
            <a:off x="2410302" y="4414521"/>
            <a:ext cx="991903" cy="282272"/>
          </a:xfrm>
          <a:prstGeom prst="rect">
            <a:avLst/>
          </a:prstGeom>
          <a:noFill/>
          <a:ln w="9525">
            <a:noFill/>
            <a:miter lim="800000"/>
            <a:headEnd/>
            <a:tailEnd/>
          </a:ln>
        </p:spPr>
        <p:txBody>
          <a:bodyPr wrap="none" lIns="96661" tIns="48331" rIns="96661" bIns="48331">
            <a:spAutoFit/>
          </a:bodyPr>
          <a:lstStyle/>
          <a:p>
            <a:r>
              <a:rPr lang="en-US" sz="1200"/>
              <a:t>Integration</a:t>
            </a:r>
          </a:p>
        </p:txBody>
      </p:sp>
      <p:sp>
        <p:nvSpPr>
          <p:cNvPr id="14348" name="TextBox 18"/>
          <p:cNvSpPr txBox="1">
            <a:spLocks noChangeArrowheads="1"/>
          </p:cNvSpPr>
          <p:nvPr/>
        </p:nvSpPr>
        <p:spPr bwMode="auto">
          <a:xfrm>
            <a:off x="2697004" y="4131734"/>
            <a:ext cx="1025117" cy="282272"/>
          </a:xfrm>
          <a:prstGeom prst="rect">
            <a:avLst/>
          </a:prstGeom>
          <a:noFill/>
          <a:ln w="9525">
            <a:noFill/>
            <a:miter lim="800000"/>
            <a:headEnd/>
            <a:tailEnd/>
          </a:ln>
        </p:spPr>
        <p:txBody>
          <a:bodyPr wrap="none" lIns="96661" tIns="48331" rIns="96661" bIns="48331">
            <a:spAutoFit/>
          </a:bodyPr>
          <a:lstStyle/>
          <a:p>
            <a:r>
              <a:rPr lang="en-US" sz="1200"/>
              <a:t>Verification</a:t>
            </a:r>
          </a:p>
        </p:txBody>
      </p:sp>
      <p:sp>
        <p:nvSpPr>
          <p:cNvPr id="14349" name="TextBox 19"/>
          <p:cNvSpPr txBox="1">
            <a:spLocks noChangeArrowheads="1"/>
          </p:cNvSpPr>
          <p:nvPr/>
        </p:nvSpPr>
        <p:spPr bwMode="auto">
          <a:xfrm>
            <a:off x="3320415" y="3832014"/>
            <a:ext cx="924127" cy="282272"/>
          </a:xfrm>
          <a:prstGeom prst="rect">
            <a:avLst/>
          </a:prstGeom>
          <a:noFill/>
          <a:ln w="9525">
            <a:noFill/>
            <a:miter lim="800000"/>
            <a:headEnd/>
            <a:tailEnd/>
          </a:ln>
        </p:spPr>
        <p:txBody>
          <a:bodyPr wrap="none" lIns="96661" tIns="48331" rIns="96661" bIns="48331">
            <a:spAutoFit/>
          </a:bodyPr>
          <a:lstStyle/>
          <a:p>
            <a:r>
              <a:rPr lang="en-US" sz="1200" dirty="0"/>
              <a:t>Validation</a:t>
            </a:r>
          </a:p>
        </p:txBody>
      </p:sp>
      <p:sp>
        <p:nvSpPr>
          <p:cNvPr id="14350" name="TextBox 20"/>
          <p:cNvSpPr txBox="1">
            <a:spLocks noChangeArrowheads="1"/>
          </p:cNvSpPr>
          <p:nvPr/>
        </p:nvSpPr>
        <p:spPr bwMode="auto">
          <a:xfrm>
            <a:off x="1805227" y="6189134"/>
            <a:ext cx="1168233" cy="282272"/>
          </a:xfrm>
          <a:prstGeom prst="rect">
            <a:avLst/>
          </a:prstGeom>
          <a:solidFill>
            <a:schemeClr val="accent2"/>
          </a:solidFill>
          <a:ln w="9525">
            <a:noFill/>
            <a:miter lim="800000"/>
            <a:headEnd/>
            <a:tailEnd/>
          </a:ln>
        </p:spPr>
        <p:txBody>
          <a:bodyPr wrap="none" lIns="96661" tIns="48331" rIns="96661" bIns="48331">
            <a:spAutoFit/>
          </a:bodyPr>
          <a:lstStyle/>
          <a:p>
            <a:r>
              <a:rPr lang="en-US" sz="1200">
                <a:solidFill>
                  <a:schemeClr val="bg1"/>
                </a:solidFill>
              </a:rPr>
              <a:t>Process Step</a:t>
            </a:r>
          </a:p>
        </p:txBody>
      </p:sp>
      <p:sp>
        <p:nvSpPr>
          <p:cNvPr id="14351" name="TextBox 21"/>
          <p:cNvSpPr txBox="1">
            <a:spLocks noChangeArrowheads="1"/>
          </p:cNvSpPr>
          <p:nvPr/>
        </p:nvSpPr>
        <p:spPr bwMode="auto">
          <a:xfrm>
            <a:off x="6854190" y="6421120"/>
            <a:ext cx="901750" cy="282272"/>
          </a:xfrm>
          <a:prstGeom prst="rect">
            <a:avLst/>
          </a:prstGeom>
          <a:solidFill>
            <a:schemeClr val="accent2"/>
          </a:solidFill>
          <a:ln w="9525">
            <a:noFill/>
            <a:miter lim="800000"/>
            <a:headEnd/>
            <a:tailEnd/>
          </a:ln>
        </p:spPr>
        <p:txBody>
          <a:bodyPr wrap="none" lIns="96661" tIns="48331" rIns="96661" bIns="48331">
            <a:spAutoFit/>
          </a:bodyPr>
          <a:lstStyle/>
          <a:p>
            <a:r>
              <a:rPr lang="en-US" sz="1200">
                <a:solidFill>
                  <a:schemeClr val="bg1"/>
                </a:solidFill>
              </a:rPr>
              <a:t>Tool Type</a:t>
            </a:r>
          </a:p>
        </p:txBody>
      </p:sp>
      <p:sp>
        <p:nvSpPr>
          <p:cNvPr id="14352" name="TextBox 24"/>
          <p:cNvSpPr txBox="1">
            <a:spLocks noChangeArrowheads="1"/>
          </p:cNvSpPr>
          <p:nvPr/>
        </p:nvSpPr>
        <p:spPr bwMode="auto">
          <a:xfrm>
            <a:off x="3385424" y="5770880"/>
            <a:ext cx="2594906" cy="282272"/>
          </a:xfrm>
          <a:prstGeom prst="rect">
            <a:avLst/>
          </a:prstGeom>
          <a:noFill/>
          <a:ln w="9525">
            <a:noFill/>
            <a:miter lim="800000"/>
            <a:headEnd/>
            <a:tailEnd/>
          </a:ln>
        </p:spPr>
        <p:txBody>
          <a:bodyPr wrap="none" lIns="96661" tIns="48331" rIns="96661" bIns="48331">
            <a:spAutoFit/>
          </a:bodyPr>
          <a:lstStyle/>
          <a:p>
            <a:r>
              <a:rPr lang="en-US" sz="1200" dirty="0"/>
              <a:t>Generate (Artifacts / Documents)</a:t>
            </a:r>
          </a:p>
        </p:txBody>
      </p:sp>
      <p:sp>
        <p:nvSpPr>
          <p:cNvPr id="14353" name="TextBox 25"/>
          <p:cNvSpPr txBox="1">
            <a:spLocks noChangeArrowheads="1"/>
          </p:cNvSpPr>
          <p:nvPr/>
        </p:nvSpPr>
        <p:spPr bwMode="auto">
          <a:xfrm>
            <a:off x="3870484" y="5457614"/>
            <a:ext cx="1937225" cy="282272"/>
          </a:xfrm>
          <a:prstGeom prst="rect">
            <a:avLst/>
          </a:prstGeom>
          <a:noFill/>
          <a:ln w="9525">
            <a:noFill/>
            <a:miter lim="800000"/>
            <a:headEnd/>
            <a:tailEnd/>
          </a:ln>
        </p:spPr>
        <p:txBody>
          <a:bodyPr wrap="none" lIns="96661" tIns="48331" rIns="96661" bIns="48331">
            <a:spAutoFit/>
          </a:bodyPr>
          <a:lstStyle/>
          <a:p>
            <a:r>
              <a:rPr lang="en-US" sz="1200" dirty="0"/>
              <a:t>Trace &amp; Impact analysis</a:t>
            </a:r>
          </a:p>
        </p:txBody>
      </p:sp>
      <p:sp>
        <p:nvSpPr>
          <p:cNvPr id="14354" name="TextBox 27"/>
          <p:cNvSpPr txBox="1">
            <a:spLocks noChangeArrowheads="1"/>
          </p:cNvSpPr>
          <p:nvPr/>
        </p:nvSpPr>
        <p:spPr bwMode="auto">
          <a:xfrm>
            <a:off x="3687128" y="5120640"/>
            <a:ext cx="1812640" cy="282272"/>
          </a:xfrm>
          <a:prstGeom prst="rect">
            <a:avLst/>
          </a:prstGeom>
          <a:noFill/>
          <a:ln w="9525">
            <a:noFill/>
            <a:miter lim="800000"/>
            <a:headEnd/>
            <a:tailEnd/>
          </a:ln>
        </p:spPr>
        <p:txBody>
          <a:bodyPr wrap="none" lIns="96661" tIns="48331" rIns="96661" bIns="48331">
            <a:spAutoFit/>
          </a:bodyPr>
          <a:lstStyle/>
          <a:p>
            <a:r>
              <a:rPr lang="en-US" sz="1200" dirty="0"/>
              <a:t>Analysis &amp; Simulation</a:t>
            </a:r>
          </a:p>
        </p:txBody>
      </p:sp>
      <p:sp>
        <p:nvSpPr>
          <p:cNvPr id="14355" name="TextBox 28"/>
          <p:cNvSpPr txBox="1">
            <a:spLocks noChangeArrowheads="1"/>
          </p:cNvSpPr>
          <p:nvPr/>
        </p:nvSpPr>
        <p:spPr bwMode="auto">
          <a:xfrm>
            <a:off x="4485562" y="6096000"/>
            <a:ext cx="2189346" cy="282272"/>
          </a:xfrm>
          <a:prstGeom prst="rect">
            <a:avLst/>
          </a:prstGeom>
          <a:noFill/>
          <a:ln w="9525">
            <a:noFill/>
            <a:miter lim="800000"/>
            <a:headEnd/>
            <a:tailEnd/>
          </a:ln>
        </p:spPr>
        <p:txBody>
          <a:bodyPr wrap="none" lIns="96661" tIns="48331" rIns="96661" bIns="48331">
            <a:spAutoFit/>
          </a:bodyPr>
          <a:lstStyle/>
          <a:p>
            <a:r>
              <a:rPr lang="en-US" sz="1200" dirty="0"/>
              <a:t>Configuration Management</a:t>
            </a:r>
          </a:p>
        </p:txBody>
      </p:sp>
      <p:sp>
        <p:nvSpPr>
          <p:cNvPr id="14356" name="TextBox 29"/>
          <p:cNvSpPr txBox="1">
            <a:spLocks noChangeArrowheads="1"/>
          </p:cNvSpPr>
          <p:nvPr/>
        </p:nvSpPr>
        <p:spPr bwMode="auto">
          <a:xfrm>
            <a:off x="4058842" y="4807374"/>
            <a:ext cx="1189072" cy="282272"/>
          </a:xfrm>
          <a:prstGeom prst="rect">
            <a:avLst/>
          </a:prstGeom>
          <a:noFill/>
          <a:ln w="9525">
            <a:noFill/>
            <a:miter lim="800000"/>
            <a:headEnd/>
            <a:tailEnd/>
          </a:ln>
        </p:spPr>
        <p:txBody>
          <a:bodyPr wrap="none" lIns="96661" tIns="48331" rIns="96661" bIns="48331">
            <a:spAutoFit/>
          </a:bodyPr>
          <a:lstStyle/>
          <a:p>
            <a:r>
              <a:rPr lang="en-US" sz="1200"/>
              <a:t>Collaboration</a:t>
            </a:r>
          </a:p>
        </p:txBody>
      </p:sp>
      <p:sp>
        <p:nvSpPr>
          <p:cNvPr id="14357" name="TextBox 32"/>
          <p:cNvSpPr txBox="1">
            <a:spLocks noChangeArrowheads="1"/>
          </p:cNvSpPr>
          <p:nvPr/>
        </p:nvSpPr>
        <p:spPr bwMode="auto">
          <a:xfrm>
            <a:off x="1665209" y="4699001"/>
            <a:ext cx="1333342" cy="282272"/>
          </a:xfrm>
          <a:prstGeom prst="rect">
            <a:avLst/>
          </a:prstGeom>
          <a:noFill/>
          <a:ln w="9525">
            <a:noFill/>
            <a:miter lim="800000"/>
            <a:headEnd/>
            <a:tailEnd/>
          </a:ln>
        </p:spPr>
        <p:txBody>
          <a:bodyPr wrap="none" lIns="96661" tIns="48331" rIns="96661" bIns="48331">
            <a:spAutoFit/>
          </a:bodyPr>
          <a:lstStyle/>
          <a:p>
            <a:r>
              <a:rPr lang="en-US" sz="1200"/>
              <a:t>Implementation</a:t>
            </a:r>
          </a:p>
        </p:txBody>
      </p:sp>
      <p:sp>
        <p:nvSpPr>
          <p:cNvPr id="14358" name="Rectangle 33"/>
          <p:cNvSpPr>
            <a:spLocks noChangeArrowheads="1"/>
          </p:cNvSpPr>
          <p:nvPr/>
        </p:nvSpPr>
        <p:spPr bwMode="auto">
          <a:xfrm>
            <a:off x="6140768" y="1737361"/>
            <a:ext cx="3400425" cy="466938"/>
          </a:xfrm>
          <a:prstGeom prst="rect">
            <a:avLst/>
          </a:prstGeom>
          <a:solidFill>
            <a:srgbClr val="FFC000"/>
          </a:solidFill>
          <a:ln w="9525">
            <a:noFill/>
            <a:miter lim="800000"/>
            <a:headEnd/>
            <a:tailEnd/>
          </a:ln>
        </p:spPr>
        <p:txBody>
          <a:bodyPr lIns="96661" tIns="48331" rIns="96661" bIns="48331">
            <a:spAutoFit/>
          </a:bodyPr>
          <a:lstStyle/>
          <a:p>
            <a:r>
              <a:rPr lang="en-US" sz="1200" dirty="0"/>
              <a:t>Requirements – 50% of the problems are introduced in requirements - SEI</a:t>
            </a:r>
          </a:p>
        </p:txBody>
      </p:sp>
      <p:sp>
        <p:nvSpPr>
          <p:cNvPr id="14359" name="Rectangle 34"/>
          <p:cNvSpPr>
            <a:spLocks noChangeArrowheads="1"/>
          </p:cNvSpPr>
          <p:nvPr/>
        </p:nvSpPr>
        <p:spPr bwMode="auto">
          <a:xfrm>
            <a:off x="670084" y="1886374"/>
            <a:ext cx="3445431" cy="466938"/>
          </a:xfrm>
          <a:prstGeom prst="rect">
            <a:avLst/>
          </a:prstGeom>
          <a:solidFill>
            <a:srgbClr val="FFC000"/>
          </a:solidFill>
          <a:ln w="9525">
            <a:noFill/>
            <a:miter lim="800000"/>
            <a:headEnd/>
            <a:tailEnd/>
          </a:ln>
        </p:spPr>
        <p:txBody>
          <a:bodyPr lIns="96661" tIns="48331" rIns="96661" bIns="48331">
            <a:spAutoFit/>
          </a:bodyPr>
          <a:lstStyle/>
          <a:p>
            <a:r>
              <a:rPr lang="en-US" sz="1200" dirty="0"/>
              <a:t>Designs are 50-70% correct going into testing – Reynolds</a:t>
            </a:r>
          </a:p>
        </p:txBody>
      </p:sp>
      <p:sp>
        <p:nvSpPr>
          <p:cNvPr id="14360" name="TextBox 13"/>
          <p:cNvSpPr txBox="1">
            <a:spLocks noChangeArrowheads="1"/>
          </p:cNvSpPr>
          <p:nvPr/>
        </p:nvSpPr>
        <p:spPr bwMode="auto">
          <a:xfrm>
            <a:off x="731759" y="5620174"/>
            <a:ext cx="753055" cy="282272"/>
          </a:xfrm>
          <a:prstGeom prst="rect">
            <a:avLst/>
          </a:prstGeom>
          <a:noFill/>
          <a:ln w="9525">
            <a:noFill/>
            <a:miter lim="800000"/>
            <a:headEnd/>
            <a:tailEnd/>
          </a:ln>
        </p:spPr>
        <p:txBody>
          <a:bodyPr wrap="none" lIns="96661" tIns="48331" rIns="96661" bIns="48331">
            <a:spAutoFit/>
          </a:bodyPr>
          <a:lstStyle/>
          <a:p>
            <a:r>
              <a:rPr lang="en-US" sz="1200" dirty="0"/>
              <a:t>Op Con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34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34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34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34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34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35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35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36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34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35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35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435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435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35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4356"/>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434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435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43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4" grpId="0"/>
      <p:bldP spid="14345" grpId="0"/>
      <p:bldP spid="14346" grpId="0"/>
      <p:bldP spid="14347" grpId="0"/>
      <p:bldP spid="14348" grpId="0"/>
      <p:bldP spid="14349" grpId="0"/>
      <p:bldP spid="14350" grpId="0" animBg="1"/>
      <p:bldP spid="14351" grpId="0" animBg="1"/>
      <p:bldP spid="14352" grpId="0"/>
      <p:bldP spid="14353" grpId="0"/>
      <p:bldP spid="14354" grpId="0"/>
      <p:bldP spid="14355" grpId="0"/>
      <p:bldP spid="14356" grpId="0"/>
      <p:bldP spid="14357" grpId="0"/>
      <p:bldP spid="14358" grpId="0" animBg="1"/>
      <p:bldP spid="14359" grpId="0" animBg="1"/>
      <p:bldP spid="1436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025129" y="81280"/>
            <a:ext cx="8362711" cy="894080"/>
          </a:xfrm>
        </p:spPr>
        <p:txBody>
          <a:bodyPr/>
          <a:lstStyle/>
          <a:p>
            <a:pPr eaLnBrk="1" hangingPunct="1"/>
            <a:r>
              <a:rPr lang="en-US" sz="3200" dirty="0" smtClean="0">
                <a:ea typeface="ＭＳ Ｐゴシック" pitchFamily="-109" charset="-128"/>
              </a:rPr>
              <a:t>Aspect of the MBSE Collaboration Space</a:t>
            </a:r>
          </a:p>
        </p:txBody>
      </p:sp>
      <p:sp>
        <p:nvSpPr>
          <p:cNvPr id="44035" name="Content Placeholder 2"/>
          <p:cNvSpPr>
            <a:spLocks noGrp="1"/>
          </p:cNvSpPr>
          <p:nvPr>
            <p:ph idx="1"/>
          </p:nvPr>
        </p:nvSpPr>
        <p:spPr/>
        <p:txBody>
          <a:bodyPr/>
          <a:lstStyle/>
          <a:p>
            <a:pPr eaLnBrk="1" hangingPunct="1">
              <a:buFont typeface="Arial" charset="0"/>
              <a:buNone/>
            </a:pPr>
            <a:r>
              <a:rPr lang="en-US" dirty="0" smtClean="0">
                <a:ea typeface="ＭＳ Ｐゴシック" pitchFamily="-109" charset="-128"/>
              </a:rPr>
              <a:t>A Place where people can:</a:t>
            </a:r>
          </a:p>
          <a:p>
            <a:pPr eaLnBrk="1" hangingPunct="1"/>
            <a:r>
              <a:rPr lang="en-US" dirty="0" smtClean="0">
                <a:ea typeface="ＭＳ Ｐゴシック" pitchFamily="-109" charset="-128"/>
              </a:rPr>
              <a:t>Talk about what they’re doing</a:t>
            </a:r>
          </a:p>
          <a:p>
            <a:pPr eaLnBrk="1" hangingPunct="1"/>
            <a:r>
              <a:rPr lang="en-US" dirty="0" smtClean="0">
                <a:ea typeface="ＭＳ Ｐゴシック" pitchFamily="-109" charset="-128"/>
              </a:rPr>
              <a:t>Share examples</a:t>
            </a:r>
          </a:p>
          <a:p>
            <a:pPr lvl="1" eaLnBrk="1" hangingPunct="1"/>
            <a:r>
              <a:rPr lang="en-US" dirty="0" smtClean="0">
                <a:ea typeface="ＭＳ Ｐゴシック" pitchFamily="-109" charset="-128"/>
              </a:rPr>
              <a:t>Process</a:t>
            </a:r>
          </a:p>
          <a:p>
            <a:pPr lvl="2" eaLnBrk="1" hangingPunct="1"/>
            <a:r>
              <a:rPr lang="en-US" dirty="0" smtClean="0">
                <a:ea typeface="ＭＳ Ｐゴシック" pitchFamily="-109" charset="-128"/>
              </a:rPr>
              <a:t>Tips </a:t>
            </a:r>
          </a:p>
          <a:p>
            <a:pPr lvl="2" eaLnBrk="1" hangingPunct="1"/>
            <a:r>
              <a:rPr lang="en-US" dirty="0" smtClean="0">
                <a:ea typeface="ＭＳ Ｐゴシック" pitchFamily="-109" charset="-128"/>
              </a:rPr>
              <a:t>Techniques</a:t>
            </a:r>
          </a:p>
          <a:p>
            <a:pPr lvl="1" eaLnBrk="1" hangingPunct="1"/>
            <a:r>
              <a:rPr lang="en-US" dirty="0" smtClean="0">
                <a:ea typeface="ＭＳ Ｐゴシック" pitchFamily="-109" charset="-128"/>
              </a:rPr>
              <a:t>Models</a:t>
            </a:r>
          </a:p>
          <a:p>
            <a:pPr lvl="1" eaLnBrk="1" hangingPunct="1"/>
            <a:r>
              <a:rPr lang="en-US" dirty="0" smtClean="0">
                <a:ea typeface="ＭＳ Ｐゴシック" pitchFamily="-109" charset="-128"/>
              </a:rPr>
              <a:t>Tools</a:t>
            </a:r>
          </a:p>
          <a:p>
            <a:pPr eaLnBrk="1" hangingPunct="1"/>
            <a:r>
              <a:rPr lang="en-US" dirty="0" smtClean="0">
                <a:ea typeface="ＭＳ Ｐゴシック" pitchFamily="-109" charset="-128"/>
              </a:rPr>
              <a:t>Meeting place with tool vendors where they can get </a:t>
            </a:r>
          </a:p>
          <a:p>
            <a:pPr lvl="1" eaLnBrk="1" hangingPunct="1"/>
            <a:r>
              <a:rPr lang="en-US" dirty="0" smtClean="0">
                <a:ea typeface="ＭＳ Ｐゴシック" pitchFamily="-109" charset="-128"/>
              </a:rPr>
              <a:t>Feedback</a:t>
            </a:r>
          </a:p>
          <a:p>
            <a:pPr lvl="1" eaLnBrk="1" hangingPunct="1"/>
            <a:r>
              <a:rPr lang="en-US" dirty="0" smtClean="0">
                <a:ea typeface="ＭＳ Ｐゴシック" pitchFamily="-109" charset="-128"/>
              </a:rPr>
              <a:t>Observe work of leading practitioners</a:t>
            </a:r>
          </a:p>
          <a:p>
            <a:pPr eaLnBrk="1" hangingPunct="1"/>
            <a:r>
              <a:rPr lang="en-US" dirty="0" smtClean="0">
                <a:ea typeface="ＭＳ Ｐゴシック" pitchFamily="-109" charset="-128"/>
              </a:rPr>
              <a:t>Self Organizing</a:t>
            </a:r>
          </a:p>
          <a:p>
            <a:pPr lvl="1" eaLnBrk="1" hangingPunct="1">
              <a:buFont typeface="Arial" charset="0"/>
              <a:buNone/>
            </a:pPr>
            <a:r>
              <a:rPr lang="en-US" dirty="0" smtClean="0">
                <a:ea typeface="ＭＳ Ｐゴシック" pitchFamily="-109" charset="-128"/>
              </a:rPr>
              <a:t>	</a:t>
            </a:r>
          </a:p>
          <a:p>
            <a:pPr lvl="2" eaLnBrk="1" hangingPunct="1">
              <a:buFont typeface="Arial" charset="0"/>
              <a:buNone/>
            </a:pPr>
            <a:endParaRPr lang="en-US" dirty="0" smtClean="0">
              <a:ea typeface="ＭＳ Ｐゴシック" pitchFamily="-109" charset="-128"/>
            </a:endParaRPr>
          </a:p>
          <a:p>
            <a:pPr lvl="1" eaLnBrk="1" hangingPunct="1"/>
            <a:endParaRPr lang="en-US" dirty="0" smtClean="0">
              <a:ea typeface="ＭＳ Ｐゴシック" pitchFamily="-109" charset="-128"/>
            </a:endParaRPr>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1025129" y="81280"/>
            <a:ext cx="8576071" cy="894080"/>
          </a:xfrm>
        </p:spPr>
        <p:txBody>
          <a:bodyPr/>
          <a:lstStyle/>
          <a:p>
            <a:pPr eaLnBrk="1" hangingPunct="1"/>
            <a:r>
              <a:rPr lang="en-US" sz="3200" dirty="0" smtClean="0">
                <a:ea typeface="ＭＳ Ｐゴシック" pitchFamily="-109" charset="-128"/>
              </a:rPr>
              <a:t>Using an Exemplar to Demonstrate a Practice</a:t>
            </a:r>
          </a:p>
        </p:txBody>
      </p:sp>
      <p:sp>
        <p:nvSpPr>
          <p:cNvPr id="51203" name="Rectangle 3"/>
          <p:cNvSpPr>
            <a:spLocks noGrp="1" noChangeArrowheads="1"/>
          </p:cNvSpPr>
          <p:nvPr>
            <p:ph type="body" idx="1"/>
          </p:nvPr>
        </p:nvSpPr>
        <p:spPr>
          <a:xfrm>
            <a:off x="480060" y="1141307"/>
            <a:ext cx="9121140" cy="5930053"/>
          </a:xfrm>
        </p:spPr>
        <p:txBody>
          <a:bodyPr/>
          <a:lstStyle/>
          <a:p>
            <a:pPr eaLnBrk="1" hangingPunct="1"/>
            <a:r>
              <a:rPr lang="en-US" sz="2100" dirty="0" smtClean="0">
                <a:ea typeface="ＭＳ Ｐゴシック" pitchFamily="-109" charset="-128"/>
              </a:rPr>
              <a:t>Exemplar – </a:t>
            </a:r>
            <a:r>
              <a:rPr lang="en-US" sz="2000" dirty="0" smtClean="0">
                <a:ea typeface="ＭＳ Ｐゴシック" pitchFamily="-109" charset="-128"/>
              </a:rPr>
              <a:t>An example of best practice in a domain</a:t>
            </a:r>
          </a:p>
          <a:p>
            <a:pPr eaLnBrk="1" hangingPunct="1"/>
            <a:r>
              <a:rPr lang="en-US" sz="2000" dirty="0" smtClean="0">
                <a:ea typeface="ＭＳ Ｐゴシック" pitchFamily="-109" charset="-128"/>
              </a:rPr>
              <a:t>Structure of an Exemplar</a:t>
            </a:r>
          </a:p>
          <a:p>
            <a:pPr lvl="1" eaLnBrk="1" hangingPunct="1"/>
            <a:r>
              <a:rPr lang="en-US" sz="1900" dirty="0" smtClean="0">
                <a:ea typeface="ＭＳ Ｐゴシック" pitchFamily="-109" charset="-128"/>
              </a:rPr>
              <a:t>Objective of the Practice (Problem to be solved)</a:t>
            </a:r>
          </a:p>
          <a:p>
            <a:pPr lvl="1" eaLnBrk="1" hangingPunct="1"/>
            <a:r>
              <a:rPr lang="en-US" sz="1900" dirty="0" smtClean="0">
                <a:ea typeface="ＭＳ Ｐゴシック" pitchFamily="-109" charset="-128"/>
              </a:rPr>
              <a:t>Task List – A list of the major tasks needed to </a:t>
            </a:r>
          </a:p>
          <a:p>
            <a:pPr lvl="1" eaLnBrk="1" hangingPunct="1">
              <a:buFont typeface="Arial" charset="0"/>
              <a:buNone/>
            </a:pPr>
            <a:r>
              <a:rPr lang="en-US" sz="1900" dirty="0" smtClean="0">
                <a:ea typeface="ＭＳ Ｐゴシック" pitchFamily="-109" charset="-128"/>
              </a:rPr>
              <a:t>	solve the problem</a:t>
            </a:r>
          </a:p>
          <a:p>
            <a:pPr lvl="1" eaLnBrk="1" hangingPunct="1"/>
            <a:r>
              <a:rPr lang="en-US" sz="1900" dirty="0" smtClean="0">
                <a:ea typeface="ＭＳ Ｐゴシック" pitchFamily="-109" charset="-128"/>
              </a:rPr>
              <a:t>The Example – Step by step description of how an engineer solves a specific problem, using specific references to domain objects.</a:t>
            </a:r>
          </a:p>
          <a:p>
            <a:pPr lvl="1" eaLnBrk="1" hangingPunct="1"/>
            <a:r>
              <a:rPr lang="en-US" sz="1900" dirty="0" smtClean="0">
                <a:ea typeface="ＭＳ Ｐゴシック" pitchFamily="-109" charset="-128"/>
              </a:rPr>
              <a:t>Key Knowledge &amp; Insights needed to accomplish each task</a:t>
            </a:r>
          </a:p>
          <a:p>
            <a:pPr lvl="1" eaLnBrk="1" hangingPunct="1"/>
            <a:r>
              <a:rPr lang="en-US" sz="1900" dirty="0" smtClean="0">
                <a:ea typeface="ＭＳ Ｐゴシック" pitchFamily="-109" charset="-128"/>
              </a:rPr>
              <a:t>Key Skills &amp; Techniques needed to solve each task</a:t>
            </a:r>
          </a:p>
          <a:p>
            <a:pPr lvl="1" eaLnBrk="1" hangingPunct="1"/>
            <a:r>
              <a:rPr lang="en-US" sz="1900" dirty="0" smtClean="0">
                <a:ea typeface="ＭＳ Ｐゴシック" pitchFamily="-109" charset="-128"/>
              </a:rPr>
              <a:t>Tools that are useful in accomplishing the tasks</a:t>
            </a:r>
          </a:p>
          <a:p>
            <a:pPr lvl="1" eaLnBrk="1" hangingPunct="1"/>
            <a:r>
              <a:rPr lang="en-US" sz="1900" dirty="0" smtClean="0">
                <a:ea typeface="ＭＳ Ｐゴシック" pitchFamily="-109" charset="-128"/>
              </a:rPr>
              <a:t>Artifacts – Inputs, Outputs and Intermediate Work Product</a:t>
            </a:r>
          </a:p>
          <a:p>
            <a:pPr lvl="1" eaLnBrk="1" hangingPunct="1"/>
            <a:r>
              <a:rPr lang="en-US" sz="1900" dirty="0" smtClean="0">
                <a:ea typeface="ＭＳ Ｐゴシック" pitchFamily="-109" charset="-128"/>
              </a:rPr>
              <a:t>Tacit – Example Objects ground the exemplar in a “real world” practice</a:t>
            </a:r>
          </a:p>
          <a:p>
            <a:pPr eaLnBrk="1" hangingPunct="1"/>
            <a:r>
              <a:rPr lang="en-US" sz="2100" dirty="0" smtClean="0">
                <a:ea typeface="ＭＳ Ｐゴシック" pitchFamily="-109" charset="-128"/>
              </a:rPr>
              <a:t>Supplementary Structure</a:t>
            </a:r>
          </a:p>
          <a:p>
            <a:pPr lvl="1" eaLnBrk="1" hangingPunct="1"/>
            <a:r>
              <a:rPr lang="en-US" sz="1900" dirty="0" smtClean="0">
                <a:ea typeface="ＭＳ Ｐゴシック" pitchFamily="-109" charset="-128"/>
              </a:rPr>
              <a:t>Key Competencies – Key abilities demonstrated by the exemplar</a:t>
            </a:r>
          </a:p>
          <a:p>
            <a:pPr lvl="1" eaLnBrk="1" hangingPunct="1"/>
            <a:r>
              <a:rPr lang="en-US" sz="1900" dirty="0" smtClean="0">
                <a:ea typeface="ＭＳ Ｐゴシック" pitchFamily="-109" charset="-128"/>
              </a:rPr>
              <a:t>Connections to Key Issues / Themes in the domain</a:t>
            </a:r>
          </a:p>
          <a:p>
            <a:pPr eaLnBrk="1" hangingPunct="1"/>
            <a:endParaRPr lang="en-US" sz="1900" dirty="0" smtClean="0">
              <a:ea typeface="ＭＳ Ｐゴシック" pitchFamily="-109" charset="-128"/>
            </a:endParaRPr>
          </a:p>
        </p:txBody>
      </p:sp>
      <p:pic>
        <p:nvPicPr>
          <p:cNvPr id="51204" name="Picture 4"/>
          <p:cNvPicPr>
            <a:picLocks noChangeAspect="1" noChangeArrowheads="1"/>
          </p:cNvPicPr>
          <p:nvPr/>
        </p:nvPicPr>
        <p:blipFill>
          <a:blip r:embed="rId3" cstate="print"/>
          <a:srcRect/>
          <a:stretch>
            <a:fillRect/>
          </a:stretch>
        </p:blipFill>
        <p:spPr bwMode="auto">
          <a:xfrm>
            <a:off x="7086600" y="990600"/>
            <a:ext cx="2440305" cy="1859280"/>
          </a:xfrm>
          <a:prstGeom prst="rect">
            <a:avLst/>
          </a:prstGeom>
          <a:noFill/>
          <a:ln w="9525">
            <a:noFill/>
            <a:miter lim="800000"/>
            <a:headEnd/>
            <a:tailEnd/>
          </a:ln>
        </p:spPr>
      </p:pic>
      <p:sp>
        <p:nvSpPr>
          <p:cNvPr id="10" name="Footer Placeholder 9"/>
          <p:cNvSpPr>
            <a:spLocks noGrp="1"/>
          </p:cNvSpPr>
          <p:nvPr>
            <p:ph type="ftr" sz="quarter" idx="4294967295"/>
          </p:nvPr>
        </p:nvSpPr>
        <p:spPr>
          <a:xfrm>
            <a:off x="293370" y="6780107"/>
            <a:ext cx="9009460" cy="389467"/>
          </a:xfrm>
          <a:prstGeom prst="rect">
            <a:avLst/>
          </a:prstGeom>
        </p:spPr>
        <p:txBody>
          <a:bodyPr wrap="square" lIns="96661" tIns="48331" rIns="96661" bIns="48331" numCol="1" anchorCtr="0" compatLnSpc="1">
            <a:prstTxWarp prst="textNoShape">
              <a:avLst/>
            </a:prstTxWarp>
          </a:bodyPr>
          <a:lstStyle/>
          <a:p>
            <a:pPr fontAlgn="base">
              <a:spcBef>
                <a:spcPct val="0"/>
              </a:spcBef>
              <a:spcAft>
                <a:spcPct val="0"/>
              </a:spcAft>
            </a:pPr>
            <a:r>
              <a:rPr lang="en-US" sz="1500" dirty="0" smtClean="0">
                <a:ea typeface="ＭＳ Ｐゴシック" pitchFamily="-109" charset="-128"/>
              </a:rPr>
              <a:t>Slide is courtesy of Workinger Consulting (707) 632-5134 </a:t>
            </a:r>
            <a:r>
              <a:rPr lang="en-US" sz="1500" dirty="0" smtClean="0">
                <a:ea typeface="ＭＳ Ｐゴシック" pitchFamily="-109" charset="-128"/>
                <a:hlinkClick r:id="rId4"/>
              </a:rPr>
              <a:t>ScottWorkinger@gmail.com</a:t>
            </a:r>
            <a:r>
              <a:rPr lang="en-US" sz="1500" dirty="0" smtClean="0">
                <a:ea typeface="ＭＳ Ｐゴシック" pitchFamily="-109" charset="-128"/>
              </a:rPr>
              <a:t> ©2011 Workinger Consulting</a:t>
            </a:r>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480060" y="0"/>
            <a:ext cx="6640830" cy="1056640"/>
          </a:xfrm>
        </p:spPr>
        <p:txBody>
          <a:bodyPr/>
          <a:lstStyle/>
          <a:p>
            <a:r>
              <a:rPr lang="en-US" dirty="0" smtClean="0">
                <a:latin typeface="Arial" charset="0"/>
              </a:rPr>
              <a:t>MBSE Usability Working Group </a:t>
            </a:r>
            <a:br>
              <a:rPr lang="en-US" dirty="0" smtClean="0">
                <a:latin typeface="Arial" charset="0"/>
              </a:rPr>
            </a:br>
            <a:r>
              <a:rPr lang="en-US" dirty="0" smtClean="0">
                <a:latin typeface="Arial" charset="0"/>
              </a:rPr>
              <a:t>	</a:t>
            </a:r>
            <a:r>
              <a:rPr lang="en-US" sz="2500" dirty="0" smtClean="0">
                <a:latin typeface="Arial" charset="0"/>
              </a:rPr>
              <a:t>High Value Use Case Results - Draft</a:t>
            </a:r>
            <a:endParaRPr lang="en-US" dirty="0" smtClean="0">
              <a:latin typeface="Arial" charset="0"/>
            </a:endParaRPr>
          </a:p>
        </p:txBody>
      </p:sp>
      <p:graphicFrame>
        <p:nvGraphicFramePr>
          <p:cNvPr id="24709" name="Group 133"/>
          <p:cNvGraphicFramePr>
            <a:graphicFrameLocks noGrp="1"/>
          </p:cNvGraphicFramePr>
          <p:nvPr>
            <p:ph sz="half" idx="2"/>
          </p:nvPr>
        </p:nvGraphicFramePr>
        <p:xfrm>
          <a:off x="720090" y="1381760"/>
          <a:ext cx="8081011" cy="4570646"/>
        </p:xfrm>
        <a:graphic>
          <a:graphicData uri="http://schemas.openxmlformats.org/drawingml/2006/table">
            <a:tbl>
              <a:tblPr/>
              <a:tblGrid>
                <a:gridCol w="2870359"/>
                <a:gridCol w="376714"/>
                <a:gridCol w="4833938"/>
              </a:tblGrid>
              <a:tr h="52019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700" b="1" i="0" u="none" strike="noStrike" cap="none" normalizeH="0" baseline="0" dirty="0" smtClean="0">
                          <a:ln>
                            <a:noFill/>
                          </a:ln>
                          <a:solidFill>
                            <a:schemeClr val="tx1"/>
                          </a:solidFill>
                          <a:effectLst/>
                          <a:latin typeface="Arial" charset="0"/>
                          <a:ea typeface="ＭＳ Ｐゴシック" pitchFamily="-107" charset="-128"/>
                        </a:rPr>
                        <a:t>Use Case Name</a:t>
                      </a:r>
                    </a:p>
                  </a:txBody>
                  <a:tcPr marL="48006" marR="48006"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Arial" charset="0"/>
                          <a:ea typeface="ＭＳ Ｐゴシック" pitchFamily="-107" charset="-128"/>
                          <a:sym typeface="Wingdings" pitchFamily="2" charset="2"/>
                        </a:rPr>
                        <a:t></a:t>
                      </a:r>
                      <a:endParaRPr kumimoji="0" lang="en-US" sz="1300" b="0" i="0" u="none" strike="noStrike" cap="none" normalizeH="0" baseline="0" smtClean="0">
                        <a:ln>
                          <a:noFill/>
                        </a:ln>
                        <a:solidFill>
                          <a:schemeClr val="tx1"/>
                        </a:solidFill>
                        <a:effectLst/>
                        <a:latin typeface="Arial" charset="0"/>
                        <a:ea typeface="ＭＳ Ｐゴシック" pitchFamily="-107" charset="-128"/>
                      </a:endParaRPr>
                    </a:p>
                  </a:txBody>
                  <a:tcPr marL="48006" marR="48006"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700" b="1" i="0" u="none" strike="noStrike" cap="none" normalizeH="0" baseline="0" dirty="0" smtClean="0">
                          <a:ln>
                            <a:noFill/>
                          </a:ln>
                          <a:solidFill>
                            <a:schemeClr val="tx1"/>
                          </a:solidFill>
                          <a:effectLst/>
                          <a:latin typeface="Arial" charset="0"/>
                          <a:ea typeface="ＭＳ Ｐゴシック" pitchFamily="-107" charset="-128"/>
                        </a:rPr>
                        <a:t>High Value Use Case Dimension/Points of emphasis</a:t>
                      </a:r>
                    </a:p>
                  </a:txBody>
                  <a:tcPr marL="48006" marR="48006"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2827">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500" b="0" i="0" u="none" strike="noStrike" kern="1200" cap="none" normalizeH="0" baseline="0" dirty="0" smtClean="0">
                          <a:ln>
                            <a:noFill/>
                          </a:ln>
                          <a:solidFill>
                            <a:schemeClr val="tx1"/>
                          </a:solidFill>
                          <a:effectLst/>
                          <a:latin typeface="Arial" charset="0"/>
                          <a:ea typeface="ＭＳ Ｐゴシック" pitchFamily="-107" charset="-128"/>
                          <a:cs typeface="+mn-cs"/>
                        </a:rPr>
                        <a:t>Conduct a Design Review using MBSE Environment</a:t>
                      </a:r>
                    </a:p>
                  </a:txBody>
                  <a:tcPr marL="48006" marR="48006"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0" i="0" u="none" strike="noStrike" cap="none" normalizeH="0" baseline="0" dirty="0" smtClean="0">
                          <a:ln>
                            <a:noFill/>
                          </a:ln>
                          <a:solidFill>
                            <a:schemeClr val="tx1"/>
                          </a:solidFill>
                          <a:effectLst/>
                          <a:latin typeface="Arial" charset="0"/>
                          <a:ea typeface="ＭＳ Ｐゴシック" pitchFamily="-107" charset="-128"/>
                          <a:sym typeface="Wingdings" pitchFamily="2" charset="2"/>
                        </a:rPr>
                        <a:t></a:t>
                      </a:r>
                      <a:endParaRPr kumimoji="0" lang="en-US" sz="1300" b="0" i="0" u="none" strike="noStrike" cap="none" normalizeH="0" baseline="0" dirty="0" smtClean="0">
                        <a:ln>
                          <a:noFill/>
                        </a:ln>
                        <a:solidFill>
                          <a:schemeClr val="tx1"/>
                        </a:solidFill>
                        <a:effectLst/>
                        <a:latin typeface="Arial" charset="0"/>
                        <a:ea typeface="ＭＳ Ｐゴシック" pitchFamily="-107" charset="-128"/>
                      </a:endParaRPr>
                    </a:p>
                  </a:txBody>
                  <a:tcPr marL="48006" marR="48006"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pitchFamily="-107" charset="-128"/>
                        </a:rPr>
                        <a:t>Process Step/Design/Differencing between two models and peer reviewing model artifacts</a:t>
                      </a:r>
                    </a:p>
                  </a:txBody>
                  <a:tcPr marL="48006" marR="48006"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6947">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pitchFamily="-107" charset="-128"/>
                        </a:rPr>
                        <a:t>Make assertions on current design</a:t>
                      </a:r>
                    </a:p>
                  </a:txBody>
                  <a:tcPr marL="48006" marR="48006"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Arial" charset="0"/>
                          <a:ea typeface="ＭＳ Ｐゴシック" pitchFamily="-107" charset="-128"/>
                          <a:sym typeface="Wingdings" pitchFamily="2" charset="2"/>
                        </a:rPr>
                        <a:t></a:t>
                      </a:r>
                      <a:endParaRPr kumimoji="0" lang="en-US" sz="1300" b="0" i="0" u="none" strike="noStrike" cap="none" normalizeH="0" baseline="0" smtClean="0">
                        <a:ln>
                          <a:noFill/>
                        </a:ln>
                        <a:solidFill>
                          <a:schemeClr val="tx1"/>
                        </a:solidFill>
                        <a:effectLst/>
                        <a:latin typeface="Arial" charset="0"/>
                        <a:ea typeface="ＭＳ Ｐゴシック" pitchFamily="-107" charset="-128"/>
                      </a:endParaRPr>
                    </a:p>
                  </a:txBody>
                  <a:tcPr marL="48006" marR="48006"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pitchFamily="-107" charset="-128"/>
                        </a:rPr>
                        <a:t>Design is consistent/all requirements allocations complete/performance requirements met by design</a:t>
                      </a:r>
                    </a:p>
                  </a:txBody>
                  <a:tcPr marL="48006" marR="48006"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1033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pitchFamily="-107" charset="-128"/>
                        </a:rPr>
                        <a:t>Assemble components from library to meet mission needs</a:t>
                      </a:r>
                    </a:p>
                  </a:txBody>
                  <a:tcPr marL="48006" marR="48006"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0" i="0" u="none" strike="noStrike" cap="none" normalizeH="0" baseline="0" dirty="0" smtClean="0">
                          <a:ln>
                            <a:noFill/>
                          </a:ln>
                          <a:solidFill>
                            <a:schemeClr val="tx1"/>
                          </a:solidFill>
                          <a:effectLst/>
                          <a:latin typeface="Arial" charset="0"/>
                          <a:ea typeface="ＭＳ Ｐゴシック" pitchFamily="-107" charset="-128"/>
                          <a:sym typeface="Wingdings" pitchFamily="2" charset="2"/>
                        </a:rPr>
                        <a:t></a:t>
                      </a:r>
                      <a:endParaRPr kumimoji="0" lang="en-US" sz="1300" b="0" i="0" u="none" strike="noStrike" cap="none" normalizeH="0" baseline="0" dirty="0" smtClean="0">
                        <a:ln>
                          <a:noFill/>
                        </a:ln>
                        <a:solidFill>
                          <a:schemeClr val="tx1"/>
                        </a:solidFill>
                        <a:effectLst/>
                        <a:latin typeface="Arial" charset="0"/>
                        <a:ea typeface="ＭＳ Ｐゴシック" pitchFamily="-107" charset="-128"/>
                      </a:endParaRPr>
                    </a:p>
                  </a:txBody>
                  <a:tcPr marL="48006" marR="48006"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smtClean="0">
                          <a:ln>
                            <a:noFill/>
                          </a:ln>
                          <a:solidFill>
                            <a:schemeClr val="tx1"/>
                          </a:solidFill>
                          <a:effectLst/>
                          <a:latin typeface="Arial" charset="0"/>
                          <a:ea typeface="ＭＳ Ｐゴシック" pitchFamily="-107" charset="-128"/>
                        </a:rPr>
                        <a:t>Tool  </a:t>
                      </a:r>
                      <a:r>
                        <a:rPr kumimoji="0" lang="en-US" sz="1500" b="0" i="0" u="none" strike="noStrike" kern="1200" cap="none" normalizeH="0" baseline="0" dirty="0" smtClean="0">
                          <a:ln>
                            <a:noFill/>
                          </a:ln>
                          <a:solidFill>
                            <a:schemeClr val="tx1"/>
                          </a:solidFill>
                          <a:effectLst/>
                          <a:latin typeface="Arial" charset="0"/>
                          <a:ea typeface="ＭＳ Ｐゴシック" pitchFamily="-107" charset="-128"/>
                          <a:cs typeface="+mn-cs"/>
                        </a:rPr>
                        <a:t>Type/Assemble components and associated behaviors for library to meet mission  needs/includes collaboration across engineering analysis </a:t>
                      </a:r>
                      <a:r>
                        <a:rPr kumimoji="0" lang="en-US" sz="1500" b="0" i="0" u="none" strike="noStrike" kern="1200" cap="none" normalizeH="0" baseline="0" smtClean="0">
                          <a:ln>
                            <a:noFill/>
                          </a:ln>
                          <a:solidFill>
                            <a:schemeClr val="tx1"/>
                          </a:solidFill>
                          <a:effectLst/>
                          <a:latin typeface="Arial" charset="0"/>
                          <a:ea typeface="ＭＳ Ｐゴシック" pitchFamily="-107" charset="-128"/>
                          <a:cs typeface="+mn-cs"/>
                        </a:rPr>
                        <a:t>&amp; simulation with configuration management </a:t>
                      </a:r>
                      <a:r>
                        <a:rPr kumimoji="0" lang="en-US" sz="1500" b="0" i="0" u="none" strike="noStrike" kern="1200" cap="none" normalizeH="0" baseline="0" dirty="0" smtClean="0">
                          <a:ln>
                            <a:noFill/>
                          </a:ln>
                          <a:solidFill>
                            <a:schemeClr val="tx1"/>
                          </a:solidFill>
                          <a:effectLst/>
                          <a:latin typeface="Arial" charset="0"/>
                          <a:ea typeface="ＭＳ Ｐゴシック" pitchFamily="-107" charset="-128"/>
                          <a:cs typeface="+mn-cs"/>
                        </a:rPr>
                        <a:t>aspects</a:t>
                      </a:r>
                    </a:p>
                  </a:txBody>
                  <a:tcPr marL="48006" marR="48006"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275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pitchFamily="-107" charset="-128"/>
                        </a:rPr>
                        <a:t>Define System architecture and conduct architectural analysis</a:t>
                      </a:r>
                    </a:p>
                  </a:txBody>
                  <a:tcPr marL="48006" marR="48006"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Arial" charset="0"/>
                          <a:ea typeface="ＭＳ Ｐゴシック" pitchFamily="-107" charset="-128"/>
                          <a:sym typeface="Wingdings" pitchFamily="2" charset="2"/>
                        </a:rPr>
                        <a:t></a:t>
                      </a:r>
                      <a:endParaRPr kumimoji="0" lang="en-US" sz="1300" b="0" i="0" u="none" strike="noStrike" cap="none" normalizeH="0" baseline="0" smtClean="0">
                        <a:ln>
                          <a:noFill/>
                        </a:ln>
                        <a:solidFill>
                          <a:schemeClr val="tx1"/>
                        </a:solidFill>
                        <a:effectLst/>
                        <a:latin typeface="Arial" charset="0"/>
                        <a:ea typeface="ＭＳ Ｐゴシック" pitchFamily="-107" charset="-128"/>
                      </a:endParaRPr>
                    </a:p>
                  </a:txBody>
                  <a:tcPr marL="48006" marR="48006"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ea typeface="ＭＳ Ｐゴシック" pitchFamily="-107" charset="-128"/>
                        </a:rPr>
                        <a:t>Process Step/Establish profiles for architecting viewpoints/Finding views, packages for incorporation into tools.</a:t>
                      </a:r>
                    </a:p>
                  </a:txBody>
                  <a:tcPr marL="48006" marR="48006"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51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500" b="0" i="0" u="none" strike="noStrike" cap="none" normalizeH="0" baseline="0" dirty="0" smtClean="0">
                        <a:ln>
                          <a:noFill/>
                        </a:ln>
                        <a:solidFill>
                          <a:schemeClr val="tx1"/>
                        </a:solidFill>
                        <a:effectLst/>
                        <a:latin typeface="Arial" charset="0"/>
                        <a:ea typeface="ＭＳ Ｐゴシック" pitchFamily="-107" charset="-128"/>
                      </a:endParaRPr>
                    </a:p>
                  </a:txBody>
                  <a:tcPr marL="48006" marR="48006"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Arial" charset="0"/>
                          <a:ea typeface="ＭＳ Ｐゴシック" pitchFamily="-107" charset="-128"/>
                          <a:sym typeface="Wingdings" pitchFamily="2" charset="2"/>
                        </a:rPr>
                        <a:t></a:t>
                      </a:r>
                      <a:endParaRPr kumimoji="0" lang="en-US" sz="1300" b="0" i="0" u="none" strike="noStrike" cap="none" normalizeH="0" baseline="0" smtClean="0">
                        <a:ln>
                          <a:noFill/>
                        </a:ln>
                        <a:solidFill>
                          <a:schemeClr val="tx1"/>
                        </a:solidFill>
                        <a:effectLst/>
                        <a:latin typeface="Arial" charset="0"/>
                        <a:ea typeface="ＭＳ Ｐゴシック" pitchFamily="-107" charset="-128"/>
                      </a:endParaRPr>
                    </a:p>
                  </a:txBody>
                  <a:tcPr marL="48006" marR="48006"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500" b="0" i="0" u="none" strike="noStrike" cap="none" normalizeH="0" baseline="0" dirty="0" smtClean="0">
                        <a:ln>
                          <a:noFill/>
                        </a:ln>
                        <a:solidFill>
                          <a:schemeClr val="tx1"/>
                        </a:solidFill>
                        <a:effectLst/>
                        <a:latin typeface="Arial" charset="0"/>
                        <a:ea typeface="ＭＳ Ｐゴシック" pitchFamily="-107" charset="-128"/>
                      </a:endParaRPr>
                    </a:p>
                  </a:txBody>
                  <a:tcPr marL="48006" marR="48006"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51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500" b="0" i="0" u="none" strike="noStrike" cap="none" normalizeH="0" baseline="0" smtClean="0">
                        <a:ln>
                          <a:noFill/>
                        </a:ln>
                        <a:solidFill>
                          <a:schemeClr val="tx1"/>
                        </a:solidFill>
                        <a:effectLst/>
                        <a:latin typeface="Arial" charset="0"/>
                        <a:ea typeface="ＭＳ Ｐゴシック" pitchFamily="-107" charset="-128"/>
                      </a:endParaRPr>
                    </a:p>
                  </a:txBody>
                  <a:tcPr marL="48006" marR="48006"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Arial" charset="0"/>
                          <a:ea typeface="ＭＳ Ｐゴシック" pitchFamily="-107" charset="-128"/>
                          <a:sym typeface="Wingdings" pitchFamily="2" charset="2"/>
                        </a:rPr>
                        <a:t></a:t>
                      </a:r>
                      <a:endParaRPr kumimoji="0" lang="en-US" sz="1300" b="0" i="0" u="none" strike="noStrike" cap="none" normalizeH="0" baseline="0" smtClean="0">
                        <a:ln>
                          <a:noFill/>
                        </a:ln>
                        <a:solidFill>
                          <a:schemeClr val="tx1"/>
                        </a:solidFill>
                        <a:effectLst/>
                        <a:latin typeface="Arial" charset="0"/>
                        <a:ea typeface="ＭＳ Ｐゴシック" pitchFamily="-107" charset="-128"/>
                      </a:endParaRPr>
                    </a:p>
                  </a:txBody>
                  <a:tcPr marL="48006" marR="48006"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500" b="0" i="0" u="none" strike="noStrike" cap="none" normalizeH="0" baseline="0" dirty="0" smtClean="0">
                        <a:ln>
                          <a:noFill/>
                        </a:ln>
                        <a:solidFill>
                          <a:schemeClr val="tx1"/>
                        </a:solidFill>
                        <a:effectLst/>
                        <a:latin typeface="Arial" charset="0"/>
                        <a:ea typeface="ＭＳ Ｐゴシック" pitchFamily="-107" charset="-128"/>
                      </a:endParaRPr>
                    </a:p>
                  </a:txBody>
                  <a:tcPr marL="48006" marR="48006"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51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500" b="0" i="0" u="none" strike="noStrike" cap="none" normalizeH="0" baseline="0" smtClean="0">
                        <a:ln>
                          <a:noFill/>
                        </a:ln>
                        <a:solidFill>
                          <a:schemeClr val="tx1"/>
                        </a:solidFill>
                        <a:effectLst/>
                        <a:latin typeface="Arial" charset="0"/>
                        <a:ea typeface="ＭＳ Ｐゴシック" pitchFamily="-107" charset="-128"/>
                      </a:endParaRPr>
                    </a:p>
                  </a:txBody>
                  <a:tcPr marL="48006" marR="48006"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Arial" charset="0"/>
                          <a:ea typeface="ＭＳ Ｐゴシック" pitchFamily="-107" charset="-128"/>
                          <a:sym typeface="Wingdings" pitchFamily="2" charset="2"/>
                        </a:rPr>
                        <a:t></a:t>
                      </a:r>
                      <a:endParaRPr kumimoji="0" lang="en-US" sz="1300" b="0" i="0" u="none" strike="noStrike" cap="none" normalizeH="0" baseline="0" smtClean="0">
                        <a:ln>
                          <a:noFill/>
                        </a:ln>
                        <a:solidFill>
                          <a:schemeClr val="tx1"/>
                        </a:solidFill>
                        <a:effectLst/>
                        <a:latin typeface="Arial" charset="0"/>
                        <a:ea typeface="ＭＳ Ｐゴシック" pitchFamily="-107" charset="-128"/>
                      </a:endParaRPr>
                    </a:p>
                  </a:txBody>
                  <a:tcPr marL="48006" marR="48006"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500" b="0" i="0" u="none" strike="noStrike" cap="none" normalizeH="0" baseline="0" dirty="0" smtClean="0">
                        <a:ln>
                          <a:noFill/>
                        </a:ln>
                        <a:solidFill>
                          <a:schemeClr val="tx1"/>
                        </a:solidFill>
                        <a:effectLst/>
                        <a:latin typeface="Arial" charset="0"/>
                        <a:ea typeface="ＭＳ Ｐゴシック" pitchFamily="-107" charset="-128"/>
                      </a:endParaRPr>
                    </a:p>
                  </a:txBody>
                  <a:tcPr marL="48006" marR="48006"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51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500" b="0" i="0" u="none" strike="noStrike" cap="none" normalizeH="0" baseline="0" dirty="0" smtClean="0">
                        <a:ln>
                          <a:noFill/>
                        </a:ln>
                        <a:solidFill>
                          <a:schemeClr val="tx1"/>
                        </a:solidFill>
                        <a:effectLst/>
                        <a:latin typeface="Arial" charset="0"/>
                        <a:ea typeface="ＭＳ Ｐゴシック" pitchFamily="-107" charset="-128"/>
                      </a:endParaRPr>
                    </a:p>
                  </a:txBody>
                  <a:tcPr marL="48006" marR="48006"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0" i="0" u="none" strike="noStrike" cap="none" normalizeH="0" baseline="0" smtClean="0">
                          <a:ln>
                            <a:noFill/>
                          </a:ln>
                          <a:solidFill>
                            <a:schemeClr val="tx1"/>
                          </a:solidFill>
                          <a:effectLst/>
                          <a:latin typeface="Arial" charset="0"/>
                          <a:ea typeface="ＭＳ Ｐゴシック" pitchFamily="-107" charset="-128"/>
                          <a:sym typeface="Wingdings" pitchFamily="2" charset="2"/>
                        </a:rPr>
                        <a:t></a:t>
                      </a:r>
                      <a:endParaRPr kumimoji="0" lang="en-US" sz="1300" b="0" i="0" u="none" strike="noStrike" cap="none" normalizeH="0" baseline="0" smtClean="0">
                        <a:ln>
                          <a:noFill/>
                        </a:ln>
                        <a:solidFill>
                          <a:schemeClr val="tx1"/>
                        </a:solidFill>
                        <a:effectLst/>
                        <a:latin typeface="Arial" charset="0"/>
                        <a:ea typeface="ＭＳ Ｐゴシック" pitchFamily="-107" charset="-128"/>
                      </a:endParaRPr>
                    </a:p>
                  </a:txBody>
                  <a:tcPr marL="48006" marR="48006"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500" b="0" i="0" u="none" strike="noStrike" cap="none" normalizeH="0" baseline="0" dirty="0" smtClean="0">
                        <a:ln>
                          <a:noFill/>
                        </a:ln>
                        <a:solidFill>
                          <a:schemeClr val="tx1"/>
                        </a:solidFill>
                        <a:effectLst/>
                        <a:latin typeface="Arial" charset="0"/>
                        <a:ea typeface="ＭＳ Ｐゴシック" pitchFamily="-107" charset="-128"/>
                      </a:endParaRPr>
                    </a:p>
                  </a:txBody>
                  <a:tcPr marL="48006" marR="48006"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Rules</a:t>
            </a:r>
            <a:endParaRPr lang="en-US" dirty="0"/>
          </a:p>
        </p:txBody>
      </p:sp>
      <p:sp>
        <p:nvSpPr>
          <p:cNvPr id="5" name="Content Placeholder 4"/>
          <p:cNvSpPr>
            <a:spLocks noGrp="1"/>
          </p:cNvSpPr>
          <p:nvPr>
            <p:ph idx="1"/>
          </p:nvPr>
        </p:nvSpPr>
        <p:spPr/>
        <p:txBody>
          <a:bodyPr/>
          <a:lstStyle/>
          <a:p>
            <a:r>
              <a:rPr lang="en-US" dirty="0" smtClean="0"/>
              <a:t>Model Language Limited to SysML</a:t>
            </a:r>
          </a:p>
          <a:p>
            <a:r>
              <a:rPr lang="en-US" dirty="0" smtClean="0"/>
              <a:t>Examples Bounded By The Posted Use Cases</a:t>
            </a:r>
          </a:p>
          <a:p>
            <a:r>
              <a:rPr lang="en-US" dirty="0" smtClean="0"/>
              <a:t>Strive to Learn, Edify, Share – Weekly</a:t>
            </a:r>
          </a:p>
          <a:p>
            <a:r>
              <a:rPr lang="en-US" dirty="0" smtClean="0"/>
              <a:t>A complete story satisfies the exemplar guideline</a:t>
            </a:r>
          </a:p>
          <a:p>
            <a:r>
              <a:rPr lang="en-US" dirty="0" smtClean="0"/>
              <a:t>Example Update Rules (TBD based on environment selection)</a:t>
            </a:r>
          </a:p>
          <a:p>
            <a:endParaRPr lang="en-US" dirty="0" smtClean="0"/>
          </a:p>
          <a:p>
            <a:endParaRPr lang="en-US" dirty="0" smtClean="0"/>
          </a:p>
          <a:p>
            <a:endParaRPr lang="en-US" dirty="0"/>
          </a:p>
        </p:txBody>
      </p:sp>
      <p:sp>
        <p:nvSpPr>
          <p:cNvPr id="6" name="Text Placeholder 5"/>
          <p:cNvSpPr>
            <a:spLocks noGrp="1"/>
          </p:cNvSpPr>
          <p:nvPr>
            <p:ph type="body" sz="quarter" idx="10"/>
          </p:nvPr>
        </p:nvSpPr>
        <p:spPr/>
        <p:txBody>
          <a:bodyPr>
            <a:normAutofit fontScale="85000" lnSpcReduction="20000"/>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 Minutes and Next Steps</a:t>
            </a:r>
            <a:endParaRPr lang="en-US" dirty="0"/>
          </a:p>
        </p:txBody>
      </p:sp>
      <p:sp>
        <p:nvSpPr>
          <p:cNvPr id="3" name="Content Placeholder 2"/>
          <p:cNvSpPr>
            <a:spLocks noGrp="1"/>
          </p:cNvSpPr>
          <p:nvPr>
            <p:ph idx="1"/>
          </p:nvPr>
        </p:nvSpPr>
        <p:spPr/>
        <p:txBody>
          <a:bodyPr/>
          <a:lstStyle/>
          <a:p>
            <a:r>
              <a:rPr lang="en-US" sz="1600" b="0" dirty="0" smtClean="0"/>
              <a:t>Attendees:</a:t>
            </a:r>
          </a:p>
          <a:p>
            <a:pPr lvl="1"/>
            <a:r>
              <a:rPr lang="en-US" sz="1200" b="0" dirty="0" smtClean="0"/>
              <a:t>Lynn </a:t>
            </a:r>
            <a:r>
              <a:rPr lang="en-US" sz="1200" b="0" dirty="0" err="1" smtClean="0"/>
              <a:t>Baroff</a:t>
            </a:r>
            <a:r>
              <a:rPr lang="en-US" sz="1200" b="0" dirty="0" smtClean="0"/>
              <a:t>, Jonathan </a:t>
            </a:r>
            <a:r>
              <a:rPr lang="en-US" sz="1200" b="0" dirty="0" err="1" smtClean="0"/>
              <a:t>Barrass</a:t>
            </a:r>
            <a:r>
              <a:rPr lang="en-US" sz="1200" b="0" dirty="0" smtClean="0"/>
              <a:t>, </a:t>
            </a:r>
            <a:r>
              <a:rPr lang="en-US" sz="1200" b="0" dirty="0" smtClean="0"/>
              <a:t>Kent de </a:t>
            </a:r>
            <a:r>
              <a:rPr lang="en-US" sz="1200" b="0" dirty="0" err="1" smtClean="0"/>
              <a:t>Jong</a:t>
            </a:r>
            <a:r>
              <a:rPr lang="en-US" sz="1200" b="0" dirty="0" smtClean="0"/>
              <a:t>, Kurt </a:t>
            </a:r>
            <a:r>
              <a:rPr lang="en-US" sz="1200" b="0" dirty="0" err="1" smtClean="0"/>
              <a:t>Haldema</a:t>
            </a:r>
            <a:r>
              <a:rPr lang="en-US" sz="1200" b="0" dirty="0" smtClean="0"/>
              <a:t>, </a:t>
            </a:r>
            <a:r>
              <a:rPr lang="en-US" sz="1200" b="0" dirty="0" smtClean="0"/>
              <a:t>David </a:t>
            </a:r>
            <a:r>
              <a:rPr lang="en-US" sz="1200" b="0" dirty="0" err="1" smtClean="0"/>
              <a:t>Lempia</a:t>
            </a:r>
            <a:r>
              <a:rPr lang="en-US" sz="1200" b="0" dirty="0" smtClean="0"/>
              <a:t>, Ron Lyells, Ryan </a:t>
            </a:r>
            <a:r>
              <a:rPr lang="en-US" sz="1200" b="0" dirty="0" err="1" smtClean="0"/>
              <a:t>Mortimore</a:t>
            </a:r>
            <a:r>
              <a:rPr lang="en-US" sz="1200" b="0" dirty="0" smtClean="0"/>
              <a:t>, Tim </a:t>
            </a:r>
            <a:r>
              <a:rPr lang="en-US" sz="1200" b="0" dirty="0" err="1" smtClean="0"/>
              <a:t>Tritsch</a:t>
            </a:r>
            <a:r>
              <a:rPr lang="en-US" sz="1200" b="0" dirty="0" smtClean="0"/>
              <a:t>, Dick Welling</a:t>
            </a:r>
          </a:p>
          <a:p>
            <a:r>
              <a:rPr lang="en-US" sz="1600" b="0" dirty="0" smtClean="0"/>
              <a:t>Minutes:</a:t>
            </a:r>
          </a:p>
          <a:p>
            <a:pPr lvl="1"/>
            <a:r>
              <a:rPr lang="en-US" sz="1200" b="0" dirty="0" smtClean="0"/>
              <a:t>Reviewed the objectives of the usability group and particulars regarding the stand –up of a virtual collaboration environment. Ron discussed the current situation where the usability group needs for the collaboration environment is very similar to what was discussed at the CAB meeting on Saturday. It would see that there is a strong interest in having the usability groups site be a beta site for where INCOSE IT is headed with regard to a re-engineered INCOSE wide collaboration environment. Ryan </a:t>
            </a:r>
            <a:r>
              <a:rPr lang="en-US" sz="1200" b="0" dirty="0" err="1" smtClean="0"/>
              <a:t>Mortimore</a:t>
            </a:r>
            <a:r>
              <a:rPr lang="en-US" sz="1200" b="0" dirty="0" smtClean="0"/>
              <a:t>  (INCOSE IT) and </a:t>
            </a:r>
            <a:r>
              <a:rPr lang="en-US" sz="1200" b="0" dirty="0" err="1" smtClean="0"/>
              <a:t>Johnathan</a:t>
            </a:r>
            <a:r>
              <a:rPr lang="en-US" sz="1200" b="0" dirty="0" smtClean="0"/>
              <a:t> </a:t>
            </a:r>
            <a:r>
              <a:rPr lang="en-US" sz="1200" b="0" dirty="0" err="1" smtClean="0"/>
              <a:t>Barrass</a:t>
            </a:r>
            <a:r>
              <a:rPr lang="en-US" sz="1200" b="0" dirty="0" smtClean="0"/>
              <a:t> (KM working group CAB sponsored project) attended in order to better understand our requirements. </a:t>
            </a:r>
          </a:p>
          <a:p>
            <a:pPr lvl="1"/>
            <a:r>
              <a:rPr lang="en-US" sz="1200" b="0" dirty="0" smtClean="0"/>
              <a:t>David reviewe</a:t>
            </a:r>
            <a:r>
              <a:rPr lang="en-US" sz="1200" b="0" dirty="0" smtClean="0"/>
              <a:t>d the current prototype with </a:t>
            </a:r>
            <a:r>
              <a:rPr lang="en-US" sz="1200" b="0" dirty="0" err="1" smtClean="0"/>
              <a:t>google</a:t>
            </a:r>
            <a:r>
              <a:rPr lang="en-US" sz="1200" b="0" dirty="0" smtClean="0"/>
              <a:t> code and Jonathan reviewed the one of the optional collaboration environments (</a:t>
            </a:r>
            <a:r>
              <a:rPr lang="en-US" sz="1200" b="0" dirty="0" err="1" smtClean="0"/>
              <a:t>Drupel</a:t>
            </a:r>
            <a:r>
              <a:rPr lang="en-US" sz="1200" b="0" dirty="0" smtClean="0"/>
              <a:t>) that they KM working group is looking at. This provided good insights about our requirements and where INCOSE IT is heading.  There was agreement that we should work together. </a:t>
            </a:r>
          </a:p>
          <a:p>
            <a:pPr lvl="1"/>
            <a:endParaRPr lang="en-US" sz="1200" b="0" dirty="0" smtClean="0"/>
          </a:p>
          <a:p>
            <a:r>
              <a:rPr lang="en-US" sz="1600" b="0" dirty="0" smtClean="0"/>
              <a:t>Decisions:</a:t>
            </a:r>
          </a:p>
          <a:p>
            <a:pPr lvl="1"/>
            <a:r>
              <a:rPr lang="en-US" sz="1200" b="0" dirty="0" smtClean="0"/>
              <a:t>1) Individuals present agreed tha</a:t>
            </a:r>
            <a:r>
              <a:rPr lang="en-US" sz="1200" b="0" dirty="0" smtClean="0"/>
              <a:t>t the initial simple rules presented for guiding use of the collaboration environment is adequate. This agreement was with the understanding that as we learn, and progress, other rules may be identified, and modified as agreed to.</a:t>
            </a:r>
          </a:p>
          <a:p>
            <a:pPr lvl="1"/>
            <a:r>
              <a:rPr lang="en-US" sz="1200" b="0" dirty="0" smtClean="0"/>
              <a:t>Because of timing issues, the usability group will stand up the Google code prototype initially, with the expectation that we would migrate over to the </a:t>
            </a:r>
            <a:r>
              <a:rPr lang="en-US" sz="1200" b="0" dirty="0" err="1" smtClean="0"/>
              <a:t>Drupel</a:t>
            </a:r>
            <a:r>
              <a:rPr lang="en-US" sz="1200" b="0" dirty="0" smtClean="0"/>
              <a:t> site once INCOSE IT has the infrastructure and support ready. Timing is TBD, but this transition could happen by early 4</a:t>
            </a:r>
            <a:r>
              <a:rPr lang="en-US" sz="1200" b="0" baseline="30000" dirty="0" smtClean="0"/>
              <a:t>th</a:t>
            </a:r>
            <a:r>
              <a:rPr lang="en-US" sz="1200" b="0" dirty="0" smtClean="0"/>
              <a:t> QTR.</a:t>
            </a:r>
          </a:p>
          <a:p>
            <a:pPr lvl="1"/>
            <a:endParaRPr lang="en-US" sz="1200" b="0" dirty="0" smtClean="0"/>
          </a:p>
          <a:p>
            <a:r>
              <a:rPr lang="en-US" sz="1600" b="0" dirty="0" smtClean="0"/>
              <a:t>Next Steps:</a:t>
            </a:r>
          </a:p>
          <a:p>
            <a:pPr lvl="1"/>
            <a:r>
              <a:rPr lang="en-US" sz="1200" b="0" dirty="0" smtClean="0"/>
              <a:t>1) Prepare a set of instructions for using the Google code site (David)</a:t>
            </a:r>
          </a:p>
          <a:p>
            <a:pPr lvl="1"/>
            <a:r>
              <a:rPr lang="en-US" sz="1200" b="0" dirty="0" smtClean="0"/>
              <a:t>2) Work up one example use case exemplar (David, Ron)</a:t>
            </a:r>
          </a:p>
          <a:p>
            <a:pPr lvl="1"/>
            <a:r>
              <a:rPr lang="en-US" sz="1200" b="0" dirty="0" smtClean="0"/>
              <a:t>3) INCOSE IT to further review the Usability collaboration requirements (Ryan)</a:t>
            </a:r>
          </a:p>
          <a:p>
            <a:pPr lvl="1"/>
            <a:r>
              <a:rPr lang="en-US" sz="1200" b="0" dirty="0" smtClean="0"/>
              <a:t>4) Setup a second more detailed discussion with INCOSE IT ( Ryan, David)</a:t>
            </a:r>
            <a:endParaRPr lang="en-US" sz="1200" b="0" dirty="0"/>
          </a:p>
        </p:txBody>
      </p:sp>
      <p:sp>
        <p:nvSpPr>
          <p:cNvPr id="4" name="Text Placeholder 3"/>
          <p:cNvSpPr>
            <a:spLocks noGrp="1"/>
          </p:cNvSpPr>
          <p:nvPr>
            <p:ph type="body" sz="quarter" idx="10"/>
          </p:nvPr>
        </p:nvSpPr>
        <p:spPr/>
        <p:txBody>
          <a:bodyPr>
            <a:normAutofit fontScale="85000" lnSpcReduction="20000"/>
          </a:bodyPr>
          <a:lstStyle/>
          <a:p>
            <a:endParaRPr lang="en-US"/>
          </a:p>
        </p:txBody>
      </p:sp>
    </p:spTree>
  </p:cSld>
  <p:clrMapOvr>
    <a:masterClrMapping/>
  </p:clrMapOvr>
</p:sld>
</file>

<file path=ppt/theme/theme1.xml><?xml version="1.0" encoding="utf-8"?>
<a:theme xmlns:a="http://schemas.openxmlformats.org/drawingml/2006/main" name="Default Theme">
  <a:themeElements>
    <a:clrScheme name="">
      <a:dk1>
        <a:srgbClr val="000000"/>
      </a:dk1>
      <a:lt1>
        <a:srgbClr val="FFFFFF"/>
      </a:lt1>
      <a:dk2>
        <a:srgbClr val="FFFFFF"/>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699" cap="flat" cmpd="sng" algn="ctr">
          <a:noFill/>
          <a:prstDash val="solid"/>
          <a:round/>
          <a:headEnd type="none" w="med" len="med"/>
          <a:tailEnd type="none" w="med" len="med"/>
        </a:ln>
        <a:effectLst/>
      </a:spPr>
      <a:bodyPr vert="horz" wrap="none" lIns="90488" tIns="44450" rIns="90488" bIns="44450" numCol="1" anchor="t" anchorCtr="0" compatLnSpc="1">
        <a:prstTxWarp prst="textNoShape">
          <a:avLst/>
        </a:prstTxWarp>
      </a:bodyPr>
      <a:lstStyle>
        <a:defPPr marL="0" marR="0" indent="0" algn="l" defTabSz="914400" rtl="0" eaLnBrk="0" fontAlgn="base" latinLnBrk="0" hangingPunct="0">
          <a:lnSpc>
            <a:spcPct val="110000"/>
          </a:lnSpc>
          <a:spcBef>
            <a:spcPct val="0"/>
          </a:spcBef>
          <a:spcAft>
            <a:spcPct val="0"/>
          </a:spcAft>
          <a:buClrTx/>
          <a:buSzTx/>
          <a:buFontTx/>
          <a:buNone/>
          <a:tabLst/>
          <a:defRPr kumimoji="0" lang="en-US" sz="5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12699" cap="flat" cmpd="sng" algn="ctr">
          <a:noFill/>
          <a:prstDash val="solid"/>
          <a:round/>
          <a:headEnd type="none" w="med" len="med"/>
          <a:tailEnd type="none" w="med" len="med"/>
        </a:ln>
        <a:effectLst/>
      </a:spPr>
      <a:bodyPr vert="horz" wrap="none" lIns="90488" tIns="44450" rIns="90488" bIns="44450" numCol="1" anchor="t" anchorCtr="0" compatLnSpc="1">
        <a:prstTxWarp prst="textNoShape">
          <a:avLst/>
        </a:prstTxWarp>
      </a:bodyPr>
      <a:lstStyle>
        <a:defPPr marL="0" marR="0" indent="0" algn="l" defTabSz="914400" rtl="0" eaLnBrk="0" fontAlgn="base" latinLnBrk="0" hangingPunct="0">
          <a:lnSpc>
            <a:spcPct val="110000"/>
          </a:lnSpc>
          <a:spcBef>
            <a:spcPct val="0"/>
          </a:spcBef>
          <a:spcAft>
            <a:spcPct val="0"/>
          </a:spcAft>
          <a:buClrTx/>
          <a:buSzTx/>
          <a:buFontTx/>
          <a:buNone/>
          <a:tabLst/>
          <a:defRPr kumimoji="0" lang="en-US" sz="5400" b="1"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128</TotalTime>
  <Words>827</Words>
  <Application>Microsoft Office PowerPoint</Application>
  <PresentationFormat>Custom</PresentationFormat>
  <Paragraphs>151</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Default Theme</vt:lpstr>
      <vt:lpstr>MBSE – Usability Working Group IS2011</vt:lpstr>
      <vt:lpstr>Objectives and Agenda</vt:lpstr>
      <vt:lpstr>Context </vt:lpstr>
      <vt:lpstr>High Value Use Case Dimensions</vt:lpstr>
      <vt:lpstr>Aspect of the MBSE Collaboration Space</vt:lpstr>
      <vt:lpstr>Using an Exemplar to Demonstrate a Practice</vt:lpstr>
      <vt:lpstr>MBSE Usability Working Group   High Value Use Case Results - Draft</vt:lpstr>
      <vt:lpstr>Simple Rules</vt:lpstr>
      <vt:lpstr>Meeting Minutes and Next Steps</vt:lpstr>
    </vt:vector>
  </TitlesOfParts>
  <Company>Honeywell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Ron Lyells</dc:creator>
  <cp:lastModifiedBy>Ron Lyells</cp:lastModifiedBy>
  <cp:revision>16</cp:revision>
  <dcterms:created xsi:type="dcterms:W3CDTF">2011-06-21T11:44:26Z</dcterms:created>
  <dcterms:modified xsi:type="dcterms:W3CDTF">2011-06-24T19:04:32Z</dcterms:modified>
</cp:coreProperties>
</file>