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5" r:id="rId2"/>
    <p:sldId id="357" r:id="rId3"/>
    <p:sldId id="387" r:id="rId4"/>
    <p:sldId id="388" r:id="rId5"/>
    <p:sldId id="361" r:id="rId6"/>
    <p:sldId id="379" r:id="rId7"/>
    <p:sldId id="380" r:id="rId8"/>
    <p:sldId id="381" r:id="rId9"/>
    <p:sldId id="384" r:id="rId10"/>
    <p:sldId id="385" r:id="rId11"/>
    <p:sldId id="393" r:id="rId12"/>
    <p:sldId id="400" r:id="rId13"/>
    <p:sldId id="401" r:id="rId14"/>
    <p:sldId id="389" r:id="rId15"/>
    <p:sldId id="391" r:id="rId16"/>
    <p:sldId id="395" r:id="rId17"/>
    <p:sldId id="394" r:id="rId18"/>
    <p:sldId id="386" r:id="rId19"/>
    <p:sldId id="396" r:id="rId20"/>
    <p:sldId id="397" r:id="rId21"/>
    <p:sldId id="398" r:id="rId22"/>
    <p:sldId id="399" r:id="rId23"/>
    <p:sldId id="390" r:id="rId24"/>
    <p:sldId id="375" r:id="rId25"/>
    <p:sldId id="377" r:id="rId26"/>
    <p:sldId id="378" r:id="rId27"/>
    <p:sldId id="376" r:id="rId28"/>
  </p:sldIdLst>
  <p:sldSz cx="9144000" cy="5143500" type="screen16x9"/>
  <p:notesSz cx="6805613" cy="99441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1" userDrawn="1">
          <p15:clr>
            <a:srgbClr val="A4A3A4"/>
          </p15:clr>
        </p15:guide>
        <p15:guide id="2" orient="horz" pos="2783" userDrawn="1">
          <p15:clr>
            <a:srgbClr val="A4A3A4"/>
          </p15:clr>
        </p15:guide>
        <p15:guide id="3" pos="537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ROSPE Veejay" initials="GV" lastIdx="3" clrIdx="0">
    <p:extLst>
      <p:ext uri="{19B8F6BF-5375-455C-9EA6-DF929625EA0E}">
        <p15:presenceInfo xmlns:p15="http://schemas.microsoft.com/office/powerpoint/2012/main" userId="S-1-5-21-2455101938-2081098319-3243300316-1109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83D77"/>
    <a:srgbClr val="0089DE"/>
    <a:srgbClr val="292929"/>
    <a:srgbClr val="005386"/>
    <a:srgbClr val="969696"/>
    <a:srgbClr val="062C56"/>
    <a:srgbClr val="FF6600"/>
    <a:srgbClr val="A2E8A2"/>
    <a:srgbClr val="2EB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7" autoAdjust="0"/>
    <p:restoredTop sz="96959" autoAdjust="0"/>
  </p:normalViewPr>
  <p:slideViewPr>
    <p:cSldViewPr snapToGrid="0">
      <p:cViewPr varScale="1">
        <p:scale>
          <a:sx n="89" d="100"/>
          <a:sy n="89" d="100"/>
        </p:scale>
        <p:origin x="96" y="854"/>
      </p:cViewPr>
      <p:guideLst>
        <p:guide orient="horz" pos="771"/>
        <p:guide orient="horz" pos="2783"/>
        <p:guide pos="53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D4DA60F-0BB5-4A3D-B6FA-FDF2FC2558E5}" type="datetimeFigureOut">
              <a:rPr lang="en-US" smtClean="0"/>
              <a:pPr/>
              <a:t>4/13/2022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44425933-59C9-4582-A8D9-570D66460C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2262F3B-5CC7-4D5E-B602-F5E0CB55D9B3}" type="datetimeFigureOut">
              <a:rPr lang="en-US" smtClean="0"/>
              <a:pPr/>
              <a:t>4/13/2022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7813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830233AA-EDD9-4D1C-B66A-95A21E602A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9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/>
          <p:cNvSpPr>
            <a:spLocks noGrp="1"/>
          </p:cNvSpPr>
          <p:nvPr>
            <p:ph type="title" hasCustomPrompt="1"/>
          </p:nvPr>
        </p:nvSpPr>
        <p:spPr>
          <a:xfrm>
            <a:off x="466165" y="353457"/>
            <a:ext cx="8138087" cy="374073"/>
          </a:xfrm>
        </p:spPr>
        <p:txBody>
          <a:bodyPr>
            <a:noAutofit/>
          </a:bodyPr>
          <a:lstStyle>
            <a:lvl1pPr algn="r">
              <a:defRPr lang="en-US" sz="3200" b="0" i="0" kern="1200" spc="0" baseline="0" noProof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3ds Light"/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033929" y="876062"/>
            <a:ext cx="7570323" cy="431800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kern="900" spc="0" baseline="0">
                <a:solidFill>
                  <a:schemeClr val="tx1"/>
                </a:solidFill>
              </a:defRPr>
            </a:lvl1pPr>
            <a:lvl2pPr>
              <a:buFont typeface="Arial" pitchFamily="34" charset="0"/>
              <a:buNone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None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227884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006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to add title</a:t>
            </a:r>
            <a:endParaRPr lang="en-US" dirty="0"/>
          </a:p>
        </p:txBody>
      </p:sp>
      <p:sp>
        <p:nvSpPr>
          <p:cNvPr id="5" name="Content Placeholder 6"/>
          <p:cNvSpPr>
            <a:spLocks noGrp="1"/>
          </p:cNvSpPr>
          <p:nvPr>
            <p:ph sz="quarter" idx="15" hasCustomPrompt="1"/>
          </p:nvPr>
        </p:nvSpPr>
        <p:spPr>
          <a:xfrm>
            <a:off x="719138" y="879561"/>
            <a:ext cx="7921625" cy="368450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pc="0" baseline="0"/>
            </a:lvl4pPr>
            <a:lvl5pPr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3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_Corp Template_2015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 hasCustomPrompt="1"/>
          </p:nvPr>
        </p:nvSpPr>
        <p:spPr>
          <a:xfrm>
            <a:off x="3851920" y="891340"/>
            <a:ext cx="4752528" cy="374073"/>
          </a:xfrm>
        </p:spPr>
        <p:txBody>
          <a:bodyPr>
            <a:noAutofit/>
          </a:bodyPr>
          <a:lstStyle>
            <a:lvl1pPr algn="r">
              <a:defRPr lang="en-US" sz="3200" b="0" i="0" kern="1200" spc="0" baseline="0" noProof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3ds Light"/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1" y="1491630"/>
            <a:ext cx="4032251" cy="431800"/>
          </a:xfrm>
        </p:spPr>
        <p:txBody>
          <a:bodyPr anchor="ctr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  <a:lvl2pPr>
              <a:buFont typeface="Arial" pitchFamily="34" charset="0"/>
              <a:buNone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None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536284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/>
          <p:cNvSpPr>
            <a:spLocks noGrp="1"/>
          </p:cNvSpPr>
          <p:nvPr>
            <p:ph type="body" sz="quarter" idx="11" hasCustomPrompt="1"/>
          </p:nvPr>
        </p:nvSpPr>
        <p:spPr>
          <a:xfrm>
            <a:off x="729346" y="1131670"/>
            <a:ext cx="7924119" cy="360000"/>
          </a:xfrm>
          <a:solidFill>
            <a:srgbClr val="005386"/>
          </a:solidFill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First item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346" y="1668708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Second item</a:t>
            </a:r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29346" y="221175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Third item</a:t>
            </a:r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729346" y="275181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Fourth item</a:t>
            </a: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9" hasCustomPrompt="1"/>
          </p:nvPr>
        </p:nvSpPr>
        <p:spPr>
          <a:xfrm>
            <a:off x="729346" y="329187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Fifth item</a:t>
            </a:r>
          </a:p>
        </p:txBody>
      </p:sp>
      <p:sp>
        <p:nvSpPr>
          <p:cNvPr id="14" name="Espace réservé du texte 5"/>
          <p:cNvSpPr>
            <a:spLocks noGrp="1"/>
          </p:cNvSpPr>
          <p:nvPr>
            <p:ph type="body" sz="quarter" idx="21" hasCustomPrompt="1"/>
          </p:nvPr>
        </p:nvSpPr>
        <p:spPr>
          <a:xfrm>
            <a:off x="729346" y="383193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Sixth item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367644" y="879562"/>
            <a:ext cx="7272808" cy="64807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3200" baseline="0"/>
            </a:lvl1pPr>
            <a:lvl2pPr>
              <a:buFont typeface="Arial" pitchFamily="34" charset="0"/>
              <a:buNone/>
              <a:defRPr/>
            </a:lvl2pPr>
            <a:lvl3pPr>
              <a:buFont typeface="Arial" pitchFamily="34" charset="0"/>
              <a:buNone/>
              <a:defRPr/>
            </a:lvl3pPr>
            <a:lvl4pPr>
              <a:buFont typeface="Arial" pitchFamily="34" charset="0"/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3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1368425" y="1707655"/>
            <a:ext cx="7272339" cy="468313"/>
          </a:xfrm>
        </p:spPr>
        <p:txBody>
          <a:bodyPr vert="horz" lIns="87916" tIns="43957" rIns="87916" bIns="43957" rtlCol="0" anchor="ctr">
            <a:noAutofit/>
          </a:bodyPr>
          <a:lstStyle>
            <a:lvl1pPr algn="r">
              <a:lnSpc>
                <a:spcPct val="100000"/>
              </a:lnSpc>
              <a:buFont typeface="Arial" pitchFamily="34" charset="0"/>
              <a:buNone/>
              <a:defRPr lang="en-US" sz="2000" b="0" i="0" kern="900" spc="0" baseline="0" dirty="0" smtClean="0">
                <a:solidFill>
                  <a:schemeClr val="tx1"/>
                </a:solidFill>
                <a:latin typeface="+mj-lt"/>
                <a:ea typeface="+mn-ea"/>
                <a:cs typeface="3ds Light"/>
              </a:defRPr>
            </a:lvl1pPr>
          </a:lstStyle>
          <a:p>
            <a:pPr marL="187195" lvl="0" indent="-259194" algn="r" defTabSz="879130" rtl="0" eaLnBrk="1" latinLnBrk="0" hangingPunct="1">
              <a:lnSpc>
                <a:spcPts val="2000"/>
              </a:lnSpc>
              <a:spcBef>
                <a:spcPts val="0"/>
              </a:spcBef>
              <a:buSzPct val="100000"/>
            </a:pPr>
            <a:r>
              <a:rPr lang="en-US" dirty="0"/>
              <a:t>Click to add subtitle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9575" y="842967"/>
            <a:ext cx="7926407" cy="396549"/>
          </a:xfrm>
        </p:spPr>
        <p:txBody>
          <a:bodyPr wrap="square">
            <a:spAutoFit/>
          </a:bodyPr>
          <a:lstStyle>
            <a:lvl1pPr>
              <a:buFont typeface="Arial" pitchFamily="34" charset="0"/>
              <a:buNone/>
              <a:defRPr baseline="0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9572" y="361751"/>
            <a:ext cx="7920880" cy="374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719573" y="1276350"/>
            <a:ext cx="7950899" cy="3167608"/>
          </a:xfrm>
        </p:spPr>
        <p:txBody>
          <a:bodyPr/>
          <a:lstStyle>
            <a:lvl1pPr marL="251994" indent="-251994">
              <a:spcBef>
                <a:spcPts val="8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 spc="0" baseline="0"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6"/>
          <p:cNvSpPr>
            <a:spLocks noGrp="1"/>
          </p:cNvSpPr>
          <p:nvPr>
            <p:ph sz="quarter" idx="15"/>
          </p:nvPr>
        </p:nvSpPr>
        <p:spPr>
          <a:xfrm>
            <a:off x="719141" y="879561"/>
            <a:ext cx="7921625" cy="3684501"/>
          </a:xfrm>
        </p:spPr>
        <p:txBody>
          <a:bodyPr/>
          <a:lstStyle>
            <a:lvl4pPr>
              <a:defRPr spc="0"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361751"/>
            <a:ext cx="7920880" cy="374073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9139" y="842967"/>
            <a:ext cx="7934324" cy="396549"/>
          </a:xfrm>
        </p:spPr>
        <p:txBody>
          <a:bodyPr wrap="square">
            <a:spAutoFit/>
          </a:bodyPr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5"/>
          </p:nvPr>
        </p:nvSpPr>
        <p:spPr>
          <a:xfrm>
            <a:off x="719139" y="1276350"/>
            <a:ext cx="3840480" cy="3287713"/>
          </a:xfrm>
        </p:spPr>
        <p:txBody>
          <a:bodyPr/>
          <a:lstStyle>
            <a:lvl4pPr>
              <a:defRPr spc="0"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6"/>
          </p:nvPr>
        </p:nvSpPr>
        <p:spPr>
          <a:xfrm>
            <a:off x="4812983" y="1275606"/>
            <a:ext cx="3840480" cy="3291840"/>
          </a:xfrm>
        </p:spPr>
        <p:txBody>
          <a:bodyPr/>
          <a:lstStyle>
            <a:lvl4pPr>
              <a:defRPr spc="0"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head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9139" y="842967"/>
            <a:ext cx="7934325" cy="396549"/>
          </a:xfrm>
        </p:spPr>
        <p:txBody>
          <a:bodyPr wrap="square">
            <a:spAutoFit/>
          </a:bodyPr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19572" y="361751"/>
            <a:ext cx="7920880" cy="374073"/>
          </a:xfrm>
          <a:prstGeom prst="rect">
            <a:avLst/>
          </a:prstGeom>
        </p:spPr>
        <p:txBody>
          <a:bodyPr vert="horz" lIns="87916" tIns="43957" rIns="87916" bIns="43957" rtlCol="0" anchor="ctr">
            <a:noAutofit/>
          </a:bodyPr>
          <a:lstStyle/>
          <a:p>
            <a:r>
              <a:rPr lang="en-US" noProof="0" dirty="0"/>
              <a:t>Main Title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137" y="1306871"/>
            <a:ext cx="7921315" cy="3257192"/>
          </a:xfrm>
          <a:prstGeom prst="rect">
            <a:avLst/>
          </a:prstGeom>
        </p:spPr>
        <p:txBody>
          <a:bodyPr vert="horz" lIns="87916" tIns="43957" rIns="87916" bIns="43957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noProof="0" dirty="0"/>
          </a:p>
        </p:txBody>
      </p:sp>
      <p:sp>
        <p:nvSpPr>
          <p:cNvPr id="18" name="Espace réservé du numéro de diapositive 5"/>
          <p:cNvSpPr txBox="1">
            <a:spLocks/>
          </p:cNvSpPr>
          <p:nvPr/>
        </p:nvSpPr>
        <p:spPr>
          <a:xfrm>
            <a:off x="0" y="4803998"/>
            <a:ext cx="395536" cy="360040"/>
          </a:xfrm>
          <a:prstGeom prst="rect">
            <a:avLst/>
          </a:prstGeom>
        </p:spPr>
        <p:txBody>
          <a:bodyPr lIns="87916" tIns="43957" rIns="87916" bIns="43957" anchor="ctr"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879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95206-EC0C-43EF-8E7D-2BA7BDFE308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8791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820" y="4719511"/>
            <a:ext cx="2645445" cy="2438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774" r:id="rId3"/>
    <p:sldLayoutId id="2147483663" r:id="rId4"/>
    <p:sldLayoutId id="2147483662" r:id="rId5"/>
    <p:sldLayoutId id="2147483699" r:id="rId6"/>
    <p:sldLayoutId id="2147483664" r:id="rId7"/>
    <p:sldLayoutId id="2147483666" r:id="rId8"/>
    <p:sldLayoutId id="2147483765" r:id="rId9"/>
    <p:sldLayoutId id="2147483667" r:id="rId10"/>
    <p:sldLayoutId id="2147483696" r:id="rId11"/>
    <p:sldLayoutId id="2147483775" r:id="rId12"/>
  </p:sldLayoutIdLst>
  <p:timing>
    <p:tnLst>
      <p:par>
        <p:cTn id="1" dur="indefinite" restart="never" nodeType="tmRoot"/>
      </p:par>
    </p:tnLst>
  </p:timing>
  <p:txStyles>
    <p:titleStyle>
      <a:lvl1pPr algn="l" defTabSz="879130" rtl="0" eaLnBrk="1" latinLnBrk="0" hangingPunct="1">
        <a:spcBef>
          <a:spcPct val="0"/>
        </a:spcBef>
        <a:buNone/>
        <a:defRPr lang="en-US" sz="3200" b="0" i="0" kern="1200" spc="0" baseline="0" noProof="0" dirty="0">
          <a:solidFill>
            <a:schemeClr val="tx1"/>
          </a:solidFill>
          <a:effectLst/>
          <a:latin typeface="+mj-lt"/>
          <a:ea typeface="+mj-ea"/>
          <a:cs typeface="3ds Condensed"/>
        </a:defRPr>
      </a:lvl1pPr>
    </p:titleStyle>
    <p:bodyStyle>
      <a:lvl1pPr marL="228594" indent="-228594" algn="l" defTabSz="879130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80000"/>
        <a:buFont typeface="Wingdings 3" panose="05040102010807070707" pitchFamily="18" charset="2"/>
        <a:buChar char="u"/>
        <a:defRPr sz="2000" b="0" i="0" kern="900" spc="0">
          <a:solidFill>
            <a:schemeClr val="tx1"/>
          </a:solidFill>
          <a:latin typeface="+mn-lt"/>
          <a:ea typeface="+mn-ea"/>
          <a:cs typeface="3ds Light"/>
        </a:defRPr>
      </a:lvl1pPr>
      <a:lvl2pPr marL="400041" marR="0" indent="-176209" algn="l" defTabSz="879130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Pct val="75000"/>
        <a:buFont typeface="Wingdings 3" panose="05040102010807070707" pitchFamily="18" charset="2"/>
        <a:buChar char="w"/>
        <a:tabLst/>
        <a:defRPr sz="1800" b="0" i="0" kern="900" spc="0" baseline="0">
          <a:solidFill>
            <a:schemeClr val="tx1"/>
          </a:solidFill>
          <a:latin typeface="+mn-lt"/>
          <a:ea typeface="+mn-ea"/>
          <a:cs typeface="3ds Light"/>
        </a:defRPr>
      </a:lvl2pPr>
      <a:lvl3pPr marL="628635" marR="0" indent="-158747" algn="l" defTabSz="87913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chemeClr val="tx1"/>
        </a:buClr>
        <a:buSzPct val="60000"/>
        <a:buFont typeface="Wingdings 3" panose="05040102010807070707" pitchFamily="18" charset="2"/>
        <a:buChar char="u"/>
        <a:tabLst/>
        <a:defRPr sz="1600" b="0" i="0" kern="900" spc="0">
          <a:solidFill>
            <a:schemeClr val="tx1"/>
          </a:solidFill>
          <a:latin typeface="+mn-lt"/>
          <a:ea typeface="+mn-ea"/>
          <a:cs typeface="3ds Light"/>
        </a:defRPr>
      </a:lvl3pPr>
      <a:lvl4pPr marL="857229" indent="-179384" algn="l" defTabSz="879130" rtl="0" eaLnBrk="1" latinLnBrk="0" hangingPunct="1">
        <a:lnSpc>
          <a:spcPct val="100000"/>
        </a:lnSpc>
        <a:spcBef>
          <a:spcPts val="400"/>
        </a:spcBef>
        <a:buClr>
          <a:schemeClr val="tx1"/>
        </a:buClr>
        <a:buSzPct val="60000"/>
        <a:buFont typeface="Wingdings 3" panose="05040102010807070707" pitchFamily="18" charset="2"/>
        <a:buChar char="w"/>
        <a:defRPr sz="1400" b="0" i="0" kern="900" spc="-71">
          <a:solidFill>
            <a:schemeClr val="tx1"/>
          </a:solidFill>
          <a:latin typeface="+mn-lt"/>
          <a:ea typeface="+mn-ea"/>
          <a:cs typeface="3ds Light"/>
        </a:defRPr>
      </a:lvl4pPr>
      <a:lvl5pPr marL="914377" indent="0" algn="l" defTabSz="1028674" rtl="0" eaLnBrk="1" latinLnBrk="0" hangingPunct="1">
        <a:lnSpc>
          <a:spcPct val="100000"/>
        </a:lnSpc>
        <a:spcBef>
          <a:spcPts val="300"/>
        </a:spcBef>
        <a:buFont typeface="Arial"/>
        <a:buNone/>
        <a:defRPr sz="1200" b="0" i="0" kern="1200" baseline="0">
          <a:solidFill>
            <a:schemeClr val="tx1"/>
          </a:solidFill>
          <a:latin typeface="+mn-lt"/>
          <a:ea typeface="+mn-ea"/>
          <a:cs typeface="3ds Light"/>
        </a:defRPr>
      </a:lvl5pPr>
      <a:lvl6pPr marL="2417608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171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96736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36301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9565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9130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8695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8259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24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7389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76954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16519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  <p15:guide id="3" pos="453" userDrawn="1">
          <p15:clr>
            <a:srgbClr val="F26B43"/>
          </p15:clr>
        </p15:guide>
        <p15:guide id="4" pos="5451" userDrawn="1">
          <p15:clr>
            <a:srgbClr val="F26B43"/>
          </p15:clr>
        </p15:guide>
        <p15:guide id="5" orient="horz" pos="226" userDrawn="1">
          <p15:clr>
            <a:srgbClr val="F26B43"/>
          </p15:clr>
        </p15:guide>
        <p15:guide id="6" orient="horz" pos="28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033929" y="876061"/>
            <a:ext cx="7570323" cy="713679"/>
          </a:xfrm>
        </p:spPr>
        <p:txBody>
          <a:bodyPr anchor="t"/>
          <a:lstStyle/>
          <a:p>
            <a:r>
              <a:rPr lang="en-US" sz="1800" i="1" dirty="0" smtClean="0"/>
              <a:t>Modeling Guidelines</a:t>
            </a:r>
            <a:endParaRPr lang="en-US" sz="1800" i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Engineering User Stories </a:t>
            </a:r>
            <a:r>
              <a:rPr lang="en-US" dirty="0"/>
              <a:t>(DEUS) Model</a:t>
            </a:r>
          </a:p>
        </p:txBody>
      </p:sp>
      <p:sp>
        <p:nvSpPr>
          <p:cNvPr id="10" name="Text Placeholder 6"/>
          <p:cNvSpPr txBox="1">
            <a:spLocks/>
          </p:cNvSpPr>
          <p:nvPr/>
        </p:nvSpPr>
        <p:spPr>
          <a:xfrm>
            <a:off x="4108863" y="3619500"/>
            <a:ext cx="4566645" cy="969107"/>
          </a:xfrm>
          <a:prstGeom prst="rect">
            <a:avLst/>
          </a:prstGeom>
        </p:spPr>
        <p:txBody>
          <a:bodyPr anchor="ctr"/>
          <a:lstStyle>
            <a:lvl1pPr marL="228594" indent="-228594" algn="l" defTabSz="87913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u"/>
              <a:defRPr sz="2000" b="0" i="0" kern="900" spc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1pPr>
            <a:lvl2pPr marL="400041" marR="0" indent="-176209" algn="l" defTabSz="8791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 3" panose="05040102010807070707" pitchFamily="18" charset="2"/>
              <a:buChar char="w"/>
              <a:tabLst/>
              <a:defRPr sz="1800" b="0" i="0" kern="900" spc="0" baseline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2pPr>
            <a:lvl3pPr marL="628635" marR="0" indent="-158747" algn="l" defTabSz="87913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 3" panose="05040102010807070707" pitchFamily="18" charset="2"/>
              <a:buChar char="u"/>
              <a:tabLst/>
              <a:defRPr sz="1600" b="0" i="0" kern="900" spc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3pPr>
            <a:lvl4pPr marL="857229" indent="-179384" algn="l" defTabSz="87913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0000"/>
              <a:buFont typeface="Wingdings 3" panose="05040102010807070707" pitchFamily="18" charset="2"/>
              <a:buChar char="w"/>
              <a:defRPr sz="1400" b="0" i="0" kern="900" spc="-71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4pPr>
            <a:lvl5pPr marL="914377" indent="0" algn="l" defTabSz="1028674" rtl="0" eaLnBrk="1" latinLnBrk="0" hangingPunct="1">
              <a:lnSpc>
                <a:spcPct val="100000"/>
              </a:lnSpc>
              <a:spcBef>
                <a:spcPts val="300"/>
              </a:spcBef>
              <a:buFont typeface="Arial"/>
              <a:buNone/>
              <a:defRPr sz="1200" b="0" i="0" kern="1200" baseline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5pPr>
            <a:lvl6pPr marL="2417608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57171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6736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6301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n-US" sz="1800" dirty="0" smtClean="0"/>
              <a:t>Veejay Gorospe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sz="1800" dirty="0" smtClean="0"/>
              <a:t>veejay.gorospe@3ds.com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3939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Element Locations – Blocks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4" y="1276350"/>
            <a:ext cx="6308910" cy="3479948"/>
          </a:xfrm>
        </p:spPr>
        <p:txBody>
          <a:bodyPr>
            <a:normAutofit/>
          </a:bodyPr>
          <a:lstStyle/>
          <a:p>
            <a:r>
              <a:rPr lang="en-US" dirty="0" smtClean="0"/>
              <a:t>Blocks should be used for Performers &amp; </a:t>
            </a:r>
            <a:r>
              <a:rPr lang="en-US" dirty="0" smtClean="0"/>
              <a:t>Information/Data</a:t>
            </a:r>
            <a:endParaRPr lang="en-US" dirty="0" smtClean="0"/>
          </a:p>
          <a:p>
            <a:pPr lvl="1"/>
            <a:r>
              <a:rPr lang="en-US" dirty="0" smtClean="0"/>
              <a:t>Any use case-specific blocks will be located in the appropriate package in the use case’s package</a:t>
            </a:r>
            <a:endParaRPr lang="en-US" dirty="0"/>
          </a:p>
          <a:p>
            <a:pPr lvl="1"/>
            <a:r>
              <a:rPr lang="en-US" dirty="0"/>
              <a:t>Any </a:t>
            </a:r>
            <a:r>
              <a:rPr lang="en-US" dirty="0" smtClean="0"/>
              <a:t>common </a:t>
            </a:r>
            <a:r>
              <a:rPr lang="en-US" dirty="0"/>
              <a:t>blocks will be located in the appropriate package in the </a:t>
            </a:r>
            <a:r>
              <a:rPr lang="en-US" dirty="0" smtClean="0"/>
              <a:t>common area</a:t>
            </a:r>
          </a:p>
          <a:p>
            <a:pPr lvl="1"/>
            <a:endParaRPr lang="en-US" dirty="0"/>
          </a:p>
          <a:p>
            <a:r>
              <a:rPr lang="en-US" dirty="0" smtClean="0"/>
              <a:t>For now, there’s no stereotype between Performer blocks and Information/Data Blocks</a:t>
            </a:r>
          </a:p>
          <a:p>
            <a:pPr lvl="1"/>
            <a:r>
              <a:rPr lang="en-US" dirty="0" smtClean="0"/>
              <a:t>We’re just going to rely on package organization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2824" y="548787"/>
            <a:ext cx="2439373" cy="429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19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Element Locations – </a:t>
            </a:r>
            <a:r>
              <a:rPr lang="en-US" dirty="0" smtClean="0"/>
              <a:t>Other Elements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4" y="1276350"/>
            <a:ext cx="6130721" cy="3479948"/>
          </a:xfrm>
        </p:spPr>
        <p:txBody>
          <a:bodyPr>
            <a:normAutofit/>
          </a:bodyPr>
          <a:lstStyle/>
          <a:p>
            <a:r>
              <a:rPr lang="en-US" dirty="0" smtClean="0"/>
              <a:t>Any other elements of definition (e.g. signals) should be located in the appropriate “Other Elements” package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635" y="1247568"/>
            <a:ext cx="2590262" cy="353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73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/>
              <a:t>Project Usages &amp; </a:t>
            </a:r>
            <a:r>
              <a:rPr lang="en-US" dirty="0" smtClean="0"/>
              <a:t>Structure Overview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6" y="1276349"/>
            <a:ext cx="5128320" cy="3770572"/>
          </a:xfrm>
        </p:spPr>
        <p:txBody>
          <a:bodyPr>
            <a:normAutofit/>
          </a:bodyPr>
          <a:lstStyle/>
          <a:p>
            <a:r>
              <a:rPr lang="en-US" dirty="0" smtClean="0"/>
              <a:t>Any projects usages in the DEUS model are located in the “_Shared Models”</a:t>
            </a:r>
          </a:p>
          <a:p>
            <a:pPr lvl="1"/>
            <a:endParaRPr lang="en-US" dirty="0"/>
          </a:p>
          <a:p>
            <a:r>
              <a:rPr lang="en-US" dirty="0" smtClean="0"/>
              <a:t>Right now, there is only one project usage:</a:t>
            </a:r>
          </a:p>
          <a:p>
            <a:pPr lvl="1"/>
            <a:r>
              <a:rPr lang="en-US" dirty="0" smtClean="0"/>
              <a:t>Local usage to the “DEIXWG Common </a:t>
            </a:r>
            <a:r>
              <a:rPr lang="en-US" dirty="0" err="1" smtClean="0"/>
              <a:t>Libraries.mdzip</a:t>
            </a:r>
            <a:r>
              <a:rPr lang="en-US" dirty="0" smtClean="0"/>
              <a:t>” file</a:t>
            </a:r>
          </a:p>
          <a:p>
            <a:pPr lvl="2"/>
            <a:r>
              <a:rPr lang="en-US" dirty="0"/>
              <a:t>“DEIXWG Common </a:t>
            </a:r>
            <a:r>
              <a:rPr lang="en-US" dirty="0" err="1"/>
              <a:t>Libraries.mdzip</a:t>
            </a:r>
            <a:r>
              <a:rPr lang="en-US" dirty="0"/>
              <a:t>” </a:t>
            </a:r>
            <a:r>
              <a:rPr lang="en-US" dirty="0" smtClean="0"/>
              <a:t>must be in the same folder location as the DEUS model file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2236" y="3114392"/>
            <a:ext cx="3429298" cy="17622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417" y="2270882"/>
            <a:ext cx="457240" cy="4191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30298" y="2719051"/>
            <a:ext cx="10942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DEUS Model</a:t>
            </a:r>
            <a:endParaRPr lang="en-US" sz="1200" i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417" y="1148290"/>
            <a:ext cx="457240" cy="419136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stCxn id="8" idx="0"/>
            <a:endCxn id="10" idx="2"/>
          </p:cNvCxnSpPr>
          <p:nvPr/>
        </p:nvCxnSpPr>
        <p:spPr>
          <a:xfrm flipV="1">
            <a:off x="7132037" y="1567426"/>
            <a:ext cx="0" cy="703456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32037" y="1804685"/>
            <a:ext cx="931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&lt;&lt;uses&gt;&gt;</a:t>
            </a:r>
            <a:endParaRPr lang="en-US" sz="16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81633" y="866053"/>
            <a:ext cx="1791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DEIXWG Common Libraries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1005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/>
              <a:t>Project Usages &amp; </a:t>
            </a:r>
            <a:r>
              <a:rPr lang="en-US" dirty="0" smtClean="0"/>
              <a:t>Structure – DEIXWG Common Libraries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6" y="1276349"/>
            <a:ext cx="5118456" cy="37705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DEIXWG Common Libraries model file is for any common model elements for the DEIXWG effort</a:t>
            </a:r>
          </a:p>
          <a:p>
            <a:pPr lvl="1"/>
            <a:endParaRPr lang="en-US" dirty="0"/>
          </a:p>
          <a:p>
            <a:r>
              <a:rPr lang="en-US" dirty="0" smtClean="0"/>
              <a:t>Currently is only used by the DEUS model </a:t>
            </a:r>
          </a:p>
          <a:p>
            <a:pPr lvl="1"/>
            <a:r>
              <a:rPr lang="en-US" dirty="0" smtClean="0"/>
              <a:t>Can eventually be used by the DVM</a:t>
            </a:r>
          </a:p>
          <a:p>
            <a:pPr lvl="1"/>
            <a:endParaRPr lang="en-US" dirty="0"/>
          </a:p>
          <a:p>
            <a:r>
              <a:rPr lang="en-US" dirty="0" smtClean="0"/>
              <a:t>Currently has two glossaries:</a:t>
            </a:r>
          </a:p>
          <a:p>
            <a:pPr lvl="1"/>
            <a:r>
              <a:rPr lang="en-US" dirty="0" smtClean="0"/>
              <a:t>Technical Management Processes Glossary from ISO/IEC/IEEE 15288-2015</a:t>
            </a:r>
          </a:p>
          <a:p>
            <a:pPr lvl="1"/>
            <a:r>
              <a:rPr lang="en-US" dirty="0" smtClean="0"/>
              <a:t>Selected Model Lexicon </a:t>
            </a:r>
            <a:r>
              <a:rPr lang="en-US" dirty="0"/>
              <a:t>Glossary (http://</a:t>
            </a:r>
            <a:r>
              <a:rPr lang="en-US" dirty="0" smtClean="0"/>
              <a:t>markblackburn.com/MBSE/model_lexicon.html)</a:t>
            </a:r>
            <a:endParaRPr lang="en-US" dirty="0" smtClean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8286" y="1323093"/>
            <a:ext cx="3534081" cy="9811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/>
          <a:srcRect t="-1" b="43329"/>
          <a:stretch/>
        </p:blipFill>
        <p:spPr>
          <a:xfrm>
            <a:off x="5352372" y="2387830"/>
            <a:ext cx="3625910" cy="250314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0696" y="682237"/>
            <a:ext cx="457240" cy="41913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848912" y="400000"/>
            <a:ext cx="1791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DEIXWG Common Libraries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406425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2384714"/>
            <a:ext cx="7920880" cy="374073"/>
          </a:xfrm>
        </p:spPr>
        <p:txBody>
          <a:bodyPr/>
          <a:lstStyle/>
          <a:p>
            <a:pPr algn="ctr"/>
            <a:r>
              <a:rPr lang="en-US" dirty="0" smtClean="0"/>
              <a:t>Modeling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741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</a:t>
            </a:r>
            <a:r>
              <a:rPr lang="en-US" dirty="0" smtClean="0"/>
              <a:t>Guidance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4294078"/>
              </p:ext>
            </p:extLst>
          </p:nvPr>
        </p:nvGraphicFramePr>
        <p:xfrm>
          <a:off x="211745" y="925830"/>
          <a:ext cx="8720511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016">
                  <a:extLst>
                    <a:ext uri="{9D8B030D-6E8A-4147-A177-3AD203B41FA5}">
                      <a16:colId xmlns:a16="http://schemas.microsoft.com/office/drawing/2014/main" val="2426676914"/>
                    </a:ext>
                  </a:extLst>
                </a:gridCol>
                <a:gridCol w="1780225">
                  <a:extLst>
                    <a:ext uri="{9D8B030D-6E8A-4147-A177-3AD203B41FA5}">
                      <a16:colId xmlns:a16="http://schemas.microsoft.com/office/drawing/2014/main" val="3699282852"/>
                    </a:ext>
                  </a:extLst>
                </a:gridCol>
                <a:gridCol w="6358270">
                  <a:extLst>
                    <a:ext uri="{9D8B030D-6E8A-4147-A177-3AD203B41FA5}">
                      <a16:colId xmlns:a16="http://schemas.microsoft.com/office/drawing/2014/main" val="1210900318"/>
                    </a:ext>
                  </a:extLst>
                </a:gridCol>
              </a:tblGrid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Guideline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Description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856121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MG1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Element Location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Elements are located as</a:t>
                      </a:r>
                      <a:r>
                        <a:rPr lang="en-US" sz="1400" baseline="0" dirty="0" smtClean="0"/>
                        <a:t> per the model structure &amp; organization.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0980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MG2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Element Documentation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Documentation fields of blocks (e.g. Performers, Information, Data, etc.) and other elements (e.g. Signals) are filled out and complete.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970565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MG3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Use Case Attributes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Use case attributes are filled out and complete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707883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MG4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Activity Decomposition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Complex</a:t>
                      </a:r>
                      <a:r>
                        <a:rPr lang="en-US" sz="1400" baseline="0" dirty="0" smtClean="0"/>
                        <a:t> activities are grouped together in a containing activity with its own diagram.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304536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MG5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DEE </a:t>
                      </a:r>
                      <a:r>
                        <a:rPr lang="en-US" sz="1400" dirty="0" err="1" smtClean="0"/>
                        <a:t>Swimlane</a:t>
                      </a:r>
                      <a:r>
                        <a:rPr lang="en-US" sz="1400" dirty="0" smtClean="0"/>
                        <a:t> Required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A </a:t>
                      </a:r>
                      <a:r>
                        <a:rPr lang="en-US" sz="1400" baseline="0" dirty="0" err="1" smtClean="0"/>
                        <a:t>swimlane</a:t>
                      </a:r>
                      <a:r>
                        <a:rPr lang="en-US" sz="1400" baseline="0" dirty="0" smtClean="0"/>
                        <a:t> that represents the Digital Engineering Enterprise block is in one of the use case’s activities.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7139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MG6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Information/Data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Flow Required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Information and data is represented in a use case as the type</a:t>
                      </a:r>
                      <a:r>
                        <a:rPr lang="en-US" sz="1400" baseline="0" dirty="0" smtClean="0"/>
                        <a:t> on action pins with object flows connecting the pins. At lease one flow in a use case is required.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8282718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MG7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Information/Data</a:t>
                      </a:r>
                      <a:r>
                        <a:rPr lang="en-US" sz="1400" baseline="0" dirty="0" smtClean="0"/>
                        <a:t> Generalization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Information and data blocks are</a:t>
                      </a:r>
                      <a:r>
                        <a:rPr lang="en-US" sz="1400" baseline="0" dirty="0" smtClean="0"/>
                        <a:t> sub-classes of a generic information/data block where possible</a:t>
                      </a:r>
                      <a:r>
                        <a:rPr lang="en-US" sz="1400" baseline="0" dirty="0" smtClean="0"/>
                        <a:t>. Identify generic block classes with the “Is Abstract” attribute.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08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04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General Guidelines – MG2: Element Documentation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7" y="1276350"/>
            <a:ext cx="6606362" cy="1622794"/>
          </a:xfrm>
        </p:spPr>
        <p:txBody>
          <a:bodyPr/>
          <a:lstStyle/>
          <a:p>
            <a:r>
              <a:rPr lang="en-US" dirty="0" smtClean="0"/>
              <a:t>Make sure that all blocks and elements in the “other elements” packages have their documentation filled out and complete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There are tables in these packages to help fill the information out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-305" t="9947" r="305" b="913"/>
          <a:stretch/>
        </p:blipFill>
        <p:spPr>
          <a:xfrm>
            <a:off x="6670499" y="322083"/>
            <a:ext cx="2324301" cy="47007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-305" t="34015" r="305" b="38027"/>
          <a:stretch/>
        </p:blipFill>
        <p:spPr>
          <a:xfrm>
            <a:off x="233917" y="3104703"/>
            <a:ext cx="2324301" cy="1474383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2767665" y="3726150"/>
            <a:ext cx="379572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6684" y="3144605"/>
            <a:ext cx="3452159" cy="139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97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General Guidelines </a:t>
            </a:r>
            <a:r>
              <a:rPr lang="en-US" dirty="0" smtClean="0"/>
              <a:t>– MG3: Use </a:t>
            </a:r>
            <a:r>
              <a:rPr lang="en-US" dirty="0" smtClean="0"/>
              <a:t>Case Attributes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41006" y="2247013"/>
            <a:ext cx="2892054" cy="2775864"/>
          </a:xfrm>
        </p:spPr>
        <p:txBody>
          <a:bodyPr>
            <a:normAutofit/>
          </a:bodyPr>
          <a:lstStyle/>
          <a:p>
            <a:r>
              <a:rPr lang="en-US" dirty="0" smtClean="0"/>
              <a:t>Make sure that the use case attributes are filled out and </a:t>
            </a:r>
            <a:r>
              <a:rPr lang="en-US" dirty="0" smtClean="0"/>
              <a:t>complete</a:t>
            </a:r>
          </a:p>
          <a:p>
            <a:pPr lvl="1"/>
            <a:endParaRPr lang="en-US" dirty="0"/>
          </a:p>
          <a:p>
            <a:r>
              <a:rPr lang="en-US" dirty="0" smtClean="0"/>
              <a:t>Use case table is located in the “01 Use Cases” package</a:t>
            </a:r>
            <a:endParaRPr lang="en-US" dirty="0" smtClean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/>
          </p:nvPr>
        </p:nvGraphicFramePr>
        <p:xfrm>
          <a:off x="3133060" y="1992173"/>
          <a:ext cx="5777023" cy="3030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3377">
                  <a:extLst>
                    <a:ext uri="{9D8B030D-6E8A-4147-A177-3AD203B41FA5}">
                      <a16:colId xmlns:a16="http://schemas.microsoft.com/office/drawing/2014/main" val="2426676914"/>
                    </a:ext>
                  </a:extLst>
                </a:gridCol>
                <a:gridCol w="4543646">
                  <a:extLst>
                    <a:ext uri="{9D8B030D-6E8A-4147-A177-3AD203B41FA5}">
                      <a16:colId xmlns:a16="http://schemas.microsoft.com/office/drawing/2014/main" val="3699282852"/>
                    </a:ext>
                  </a:extLst>
                </a:gridCol>
              </a:tblGrid>
              <a:tr h="12005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Attribute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Description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856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Use Case ID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ID of the</a:t>
                      </a:r>
                      <a:r>
                        <a:rPr lang="en-US" sz="1100" baseline="0" dirty="0" smtClean="0"/>
                        <a:t> use case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09804"/>
                  </a:ext>
                </a:extLst>
              </a:tr>
              <a:tr h="119350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Use</a:t>
                      </a:r>
                      <a:r>
                        <a:rPr lang="en-US" sz="1100" baseline="0" dirty="0" smtClean="0"/>
                        <a:t> Case Name</a:t>
                      </a:r>
                      <a:endParaRPr lang="en-US" sz="11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Name</a:t>
                      </a:r>
                      <a:r>
                        <a:rPr lang="en-US" sz="1100" baseline="0" dirty="0" smtClean="0"/>
                        <a:t> of the use case</a:t>
                      </a:r>
                      <a:endParaRPr lang="en-US" sz="11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970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Author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Author(s) / stakeholder(s) of the use case information (not the modelers).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691869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Goal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Main objective of the use case (i.e. what is achieved when executing these steps).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687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Assumption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Any expectations that are necessary for the use case to execute.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276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Pre Condition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Any conditions that are absolutely required in order for the use case to execute.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361608"/>
                  </a:ext>
                </a:extLst>
              </a:tr>
              <a:tr h="12211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Post Condition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Any conditions that are asserted upon the completion of the use case.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1973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Notes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Any</a:t>
                      </a:r>
                      <a:r>
                        <a:rPr lang="en-US" sz="1100" baseline="0" dirty="0" smtClean="0"/>
                        <a:t> use case notes.</a:t>
                      </a:r>
                      <a:endParaRPr lang="en-US" sz="11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053926"/>
                  </a:ext>
                </a:extLst>
              </a:tr>
              <a:tr h="14267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Model Developer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Model developers</a:t>
                      </a:r>
                      <a:r>
                        <a:rPr lang="en-US" sz="1100" baseline="0" dirty="0" smtClean="0"/>
                        <a:t> of the use case</a:t>
                      </a:r>
                      <a:endParaRPr lang="en-US" sz="11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667450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Applicable </a:t>
                      </a:r>
                      <a:r>
                        <a:rPr lang="en-US" sz="1100" baseline="0" dirty="0" smtClean="0"/>
                        <a:t>Technical </a:t>
                      </a:r>
                      <a:r>
                        <a:rPr lang="en-US" sz="1100" baseline="0" dirty="0" smtClean="0"/>
                        <a:t>Process</a:t>
                      </a:r>
                      <a:endParaRPr lang="en-US" sz="11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Any</a:t>
                      </a:r>
                      <a:r>
                        <a:rPr lang="en-US" sz="1100" baseline="0" dirty="0" smtClean="0"/>
                        <a:t> applicable </a:t>
                      </a:r>
                      <a:r>
                        <a:rPr lang="en-US" sz="1100" baseline="0" dirty="0" smtClean="0"/>
                        <a:t>ISO/IEC/IEEE 15288-2015 </a:t>
                      </a:r>
                      <a:r>
                        <a:rPr lang="en-US" sz="1100" baseline="0" dirty="0" smtClean="0"/>
                        <a:t>Technical Process that the use case applies to.</a:t>
                      </a:r>
                      <a:endParaRPr lang="en-US" sz="11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757114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06" y="1246879"/>
            <a:ext cx="8757663" cy="66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28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General Guidelines – MG3: Use Case Attributes (Continued)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41006" y="1276349"/>
            <a:ext cx="3806454" cy="2090235"/>
          </a:xfrm>
        </p:spPr>
        <p:txBody>
          <a:bodyPr>
            <a:normAutofit/>
          </a:bodyPr>
          <a:lstStyle/>
          <a:p>
            <a:r>
              <a:rPr lang="en-US" dirty="0" smtClean="0"/>
              <a:t>To better understand the use case’s context in time, we attribute the use case with applicable technical management processes from </a:t>
            </a:r>
            <a:r>
              <a:rPr lang="en-US" dirty="0"/>
              <a:t>the ISO/IEC/IEEE 15288-2015</a:t>
            </a:r>
            <a:endParaRPr lang="en-US" dirty="0" smtClean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488" y="1290527"/>
            <a:ext cx="4822354" cy="36701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b="25738"/>
          <a:stretch/>
        </p:blipFill>
        <p:spPr>
          <a:xfrm>
            <a:off x="1091629" y="3366585"/>
            <a:ext cx="2105208" cy="150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61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General Guidelines </a:t>
            </a:r>
            <a:r>
              <a:rPr lang="en-US" dirty="0" smtClean="0"/>
              <a:t>– MG4: Activity Decomposition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7" y="1276350"/>
            <a:ext cx="4373525" cy="1263774"/>
          </a:xfrm>
        </p:spPr>
        <p:txBody>
          <a:bodyPr>
            <a:normAutofit/>
          </a:bodyPr>
          <a:lstStyle/>
          <a:p>
            <a:r>
              <a:rPr lang="en-US" dirty="0" smtClean="0"/>
              <a:t>Make sure </a:t>
            </a:r>
            <a:r>
              <a:rPr lang="en-US" dirty="0" smtClean="0"/>
              <a:t>to group complex activities into its own containing activity</a:t>
            </a:r>
          </a:p>
          <a:p>
            <a:pPr lvl="1"/>
            <a:r>
              <a:rPr lang="en-US" dirty="0" smtClean="0"/>
              <a:t>Helps to organize use case steps</a:t>
            </a:r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422" y="2688980"/>
            <a:ext cx="4526672" cy="19204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7318" y="2503193"/>
            <a:ext cx="2773920" cy="2427180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>
            <a:off x="4515293" y="4059304"/>
            <a:ext cx="1495647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 rot="19324280">
            <a:off x="4049164" y="2353960"/>
            <a:ext cx="2427719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6031" y="361751"/>
            <a:ext cx="2336494" cy="1915072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347399" y="3300053"/>
            <a:ext cx="1068658" cy="548933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345688" y="3922174"/>
            <a:ext cx="1068658" cy="548933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9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719141" y="879561"/>
            <a:ext cx="7921625" cy="3968886"/>
          </a:xfrm>
        </p:spPr>
        <p:txBody>
          <a:bodyPr>
            <a:normAutofit/>
          </a:bodyPr>
          <a:lstStyle/>
          <a:p>
            <a:r>
              <a:rPr lang="en-US" dirty="0"/>
              <a:t>DEUS Model Purpose &amp; Focus</a:t>
            </a:r>
          </a:p>
          <a:p>
            <a:r>
              <a:rPr lang="en-US" dirty="0" smtClean="0"/>
              <a:t>Model Structure &amp; Organization</a:t>
            </a:r>
          </a:p>
          <a:p>
            <a:pPr lvl="1"/>
            <a:r>
              <a:rPr lang="en-US" dirty="0" smtClean="0"/>
              <a:t>Packages Structure</a:t>
            </a:r>
          </a:p>
          <a:p>
            <a:pPr lvl="1"/>
            <a:r>
              <a:rPr lang="en-US" dirty="0" smtClean="0"/>
              <a:t>Element </a:t>
            </a:r>
            <a:r>
              <a:rPr lang="en-US" dirty="0" smtClean="0"/>
              <a:t>Locations</a:t>
            </a:r>
          </a:p>
          <a:p>
            <a:pPr lvl="1"/>
            <a:r>
              <a:rPr lang="en-US" dirty="0" smtClean="0"/>
              <a:t>Project Usages &amp; Structure</a:t>
            </a:r>
            <a:endParaRPr lang="en-US" dirty="0" smtClean="0"/>
          </a:p>
          <a:p>
            <a:r>
              <a:rPr lang="en-US" dirty="0" smtClean="0"/>
              <a:t>Modeling Guidelines</a:t>
            </a:r>
          </a:p>
          <a:p>
            <a:r>
              <a:rPr lang="en-US" dirty="0" smtClean="0"/>
              <a:t>Modeling </a:t>
            </a:r>
            <a:r>
              <a:rPr lang="en-US" dirty="0" smtClean="0"/>
              <a:t>Resources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97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General Guidelines </a:t>
            </a:r>
            <a:r>
              <a:rPr lang="en-US" dirty="0" smtClean="0"/>
              <a:t>– MG5: DEE </a:t>
            </a:r>
            <a:r>
              <a:rPr lang="en-US" dirty="0" err="1" smtClean="0"/>
              <a:t>Swimlane</a:t>
            </a:r>
            <a:r>
              <a:rPr lang="en-US" dirty="0" smtClean="0"/>
              <a:t> Required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7" y="1276349"/>
            <a:ext cx="4373525" cy="3160972"/>
          </a:xfrm>
        </p:spPr>
        <p:txBody>
          <a:bodyPr>
            <a:normAutofit/>
          </a:bodyPr>
          <a:lstStyle/>
          <a:p>
            <a:r>
              <a:rPr lang="en-US" dirty="0" smtClean="0"/>
              <a:t>Make sure </a:t>
            </a:r>
            <a:r>
              <a:rPr lang="en-US" dirty="0" smtClean="0"/>
              <a:t>that somewhere in a use case’s activities, there is a </a:t>
            </a:r>
            <a:r>
              <a:rPr lang="en-US" dirty="0" err="1" smtClean="0"/>
              <a:t>swimlane</a:t>
            </a:r>
            <a:r>
              <a:rPr lang="en-US" dirty="0" smtClean="0"/>
              <a:t> that uses the Digital Engineering Enterprise block</a:t>
            </a:r>
          </a:p>
          <a:p>
            <a:pPr lvl="1"/>
            <a:r>
              <a:rPr lang="en-US" dirty="0" smtClean="0"/>
              <a:t>It represents the functional entity that helps to describe</a:t>
            </a:r>
            <a:r>
              <a:rPr lang="en-US" dirty="0" smtClean="0"/>
              <a:t> the DVM </a:t>
            </a:r>
            <a:r>
              <a:rPr lang="en-US" dirty="0" err="1" smtClean="0"/>
              <a:t>metamodel</a:t>
            </a:r>
            <a:endParaRPr lang="en-US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383" y="1346659"/>
            <a:ext cx="3962743" cy="34674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485836" y="1573619"/>
            <a:ext cx="1850089" cy="3182679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1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General Guidelines </a:t>
            </a:r>
            <a:r>
              <a:rPr lang="en-US" dirty="0" smtClean="0"/>
              <a:t>– MG6</a:t>
            </a:r>
            <a:r>
              <a:rPr lang="en-US" dirty="0" smtClean="0"/>
              <a:t>: </a:t>
            </a:r>
            <a:r>
              <a:rPr lang="en-US" dirty="0"/>
              <a:t>Information/Data Flow </a:t>
            </a:r>
            <a:r>
              <a:rPr lang="en-US" dirty="0" smtClean="0"/>
              <a:t>Required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7" y="1276349"/>
            <a:ext cx="4373525" cy="3260209"/>
          </a:xfrm>
        </p:spPr>
        <p:txBody>
          <a:bodyPr>
            <a:normAutofit/>
          </a:bodyPr>
          <a:lstStyle/>
          <a:p>
            <a:r>
              <a:rPr lang="en-US" dirty="0" smtClean="0"/>
              <a:t>Make sure </a:t>
            </a:r>
            <a:r>
              <a:rPr lang="en-US" dirty="0" smtClean="0"/>
              <a:t>to represent information/data flow on an activity diagram by typing the pins attached to the actions</a:t>
            </a:r>
          </a:p>
          <a:p>
            <a:pPr lvl="1"/>
            <a:endParaRPr lang="en-US" dirty="0"/>
          </a:p>
          <a:p>
            <a:r>
              <a:rPr lang="en-US" dirty="0" smtClean="0"/>
              <a:t>There needs to be at least one information/data flow on an activity for the use case</a:t>
            </a:r>
          </a:p>
          <a:p>
            <a:pPr lvl="1"/>
            <a:r>
              <a:rPr lang="en-US" dirty="0" smtClean="0"/>
              <a:t>Otherwise, why do we have this use case if it has no information/data flow for the DVM?</a:t>
            </a:r>
            <a:endParaRPr lang="en-US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383" y="1346659"/>
            <a:ext cx="3962743" cy="34674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273209" y="2516372"/>
            <a:ext cx="2289543" cy="715926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273209" y="3434316"/>
            <a:ext cx="2289543" cy="715926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6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8933" y="1239516"/>
            <a:ext cx="3566469" cy="2248095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General Guidelines – MG7</a:t>
            </a:r>
            <a:r>
              <a:rPr lang="en-US" smtClean="0"/>
              <a:t>: Information/Data Generalization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Guidelines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7" y="1276350"/>
            <a:ext cx="4950718" cy="3565008"/>
          </a:xfrm>
        </p:spPr>
        <p:txBody>
          <a:bodyPr/>
          <a:lstStyle/>
          <a:p>
            <a:r>
              <a:rPr lang="en-US" dirty="0" smtClean="0"/>
              <a:t>Make sure to group classes of common information and together using the generalization relationship </a:t>
            </a:r>
          </a:p>
          <a:p>
            <a:pPr lvl="1"/>
            <a:endParaRPr lang="en-US" dirty="0"/>
          </a:p>
          <a:p>
            <a:r>
              <a:rPr lang="en-US" dirty="0" smtClean="0"/>
              <a:t>Classes that are generic should be marked with the “Is Abstract” attribute</a:t>
            </a:r>
          </a:p>
          <a:p>
            <a:pPr lvl="1"/>
            <a:r>
              <a:rPr lang="en-US" dirty="0" smtClean="0"/>
              <a:t>It makes the block names in italics as per the </a:t>
            </a:r>
            <a:r>
              <a:rPr lang="en-US" dirty="0" err="1" smtClean="0"/>
              <a:t>SysML</a:t>
            </a:r>
            <a:r>
              <a:rPr lang="en-US" dirty="0" smtClean="0"/>
              <a:t> spec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642344" y="1473751"/>
            <a:ext cx="2289543" cy="1084521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087" y="3581395"/>
            <a:ext cx="3452159" cy="1394581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6588703" y="3545955"/>
            <a:ext cx="683967" cy="919722"/>
          </a:xfrm>
          <a:prstGeom prst="roundRect">
            <a:avLst/>
          </a:prstGeom>
          <a:noFill/>
          <a:ln>
            <a:solidFill>
              <a:srgbClr val="083D7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2384714"/>
            <a:ext cx="7920880" cy="374073"/>
          </a:xfrm>
        </p:spPr>
        <p:txBody>
          <a:bodyPr/>
          <a:lstStyle/>
          <a:p>
            <a:pPr algn="ctr"/>
            <a:r>
              <a:rPr lang="en-US" dirty="0" smtClean="0"/>
              <a:t>Modeling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6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Resources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Use Case Questioning – Use Cases General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8367430"/>
              </p:ext>
            </p:extLst>
          </p:nvPr>
        </p:nvGraphicFramePr>
        <p:xfrm>
          <a:off x="452486" y="1346659"/>
          <a:ext cx="831246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231">
                  <a:extLst>
                    <a:ext uri="{9D8B030D-6E8A-4147-A177-3AD203B41FA5}">
                      <a16:colId xmlns:a16="http://schemas.microsoft.com/office/drawing/2014/main" val="2426676914"/>
                    </a:ext>
                  </a:extLst>
                </a:gridCol>
                <a:gridCol w="4156231">
                  <a:extLst>
                    <a:ext uri="{9D8B030D-6E8A-4147-A177-3AD203B41FA5}">
                      <a16:colId xmlns:a16="http://schemas.microsoft.com/office/drawing/2014/main" val="3699282852"/>
                    </a:ext>
                  </a:extLst>
                </a:gridCol>
              </a:tblGrid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Question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Potential</a:t>
                      </a:r>
                      <a:r>
                        <a:rPr lang="en-US" sz="1400" baseline="0" dirty="0" smtClean="0"/>
                        <a:t> Modeling Effect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856121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What</a:t>
                      </a:r>
                      <a:r>
                        <a:rPr lang="en-US" sz="1400" baseline="0" dirty="0" smtClean="0"/>
                        <a:t> are the end goals of the use case?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Updating the “Goal” attribute of the use case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0980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What</a:t>
                      </a:r>
                      <a:r>
                        <a:rPr lang="en-US" sz="1400" baseline="0" dirty="0" smtClean="0"/>
                        <a:t> are the assumptions of the use case?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Updating the “Assumption” attribute of the use case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970565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What</a:t>
                      </a:r>
                      <a:r>
                        <a:rPr lang="en-US" sz="1400" baseline="0" dirty="0" smtClean="0"/>
                        <a:t> are the pre-conditions of the use case?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Updating the “Pre</a:t>
                      </a:r>
                      <a:r>
                        <a:rPr lang="en-US" sz="1400" baseline="0" dirty="0" smtClean="0"/>
                        <a:t> Condition</a:t>
                      </a:r>
                      <a:r>
                        <a:rPr lang="en-US" sz="1400" dirty="0" smtClean="0"/>
                        <a:t>” attribute of the use case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691869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What</a:t>
                      </a:r>
                      <a:r>
                        <a:rPr lang="en-US" sz="1400" baseline="0" dirty="0" smtClean="0"/>
                        <a:t> are the post-conditions of the use case?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Updating the “Post Condition” attribute of the use case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6877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Are the expectations</a:t>
                      </a:r>
                      <a:r>
                        <a:rPr lang="en-US" sz="1400" baseline="0" dirty="0" smtClean="0"/>
                        <a:t> before the start of the use case generalities (assumptions) or absolutes (pre-conditions)?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Moving</a:t>
                      </a:r>
                      <a:r>
                        <a:rPr lang="en-US" sz="1400" baseline="0" dirty="0" smtClean="0"/>
                        <a:t> some assumptions to pre-conditions and vice-versa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276766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Where in a</a:t>
                      </a:r>
                      <a:r>
                        <a:rPr lang="en-US" sz="1400" baseline="0" dirty="0" smtClean="0"/>
                        <a:t> system life cycle does this use case apply to?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Updating</a:t>
                      </a:r>
                      <a:r>
                        <a:rPr lang="en-US" sz="1400" baseline="0" dirty="0" smtClean="0"/>
                        <a:t> the “Applicable Technical Process” attribute of the use case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556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38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Resources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Use Case Questioning – Performers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998473"/>
              </p:ext>
            </p:extLst>
          </p:nvPr>
        </p:nvGraphicFramePr>
        <p:xfrm>
          <a:off x="452486" y="1346659"/>
          <a:ext cx="8312462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231">
                  <a:extLst>
                    <a:ext uri="{9D8B030D-6E8A-4147-A177-3AD203B41FA5}">
                      <a16:colId xmlns:a16="http://schemas.microsoft.com/office/drawing/2014/main" val="2426676914"/>
                    </a:ext>
                  </a:extLst>
                </a:gridCol>
                <a:gridCol w="4156231">
                  <a:extLst>
                    <a:ext uri="{9D8B030D-6E8A-4147-A177-3AD203B41FA5}">
                      <a16:colId xmlns:a16="http://schemas.microsoft.com/office/drawing/2014/main" val="3699282852"/>
                    </a:ext>
                  </a:extLst>
                </a:gridCol>
              </a:tblGrid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Question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Potential</a:t>
                      </a:r>
                      <a:r>
                        <a:rPr lang="en-US" sz="1400" baseline="0" dirty="0" smtClean="0"/>
                        <a:t> Modeling Effect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856121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Who</a:t>
                      </a:r>
                      <a:r>
                        <a:rPr lang="en-US" sz="1400" baseline="0" dirty="0" smtClean="0"/>
                        <a:t> are the performers in the use case?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Determines the</a:t>
                      </a:r>
                      <a:r>
                        <a:rPr lang="en-US" sz="1400" baseline="0" dirty="0" smtClean="0"/>
                        <a:t> performer blocks for the use case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0980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Are specific performers individuals or</a:t>
                      </a:r>
                      <a:r>
                        <a:rPr lang="en-US" sz="1400" baseline="0" dirty="0" smtClean="0"/>
                        <a:t> organizations?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Update</a:t>
                      </a:r>
                      <a:r>
                        <a:rPr lang="en-US" sz="1400" baseline="0" dirty="0" smtClean="0"/>
                        <a:t> names and documentation description for performer blocks (e.g. “Test Engineer” vs “Test Team”)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970565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Which performers are driving</a:t>
                      </a:r>
                      <a:r>
                        <a:rPr lang="en-US" sz="1400" baseline="0" dirty="0" smtClean="0"/>
                        <a:t> the action in the use case (Primary Actors)?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Helps with understanding the sequence of use case steps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691869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Which performers are responding</a:t>
                      </a:r>
                      <a:r>
                        <a:rPr lang="en-US" sz="1400" baseline="0" dirty="0" smtClean="0"/>
                        <a:t> to the action in the use case (Secondary Actors)?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Helps with understanding the sequence of use case steps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6877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How is the Digital Engineering </a:t>
                      </a:r>
                      <a:r>
                        <a:rPr lang="en-US" sz="1400" dirty="0" smtClean="0"/>
                        <a:t>Enterprise </a:t>
                      </a:r>
                      <a:r>
                        <a:rPr lang="en-US" sz="1400" dirty="0" smtClean="0"/>
                        <a:t>(</a:t>
                      </a:r>
                      <a:r>
                        <a:rPr lang="en-US" sz="1400" dirty="0" smtClean="0"/>
                        <a:t>DEE)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smtClean="0"/>
                        <a:t>involved in this use case?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Helps with understanding which </a:t>
                      </a:r>
                      <a:r>
                        <a:rPr lang="en-US" sz="1400" baseline="0" dirty="0" smtClean="0"/>
                        <a:t>steps the </a:t>
                      </a:r>
                      <a:r>
                        <a:rPr lang="en-US" sz="1400" baseline="0" dirty="0" smtClean="0"/>
                        <a:t>DEE </a:t>
                      </a:r>
                      <a:r>
                        <a:rPr lang="en-US" sz="1400" baseline="0" dirty="0" smtClean="0"/>
                        <a:t>will execute in the use case 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276766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Are there existing performers that I can reuse?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Helps with model reuse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828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15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Resources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Use Case Questioning – Information/Data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3550850"/>
              </p:ext>
            </p:extLst>
          </p:nvPr>
        </p:nvGraphicFramePr>
        <p:xfrm>
          <a:off x="452486" y="1346659"/>
          <a:ext cx="8312462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231">
                  <a:extLst>
                    <a:ext uri="{9D8B030D-6E8A-4147-A177-3AD203B41FA5}">
                      <a16:colId xmlns:a16="http://schemas.microsoft.com/office/drawing/2014/main" val="2426676914"/>
                    </a:ext>
                  </a:extLst>
                </a:gridCol>
                <a:gridCol w="4156231">
                  <a:extLst>
                    <a:ext uri="{9D8B030D-6E8A-4147-A177-3AD203B41FA5}">
                      <a16:colId xmlns:a16="http://schemas.microsoft.com/office/drawing/2014/main" val="3699282852"/>
                    </a:ext>
                  </a:extLst>
                </a:gridCol>
              </a:tblGrid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Question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Potential</a:t>
                      </a:r>
                      <a:r>
                        <a:rPr lang="en-US" sz="1400" baseline="0" dirty="0" smtClean="0"/>
                        <a:t> Modeling Effect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856121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What information/data </a:t>
                      </a:r>
                      <a:r>
                        <a:rPr lang="en-US" sz="1400" dirty="0" smtClean="0"/>
                        <a:t>is </a:t>
                      </a:r>
                      <a:r>
                        <a:rPr lang="en-US" sz="1400" dirty="0" smtClean="0"/>
                        <a:t>required by</a:t>
                      </a:r>
                      <a:r>
                        <a:rPr lang="en-US" sz="1400" baseline="0" dirty="0" smtClean="0"/>
                        <a:t> the use case?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Determines the information/data</a:t>
                      </a:r>
                      <a:r>
                        <a:rPr lang="en-US" sz="1400" baseline="0" dirty="0" smtClean="0"/>
                        <a:t> blocks for the use case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0980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Can some of these information/data </a:t>
                      </a:r>
                      <a:r>
                        <a:rPr lang="en-US" sz="1400" baseline="0" dirty="0" smtClean="0"/>
                        <a:t>be </a:t>
                      </a:r>
                      <a:r>
                        <a:rPr lang="en-US" sz="1400" baseline="0" dirty="0" smtClean="0"/>
                        <a:t>grouped together within the same information class?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 any information/data</a:t>
                      </a:r>
                      <a:r>
                        <a:rPr lang="en-US" sz="1400" baseline="0" dirty="0" smtClean="0"/>
                        <a:t> blocks used as abstract classes and generalization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691869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Does</a:t>
                      </a:r>
                      <a:r>
                        <a:rPr lang="en-US" sz="1400" baseline="0" dirty="0" smtClean="0"/>
                        <a:t> this information/data </a:t>
                      </a:r>
                      <a:r>
                        <a:rPr lang="en-US" sz="1400" baseline="0" dirty="0" smtClean="0"/>
                        <a:t>have </a:t>
                      </a:r>
                      <a:r>
                        <a:rPr lang="en-US" sz="1400" baseline="0" dirty="0" smtClean="0"/>
                        <a:t>any properties?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 any</a:t>
                      </a:r>
                      <a:r>
                        <a:rPr lang="en-US" sz="1400" baseline="0" dirty="0" smtClean="0"/>
                        <a:t> modeling of value properties within information/data blocks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6877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Do</a:t>
                      </a:r>
                      <a:r>
                        <a:rPr lang="en-US" sz="1400" baseline="0" dirty="0" smtClean="0"/>
                        <a:t> I need to decompose this information/data </a:t>
                      </a:r>
                      <a:r>
                        <a:rPr lang="en-US" sz="1400" baseline="0" dirty="0" smtClean="0"/>
                        <a:t>to </a:t>
                      </a:r>
                      <a:r>
                        <a:rPr lang="en-US" sz="1400" baseline="0" dirty="0" smtClean="0"/>
                        <a:t>accurately represent this information/data </a:t>
                      </a:r>
                      <a:r>
                        <a:rPr lang="en-US" sz="1400" baseline="0" dirty="0" smtClean="0"/>
                        <a:t>within </a:t>
                      </a:r>
                      <a:r>
                        <a:rPr lang="en-US" sz="1400" baseline="0" dirty="0" smtClean="0"/>
                        <a:t>reason?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 any composition</a:t>
                      </a:r>
                      <a:r>
                        <a:rPr lang="en-US" sz="1400" baseline="0" dirty="0" smtClean="0"/>
                        <a:t> and structure of information/data blocks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276766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Are there existing information/</a:t>
                      </a:r>
                      <a:r>
                        <a:rPr lang="en-US" sz="1400" baseline="0" dirty="0" smtClean="0"/>
                        <a:t>data </a:t>
                      </a:r>
                      <a:r>
                        <a:rPr lang="en-US" sz="1400" baseline="0" dirty="0" smtClean="0"/>
                        <a:t>elements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smtClean="0"/>
                        <a:t>that I can reuse?</a:t>
                      </a: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Helps with model reuse</a:t>
                      </a:r>
                    </a:p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773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9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Resources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Use Case Questioning – Behavioral Modeling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238114"/>
              </p:ext>
            </p:extLst>
          </p:nvPr>
        </p:nvGraphicFramePr>
        <p:xfrm>
          <a:off x="452486" y="1346659"/>
          <a:ext cx="831246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6231">
                  <a:extLst>
                    <a:ext uri="{9D8B030D-6E8A-4147-A177-3AD203B41FA5}">
                      <a16:colId xmlns:a16="http://schemas.microsoft.com/office/drawing/2014/main" val="2426676914"/>
                    </a:ext>
                  </a:extLst>
                </a:gridCol>
                <a:gridCol w="4156231">
                  <a:extLst>
                    <a:ext uri="{9D8B030D-6E8A-4147-A177-3AD203B41FA5}">
                      <a16:colId xmlns:a16="http://schemas.microsoft.com/office/drawing/2014/main" val="3699282852"/>
                    </a:ext>
                  </a:extLst>
                </a:gridCol>
              </a:tblGrid>
              <a:tr h="2722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Question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Potential</a:t>
                      </a:r>
                      <a:r>
                        <a:rPr lang="en-US" sz="1400" baseline="0" dirty="0" smtClean="0"/>
                        <a:t> Modeling Effect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856121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What</a:t>
                      </a:r>
                      <a:r>
                        <a:rPr lang="en-US" sz="1400" baseline="0" dirty="0" smtClean="0"/>
                        <a:t> are the steps to the use case?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Determines the atomic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activities</a:t>
                      </a:r>
                      <a:r>
                        <a:rPr lang="en-US" sz="1400" baseline="0" dirty="0" smtClean="0"/>
                        <a:t> and activity sequence for the use case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10980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Can</a:t>
                      </a:r>
                      <a:r>
                        <a:rPr lang="en-US" sz="1400" baseline="0" dirty="0" smtClean="0"/>
                        <a:t> some of these use case steps be grouped together?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</a:t>
                      </a:r>
                      <a:r>
                        <a:rPr lang="en-US" sz="1400" baseline="0" dirty="0" smtClean="0"/>
                        <a:t> the higher level grouping activities for the use case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970565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Which</a:t>
                      </a:r>
                      <a:r>
                        <a:rPr lang="en-US" sz="1400" baseline="0" dirty="0" smtClean="0"/>
                        <a:t> performers are executing the use case step?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</a:t>
                      </a:r>
                      <a:r>
                        <a:rPr lang="en-US" sz="1400" baseline="0" dirty="0" smtClean="0"/>
                        <a:t> where to place activity actions in respect to the </a:t>
                      </a:r>
                      <a:r>
                        <a:rPr lang="en-US" sz="1400" baseline="0" dirty="0" err="1" smtClean="0"/>
                        <a:t>swimlanes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691869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marL="0" marR="0" lvl="0" indent="0" algn="l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Are there any data/information dependencies</a:t>
                      </a:r>
                      <a:r>
                        <a:rPr lang="en-US" sz="1400" baseline="0" dirty="0" smtClean="0"/>
                        <a:t> between two use case steps?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</a:t>
                      </a:r>
                      <a:r>
                        <a:rPr lang="en-US" sz="1400" baseline="0" dirty="0" smtClean="0"/>
                        <a:t> if object flows are needed between activity actions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68774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How</a:t>
                      </a:r>
                      <a:r>
                        <a:rPr lang="en-US" sz="1400" baseline="0" dirty="0" smtClean="0"/>
                        <a:t> many instances of data/information are needed between to use case steps?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 the multiplicity</a:t>
                      </a:r>
                      <a:r>
                        <a:rPr lang="en-US" sz="1400" baseline="0" dirty="0" smtClean="0"/>
                        <a:t> of the input and output pins between activity actions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276766"/>
                  </a:ext>
                </a:extLst>
              </a:tr>
              <a:tr h="272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Do any performers need to make a decision</a:t>
                      </a:r>
                      <a:r>
                        <a:rPr lang="en-US" sz="1400" baseline="0" dirty="0" smtClean="0"/>
                        <a:t> in the use case?</a:t>
                      </a:r>
                      <a:endParaRPr lang="en-US" sz="1400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79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Determines</a:t>
                      </a:r>
                      <a:r>
                        <a:rPr lang="en-US" sz="1400" baseline="0" dirty="0" smtClean="0"/>
                        <a:t> if decision nodes are needed and which </a:t>
                      </a:r>
                      <a:r>
                        <a:rPr lang="en-US" sz="1400" baseline="0" dirty="0" err="1" smtClean="0"/>
                        <a:t>swimlanes</a:t>
                      </a:r>
                      <a:r>
                        <a:rPr lang="en-US" sz="1400" baseline="0" dirty="0" smtClean="0"/>
                        <a:t> are they located</a:t>
                      </a:r>
                      <a:endParaRPr lang="en-US" sz="1400" dirty="0" smtClean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773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212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6244930" y="1011011"/>
            <a:ext cx="2635599" cy="2282024"/>
          </a:xfrm>
          <a:prstGeom prst="roundRect">
            <a:avLst/>
          </a:prstGeom>
          <a:solidFill>
            <a:srgbClr val="0053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/>
              <a:t>Digital Engineering User Stories (DEUS) Model</a:t>
            </a:r>
          </a:p>
          <a:p>
            <a:pPr algn="ctr"/>
            <a:r>
              <a:rPr lang="en-US" sz="1100" b="1" i="1" dirty="0" smtClean="0"/>
              <a:t>Use case model of digital </a:t>
            </a:r>
            <a:r>
              <a:rPr lang="en-US" sz="1100" b="1" i="1" dirty="0" smtClean="0"/>
              <a:t>engineering</a:t>
            </a:r>
            <a:endParaRPr lang="en-US" sz="1100" b="1" i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DEUS Model Objective and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85271" y="879561"/>
            <a:ext cx="6059659" cy="4048900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DEUS model is a use case model of digital engineering </a:t>
            </a:r>
            <a:endParaRPr lang="en-US" dirty="0" smtClean="0"/>
          </a:p>
          <a:p>
            <a:pPr lvl="1"/>
            <a:r>
              <a:rPr lang="en-US" dirty="0" smtClean="0"/>
              <a:t>Mostly </a:t>
            </a:r>
            <a:r>
              <a:rPr lang="en-US" dirty="0" smtClean="0"/>
              <a:t>behavioral activity (</a:t>
            </a:r>
            <a:r>
              <a:rPr lang="en-US" dirty="0" err="1" smtClean="0"/>
              <a:t>SysML</a:t>
            </a:r>
            <a:r>
              <a:rPr lang="en-US" dirty="0"/>
              <a:t>) </a:t>
            </a:r>
            <a:r>
              <a:rPr lang="en-US" dirty="0" smtClean="0"/>
              <a:t>/ OV-5b-like (DODAF)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The objective of this modeling effort is </a:t>
            </a:r>
            <a:r>
              <a:rPr lang="en-US" i="1" u="sng" dirty="0" smtClean="0"/>
              <a:t>NOT to design everything about a Digital Engineering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objective is to understand:</a:t>
            </a:r>
          </a:p>
          <a:p>
            <a:pPr lvl="1"/>
            <a:r>
              <a:rPr lang="en-US" dirty="0" smtClean="0"/>
              <a:t>The logical inputs and outputs of Digital Engineering as a block box</a:t>
            </a:r>
          </a:p>
          <a:p>
            <a:pPr lvl="1"/>
            <a:r>
              <a:rPr lang="en-US" dirty="0" smtClean="0"/>
              <a:t>The functional dependencies between those inputs and outputs</a:t>
            </a:r>
          </a:p>
          <a:p>
            <a:pPr lvl="1"/>
            <a:r>
              <a:rPr lang="en-US" dirty="0" smtClean="0"/>
              <a:t>With the goal of informing the DVM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244930" y="4264604"/>
            <a:ext cx="2635599" cy="645276"/>
          </a:xfrm>
          <a:prstGeom prst="roundRect">
            <a:avLst/>
          </a:prstGeom>
          <a:solidFill>
            <a:srgbClr val="005386"/>
          </a:solidFill>
          <a:ln>
            <a:solidFill>
              <a:srgbClr val="06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/>
              <a:t>Digital Viewpoint Model (DVM)</a:t>
            </a:r>
          </a:p>
          <a:p>
            <a:pPr algn="ctr"/>
            <a:r>
              <a:rPr lang="en-US" sz="1100" b="1" i="1" dirty="0" smtClean="0"/>
              <a:t>Information model supporting digital information exchange</a:t>
            </a:r>
          </a:p>
        </p:txBody>
      </p:sp>
      <p:cxnSp>
        <p:nvCxnSpPr>
          <p:cNvPr id="12" name="Straight Arrow Connector 11"/>
          <p:cNvCxnSpPr>
            <a:stCxn id="9" idx="2"/>
            <a:endCxn id="11" idx="0"/>
          </p:cNvCxnSpPr>
          <p:nvPr/>
        </p:nvCxnSpPr>
        <p:spPr>
          <a:xfrm>
            <a:off x="7562730" y="3293035"/>
            <a:ext cx="0" cy="971569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514823" y="3782313"/>
            <a:ext cx="112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&lt;&lt;informs&gt;&gt;</a:t>
            </a:r>
            <a:endParaRPr lang="en-US" sz="16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336" y="1861406"/>
            <a:ext cx="1912786" cy="128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84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2384714"/>
            <a:ext cx="7920880" cy="374073"/>
          </a:xfrm>
        </p:spPr>
        <p:txBody>
          <a:bodyPr/>
          <a:lstStyle/>
          <a:p>
            <a:pPr algn="ctr"/>
            <a:r>
              <a:rPr lang="en-US" dirty="0"/>
              <a:t>Model Structure &amp; </a:t>
            </a:r>
            <a:r>
              <a:rPr lang="en-US" dirty="0" smtClean="0"/>
              <a:t>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2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Package Structure – Top-level Overview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5" y="1276349"/>
            <a:ext cx="5287925" cy="37705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model is broken up into 3 main sections</a:t>
            </a:r>
          </a:p>
          <a:p>
            <a:pPr lvl="1"/>
            <a:r>
              <a:rPr lang="en-US" dirty="0" smtClean="0"/>
              <a:t>“00 Common” – Contains any elements that are common between use cases</a:t>
            </a:r>
          </a:p>
          <a:p>
            <a:pPr lvl="1"/>
            <a:r>
              <a:rPr lang="en-US" dirty="0" smtClean="0"/>
              <a:t>“01 Use Cases” – Contains the elements specific to each use case</a:t>
            </a:r>
          </a:p>
          <a:p>
            <a:pPr lvl="1"/>
            <a:r>
              <a:rPr lang="en-US" dirty="0" smtClean="0"/>
              <a:t>“02 Use Case Analysis” – Contains element elements for use case analysis</a:t>
            </a:r>
          </a:p>
          <a:p>
            <a:pPr lvl="1"/>
            <a:endParaRPr lang="en-US" dirty="0"/>
          </a:p>
          <a:p>
            <a:r>
              <a:rPr lang="en-US" dirty="0" smtClean="0"/>
              <a:t>Additionally:</a:t>
            </a:r>
          </a:p>
          <a:p>
            <a:pPr lvl="1"/>
            <a:r>
              <a:rPr lang="en-US" dirty="0" smtClean="0"/>
              <a:t>There </a:t>
            </a:r>
            <a:r>
              <a:rPr lang="en-US" dirty="0" smtClean="0"/>
              <a:t>is a specific profile for the model’s language </a:t>
            </a:r>
            <a:r>
              <a:rPr lang="en-US" dirty="0" smtClean="0"/>
              <a:t>customizations (“DEUS Profile”)</a:t>
            </a:r>
          </a:p>
          <a:p>
            <a:pPr lvl="1"/>
            <a:r>
              <a:rPr lang="en-US" dirty="0" smtClean="0"/>
              <a:t>There is a package for any project usages (“_Shared Models”)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1840" y="1618451"/>
            <a:ext cx="3419771" cy="308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Package Structure – Common Package Overview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5" y="1276350"/>
            <a:ext cx="5578550" cy="3479948"/>
          </a:xfrm>
        </p:spPr>
        <p:txBody>
          <a:bodyPr>
            <a:normAutofit/>
          </a:bodyPr>
          <a:lstStyle/>
          <a:p>
            <a:r>
              <a:rPr lang="en-US" dirty="0" smtClean="0"/>
              <a:t>The “00 Common” package currently contains </a:t>
            </a:r>
            <a:r>
              <a:rPr lang="en-US" dirty="0" smtClean="0"/>
              <a:t>for </a:t>
            </a:r>
            <a:r>
              <a:rPr lang="en-US" dirty="0" smtClean="0"/>
              <a:t>sub packages for organization</a:t>
            </a:r>
          </a:p>
          <a:p>
            <a:pPr lvl="1"/>
            <a:r>
              <a:rPr lang="en-US" dirty="0" smtClean="0"/>
              <a:t>“Behaviors”</a:t>
            </a:r>
          </a:p>
          <a:p>
            <a:pPr lvl="1"/>
            <a:r>
              <a:rPr lang="en-US" dirty="0" smtClean="0"/>
              <a:t>“Information &amp; </a:t>
            </a:r>
            <a:r>
              <a:rPr lang="en-US" dirty="0" smtClean="0"/>
              <a:t>Data”</a:t>
            </a:r>
            <a:endParaRPr lang="en-US" dirty="0" smtClean="0"/>
          </a:p>
          <a:p>
            <a:pPr lvl="1"/>
            <a:r>
              <a:rPr lang="en-US" dirty="0" smtClean="0"/>
              <a:t>“Performers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“Other Elements”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The “Performers” package contains </a:t>
            </a:r>
            <a:r>
              <a:rPr lang="en-US" dirty="0" smtClean="0"/>
              <a:t>the main performer of “Digital Engineering </a:t>
            </a:r>
            <a:r>
              <a:rPr lang="en-US" dirty="0" smtClean="0"/>
              <a:t>Enterprise”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2465" y="2359042"/>
            <a:ext cx="2994920" cy="13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Package Structure – Use Case Package Overview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5" y="1276350"/>
            <a:ext cx="5450959" cy="3479948"/>
          </a:xfrm>
        </p:spPr>
        <p:txBody>
          <a:bodyPr>
            <a:normAutofit/>
          </a:bodyPr>
          <a:lstStyle/>
          <a:p>
            <a:r>
              <a:rPr lang="en-US" dirty="0" smtClean="0"/>
              <a:t>The “01 Use Cases” package contains the main packages for use case information</a:t>
            </a:r>
          </a:p>
          <a:p>
            <a:pPr lvl="1"/>
            <a:r>
              <a:rPr lang="en-US" dirty="0" smtClean="0"/>
              <a:t>Each use case package is labeled as “Use Case ID – Use Case Name”</a:t>
            </a:r>
          </a:p>
          <a:p>
            <a:pPr lvl="1"/>
            <a:r>
              <a:rPr lang="en-US" dirty="0" smtClean="0"/>
              <a:t>Each use case package has its own organization of model elements:</a:t>
            </a:r>
          </a:p>
          <a:p>
            <a:pPr lvl="2"/>
            <a:r>
              <a:rPr lang="en-US" dirty="0" smtClean="0"/>
              <a:t>“Behaviors”</a:t>
            </a:r>
          </a:p>
          <a:p>
            <a:pPr lvl="2"/>
            <a:r>
              <a:rPr lang="en-US" dirty="0" smtClean="0"/>
              <a:t>“Information &amp; </a:t>
            </a:r>
            <a:r>
              <a:rPr lang="en-US" dirty="0" smtClean="0"/>
              <a:t>Data”</a:t>
            </a:r>
            <a:endParaRPr lang="en-US" dirty="0" smtClean="0"/>
          </a:p>
          <a:p>
            <a:pPr lvl="2"/>
            <a:r>
              <a:rPr lang="en-US" dirty="0" smtClean="0"/>
              <a:t>“Performers”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18" y="2313318"/>
            <a:ext cx="3074937" cy="14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49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Element Locations – Use Cases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4" y="1276350"/>
            <a:ext cx="5699676" cy="3479948"/>
          </a:xfrm>
        </p:spPr>
        <p:txBody>
          <a:bodyPr>
            <a:normAutofit/>
          </a:bodyPr>
          <a:lstStyle/>
          <a:p>
            <a:r>
              <a:rPr lang="en-US" dirty="0" smtClean="0"/>
              <a:t>Use Case elements and its corresponding working package should be located in the “01 Use Cases” package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use case’s package should be </a:t>
            </a:r>
            <a:r>
              <a:rPr lang="en-US" dirty="0"/>
              <a:t>named “Use Case ID – Use Case Name</a:t>
            </a:r>
            <a:r>
              <a:rPr lang="en-US" dirty="0" smtClean="0"/>
              <a:t>” for model organization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590" y="1621743"/>
            <a:ext cx="3017781" cy="278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6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19575" y="842967"/>
            <a:ext cx="7926407" cy="396549"/>
          </a:xfrm>
        </p:spPr>
        <p:txBody>
          <a:bodyPr/>
          <a:lstStyle/>
          <a:p>
            <a:r>
              <a:rPr lang="en-US" dirty="0" smtClean="0"/>
              <a:t>Element Locations – Activities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Structure &amp; Organization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233914" y="1276350"/>
            <a:ext cx="5886075" cy="3479948"/>
          </a:xfrm>
        </p:spPr>
        <p:txBody>
          <a:bodyPr>
            <a:normAutofit/>
          </a:bodyPr>
          <a:lstStyle/>
          <a:p>
            <a:r>
              <a:rPr lang="en-US" dirty="0" smtClean="0"/>
              <a:t>The top-level activity for the use case should be located under the use case element</a:t>
            </a:r>
          </a:p>
          <a:p>
            <a:pPr lvl="1"/>
            <a:r>
              <a:rPr lang="en-US" dirty="0" smtClean="0"/>
              <a:t>The normal containment relationship between use case and activity</a:t>
            </a:r>
          </a:p>
          <a:p>
            <a:pPr lvl="1"/>
            <a:endParaRPr lang="en-US" dirty="0"/>
          </a:p>
          <a:p>
            <a:r>
              <a:rPr lang="en-US" dirty="0" smtClean="0"/>
              <a:t>Any other behaviors related to the use case are located in the “Behaviors” package of the use case’s package</a:t>
            </a:r>
          </a:p>
          <a:p>
            <a:pPr lvl="1"/>
            <a:endParaRPr lang="en-US" dirty="0"/>
          </a:p>
          <a:p>
            <a:r>
              <a:rPr lang="en-US" dirty="0" smtClean="0"/>
              <a:t>Any common behaviors will be in the “Behaviors” package of the common area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b="5550"/>
          <a:stretch/>
        </p:blipFill>
        <p:spPr>
          <a:xfrm>
            <a:off x="6119989" y="271721"/>
            <a:ext cx="2816596" cy="460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10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DS_PPTX_Corp Brand_Template_06_2015">
  <a:themeElements>
    <a:clrScheme name="3DS">
      <a:dk1>
        <a:srgbClr val="005386"/>
      </a:dk1>
      <a:lt1>
        <a:srgbClr val="FFFFFF"/>
      </a:lt1>
      <a:dk2>
        <a:srgbClr val="001871"/>
      </a:dk2>
      <a:lt2>
        <a:srgbClr val="DA291C"/>
      </a:lt2>
      <a:accent1>
        <a:srgbClr val="0B3F77"/>
      </a:accent1>
      <a:accent2>
        <a:srgbClr val="00B2A9"/>
      </a:accent2>
      <a:accent3>
        <a:srgbClr val="E1CD00"/>
      </a:accent3>
      <a:accent4>
        <a:srgbClr val="E87722"/>
      </a:accent4>
      <a:accent5>
        <a:srgbClr val="84BD00"/>
      </a:accent5>
      <a:accent6>
        <a:srgbClr val="0077C8"/>
      </a:accent6>
      <a:hlink>
        <a:srgbClr val="0000FF"/>
      </a:hlink>
      <a:folHlink>
        <a:srgbClr val="800080"/>
      </a:folHlink>
    </a:clrScheme>
    <a:fontScheme name="3DS PPT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S Template with No Magic Logo" id="{0DC6B516-5A79-4444-ACD1-642A74F328EC}" vid="{562224AA-3542-4C64-A1BC-46C1E818A8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3DS Template with No Magic Logo for Training (2)</Template>
  <TotalTime>39663</TotalTime>
  <Words>1824</Words>
  <Application>Microsoft Office PowerPoint</Application>
  <PresentationFormat>On-screen Show (16:9)</PresentationFormat>
  <Paragraphs>244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3ds Condensed</vt:lpstr>
      <vt:lpstr>3ds Light</vt:lpstr>
      <vt:lpstr>Arial</vt:lpstr>
      <vt:lpstr>Arial Narrow</vt:lpstr>
      <vt:lpstr>Calibri</vt:lpstr>
      <vt:lpstr>Wingdings 3</vt:lpstr>
      <vt:lpstr>3DS_PPTX_Corp Brand_Template_06_2015</vt:lpstr>
      <vt:lpstr>Digital Engineering User Stories (DEUS) Model</vt:lpstr>
      <vt:lpstr>Agenda</vt:lpstr>
      <vt:lpstr>DEUS Model Objective and Purpose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 Structure &amp; Organization</vt:lpstr>
      <vt:lpstr>Modeling Guidelines</vt:lpstr>
      <vt:lpstr>Modeling Guidance</vt:lpstr>
      <vt:lpstr>Modeling Guidelines</vt:lpstr>
      <vt:lpstr>Modeling Guidelines</vt:lpstr>
      <vt:lpstr>Modeling Guidelines</vt:lpstr>
      <vt:lpstr>Modeling Guidelines</vt:lpstr>
      <vt:lpstr>Modeling Guidelines</vt:lpstr>
      <vt:lpstr>Modeling Guidelines</vt:lpstr>
      <vt:lpstr>Modeling Guidelines</vt:lpstr>
      <vt:lpstr>Modeling Resources</vt:lpstr>
      <vt:lpstr>Modeling Resources</vt:lpstr>
      <vt:lpstr>Modeling Resources</vt:lpstr>
      <vt:lpstr>Modeling Resources</vt:lpstr>
      <vt:lpstr>Modeling Resources</vt:lpstr>
    </vt:vector>
  </TitlesOfParts>
  <Company>DASSAULT SYSTEMES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Sub-title</dc:title>
  <dc:creator>GOROSPE Veejay</dc:creator>
  <cp:lastModifiedBy>GOROSPE Veejay</cp:lastModifiedBy>
  <cp:revision>402</cp:revision>
  <cp:lastPrinted>2013-06-27T08:50:33Z</cp:lastPrinted>
  <dcterms:created xsi:type="dcterms:W3CDTF">2020-10-10T03:13:37Z</dcterms:created>
  <dcterms:modified xsi:type="dcterms:W3CDTF">2022-04-14T22:09:25Z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1.0</vt:lpwstr>
  </property>
</Properties>
</file>