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19"/>
  </p:notesMasterIdLst>
  <p:sldIdLst>
    <p:sldId id="256" r:id="rId3"/>
    <p:sldId id="265" r:id="rId4"/>
    <p:sldId id="262" r:id="rId5"/>
    <p:sldId id="263" r:id="rId6"/>
    <p:sldId id="261" r:id="rId7"/>
    <p:sldId id="257" r:id="rId8"/>
    <p:sldId id="258" r:id="rId9"/>
    <p:sldId id="259" r:id="rId10"/>
    <p:sldId id="264" r:id="rId11"/>
    <p:sldId id="266" r:id="rId12"/>
    <p:sldId id="260" r:id="rId13"/>
    <p:sldId id="271" r:id="rId14"/>
    <p:sldId id="267" r:id="rId15"/>
    <p:sldId id="268" r:id="rId16"/>
    <p:sldId id="269" r:id="rId17"/>
    <p:sldId id="270" r:id="rId1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9" d="100"/>
          <a:sy n="89" d="100"/>
        </p:scale>
        <p:origin x="13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DBF0B-D018-4520-B4FB-EF9FA68BEEA1}" type="doc">
      <dgm:prSet loTypeId="urn:microsoft.com/office/officeart/2005/8/layout/cycle3" loCatId="cycle" qsTypeId="urn:microsoft.com/office/officeart/2005/8/quickstyle/simple1#2" qsCatId="simple" csTypeId="urn:microsoft.com/office/officeart/2005/8/colors/accent1_2#2" csCatId="accent1" phldr="1"/>
      <dgm:spPr/>
      <dgm:t>
        <a:bodyPr/>
        <a:lstStyle/>
        <a:p>
          <a:endParaRPr lang="en-US"/>
        </a:p>
      </dgm:t>
    </dgm:pt>
    <dgm:pt modelId="{05EDE1EE-FEED-4659-AD48-1DA00D6548EA}">
      <dgm:prSet phldrT="[Text]"/>
      <dgm:spPr>
        <a:noFill/>
        <a:ln>
          <a:noFill/>
        </a:ln>
      </dgm:spPr>
      <dgm:t>
        <a:bodyPr/>
        <a:lstStyle/>
        <a:p>
          <a:endParaRPr lang="en-US" dirty="0"/>
        </a:p>
      </dgm:t>
    </dgm:pt>
    <dgm:pt modelId="{A7DB9718-C7FC-4E66-8674-587B2BE3AA78}" type="parTrans" cxnId="{2A6650DC-0105-4FD6-BB14-D8D98B0AC5BE}">
      <dgm:prSet/>
      <dgm:spPr/>
      <dgm:t>
        <a:bodyPr/>
        <a:lstStyle/>
        <a:p>
          <a:endParaRPr lang="en-US"/>
        </a:p>
      </dgm:t>
    </dgm:pt>
    <dgm:pt modelId="{9BB29B3D-F6A1-4989-9499-673A3CFCA0E6}" type="sibTrans" cxnId="{2A6650DC-0105-4FD6-BB14-D8D98B0AC5BE}">
      <dgm:prSet/>
      <dgm:spPr/>
      <dgm:t>
        <a:bodyPr/>
        <a:lstStyle/>
        <a:p>
          <a:endParaRPr lang="en-US"/>
        </a:p>
      </dgm:t>
    </dgm:pt>
    <dgm:pt modelId="{2ABE393E-DD96-4B03-B118-39A6FE3A258E}">
      <dgm:prSet phldrT="[Text]"/>
      <dgm:spPr>
        <a:noFill/>
        <a:ln>
          <a:noFill/>
        </a:ln>
      </dgm:spPr>
      <dgm:t>
        <a:bodyPr/>
        <a:lstStyle/>
        <a:p>
          <a:endParaRPr lang="en-US" dirty="0"/>
        </a:p>
      </dgm:t>
    </dgm:pt>
    <dgm:pt modelId="{695AC60A-4D87-47F2-83AC-B74E3074D854}" type="parTrans" cxnId="{F3985B49-4452-4756-BBFF-11F6DF169881}">
      <dgm:prSet/>
      <dgm:spPr/>
      <dgm:t>
        <a:bodyPr/>
        <a:lstStyle/>
        <a:p>
          <a:endParaRPr lang="en-US"/>
        </a:p>
      </dgm:t>
    </dgm:pt>
    <dgm:pt modelId="{ABDB3828-9C5B-4CE3-80B2-92B4FCB619E5}" type="sibTrans" cxnId="{F3985B49-4452-4756-BBFF-11F6DF169881}">
      <dgm:prSet/>
      <dgm:spPr/>
      <dgm:t>
        <a:bodyPr/>
        <a:lstStyle/>
        <a:p>
          <a:endParaRPr lang="en-US"/>
        </a:p>
      </dgm:t>
    </dgm:pt>
    <dgm:pt modelId="{63CB3272-73F3-45D6-ABD2-FA64BBE47EB0}">
      <dgm:prSet phldrT="[Text]"/>
      <dgm:spPr>
        <a:noFill/>
        <a:ln>
          <a:noFill/>
        </a:ln>
      </dgm:spPr>
      <dgm:t>
        <a:bodyPr/>
        <a:lstStyle/>
        <a:p>
          <a:endParaRPr lang="en-US" dirty="0"/>
        </a:p>
      </dgm:t>
    </dgm:pt>
    <dgm:pt modelId="{3E4CA005-E557-4AB7-B285-CDD95DB8CF84}" type="parTrans" cxnId="{FFFEFE26-5802-477D-9305-C342974AE91A}">
      <dgm:prSet/>
      <dgm:spPr/>
      <dgm:t>
        <a:bodyPr/>
        <a:lstStyle/>
        <a:p>
          <a:endParaRPr lang="en-US"/>
        </a:p>
      </dgm:t>
    </dgm:pt>
    <dgm:pt modelId="{4DA1299C-317F-47EC-B2A9-10178E1423CE}" type="sibTrans" cxnId="{FFFEFE26-5802-477D-9305-C342974AE91A}">
      <dgm:prSet/>
      <dgm:spPr/>
      <dgm:t>
        <a:bodyPr/>
        <a:lstStyle/>
        <a:p>
          <a:endParaRPr lang="en-US"/>
        </a:p>
      </dgm:t>
    </dgm:pt>
    <dgm:pt modelId="{DE65629E-0EE2-4082-889B-D7E23A23D4A1}">
      <dgm:prSet phldrT="[Text]"/>
      <dgm:spPr>
        <a:noFill/>
        <a:ln>
          <a:noFill/>
        </a:ln>
      </dgm:spPr>
      <dgm:t>
        <a:bodyPr/>
        <a:lstStyle/>
        <a:p>
          <a:endParaRPr lang="en-US" dirty="0"/>
        </a:p>
      </dgm:t>
    </dgm:pt>
    <dgm:pt modelId="{85EA572B-381A-4C75-9CFC-027E28112389}" type="parTrans" cxnId="{24E70A62-5F0A-4121-83C2-DBAA75548862}">
      <dgm:prSet/>
      <dgm:spPr/>
      <dgm:t>
        <a:bodyPr/>
        <a:lstStyle/>
        <a:p>
          <a:endParaRPr lang="en-US"/>
        </a:p>
      </dgm:t>
    </dgm:pt>
    <dgm:pt modelId="{7247022A-21DE-4B19-BBDC-A90EAC1020D3}" type="sibTrans" cxnId="{24E70A62-5F0A-4121-83C2-DBAA75548862}">
      <dgm:prSet/>
      <dgm:spPr/>
      <dgm:t>
        <a:bodyPr/>
        <a:lstStyle/>
        <a:p>
          <a:endParaRPr lang="en-US"/>
        </a:p>
      </dgm:t>
    </dgm:pt>
    <dgm:pt modelId="{06FBDE0A-863B-44D8-AB51-613BBFE74365}">
      <dgm:prSet phldrT="[Text]"/>
      <dgm:spPr>
        <a:noFill/>
        <a:ln>
          <a:noFill/>
        </a:ln>
      </dgm:spPr>
      <dgm:t>
        <a:bodyPr/>
        <a:lstStyle/>
        <a:p>
          <a:endParaRPr lang="en-US" dirty="0"/>
        </a:p>
      </dgm:t>
    </dgm:pt>
    <dgm:pt modelId="{E7729FAB-0011-4EBF-9C72-DBF69B5C69C2}" type="parTrans" cxnId="{CDDD4B7C-D04E-47A3-9C8D-1645027D6589}">
      <dgm:prSet/>
      <dgm:spPr/>
      <dgm:t>
        <a:bodyPr/>
        <a:lstStyle/>
        <a:p>
          <a:endParaRPr lang="en-US"/>
        </a:p>
      </dgm:t>
    </dgm:pt>
    <dgm:pt modelId="{C12E5642-CAAF-4C3E-8B52-DD761C069611}" type="sibTrans" cxnId="{CDDD4B7C-D04E-47A3-9C8D-1645027D6589}">
      <dgm:prSet/>
      <dgm:spPr/>
      <dgm:t>
        <a:bodyPr/>
        <a:lstStyle/>
        <a:p>
          <a:endParaRPr lang="en-US"/>
        </a:p>
      </dgm:t>
    </dgm:pt>
    <dgm:pt modelId="{0C407A06-01DF-440F-9153-E3A6DDDCA259}">
      <dgm:prSet phldrT="[Text]"/>
      <dgm:spPr>
        <a:noFill/>
        <a:ln>
          <a:noFill/>
        </a:ln>
      </dgm:spPr>
      <dgm:t>
        <a:bodyPr/>
        <a:lstStyle/>
        <a:p>
          <a:endParaRPr lang="en-US" dirty="0"/>
        </a:p>
      </dgm:t>
    </dgm:pt>
    <dgm:pt modelId="{6C0CCB89-E8E7-4C84-BB31-0C098B07DCAA}" type="parTrans" cxnId="{6A5AED7C-C631-40B3-AA91-51C54265F3D2}">
      <dgm:prSet/>
      <dgm:spPr/>
      <dgm:t>
        <a:bodyPr/>
        <a:lstStyle/>
        <a:p>
          <a:endParaRPr lang="en-US"/>
        </a:p>
      </dgm:t>
    </dgm:pt>
    <dgm:pt modelId="{4EB0BA8A-8C29-436F-AFC3-5AF32A252672}" type="sibTrans" cxnId="{6A5AED7C-C631-40B3-AA91-51C54265F3D2}">
      <dgm:prSet/>
      <dgm:spPr/>
      <dgm:t>
        <a:bodyPr/>
        <a:lstStyle/>
        <a:p>
          <a:endParaRPr lang="en-US"/>
        </a:p>
      </dgm:t>
    </dgm:pt>
    <dgm:pt modelId="{C65255E8-58EB-47A2-B6C0-9FAAD3FD8185}">
      <dgm:prSet phldrT="[Text]"/>
      <dgm:spPr>
        <a:noFill/>
        <a:ln>
          <a:noFill/>
        </a:ln>
      </dgm:spPr>
      <dgm:t>
        <a:bodyPr/>
        <a:lstStyle/>
        <a:p>
          <a:endParaRPr lang="en-US" dirty="0"/>
        </a:p>
      </dgm:t>
    </dgm:pt>
    <dgm:pt modelId="{C3CED8AB-6542-4488-B1CB-873612A9019A}" type="parTrans" cxnId="{277ACC6D-03A9-40AA-B01B-2994FA47A702}">
      <dgm:prSet/>
      <dgm:spPr/>
      <dgm:t>
        <a:bodyPr/>
        <a:lstStyle/>
        <a:p>
          <a:endParaRPr lang="en-US"/>
        </a:p>
      </dgm:t>
    </dgm:pt>
    <dgm:pt modelId="{815842D2-7D47-48D0-9564-0B406E2BB2D7}" type="sibTrans" cxnId="{277ACC6D-03A9-40AA-B01B-2994FA47A702}">
      <dgm:prSet/>
      <dgm:spPr/>
      <dgm:t>
        <a:bodyPr/>
        <a:lstStyle/>
        <a:p>
          <a:endParaRPr lang="en-US"/>
        </a:p>
      </dgm:t>
    </dgm:pt>
    <dgm:pt modelId="{5CF3FE5F-9F9D-4FCC-AC45-29A237CBCA74}">
      <dgm:prSet phldrT="[Text]"/>
      <dgm:spPr>
        <a:noFill/>
        <a:ln>
          <a:noFill/>
        </a:ln>
      </dgm:spPr>
      <dgm:t>
        <a:bodyPr/>
        <a:lstStyle/>
        <a:p>
          <a:endParaRPr lang="en-US" dirty="0"/>
        </a:p>
      </dgm:t>
    </dgm:pt>
    <dgm:pt modelId="{624104DE-742F-4544-8167-3A3751FD8446}" type="parTrans" cxnId="{C8526A61-59CD-498A-A6FD-48D628A97376}">
      <dgm:prSet/>
      <dgm:spPr/>
      <dgm:t>
        <a:bodyPr/>
        <a:lstStyle/>
        <a:p>
          <a:endParaRPr lang="en-US"/>
        </a:p>
      </dgm:t>
    </dgm:pt>
    <dgm:pt modelId="{B42CAD5B-0219-40C3-8078-5A3C062FBE6C}" type="sibTrans" cxnId="{C8526A61-59CD-498A-A6FD-48D628A97376}">
      <dgm:prSet/>
      <dgm:spPr/>
      <dgm:t>
        <a:bodyPr/>
        <a:lstStyle/>
        <a:p>
          <a:endParaRPr lang="en-US"/>
        </a:p>
      </dgm:t>
    </dgm:pt>
    <dgm:pt modelId="{E7AA4E07-97EF-4A4F-9055-FF1765387B80}" type="pres">
      <dgm:prSet presAssocID="{DE5DBF0B-D018-4520-B4FB-EF9FA68BEEA1}" presName="Name0" presStyleCnt="0">
        <dgm:presLayoutVars>
          <dgm:dir/>
          <dgm:resizeHandles val="exact"/>
        </dgm:presLayoutVars>
      </dgm:prSet>
      <dgm:spPr/>
      <dgm:t>
        <a:bodyPr/>
        <a:lstStyle/>
        <a:p>
          <a:endParaRPr lang="en-US"/>
        </a:p>
      </dgm:t>
    </dgm:pt>
    <dgm:pt modelId="{4F2E7519-2CF7-4ED3-B9F4-8E98E287E08D}" type="pres">
      <dgm:prSet presAssocID="{DE5DBF0B-D018-4520-B4FB-EF9FA68BEEA1}" presName="cycle" presStyleCnt="0"/>
      <dgm:spPr/>
    </dgm:pt>
    <dgm:pt modelId="{84C415D4-2719-46A9-B960-51388DEEC18B}" type="pres">
      <dgm:prSet presAssocID="{05EDE1EE-FEED-4659-AD48-1DA00D6548EA}" presName="nodeFirstNode" presStyleLbl="node1" presStyleIdx="0" presStyleCnt="8">
        <dgm:presLayoutVars>
          <dgm:bulletEnabled val="1"/>
        </dgm:presLayoutVars>
      </dgm:prSet>
      <dgm:spPr/>
      <dgm:t>
        <a:bodyPr/>
        <a:lstStyle/>
        <a:p>
          <a:endParaRPr lang="en-US"/>
        </a:p>
      </dgm:t>
    </dgm:pt>
    <dgm:pt modelId="{C45C9700-40DD-4A63-9BC2-D33083DC49C5}" type="pres">
      <dgm:prSet presAssocID="{9BB29B3D-F6A1-4989-9499-673A3CFCA0E6}" presName="sibTransFirstNode" presStyleLbl="bgShp" presStyleIdx="0" presStyleCnt="1"/>
      <dgm:spPr/>
      <dgm:t>
        <a:bodyPr/>
        <a:lstStyle/>
        <a:p>
          <a:endParaRPr lang="en-US"/>
        </a:p>
      </dgm:t>
    </dgm:pt>
    <dgm:pt modelId="{BAF996C3-B1B7-402A-81E0-F0EFEDBAF9A9}" type="pres">
      <dgm:prSet presAssocID="{2ABE393E-DD96-4B03-B118-39A6FE3A258E}" presName="nodeFollowingNodes" presStyleLbl="node1" presStyleIdx="1" presStyleCnt="8">
        <dgm:presLayoutVars>
          <dgm:bulletEnabled val="1"/>
        </dgm:presLayoutVars>
      </dgm:prSet>
      <dgm:spPr/>
      <dgm:t>
        <a:bodyPr/>
        <a:lstStyle/>
        <a:p>
          <a:endParaRPr lang="en-US"/>
        </a:p>
      </dgm:t>
    </dgm:pt>
    <dgm:pt modelId="{F8F4DC6B-E706-4F40-960A-2DE5B624FF28}" type="pres">
      <dgm:prSet presAssocID="{63CB3272-73F3-45D6-ABD2-FA64BBE47EB0}" presName="nodeFollowingNodes" presStyleLbl="node1" presStyleIdx="2" presStyleCnt="8">
        <dgm:presLayoutVars>
          <dgm:bulletEnabled val="1"/>
        </dgm:presLayoutVars>
      </dgm:prSet>
      <dgm:spPr/>
      <dgm:t>
        <a:bodyPr/>
        <a:lstStyle/>
        <a:p>
          <a:endParaRPr lang="en-US"/>
        </a:p>
      </dgm:t>
    </dgm:pt>
    <dgm:pt modelId="{656EBFEE-62D1-4AA0-9839-DB2D94C259F5}" type="pres">
      <dgm:prSet presAssocID="{DE65629E-0EE2-4082-889B-D7E23A23D4A1}" presName="nodeFollowingNodes" presStyleLbl="node1" presStyleIdx="3" presStyleCnt="8">
        <dgm:presLayoutVars>
          <dgm:bulletEnabled val="1"/>
        </dgm:presLayoutVars>
      </dgm:prSet>
      <dgm:spPr/>
      <dgm:t>
        <a:bodyPr/>
        <a:lstStyle/>
        <a:p>
          <a:endParaRPr lang="en-US"/>
        </a:p>
      </dgm:t>
    </dgm:pt>
    <dgm:pt modelId="{E3511DC7-DF58-4B29-84D6-BB56E12A0135}" type="pres">
      <dgm:prSet presAssocID="{06FBDE0A-863B-44D8-AB51-613BBFE74365}" presName="nodeFollowingNodes" presStyleLbl="node1" presStyleIdx="4" presStyleCnt="8">
        <dgm:presLayoutVars>
          <dgm:bulletEnabled val="1"/>
        </dgm:presLayoutVars>
      </dgm:prSet>
      <dgm:spPr/>
      <dgm:t>
        <a:bodyPr/>
        <a:lstStyle/>
        <a:p>
          <a:endParaRPr lang="en-US"/>
        </a:p>
      </dgm:t>
    </dgm:pt>
    <dgm:pt modelId="{AC8411CD-5C48-4AA5-A656-D90FE6E9E9E6}" type="pres">
      <dgm:prSet presAssocID="{C65255E8-58EB-47A2-B6C0-9FAAD3FD8185}" presName="nodeFollowingNodes" presStyleLbl="node1" presStyleIdx="5" presStyleCnt="8">
        <dgm:presLayoutVars>
          <dgm:bulletEnabled val="1"/>
        </dgm:presLayoutVars>
      </dgm:prSet>
      <dgm:spPr/>
      <dgm:t>
        <a:bodyPr/>
        <a:lstStyle/>
        <a:p>
          <a:endParaRPr lang="en-US"/>
        </a:p>
      </dgm:t>
    </dgm:pt>
    <dgm:pt modelId="{CE6FFB4F-7E21-47F5-B2DB-EE4BAF1833F3}" type="pres">
      <dgm:prSet presAssocID="{5CF3FE5F-9F9D-4FCC-AC45-29A237CBCA74}" presName="nodeFollowingNodes" presStyleLbl="node1" presStyleIdx="6" presStyleCnt="8">
        <dgm:presLayoutVars>
          <dgm:bulletEnabled val="1"/>
        </dgm:presLayoutVars>
      </dgm:prSet>
      <dgm:spPr/>
      <dgm:t>
        <a:bodyPr/>
        <a:lstStyle/>
        <a:p>
          <a:endParaRPr lang="en-US"/>
        </a:p>
      </dgm:t>
    </dgm:pt>
    <dgm:pt modelId="{6A849E31-0DDD-42C9-BCD9-3DE25889CCE4}" type="pres">
      <dgm:prSet presAssocID="{0C407A06-01DF-440F-9153-E3A6DDDCA259}" presName="nodeFollowingNodes" presStyleLbl="node1" presStyleIdx="7" presStyleCnt="8">
        <dgm:presLayoutVars>
          <dgm:bulletEnabled val="1"/>
        </dgm:presLayoutVars>
      </dgm:prSet>
      <dgm:spPr/>
      <dgm:t>
        <a:bodyPr/>
        <a:lstStyle/>
        <a:p>
          <a:endParaRPr lang="en-US"/>
        </a:p>
      </dgm:t>
    </dgm:pt>
  </dgm:ptLst>
  <dgm:cxnLst>
    <dgm:cxn modelId="{2A6650DC-0105-4FD6-BB14-D8D98B0AC5BE}" srcId="{DE5DBF0B-D018-4520-B4FB-EF9FA68BEEA1}" destId="{05EDE1EE-FEED-4659-AD48-1DA00D6548EA}" srcOrd="0" destOrd="0" parTransId="{A7DB9718-C7FC-4E66-8674-587B2BE3AA78}" sibTransId="{9BB29B3D-F6A1-4989-9499-673A3CFCA0E6}"/>
    <dgm:cxn modelId="{277ACC6D-03A9-40AA-B01B-2994FA47A702}" srcId="{DE5DBF0B-D018-4520-B4FB-EF9FA68BEEA1}" destId="{C65255E8-58EB-47A2-B6C0-9FAAD3FD8185}" srcOrd="5" destOrd="0" parTransId="{C3CED8AB-6542-4488-B1CB-873612A9019A}" sibTransId="{815842D2-7D47-48D0-9564-0B406E2BB2D7}"/>
    <dgm:cxn modelId="{CE5BD2A3-D049-4FB1-BCA3-B43F6EBC634D}" type="presOf" srcId="{2ABE393E-DD96-4B03-B118-39A6FE3A258E}" destId="{BAF996C3-B1B7-402A-81E0-F0EFEDBAF9A9}" srcOrd="0" destOrd="0" presId="urn:microsoft.com/office/officeart/2005/8/layout/cycle3"/>
    <dgm:cxn modelId="{D411063A-0F4C-42E9-BCDE-2B544AB37D4D}" type="presOf" srcId="{9BB29B3D-F6A1-4989-9499-673A3CFCA0E6}" destId="{C45C9700-40DD-4A63-9BC2-D33083DC49C5}" srcOrd="0" destOrd="0" presId="urn:microsoft.com/office/officeart/2005/8/layout/cycle3"/>
    <dgm:cxn modelId="{A065D6C5-6B35-41E1-986A-ADF6543DF682}" type="presOf" srcId="{0C407A06-01DF-440F-9153-E3A6DDDCA259}" destId="{6A849E31-0DDD-42C9-BCD9-3DE25889CCE4}" srcOrd="0" destOrd="0" presId="urn:microsoft.com/office/officeart/2005/8/layout/cycle3"/>
    <dgm:cxn modelId="{FFFEFE26-5802-477D-9305-C342974AE91A}" srcId="{DE5DBF0B-D018-4520-B4FB-EF9FA68BEEA1}" destId="{63CB3272-73F3-45D6-ABD2-FA64BBE47EB0}" srcOrd="2" destOrd="0" parTransId="{3E4CA005-E557-4AB7-B285-CDD95DB8CF84}" sibTransId="{4DA1299C-317F-47EC-B2A9-10178E1423CE}"/>
    <dgm:cxn modelId="{1EF5211D-BF8A-4CF1-B27A-B3A34F11D19F}" type="presOf" srcId="{06FBDE0A-863B-44D8-AB51-613BBFE74365}" destId="{E3511DC7-DF58-4B29-84D6-BB56E12A0135}" srcOrd="0" destOrd="0" presId="urn:microsoft.com/office/officeart/2005/8/layout/cycle3"/>
    <dgm:cxn modelId="{F3985B49-4452-4756-BBFF-11F6DF169881}" srcId="{DE5DBF0B-D018-4520-B4FB-EF9FA68BEEA1}" destId="{2ABE393E-DD96-4B03-B118-39A6FE3A258E}" srcOrd="1" destOrd="0" parTransId="{695AC60A-4D87-47F2-83AC-B74E3074D854}" sibTransId="{ABDB3828-9C5B-4CE3-80B2-92B4FCB619E5}"/>
    <dgm:cxn modelId="{6A5AED7C-C631-40B3-AA91-51C54265F3D2}" srcId="{DE5DBF0B-D018-4520-B4FB-EF9FA68BEEA1}" destId="{0C407A06-01DF-440F-9153-E3A6DDDCA259}" srcOrd="7" destOrd="0" parTransId="{6C0CCB89-E8E7-4C84-BB31-0C098B07DCAA}" sibTransId="{4EB0BA8A-8C29-436F-AFC3-5AF32A252672}"/>
    <dgm:cxn modelId="{AD9EE548-4E47-4B5A-B8CF-D06528C2B79F}" type="presOf" srcId="{C65255E8-58EB-47A2-B6C0-9FAAD3FD8185}" destId="{AC8411CD-5C48-4AA5-A656-D90FE6E9E9E6}" srcOrd="0" destOrd="0" presId="urn:microsoft.com/office/officeart/2005/8/layout/cycle3"/>
    <dgm:cxn modelId="{CAE1C260-5F43-443D-AC66-514E172E1549}" type="presOf" srcId="{63CB3272-73F3-45D6-ABD2-FA64BBE47EB0}" destId="{F8F4DC6B-E706-4F40-960A-2DE5B624FF28}" srcOrd="0" destOrd="0" presId="urn:microsoft.com/office/officeart/2005/8/layout/cycle3"/>
    <dgm:cxn modelId="{F25AADB7-9E02-419C-9C83-1CC245BC7C25}" type="presOf" srcId="{DE5DBF0B-D018-4520-B4FB-EF9FA68BEEA1}" destId="{E7AA4E07-97EF-4A4F-9055-FF1765387B80}" srcOrd="0" destOrd="0" presId="urn:microsoft.com/office/officeart/2005/8/layout/cycle3"/>
    <dgm:cxn modelId="{80BC59AE-4D7B-447B-B987-29140A7DF7EC}" type="presOf" srcId="{5CF3FE5F-9F9D-4FCC-AC45-29A237CBCA74}" destId="{CE6FFB4F-7E21-47F5-B2DB-EE4BAF1833F3}" srcOrd="0" destOrd="0" presId="urn:microsoft.com/office/officeart/2005/8/layout/cycle3"/>
    <dgm:cxn modelId="{24E70A62-5F0A-4121-83C2-DBAA75548862}" srcId="{DE5DBF0B-D018-4520-B4FB-EF9FA68BEEA1}" destId="{DE65629E-0EE2-4082-889B-D7E23A23D4A1}" srcOrd="3" destOrd="0" parTransId="{85EA572B-381A-4C75-9CFC-027E28112389}" sibTransId="{7247022A-21DE-4B19-BBDC-A90EAC1020D3}"/>
    <dgm:cxn modelId="{C8526A61-59CD-498A-A6FD-48D628A97376}" srcId="{DE5DBF0B-D018-4520-B4FB-EF9FA68BEEA1}" destId="{5CF3FE5F-9F9D-4FCC-AC45-29A237CBCA74}" srcOrd="6" destOrd="0" parTransId="{624104DE-742F-4544-8167-3A3751FD8446}" sibTransId="{B42CAD5B-0219-40C3-8078-5A3C062FBE6C}"/>
    <dgm:cxn modelId="{CDDD4B7C-D04E-47A3-9C8D-1645027D6589}" srcId="{DE5DBF0B-D018-4520-B4FB-EF9FA68BEEA1}" destId="{06FBDE0A-863B-44D8-AB51-613BBFE74365}" srcOrd="4" destOrd="0" parTransId="{E7729FAB-0011-4EBF-9C72-DBF69B5C69C2}" sibTransId="{C12E5642-CAAF-4C3E-8B52-DD761C069611}"/>
    <dgm:cxn modelId="{C0BF7711-DB7A-4EFC-A309-B8873B151D58}" type="presOf" srcId="{05EDE1EE-FEED-4659-AD48-1DA00D6548EA}" destId="{84C415D4-2719-46A9-B960-51388DEEC18B}" srcOrd="0" destOrd="0" presId="urn:microsoft.com/office/officeart/2005/8/layout/cycle3"/>
    <dgm:cxn modelId="{8F11A9A6-BF7C-4024-ACF1-8FAFD34572BC}" type="presOf" srcId="{DE65629E-0EE2-4082-889B-D7E23A23D4A1}" destId="{656EBFEE-62D1-4AA0-9839-DB2D94C259F5}" srcOrd="0" destOrd="0" presId="urn:microsoft.com/office/officeart/2005/8/layout/cycle3"/>
    <dgm:cxn modelId="{A17AED7F-F169-40E6-A210-0A85F13AE7F3}" type="presParOf" srcId="{E7AA4E07-97EF-4A4F-9055-FF1765387B80}" destId="{4F2E7519-2CF7-4ED3-B9F4-8E98E287E08D}" srcOrd="0" destOrd="0" presId="urn:microsoft.com/office/officeart/2005/8/layout/cycle3"/>
    <dgm:cxn modelId="{65F5655C-4305-446A-B7DD-B298384C65BD}" type="presParOf" srcId="{4F2E7519-2CF7-4ED3-B9F4-8E98E287E08D}" destId="{84C415D4-2719-46A9-B960-51388DEEC18B}" srcOrd="0" destOrd="0" presId="urn:microsoft.com/office/officeart/2005/8/layout/cycle3"/>
    <dgm:cxn modelId="{61950C2F-C1AB-400B-B2F1-FD678DCC4A8F}" type="presParOf" srcId="{4F2E7519-2CF7-4ED3-B9F4-8E98E287E08D}" destId="{C45C9700-40DD-4A63-9BC2-D33083DC49C5}" srcOrd="1" destOrd="0" presId="urn:microsoft.com/office/officeart/2005/8/layout/cycle3"/>
    <dgm:cxn modelId="{7159DA7E-DBD5-4612-A61A-E4A65722F39E}" type="presParOf" srcId="{4F2E7519-2CF7-4ED3-B9F4-8E98E287E08D}" destId="{BAF996C3-B1B7-402A-81E0-F0EFEDBAF9A9}" srcOrd="2" destOrd="0" presId="urn:microsoft.com/office/officeart/2005/8/layout/cycle3"/>
    <dgm:cxn modelId="{13EADEAB-86FA-43D9-B91F-3869DB190D2B}" type="presParOf" srcId="{4F2E7519-2CF7-4ED3-B9F4-8E98E287E08D}" destId="{F8F4DC6B-E706-4F40-960A-2DE5B624FF28}" srcOrd="3" destOrd="0" presId="urn:microsoft.com/office/officeart/2005/8/layout/cycle3"/>
    <dgm:cxn modelId="{96606668-F518-4D67-A395-B607DEADFF2E}" type="presParOf" srcId="{4F2E7519-2CF7-4ED3-B9F4-8E98E287E08D}" destId="{656EBFEE-62D1-4AA0-9839-DB2D94C259F5}" srcOrd="4" destOrd="0" presId="urn:microsoft.com/office/officeart/2005/8/layout/cycle3"/>
    <dgm:cxn modelId="{25B194C5-C403-41FA-A94A-A6207944386A}" type="presParOf" srcId="{4F2E7519-2CF7-4ED3-B9F4-8E98E287E08D}" destId="{E3511DC7-DF58-4B29-84D6-BB56E12A0135}" srcOrd="5" destOrd="0" presId="urn:microsoft.com/office/officeart/2005/8/layout/cycle3"/>
    <dgm:cxn modelId="{22727A2D-ADDB-4E3B-9C32-7C8E5E5F418B}" type="presParOf" srcId="{4F2E7519-2CF7-4ED3-B9F4-8E98E287E08D}" destId="{AC8411CD-5C48-4AA5-A656-D90FE6E9E9E6}" srcOrd="6" destOrd="0" presId="urn:microsoft.com/office/officeart/2005/8/layout/cycle3"/>
    <dgm:cxn modelId="{4DDB34FA-F17D-4465-A4C3-073B62555BDD}" type="presParOf" srcId="{4F2E7519-2CF7-4ED3-B9F4-8E98E287E08D}" destId="{CE6FFB4F-7E21-47F5-B2DB-EE4BAF1833F3}" srcOrd="7" destOrd="0" presId="urn:microsoft.com/office/officeart/2005/8/layout/cycle3"/>
    <dgm:cxn modelId="{15B98F88-DEDF-4CF7-ACBC-BA21410C78CE}" type="presParOf" srcId="{4F2E7519-2CF7-4ED3-B9F4-8E98E287E08D}" destId="{6A849E31-0DDD-42C9-BCD9-3DE25889CCE4}" srcOrd="8"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DBF0B-D018-4520-B4FB-EF9FA68BEEA1}" type="doc">
      <dgm:prSet loTypeId="urn:microsoft.com/office/officeart/2005/8/layout/cycle3" loCatId="cycle" qsTypeId="urn:microsoft.com/office/officeart/2005/8/quickstyle/simple1#2" qsCatId="simple" csTypeId="urn:microsoft.com/office/officeart/2005/8/colors/accent1_2#2" csCatId="accent1" phldr="1"/>
      <dgm:spPr/>
      <dgm:t>
        <a:bodyPr/>
        <a:lstStyle/>
        <a:p>
          <a:endParaRPr lang="en-US"/>
        </a:p>
      </dgm:t>
    </dgm:pt>
    <dgm:pt modelId="{05EDE1EE-FEED-4659-AD48-1DA00D6548EA}">
      <dgm:prSet phldrT="[Text]"/>
      <dgm:spPr>
        <a:noFill/>
        <a:ln>
          <a:noFill/>
        </a:ln>
      </dgm:spPr>
      <dgm:t>
        <a:bodyPr/>
        <a:lstStyle/>
        <a:p>
          <a:endParaRPr lang="en-US" dirty="0"/>
        </a:p>
      </dgm:t>
    </dgm:pt>
    <dgm:pt modelId="{A7DB9718-C7FC-4E66-8674-587B2BE3AA78}" type="parTrans" cxnId="{2A6650DC-0105-4FD6-BB14-D8D98B0AC5BE}">
      <dgm:prSet/>
      <dgm:spPr/>
      <dgm:t>
        <a:bodyPr/>
        <a:lstStyle/>
        <a:p>
          <a:endParaRPr lang="en-US"/>
        </a:p>
      </dgm:t>
    </dgm:pt>
    <dgm:pt modelId="{9BB29B3D-F6A1-4989-9499-673A3CFCA0E6}" type="sibTrans" cxnId="{2A6650DC-0105-4FD6-BB14-D8D98B0AC5BE}">
      <dgm:prSet/>
      <dgm:spPr/>
      <dgm:t>
        <a:bodyPr/>
        <a:lstStyle/>
        <a:p>
          <a:endParaRPr lang="en-US"/>
        </a:p>
      </dgm:t>
    </dgm:pt>
    <dgm:pt modelId="{2ABE393E-DD96-4B03-B118-39A6FE3A258E}">
      <dgm:prSet phldrT="[Text]"/>
      <dgm:spPr>
        <a:noFill/>
        <a:ln>
          <a:noFill/>
        </a:ln>
      </dgm:spPr>
      <dgm:t>
        <a:bodyPr/>
        <a:lstStyle/>
        <a:p>
          <a:endParaRPr lang="en-US" dirty="0"/>
        </a:p>
      </dgm:t>
    </dgm:pt>
    <dgm:pt modelId="{695AC60A-4D87-47F2-83AC-B74E3074D854}" type="parTrans" cxnId="{F3985B49-4452-4756-BBFF-11F6DF169881}">
      <dgm:prSet/>
      <dgm:spPr/>
      <dgm:t>
        <a:bodyPr/>
        <a:lstStyle/>
        <a:p>
          <a:endParaRPr lang="en-US"/>
        </a:p>
      </dgm:t>
    </dgm:pt>
    <dgm:pt modelId="{ABDB3828-9C5B-4CE3-80B2-92B4FCB619E5}" type="sibTrans" cxnId="{F3985B49-4452-4756-BBFF-11F6DF169881}">
      <dgm:prSet/>
      <dgm:spPr/>
      <dgm:t>
        <a:bodyPr/>
        <a:lstStyle/>
        <a:p>
          <a:endParaRPr lang="en-US"/>
        </a:p>
      </dgm:t>
    </dgm:pt>
    <dgm:pt modelId="{63CB3272-73F3-45D6-ABD2-FA64BBE47EB0}">
      <dgm:prSet phldrT="[Text]"/>
      <dgm:spPr>
        <a:noFill/>
        <a:ln>
          <a:noFill/>
        </a:ln>
      </dgm:spPr>
      <dgm:t>
        <a:bodyPr/>
        <a:lstStyle/>
        <a:p>
          <a:endParaRPr lang="en-US" dirty="0"/>
        </a:p>
      </dgm:t>
    </dgm:pt>
    <dgm:pt modelId="{3E4CA005-E557-4AB7-B285-CDD95DB8CF84}" type="parTrans" cxnId="{FFFEFE26-5802-477D-9305-C342974AE91A}">
      <dgm:prSet/>
      <dgm:spPr/>
      <dgm:t>
        <a:bodyPr/>
        <a:lstStyle/>
        <a:p>
          <a:endParaRPr lang="en-US"/>
        </a:p>
      </dgm:t>
    </dgm:pt>
    <dgm:pt modelId="{4DA1299C-317F-47EC-B2A9-10178E1423CE}" type="sibTrans" cxnId="{FFFEFE26-5802-477D-9305-C342974AE91A}">
      <dgm:prSet/>
      <dgm:spPr/>
      <dgm:t>
        <a:bodyPr/>
        <a:lstStyle/>
        <a:p>
          <a:endParaRPr lang="en-US"/>
        </a:p>
      </dgm:t>
    </dgm:pt>
    <dgm:pt modelId="{DE65629E-0EE2-4082-889B-D7E23A23D4A1}">
      <dgm:prSet phldrT="[Text]"/>
      <dgm:spPr>
        <a:noFill/>
        <a:ln>
          <a:noFill/>
        </a:ln>
      </dgm:spPr>
      <dgm:t>
        <a:bodyPr/>
        <a:lstStyle/>
        <a:p>
          <a:endParaRPr lang="en-US" dirty="0"/>
        </a:p>
      </dgm:t>
    </dgm:pt>
    <dgm:pt modelId="{85EA572B-381A-4C75-9CFC-027E28112389}" type="parTrans" cxnId="{24E70A62-5F0A-4121-83C2-DBAA75548862}">
      <dgm:prSet/>
      <dgm:spPr/>
      <dgm:t>
        <a:bodyPr/>
        <a:lstStyle/>
        <a:p>
          <a:endParaRPr lang="en-US"/>
        </a:p>
      </dgm:t>
    </dgm:pt>
    <dgm:pt modelId="{7247022A-21DE-4B19-BBDC-A90EAC1020D3}" type="sibTrans" cxnId="{24E70A62-5F0A-4121-83C2-DBAA75548862}">
      <dgm:prSet/>
      <dgm:spPr/>
      <dgm:t>
        <a:bodyPr/>
        <a:lstStyle/>
        <a:p>
          <a:endParaRPr lang="en-US"/>
        </a:p>
      </dgm:t>
    </dgm:pt>
    <dgm:pt modelId="{06FBDE0A-863B-44D8-AB51-613BBFE74365}">
      <dgm:prSet phldrT="[Text]"/>
      <dgm:spPr>
        <a:noFill/>
        <a:ln>
          <a:noFill/>
        </a:ln>
      </dgm:spPr>
      <dgm:t>
        <a:bodyPr/>
        <a:lstStyle/>
        <a:p>
          <a:endParaRPr lang="en-US" dirty="0"/>
        </a:p>
      </dgm:t>
    </dgm:pt>
    <dgm:pt modelId="{E7729FAB-0011-4EBF-9C72-DBF69B5C69C2}" type="parTrans" cxnId="{CDDD4B7C-D04E-47A3-9C8D-1645027D6589}">
      <dgm:prSet/>
      <dgm:spPr/>
      <dgm:t>
        <a:bodyPr/>
        <a:lstStyle/>
        <a:p>
          <a:endParaRPr lang="en-US"/>
        </a:p>
      </dgm:t>
    </dgm:pt>
    <dgm:pt modelId="{C12E5642-CAAF-4C3E-8B52-DD761C069611}" type="sibTrans" cxnId="{CDDD4B7C-D04E-47A3-9C8D-1645027D6589}">
      <dgm:prSet/>
      <dgm:spPr/>
      <dgm:t>
        <a:bodyPr/>
        <a:lstStyle/>
        <a:p>
          <a:endParaRPr lang="en-US"/>
        </a:p>
      </dgm:t>
    </dgm:pt>
    <dgm:pt modelId="{0C407A06-01DF-440F-9153-E3A6DDDCA259}">
      <dgm:prSet phldrT="[Text]"/>
      <dgm:spPr>
        <a:noFill/>
        <a:ln>
          <a:noFill/>
        </a:ln>
      </dgm:spPr>
      <dgm:t>
        <a:bodyPr/>
        <a:lstStyle/>
        <a:p>
          <a:endParaRPr lang="en-US" dirty="0"/>
        </a:p>
      </dgm:t>
    </dgm:pt>
    <dgm:pt modelId="{6C0CCB89-E8E7-4C84-BB31-0C098B07DCAA}" type="parTrans" cxnId="{6A5AED7C-C631-40B3-AA91-51C54265F3D2}">
      <dgm:prSet/>
      <dgm:spPr/>
      <dgm:t>
        <a:bodyPr/>
        <a:lstStyle/>
        <a:p>
          <a:endParaRPr lang="en-US"/>
        </a:p>
      </dgm:t>
    </dgm:pt>
    <dgm:pt modelId="{4EB0BA8A-8C29-436F-AFC3-5AF32A252672}" type="sibTrans" cxnId="{6A5AED7C-C631-40B3-AA91-51C54265F3D2}">
      <dgm:prSet/>
      <dgm:spPr/>
      <dgm:t>
        <a:bodyPr/>
        <a:lstStyle/>
        <a:p>
          <a:endParaRPr lang="en-US"/>
        </a:p>
      </dgm:t>
    </dgm:pt>
    <dgm:pt modelId="{C65255E8-58EB-47A2-B6C0-9FAAD3FD8185}">
      <dgm:prSet phldrT="[Text]"/>
      <dgm:spPr>
        <a:noFill/>
        <a:ln>
          <a:noFill/>
        </a:ln>
      </dgm:spPr>
      <dgm:t>
        <a:bodyPr/>
        <a:lstStyle/>
        <a:p>
          <a:endParaRPr lang="en-US" dirty="0"/>
        </a:p>
      </dgm:t>
    </dgm:pt>
    <dgm:pt modelId="{C3CED8AB-6542-4488-B1CB-873612A9019A}" type="parTrans" cxnId="{277ACC6D-03A9-40AA-B01B-2994FA47A702}">
      <dgm:prSet/>
      <dgm:spPr/>
      <dgm:t>
        <a:bodyPr/>
        <a:lstStyle/>
        <a:p>
          <a:endParaRPr lang="en-US"/>
        </a:p>
      </dgm:t>
    </dgm:pt>
    <dgm:pt modelId="{815842D2-7D47-48D0-9564-0B406E2BB2D7}" type="sibTrans" cxnId="{277ACC6D-03A9-40AA-B01B-2994FA47A702}">
      <dgm:prSet/>
      <dgm:spPr/>
      <dgm:t>
        <a:bodyPr/>
        <a:lstStyle/>
        <a:p>
          <a:endParaRPr lang="en-US"/>
        </a:p>
      </dgm:t>
    </dgm:pt>
    <dgm:pt modelId="{5CF3FE5F-9F9D-4FCC-AC45-29A237CBCA74}">
      <dgm:prSet phldrT="[Text]"/>
      <dgm:spPr>
        <a:noFill/>
        <a:ln>
          <a:noFill/>
        </a:ln>
      </dgm:spPr>
      <dgm:t>
        <a:bodyPr/>
        <a:lstStyle/>
        <a:p>
          <a:endParaRPr lang="en-US" dirty="0"/>
        </a:p>
      </dgm:t>
    </dgm:pt>
    <dgm:pt modelId="{624104DE-742F-4544-8167-3A3751FD8446}" type="parTrans" cxnId="{C8526A61-59CD-498A-A6FD-48D628A97376}">
      <dgm:prSet/>
      <dgm:spPr/>
      <dgm:t>
        <a:bodyPr/>
        <a:lstStyle/>
        <a:p>
          <a:endParaRPr lang="en-US"/>
        </a:p>
      </dgm:t>
    </dgm:pt>
    <dgm:pt modelId="{B42CAD5B-0219-40C3-8078-5A3C062FBE6C}" type="sibTrans" cxnId="{C8526A61-59CD-498A-A6FD-48D628A97376}">
      <dgm:prSet/>
      <dgm:spPr/>
      <dgm:t>
        <a:bodyPr/>
        <a:lstStyle/>
        <a:p>
          <a:endParaRPr lang="en-US"/>
        </a:p>
      </dgm:t>
    </dgm:pt>
    <dgm:pt modelId="{E7AA4E07-97EF-4A4F-9055-FF1765387B80}" type="pres">
      <dgm:prSet presAssocID="{DE5DBF0B-D018-4520-B4FB-EF9FA68BEEA1}" presName="Name0" presStyleCnt="0">
        <dgm:presLayoutVars>
          <dgm:dir/>
          <dgm:resizeHandles val="exact"/>
        </dgm:presLayoutVars>
      </dgm:prSet>
      <dgm:spPr/>
      <dgm:t>
        <a:bodyPr/>
        <a:lstStyle/>
        <a:p>
          <a:endParaRPr lang="en-US"/>
        </a:p>
      </dgm:t>
    </dgm:pt>
    <dgm:pt modelId="{4F2E7519-2CF7-4ED3-B9F4-8E98E287E08D}" type="pres">
      <dgm:prSet presAssocID="{DE5DBF0B-D018-4520-B4FB-EF9FA68BEEA1}" presName="cycle" presStyleCnt="0"/>
      <dgm:spPr/>
    </dgm:pt>
    <dgm:pt modelId="{84C415D4-2719-46A9-B960-51388DEEC18B}" type="pres">
      <dgm:prSet presAssocID="{05EDE1EE-FEED-4659-AD48-1DA00D6548EA}" presName="nodeFirstNode" presStyleLbl="node1" presStyleIdx="0" presStyleCnt="8">
        <dgm:presLayoutVars>
          <dgm:bulletEnabled val="1"/>
        </dgm:presLayoutVars>
      </dgm:prSet>
      <dgm:spPr/>
      <dgm:t>
        <a:bodyPr/>
        <a:lstStyle/>
        <a:p>
          <a:endParaRPr lang="en-US"/>
        </a:p>
      </dgm:t>
    </dgm:pt>
    <dgm:pt modelId="{C45C9700-40DD-4A63-9BC2-D33083DC49C5}" type="pres">
      <dgm:prSet presAssocID="{9BB29B3D-F6A1-4989-9499-673A3CFCA0E6}" presName="sibTransFirstNode" presStyleLbl="bgShp" presStyleIdx="0" presStyleCnt="1"/>
      <dgm:spPr/>
      <dgm:t>
        <a:bodyPr/>
        <a:lstStyle/>
        <a:p>
          <a:endParaRPr lang="en-US"/>
        </a:p>
      </dgm:t>
    </dgm:pt>
    <dgm:pt modelId="{BAF996C3-B1B7-402A-81E0-F0EFEDBAF9A9}" type="pres">
      <dgm:prSet presAssocID="{2ABE393E-DD96-4B03-B118-39A6FE3A258E}" presName="nodeFollowingNodes" presStyleLbl="node1" presStyleIdx="1" presStyleCnt="8">
        <dgm:presLayoutVars>
          <dgm:bulletEnabled val="1"/>
        </dgm:presLayoutVars>
      </dgm:prSet>
      <dgm:spPr/>
      <dgm:t>
        <a:bodyPr/>
        <a:lstStyle/>
        <a:p>
          <a:endParaRPr lang="en-US"/>
        </a:p>
      </dgm:t>
    </dgm:pt>
    <dgm:pt modelId="{F8F4DC6B-E706-4F40-960A-2DE5B624FF28}" type="pres">
      <dgm:prSet presAssocID="{63CB3272-73F3-45D6-ABD2-FA64BBE47EB0}" presName="nodeFollowingNodes" presStyleLbl="node1" presStyleIdx="2" presStyleCnt="8">
        <dgm:presLayoutVars>
          <dgm:bulletEnabled val="1"/>
        </dgm:presLayoutVars>
      </dgm:prSet>
      <dgm:spPr/>
      <dgm:t>
        <a:bodyPr/>
        <a:lstStyle/>
        <a:p>
          <a:endParaRPr lang="en-US"/>
        </a:p>
      </dgm:t>
    </dgm:pt>
    <dgm:pt modelId="{656EBFEE-62D1-4AA0-9839-DB2D94C259F5}" type="pres">
      <dgm:prSet presAssocID="{DE65629E-0EE2-4082-889B-D7E23A23D4A1}" presName="nodeFollowingNodes" presStyleLbl="node1" presStyleIdx="3" presStyleCnt="8">
        <dgm:presLayoutVars>
          <dgm:bulletEnabled val="1"/>
        </dgm:presLayoutVars>
      </dgm:prSet>
      <dgm:spPr/>
      <dgm:t>
        <a:bodyPr/>
        <a:lstStyle/>
        <a:p>
          <a:endParaRPr lang="en-US"/>
        </a:p>
      </dgm:t>
    </dgm:pt>
    <dgm:pt modelId="{E3511DC7-DF58-4B29-84D6-BB56E12A0135}" type="pres">
      <dgm:prSet presAssocID="{06FBDE0A-863B-44D8-AB51-613BBFE74365}" presName="nodeFollowingNodes" presStyleLbl="node1" presStyleIdx="4" presStyleCnt="8">
        <dgm:presLayoutVars>
          <dgm:bulletEnabled val="1"/>
        </dgm:presLayoutVars>
      </dgm:prSet>
      <dgm:spPr/>
      <dgm:t>
        <a:bodyPr/>
        <a:lstStyle/>
        <a:p>
          <a:endParaRPr lang="en-US"/>
        </a:p>
      </dgm:t>
    </dgm:pt>
    <dgm:pt modelId="{AC8411CD-5C48-4AA5-A656-D90FE6E9E9E6}" type="pres">
      <dgm:prSet presAssocID="{C65255E8-58EB-47A2-B6C0-9FAAD3FD8185}" presName="nodeFollowingNodes" presStyleLbl="node1" presStyleIdx="5" presStyleCnt="8">
        <dgm:presLayoutVars>
          <dgm:bulletEnabled val="1"/>
        </dgm:presLayoutVars>
      </dgm:prSet>
      <dgm:spPr/>
      <dgm:t>
        <a:bodyPr/>
        <a:lstStyle/>
        <a:p>
          <a:endParaRPr lang="en-US"/>
        </a:p>
      </dgm:t>
    </dgm:pt>
    <dgm:pt modelId="{CE6FFB4F-7E21-47F5-B2DB-EE4BAF1833F3}" type="pres">
      <dgm:prSet presAssocID="{5CF3FE5F-9F9D-4FCC-AC45-29A237CBCA74}" presName="nodeFollowingNodes" presStyleLbl="node1" presStyleIdx="6" presStyleCnt="8">
        <dgm:presLayoutVars>
          <dgm:bulletEnabled val="1"/>
        </dgm:presLayoutVars>
      </dgm:prSet>
      <dgm:spPr/>
      <dgm:t>
        <a:bodyPr/>
        <a:lstStyle/>
        <a:p>
          <a:endParaRPr lang="en-US"/>
        </a:p>
      </dgm:t>
    </dgm:pt>
    <dgm:pt modelId="{6A849E31-0DDD-42C9-BCD9-3DE25889CCE4}" type="pres">
      <dgm:prSet presAssocID="{0C407A06-01DF-440F-9153-E3A6DDDCA259}" presName="nodeFollowingNodes" presStyleLbl="node1" presStyleIdx="7" presStyleCnt="8">
        <dgm:presLayoutVars>
          <dgm:bulletEnabled val="1"/>
        </dgm:presLayoutVars>
      </dgm:prSet>
      <dgm:spPr/>
      <dgm:t>
        <a:bodyPr/>
        <a:lstStyle/>
        <a:p>
          <a:endParaRPr lang="en-US"/>
        </a:p>
      </dgm:t>
    </dgm:pt>
  </dgm:ptLst>
  <dgm:cxnLst>
    <dgm:cxn modelId="{2A6650DC-0105-4FD6-BB14-D8D98B0AC5BE}" srcId="{DE5DBF0B-D018-4520-B4FB-EF9FA68BEEA1}" destId="{05EDE1EE-FEED-4659-AD48-1DA00D6548EA}" srcOrd="0" destOrd="0" parTransId="{A7DB9718-C7FC-4E66-8674-587B2BE3AA78}" sibTransId="{9BB29B3D-F6A1-4989-9499-673A3CFCA0E6}"/>
    <dgm:cxn modelId="{E53B67D9-A212-4952-B11A-2576A9202B55}" type="presOf" srcId="{05EDE1EE-FEED-4659-AD48-1DA00D6548EA}" destId="{84C415D4-2719-46A9-B960-51388DEEC18B}" srcOrd="0" destOrd="0" presId="urn:microsoft.com/office/officeart/2005/8/layout/cycle3"/>
    <dgm:cxn modelId="{2A81068B-5366-4584-8E00-7AA8B8C3B1FA}" type="presOf" srcId="{5CF3FE5F-9F9D-4FCC-AC45-29A237CBCA74}" destId="{CE6FFB4F-7E21-47F5-B2DB-EE4BAF1833F3}" srcOrd="0" destOrd="0" presId="urn:microsoft.com/office/officeart/2005/8/layout/cycle3"/>
    <dgm:cxn modelId="{277ACC6D-03A9-40AA-B01B-2994FA47A702}" srcId="{DE5DBF0B-D018-4520-B4FB-EF9FA68BEEA1}" destId="{C65255E8-58EB-47A2-B6C0-9FAAD3FD8185}" srcOrd="5" destOrd="0" parTransId="{C3CED8AB-6542-4488-B1CB-873612A9019A}" sibTransId="{815842D2-7D47-48D0-9564-0B406E2BB2D7}"/>
    <dgm:cxn modelId="{FFFEFE26-5802-477D-9305-C342974AE91A}" srcId="{DE5DBF0B-D018-4520-B4FB-EF9FA68BEEA1}" destId="{63CB3272-73F3-45D6-ABD2-FA64BBE47EB0}" srcOrd="2" destOrd="0" parTransId="{3E4CA005-E557-4AB7-B285-CDD95DB8CF84}" sibTransId="{4DA1299C-317F-47EC-B2A9-10178E1423CE}"/>
    <dgm:cxn modelId="{9A2B0F1B-7694-49BE-9950-6DC0BD52116D}" type="presOf" srcId="{DE5DBF0B-D018-4520-B4FB-EF9FA68BEEA1}" destId="{E7AA4E07-97EF-4A4F-9055-FF1765387B80}" srcOrd="0" destOrd="0" presId="urn:microsoft.com/office/officeart/2005/8/layout/cycle3"/>
    <dgm:cxn modelId="{F3985B49-4452-4756-BBFF-11F6DF169881}" srcId="{DE5DBF0B-D018-4520-B4FB-EF9FA68BEEA1}" destId="{2ABE393E-DD96-4B03-B118-39A6FE3A258E}" srcOrd="1" destOrd="0" parTransId="{695AC60A-4D87-47F2-83AC-B74E3074D854}" sibTransId="{ABDB3828-9C5B-4CE3-80B2-92B4FCB619E5}"/>
    <dgm:cxn modelId="{8F24EB1B-DA68-4B8E-997D-E0116DA90C1E}" type="presOf" srcId="{9BB29B3D-F6A1-4989-9499-673A3CFCA0E6}" destId="{C45C9700-40DD-4A63-9BC2-D33083DC49C5}" srcOrd="0" destOrd="0" presId="urn:microsoft.com/office/officeart/2005/8/layout/cycle3"/>
    <dgm:cxn modelId="{6A5AED7C-C631-40B3-AA91-51C54265F3D2}" srcId="{DE5DBF0B-D018-4520-B4FB-EF9FA68BEEA1}" destId="{0C407A06-01DF-440F-9153-E3A6DDDCA259}" srcOrd="7" destOrd="0" parTransId="{6C0CCB89-E8E7-4C84-BB31-0C098B07DCAA}" sibTransId="{4EB0BA8A-8C29-436F-AFC3-5AF32A252672}"/>
    <dgm:cxn modelId="{E5B6D586-2364-4AAA-A60B-2A8443F3CAF7}" type="presOf" srcId="{C65255E8-58EB-47A2-B6C0-9FAAD3FD8185}" destId="{AC8411CD-5C48-4AA5-A656-D90FE6E9E9E6}" srcOrd="0" destOrd="0" presId="urn:microsoft.com/office/officeart/2005/8/layout/cycle3"/>
    <dgm:cxn modelId="{A88E5ED7-305D-4406-9436-C3740E48291F}" type="presOf" srcId="{DE65629E-0EE2-4082-889B-D7E23A23D4A1}" destId="{656EBFEE-62D1-4AA0-9839-DB2D94C259F5}" srcOrd="0" destOrd="0" presId="urn:microsoft.com/office/officeart/2005/8/layout/cycle3"/>
    <dgm:cxn modelId="{84A03E06-49B6-4BF4-B138-EDA447C844EA}" type="presOf" srcId="{63CB3272-73F3-45D6-ABD2-FA64BBE47EB0}" destId="{F8F4DC6B-E706-4F40-960A-2DE5B624FF28}" srcOrd="0" destOrd="0" presId="urn:microsoft.com/office/officeart/2005/8/layout/cycle3"/>
    <dgm:cxn modelId="{24E70A62-5F0A-4121-83C2-DBAA75548862}" srcId="{DE5DBF0B-D018-4520-B4FB-EF9FA68BEEA1}" destId="{DE65629E-0EE2-4082-889B-D7E23A23D4A1}" srcOrd="3" destOrd="0" parTransId="{85EA572B-381A-4C75-9CFC-027E28112389}" sibTransId="{7247022A-21DE-4B19-BBDC-A90EAC1020D3}"/>
    <dgm:cxn modelId="{BB55E5DF-DA0F-4638-97F1-E4FA77D710E0}" type="presOf" srcId="{2ABE393E-DD96-4B03-B118-39A6FE3A258E}" destId="{BAF996C3-B1B7-402A-81E0-F0EFEDBAF9A9}" srcOrd="0" destOrd="0" presId="urn:microsoft.com/office/officeart/2005/8/layout/cycle3"/>
    <dgm:cxn modelId="{C8526A61-59CD-498A-A6FD-48D628A97376}" srcId="{DE5DBF0B-D018-4520-B4FB-EF9FA68BEEA1}" destId="{5CF3FE5F-9F9D-4FCC-AC45-29A237CBCA74}" srcOrd="6" destOrd="0" parTransId="{624104DE-742F-4544-8167-3A3751FD8446}" sibTransId="{B42CAD5B-0219-40C3-8078-5A3C062FBE6C}"/>
    <dgm:cxn modelId="{CDDD4B7C-D04E-47A3-9C8D-1645027D6589}" srcId="{DE5DBF0B-D018-4520-B4FB-EF9FA68BEEA1}" destId="{06FBDE0A-863B-44D8-AB51-613BBFE74365}" srcOrd="4" destOrd="0" parTransId="{E7729FAB-0011-4EBF-9C72-DBF69B5C69C2}" sibTransId="{C12E5642-CAAF-4C3E-8B52-DD761C069611}"/>
    <dgm:cxn modelId="{AF474F98-01F9-48F2-A2CF-06EFECA2A58E}" type="presOf" srcId="{06FBDE0A-863B-44D8-AB51-613BBFE74365}" destId="{E3511DC7-DF58-4B29-84D6-BB56E12A0135}" srcOrd="0" destOrd="0" presId="urn:microsoft.com/office/officeart/2005/8/layout/cycle3"/>
    <dgm:cxn modelId="{2BC62158-5544-46D2-9ECA-21015FC87FD3}" type="presOf" srcId="{0C407A06-01DF-440F-9153-E3A6DDDCA259}" destId="{6A849E31-0DDD-42C9-BCD9-3DE25889CCE4}" srcOrd="0" destOrd="0" presId="urn:microsoft.com/office/officeart/2005/8/layout/cycle3"/>
    <dgm:cxn modelId="{E10491FC-3DE0-444F-961E-8F61B10C086F}" type="presParOf" srcId="{E7AA4E07-97EF-4A4F-9055-FF1765387B80}" destId="{4F2E7519-2CF7-4ED3-B9F4-8E98E287E08D}" srcOrd="0" destOrd="0" presId="urn:microsoft.com/office/officeart/2005/8/layout/cycle3"/>
    <dgm:cxn modelId="{4A6E842F-0461-4FD3-B512-5C7B695A5F91}" type="presParOf" srcId="{4F2E7519-2CF7-4ED3-B9F4-8E98E287E08D}" destId="{84C415D4-2719-46A9-B960-51388DEEC18B}" srcOrd="0" destOrd="0" presId="urn:microsoft.com/office/officeart/2005/8/layout/cycle3"/>
    <dgm:cxn modelId="{FB0AA98C-7CEF-42D4-91A9-916B4369B40C}" type="presParOf" srcId="{4F2E7519-2CF7-4ED3-B9F4-8E98E287E08D}" destId="{C45C9700-40DD-4A63-9BC2-D33083DC49C5}" srcOrd="1" destOrd="0" presId="urn:microsoft.com/office/officeart/2005/8/layout/cycle3"/>
    <dgm:cxn modelId="{92DAFF06-2908-4824-8708-8666D92DE11D}" type="presParOf" srcId="{4F2E7519-2CF7-4ED3-B9F4-8E98E287E08D}" destId="{BAF996C3-B1B7-402A-81E0-F0EFEDBAF9A9}" srcOrd="2" destOrd="0" presId="urn:microsoft.com/office/officeart/2005/8/layout/cycle3"/>
    <dgm:cxn modelId="{891D7EB1-52F0-448F-8651-812BEA5B1852}" type="presParOf" srcId="{4F2E7519-2CF7-4ED3-B9F4-8E98E287E08D}" destId="{F8F4DC6B-E706-4F40-960A-2DE5B624FF28}" srcOrd="3" destOrd="0" presId="urn:microsoft.com/office/officeart/2005/8/layout/cycle3"/>
    <dgm:cxn modelId="{E5D2E0C1-3A31-4358-9ECE-277B0817C643}" type="presParOf" srcId="{4F2E7519-2CF7-4ED3-B9F4-8E98E287E08D}" destId="{656EBFEE-62D1-4AA0-9839-DB2D94C259F5}" srcOrd="4" destOrd="0" presId="urn:microsoft.com/office/officeart/2005/8/layout/cycle3"/>
    <dgm:cxn modelId="{B77770AE-01EA-49BC-981A-C37CE186BC7B}" type="presParOf" srcId="{4F2E7519-2CF7-4ED3-B9F4-8E98E287E08D}" destId="{E3511DC7-DF58-4B29-84D6-BB56E12A0135}" srcOrd="5" destOrd="0" presId="urn:microsoft.com/office/officeart/2005/8/layout/cycle3"/>
    <dgm:cxn modelId="{4FA39B12-3D63-4D12-9482-840F63CCF215}" type="presParOf" srcId="{4F2E7519-2CF7-4ED3-B9F4-8E98E287E08D}" destId="{AC8411CD-5C48-4AA5-A656-D90FE6E9E9E6}" srcOrd="6" destOrd="0" presId="urn:microsoft.com/office/officeart/2005/8/layout/cycle3"/>
    <dgm:cxn modelId="{A267BC6A-EA20-460B-B9B1-8D48B5823A5A}" type="presParOf" srcId="{4F2E7519-2CF7-4ED3-B9F4-8E98E287E08D}" destId="{CE6FFB4F-7E21-47F5-B2DB-EE4BAF1833F3}" srcOrd="7" destOrd="0" presId="urn:microsoft.com/office/officeart/2005/8/layout/cycle3"/>
    <dgm:cxn modelId="{A072F476-9692-4ABA-AC5D-6B41F3B9CE61}" type="presParOf" srcId="{4F2E7519-2CF7-4ED3-B9F4-8E98E287E08D}" destId="{6A849E31-0DDD-42C9-BCD9-3DE25889CCE4}" srcOrd="8"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5DBF0B-D018-4520-B4FB-EF9FA68BEEA1}" type="doc">
      <dgm:prSet loTypeId="urn:microsoft.com/office/officeart/2005/8/layout/cycle3" loCatId="cycle" qsTypeId="urn:microsoft.com/office/officeart/2005/8/quickstyle/simple1#2" qsCatId="simple" csTypeId="urn:microsoft.com/office/officeart/2005/8/colors/accent1_2#2" csCatId="accent1" phldr="1"/>
      <dgm:spPr/>
      <dgm:t>
        <a:bodyPr/>
        <a:lstStyle/>
        <a:p>
          <a:endParaRPr lang="en-US"/>
        </a:p>
      </dgm:t>
    </dgm:pt>
    <dgm:pt modelId="{05EDE1EE-FEED-4659-AD48-1DA00D6548EA}">
      <dgm:prSet phldrT="[Text]"/>
      <dgm:spPr>
        <a:noFill/>
        <a:ln>
          <a:noFill/>
        </a:ln>
      </dgm:spPr>
      <dgm:t>
        <a:bodyPr/>
        <a:lstStyle/>
        <a:p>
          <a:endParaRPr lang="en-US" dirty="0"/>
        </a:p>
      </dgm:t>
    </dgm:pt>
    <dgm:pt modelId="{A7DB9718-C7FC-4E66-8674-587B2BE3AA78}" type="parTrans" cxnId="{2A6650DC-0105-4FD6-BB14-D8D98B0AC5BE}">
      <dgm:prSet/>
      <dgm:spPr/>
      <dgm:t>
        <a:bodyPr/>
        <a:lstStyle/>
        <a:p>
          <a:endParaRPr lang="en-US"/>
        </a:p>
      </dgm:t>
    </dgm:pt>
    <dgm:pt modelId="{9BB29B3D-F6A1-4989-9499-673A3CFCA0E6}" type="sibTrans" cxnId="{2A6650DC-0105-4FD6-BB14-D8D98B0AC5BE}">
      <dgm:prSet/>
      <dgm:spPr/>
      <dgm:t>
        <a:bodyPr/>
        <a:lstStyle/>
        <a:p>
          <a:endParaRPr lang="en-US"/>
        </a:p>
      </dgm:t>
    </dgm:pt>
    <dgm:pt modelId="{2ABE393E-DD96-4B03-B118-39A6FE3A258E}">
      <dgm:prSet phldrT="[Text]"/>
      <dgm:spPr>
        <a:noFill/>
        <a:ln>
          <a:noFill/>
        </a:ln>
      </dgm:spPr>
      <dgm:t>
        <a:bodyPr/>
        <a:lstStyle/>
        <a:p>
          <a:endParaRPr lang="en-US" dirty="0"/>
        </a:p>
      </dgm:t>
    </dgm:pt>
    <dgm:pt modelId="{695AC60A-4D87-47F2-83AC-B74E3074D854}" type="parTrans" cxnId="{F3985B49-4452-4756-BBFF-11F6DF169881}">
      <dgm:prSet/>
      <dgm:spPr/>
      <dgm:t>
        <a:bodyPr/>
        <a:lstStyle/>
        <a:p>
          <a:endParaRPr lang="en-US"/>
        </a:p>
      </dgm:t>
    </dgm:pt>
    <dgm:pt modelId="{ABDB3828-9C5B-4CE3-80B2-92B4FCB619E5}" type="sibTrans" cxnId="{F3985B49-4452-4756-BBFF-11F6DF169881}">
      <dgm:prSet/>
      <dgm:spPr/>
      <dgm:t>
        <a:bodyPr/>
        <a:lstStyle/>
        <a:p>
          <a:endParaRPr lang="en-US"/>
        </a:p>
      </dgm:t>
    </dgm:pt>
    <dgm:pt modelId="{63CB3272-73F3-45D6-ABD2-FA64BBE47EB0}">
      <dgm:prSet phldrT="[Text]"/>
      <dgm:spPr>
        <a:noFill/>
        <a:ln>
          <a:noFill/>
        </a:ln>
      </dgm:spPr>
      <dgm:t>
        <a:bodyPr/>
        <a:lstStyle/>
        <a:p>
          <a:endParaRPr lang="en-US" dirty="0"/>
        </a:p>
      </dgm:t>
    </dgm:pt>
    <dgm:pt modelId="{3E4CA005-E557-4AB7-B285-CDD95DB8CF84}" type="parTrans" cxnId="{FFFEFE26-5802-477D-9305-C342974AE91A}">
      <dgm:prSet/>
      <dgm:spPr/>
      <dgm:t>
        <a:bodyPr/>
        <a:lstStyle/>
        <a:p>
          <a:endParaRPr lang="en-US"/>
        </a:p>
      </dgm:t>
    </dgm:pt>
    <dgm:pt modelId="{4DA1299C-317F-47EC-B2A9-10178E1423CE}" type="sibTrans" cxnId="{FFFEFE26-5802-477D-9305-C342974AE91A}">
      <dgm:prSet/>
      <dgm:spPr/>
      <dgm:t>
        <a:bodyPr/>
        <a:lstStyle/>
        <a:p>
          <a:endParaRPr lang="en-US"/>
        </a:p>
      </dgm:t>
    </dgm:pt>
    <dgm:pt modelId="{DE65629E-0EE2-4082-889B-D7E23A23D4A1}">
      <dgm:prSet phldrT="[Text]"/>
      <dgm:spPr>
        <a:noFill/>
        <a:ln>
          <a:noFill/>
        </a:ln>
      </dgm:spPr>
      <dgm:t>
        <a:bodyPr/>
        <a:lstStyle/>
        <a:p>
          <a:endParaRPr lang="en-US" dirty="0"/>
        </a:p>
      </dgm:t>
    </dgm:pt>
    <dgm:pt modelId="{85EA572B-381A-4C75-9CFC-027E28112389}" type="parTrans" cxnId="{24E70A62-5F0A-4121-83C2-DBAA75548862}">
      <dgm:prSet/>
      <dgm:spPr/>
      <dgm:t>
        <a:bodyPr/>
        <a:lstStyle/>
        <a:p>
          <a:endParaRPr lang="en-US"/>
        </a:p>
      </dgm:t>
    </dgm:pt>
    <dgm:pt modelId="{7247022A-21DE-4B19-BBDC-A90EAC1020D3}" type="sibTrans" cxnId="{24E70A62-5F0A-4121-83C2-DBAA75548862}">
      <dgm:prSet/>
      <dgm:spPr/>
      <dgm:t>
        <a:bodyPr/>
        <a:lstStyle/>
        <a:p>
          <a:endParaRPr lang="en-US"/>
        </a:p>
      </dgm:t>
    </dgm:pt>
    <dgm:pt modelId="{06FBDE0A-863B-44D8-AB51-613BBFE74365}">
      <dgm:prSet phldrT="[Text]"/>
      <dgm:spPr>
        <a:noFill/>
        <a:ln>
          <a:noFill/>
        </a:ln>
      </dgm:spPr>
      <dgm:t>
        <a:bodyPr/>
        <a:lstStyle/>
        <a:p>
          <a:endParaRPr lang="en-US" dirty="0"/>
        </a:p>
      </dgm:t>
    </dgm:pt>
    <dgm:pt modelId="{E7729FAB-0011-4EBF-9C72-DBF69B5C69C2}" type="parTrans" cxnId="{CDDD4B7C-D04E-47A3-9C8D-1645027D6589}">
      <dgm:prSet/>
      <dgm:spPr/>
      <dgm:t>
        <a:bodyPr/>
        <a:lstStyle/>
        <a:p>
          <a:endParaRPr lang="en-US"/>
        </a:p>
      </dgm:t>
    </dgm:pt>
    <dgm:pt modelId="{C12E5642-CAAF-4C3E-8B52-DD761C069611}" type="sibTrans" cxnId="{CDDD4B7C-D04E-47A3-9C8D-1645027D6589}">
      <dgm:prSet/>
      <dgm:spPr/>
      <dgm:t>
        <a:bodyPr/>
        <a:lstStyle/>
        <a:p>
          <a:endParaRPr lang="en-US"/>
        </a:p>
      </dgm:t>
    </dgm:pt>
    <dgm:pt modelId="{0C407A06-01DF-440F-9153-E3A6DDDCA259}">
      <dgm:prSet phldrT="[Text]"/>
      <dgm:spPr>
        <a:noFill/>
        <a:ln>
          <a:noFill/>
        </a:ln>
      </dgm:spPr>
      <dgm:t>
        <a:bodyPr/>
        <a:lstStyle/>
        <a:p>
          <a:endParaRPr lang="en-US" dirty="0"/>
        </a:p>
      </dgm:t>
    </dgm:pt>
    <dgm:pt modelId="{6C0CCB89-E8E7-4C84-BB31-0C098B07DCAA}" type="parTrans" cxnId="{6A5AED7C-C631-40B3-AA91-51C54265F3D2}">
      <dgm:prSet/>
      <dgm:spPr/>
      <dgm:t>
        <a:bodyPr/>
        <a:lstStyle/>
        <a:p>
          <a:endParaRPr lang="en-US"/>
        </a:p>
      </dgm:t>
    </dgm:pt>
    <dgm:pt modelId="{4EB0BA8A-8C29-436F-AFC3-5AF32A252672}" type="sibTrans" cxnId="{6A5AED7C-C631-40B3-AA91-51C54265F3D2}">
      <dgm:prSet/>
      <dgm:spPr/>
      <dgm:t>
        <a:bodyPr/>
        <a:lstStyle/>
        <a:p>
          <a:endParaRPr lang="en-US"/>
        </a:p>
      </dgm:t>
    </dgm:pt>
    <dgm:pt modelId="{C65255E8-58EB-47A2-B6C0-9FAAD3FD8185}">
      <dgm:prSet phldrT="[Text]"/>
      <dgm:spPr>
        <a:noFill/>
        <a:ln>
          <a:noFill/>
        </a:ln>
      </dgm:spPr>
      <dgm:t>
        <a:bodyPr/>
        <a:lstStyle/>
        <a:p>
          <a:endParaRPr lang="en-US" dirty="0"/>
        </a:p>
      </dgm:t>
    </dgm:pt>
    <dgm:pt modelId="{C3CED8AB-6542-4488-B1CB-873612A9019A}" type="parTrans" cxnId="{277ACC6D-03A9-40AA-B01B-2994FA47A702}">
      <dgm:prSet/>
      <dgm:spPr/>
      <dgm:t>
        <a:bodyPr/>
        <a:lstStyle/>
        <a:p>
          <a:endParaRPr lang="en-US"/>
        </a:p>
      </dgm:t>
    </dgm:pt>
    <dgm:pt modelId="{815842D2-7D47-48D0-9564-0B406E2BB2D7}" type="sibTrans" cxnId="{277ACC6D-03A9-40AA-B01B-2994FA47A702}">
      <dgm:prSet/>
      <dgm:spPr/>
      <dgm:t>
        <a:bodyPr/>
        <a:lstStyle/>
        <a:p>
          <a:endParaRPr lang="en-US"/>
        </a:p>
      </dgm:t>
    </dgm:pt>
    <dgm:pt modelId="{5CF3FE5F-9F9D-4FCC-AC45-29A237CBCA74}">
      <dgm:prSet phldrT="[Text]"/>
      <dgm:spPr>
        <a:noFill/>
        <a:ln>
          <a:noFill/>
        </a:ln>
      </dgm:spPr>
      <dgm:t>
        <a:bodyPr/>
        <a:lstStyle/>
        <a:p>
          <a:endParaRPr lang="en-US" dirty="0"/>
        </a:p>
      </dgm:t>
    </dgm:pt>
    <dgm:pt modelId="{624104DE-742F-4544-8167-3A3751FD8446}" type="parTrans" cxnId="{C8526A61-59CD-498A-A6FD-48D628A97376}">
      <dgm:prSet/>
      <dgm:spPr/>
      <dgm:t>
        <a:bodyPr/>
        <a:lstStyle/>
        <a:p>
          <a:endParaRPr lang="en-US"/>
        </a:p>
      </dgm:t>
    </dgm:pt>
    <dgm:pt modelId="{B42CAD5B-0219-40C3-8078-5A3C062FBE6C}" type="sibTrans" cxnId="{C8526A61-59CD-498A-A6FD-48D628A97376}">
      <dgm:prSet/>
      <dgm:spPr/>
      <dgm:t>
        <a:bodyPr/>
        <a:lstStyle/>
        <a:p>
          <a:endParaRPr lang="en-US"/>
        </a:p>
      </dgm:t>
    </dgm:pt>
    <dgm:pt modelId="{E7AA4E07-97EF-4A4F-9055-FF1765387B80}" type="pres">
      <dgm:prSet presAssocID="{DE5DBF0B-D018-4520-B4FB-EF9FA68BEEA1}" presName="Name0" presStyleCnt="0">
        <dgm:presLayoutVars>
          <dgm:dir/>
          <dgm:resizeHandles val="exact"/>
        </dgm:presLayoutVars>
      </dgm:prSet>
      <dgm:spPr/>
      <dgm:t>
        <a:bodyPr/>
        <a:lstStyle/>
        <a:p>
          <a:endParaRPr lang="en-US"/>
        </a:p>
      </dgm:t>
    </dgm:pt>
    <dgm:pt modelId="{4F2E7519-2CF7-4ED3-B9F4-8E98E287E08D}" type="pres">
      <dgm:prSet presAssocID="{DE5DBF0B-D018-4520-B4FB-EF9FA68BEEA1}" presName="cycle" presStyleCnt="0"/>
      <dgm:spPr/>
    </dgm:pt>
    <dgm:pt modelId="{84C415D4-2719-46A9-B960-51388DEEC18B}" type="pres">
      <dgm:prSet presAssocID="{05EDE1EE-FEED-4659-AD48-1DA00D6548EA}" presName="nodeFirstNode" presStyleLbl="node1" presStyleIdx="0" presStyleCnt="8">
        <dgm:presLayoutVars>
          <dgm:bulletEnabled val="1"/>
        </dgm:presLayoutVars>
      </dgm:prSet>
      <dgm:spPr/>
      <dgm:t>
        <a:bodyPr/>
        <a:lstStyle/>
        <a:p>
          <a:endParaRPr lang="en-US"/>
        </a:p>
      </dgm:t>
    </dgm:pt>
    <dgm:pt modelId="{C45C9700-40DD-4A63-9BC2-D33083DC49C5}" type="pres">
      <dgm:prSet presAssocID="{9BB29B3D-F6A1-4989-9499-673A3CFCA0E6}" presName="sibTransFirstNode" presStyleLbl="bgShp" presStyleIdx="0" presStyleCnt="1"/>
      <dgm:spPr/>
      <dgm:t>
        <a:bodyPr/>
        <a:lstStyle/>
        <a:p>
          <a:endParaRPr lang="en-US"/>
        </a:p>
      </dgm:t>
    </dgm:pt>
    <dgm:pt modelId="{BAF996C3-B1B7-402A-81E0-F0EFEDBAF9A9}" type="pres">
      <dgm:prSet presAssocID="{2ABE393E-DD96-4B03-B118-39A6FE3A258E}" presName="nodeFollowingNodes" presStyleLbl="node1" presStyleIdx="1" presStyleCnt="8">
        <dgm:presLayoutVars>
          <dgm:bulletEnabled val="1"/>
        </dgm:presLayoutVars>
      </dgm:prSet>
      <dgm:spPr/>
      <dgm:t>
        <a:bodyPr/>
        <a:lstStyle/>
        <a:p>
          <a:endParaRPr lang="en-US"/>
        </a:p>
      </dgm:t>
    </dgm:pt>
    <dgm:pt modelId="{F8F4DC6B-E706-4F40-960A-2DE5B624FF28}" type="pres">
      <dgm:prSet presAssocID="{63CB3272-73F3-45D6-ABD2-FA64BBE47EB0}" presName="nodeFollowingNodes" presStyleLbl="node1" presStyleIdx="2" presStyleCnt="8">
        <dgm:presLayoutVars>
          <dgm:bulletEnabled val="1"/>
        </dgm:presLayoutVars>
      </dgm:prSet>
      <dgm:spPr/>
      <dgm:t>
        <a:bodyPr/>
        <a:lstStyle/>
        <a:p>
          <a:endParaRPr lang="en-US"/>
        </a:p>
      </dgm:t>
    </dgm:pt>
    <dgm:pt modelId="{656EBFEE-62D1-4AA0-9839-DB2D94C259F5}" type="pres">
      <dgm:prSet presAssocID="{DE65629E-0EE2-4082-889B-D7E23A23D4A1}" presName="nodeFollowingNodes" presStyleLbl="node1" presStyleIdx="3" presStyleCnt="8">
        <dgm:presLayoutVars>
          <dgm:bulletEnabled val="1"/>
        </dgm:presLayoutVars>
      </dgm:prSet>
      <dgm:spPr/>
      <dgm:t>
        <a:bodyPr/>
        <a:lstStyle/>
        <a:p>
          <a:endParaRPr lang="en-US"/>
        </a:p>
      </dgm:t>
    </dgm:pt>
    <dgm:pt modelId="{E3511DC7-DF58-4B29-84D6-BB56E12A0135}" type="pres">
      <dgm:prSet presAssocID="{06FBDE0A-863B-44D8-AB51-613BBFE74365}" presName="nodeFollowingNodes" presStyleLbl="node1" presStyleIdx="4" presStyleCnt="8">
        <dgm:presLayoutVars>
          <dgm:bulletEnabled val="1"/>
        </dgm:presLayoutVars>
      </dgm:prSet>
      <dgm:spPr/>
      <dgm:t>
        <a:bodyPr/>
        <a:lstStyle/>
        <a:p>
          <a:endParaRPr lang="en-US"/>
        </a:p>
      </dgm:t>
    </dgm:pt>
    <dgm:pt modelId="{AC8411CD-5C48-4AA5-A656-D90FE6E9E9E6}" type="pres">
      <dgm:prSet presAssocID="{C65255E8-58EB-47A2-B6C0-9FAAD3FD8185}" presName="nodeFollowingNodes" presStyleLbl="node1" presStyleIdx="5" presStyleCnt="8">
        <dgm:presLayoutVars>
          <dgm:bulletEnabled val="1"/>
        </dgm:presLayoutVars>
      </dgm:prSet>
      <dgm:spPr/>
      <dgm:t>
        <a:bodyPr/>
        <a:lstStyle/>
        <a:p>
          <a:endParaRPr lang="en-US"/>
        </a:p>
      </dgm:t>
    </dgm:pt>
    <dgm:pt modelId="{CE6FFB4F-7E21-47F5-B2DB-EE4BAF1833F3}" type="pres">
      <dgm:prSet presAssocID="{5CF3FE5F-9F9D-4FCC-AC45-29A237CBCA74}" presName="nodeFollowingNodes" presStyleLbl="node1" presStyleIdx="6" presStyleCnt="8">
        <dgm:presLayoutVars>
          <dgm:bulletEnabled val="1"/>
        </dgm:presLayoutVars>
      </dgm:prSet>
      <dgm:spPr/>
      <dgm:t>
        <a:bodyPr/>
        <a:lstStyle/>
        <a:p>
          <a:endParaRPr lang="en-US"/>
        </a:p>
      </dgm:t>
    </dgm:pt>
    <dgm:pt modelId="{6A849E31-0DDD-42C9-BCD9-3DE25889CCE4}" type="pres">
      <dgm:prSet presAssocID="{0C407A06-01DF-440F-9153-E3A6DDDCA259}" presName="nodeFollowingNodes" presStyleLbl="node1" presStyleIdx="7" presStyleCnt="8">
        <dgm:presLayoutVars>
          <dgm:bulletEnabled val="1"/>
        </dgm:presLayoutVars>
      </dgm:prSet>
      <dgm:spPr/>
      <dgm:t>
        <a:bodyPr/>
        <a:lstStyle/>
        <a:p>
          <a:endParaRPr lang="en-US"/>
        </a:p>
      </dgm:t>
    </dgm:pt>
  </dgm:ptLst>
  <dgm:cxnLst>
    <dgm:cxn modelId="{954967CB-B7DB-4B71-9ED5-03DBB1EC5227}" type="presOf" srcId="{C65255E8-58EB-47A2-B6C0-9FAAD3FD8185}" destId="{AC8411CD-5C48-4AA5-A656-D90FE6E9E9E6}" srcOrd="0" destOrd="0" presId="urn:microsoft.com/office/officeart/2005/8/layout/cycle3"/>
    <dgm:cxn modelId="{2A6650DC-0105-4FD6-BB14-D8D98B0AC5BE}" srcId="{DE5DBF0B-D018-4520-B4FB-EF9FA68BEEA1}" destId="{05EDE1EE-FEED-4659-AD48-1DA00D6548EA}" srcOrd="0" destOrd="0" parTransId="{A7DB9718-C7FC-4E66-8674-587B2BE3AA78}" sibTransId="{9BB29B3D-F6A1-4989-9499-673A3CFCA0E6}"/>
    <dgm:cxn modelId="{EC2EE7EB-658B-4A79-B4AC-4164575B794B}" type="presOf" srcId="{63CB3272-73F3-45D6-ABD2-FA64BBE47EB0}" destId="{F8F4DC6B-E706-4F40-960A-2DE5B624FF28}" srcOrd="0" destOrd="0" presId="urn:microsoft.com/office/officeart/2005/8/layout/cycle3"/>
    <dgm:cxn modelId="{277ACC6D-03A9-40AA-B01B-2994FA47A702}" srcId="{DE5DBF0B-D018-4520-B4FB-EF9FA68BEEA1}" destId="{C65255E8-58EB-47A2-B6C0-9FAAD3FD8185}" srcOrd="5" destOrd="0" parTransId="{C3CED8AB-6542-4488-B1CB-873612A9019A}" sibTransId="{815842D2-7D47-48D0-9564-0B406E2BB2D7}"/>
    <dgm:cxn modelId="{64FAC3F1-B902-43C1-9AB7-507CD3E8BAC4}" type="presOf" srcId="{DE65629E-0EE2-4082-889B-D7E23A23D4A1}" destId="{656EBFEE-62D1-4AA0-9839-DB2D94C259F5}" srcOrd="0" destOrd="0" presId="urn:microsoft.com/office/officeart/2005/8/layout/cycle3"/>
    <dgm:cxn modelId="{BEC54B1E-8B34-4251-A608-F412DF40AF4B}" type="presOf" srcId="{9BB29B3D-F6A1-4989-9499-673A3CFCA0E6}" destId="{C45C9700-40DD-4A63-9BC2-D33083DC49C5}" srcOrd="0" destOrd="0" presId="urn:microsoft.com/office/officeart/2005/8/layout/cycle3"/>
    <dgm:cxn modelId="{FFFEFE26-5802-477D-9305-C342974AE91A}" srcId="{DE5DBF0B-D018-4520-B4FB-EF9FA68BEEA1}" destId="{63CB3272-73F3-45D6-ABD2-FA64BBE47EB0}" srcOrd="2" destOrd="0" parTransId="{3E4CA005-E557-4AB7-B285-CDD95DB8CF84}" sibTransId="{4DA1299C-317F-47EC-B2A9-10178E1423CE}"/>
    <dgm:cxn modelId="{0BE5AB7F-24B5-4F9D-A6FD-8519AB4E7516}" type="presOf" srcId="{0C407A06-01DF-440F-9153-E3A6DDDCA259}" destId="{6A849E31-0DDD-42C9-BCD9-3DE25889CCE4}" srcOrd="0" destOrd="0" presId="urn:microsoft.com/office/officeart/2005/8/layout/cycle3"/>
    <dgm:cxn modelId="{8A17BD9B-F131-4646-AD95-2F2922759930}" type="presOf" srcId="{DE5DBF0B-D018-4520-B4FB-EF9FA68BEEA1}" destId="{E7AA4E07-97EF-4A4F-9055-FF1765387B80}" srcOrd="0" destOrd="0" presId="urn:microsoft.com/office/officeart/2005/8/layout/cycle3"/>
    <dgm:cxn modelId="{9161DE45-7869-4AC8-BD16-A99893F15CBE}" type="presOf" srcId="{05EDE1EE-FEED-4659-AD48-1DA00D6548EA}" destId="{84C415D4-2719-46A9-B960-51388DEEC18B}" srcOrd="0" destOrd="0" presId="urn:microsoft.com/office/officeart/2005/8/layout/cycle3"/>
    <dgm:cxn modelId="{F3985B49-4452-4756-BBFF-11F6DF169881}" srcId="{DE5DBF0B-D018-4520-B4FB-EF9FA68BEEA1}" destId="{2ABE393E-DD96-4B03-B118-39A6FE3A258E}" srcOrd="1" destOrd="0" parTransId="{695AC60A-4D87-47F2-83AC-B74E3074D854}" sibTransId="{ABDB3828-9C5B-4CE3-80B2-92B4FCB619E5}"/>
    <dgm:cxn modelId="{34562B59-217E-4503-B901-A0F1C67747B0}" type="presOf" srcId="{06FBDE0A-863B-44D8-AB51-613BBFE74365}" destId="{E3511DC7-DF58-4B29-84D6-BB56E12A0135}" srcOrd="0" destOrd="0" presId="urn:microsoft.com/office/officeart/2005/8/layout/cycle3"/>
    <dgm:cxn modelId="{A9B74685-A59F-48F8-A6ED-E9A384B25C66}" type="presOf" srcId="{5CF3FE5F-9F9D-4FCC-AC45-29A237CBCA74}" destId="{CE6FFB4F-7E21-47F5-B2DB-EE4BAF1833F3}" srcOrd="0" destOrd="0" presId="urn:microsoft.com/office/officeart/2005/8/layout/cycle3"/>
    <dgm:cxn modelId="{6A5AED7C-C631-40B3-AA91-51C54265F3D2}" srcId="{DE5DBF0B-D018-4520-B4FB-EF9FA68BEEA1}" destId="{0C407A06-01DF-440F-9153-E3A6DDDCA259}" srcOrd="7" destOrd="0" parTransId="{6C0CCB89-E8E7-4C84-BB31-0C098B07DCAA}" sibTransId="{4EB0BA8A-8C29-436F-AFC3-5AF32A252672}"/>
    <dgm:cxn modelId="{24E70A62-5F0A-4121-83C2-DBAA75548862}" srcId="{DE5DBF0B-D018-4520-B4FB-EF9FA68BEEA1}" destId="{DE65629E-0EE2-4082-889B-D7E23A23D4A1}" srcOrd="3" destOrd="0" parTransId="{85EA572B-381A-4C75-9CFC-027E28112389}" sibTransId="{7247022A-21DE-4B19-BBDC-A90EAC1020D3}"/>
    <dgm:cxn modelId="{C4619B3C-8D48-4E07-BDC3-08DC43B0DC8F}" type="presOf" srcId="{2ABE393E-DD96-4B03-B118-39A6FE3A258E}" destId="{BAF996C3-B1B7-402A-81E0-F0EFEDBAF9A9}" srcOrd="0" destOrd="0" presId="urn:microsoft.com/office/officeart/2005/8/layout/cycle3"/>
    <dgm:cxn modelId="{C8526A61-59CD-498A-A6FD-48D628A97376}" srcId="{DE5DBF0B-D018-4520-B4FB-EF9FA68BEEA1}" destId="{5CF3FE5F-9F9D-4FCC-AC45-29A237CBCA74}" srcOrd="6" destOrd="0" parTransId="{624104DE-742F-4544-8167-3A3751FD8446}" sibTransId="{B42CAD5B-0219-40C3-8078-5A3C062FBE6C}"/>
    <dgm:cxn modelId="{CDDD4B7C-D04E-47A3-9C8D-1645027D6589}" srcId="{DE5DBF0B-D018-4520-B4FB-EF9FA68BEEA1}" destId="{06FBDE0A-863B-44D8-AB51-613BBFE74365}" srcOrd="4" destOrd="0" parTransId="{E7729FAB-0011-4EBF-9C72-DBF69B5C69C2}" sibTransId="{C12E5642-CAAF-4C3E-8B52-DD761C069611}"/>
    <dgm:cxn modelId="{48D9CB80-197C-4569-ADF8-74C6BD9169ED}" type="presParOf" srcId="{E7AA4E07-97EF-4A4F-9055-FF1765387B80}" destId="{4F2E7519-2CF7-4ED3-B9F4-8E98E287E08D}" srcOrd="0" destOrd="0" presId="urn:microsoft.com/office/officeart/2005/8/layout/cycle3"/>
    <dgm:cxn modelId="{CB14644F-F7B4-4558-80F3-F41A59B02E9F}" type="presParOf" srcId="{4F2E7519-2CF7-4ED3-B9F4-8E98E287E08D}" destId="{84C415D4-2719-46A9-B960-51388DEEC18B}" srcOrd="0" destOrd="0" presId="urn:microsoft.com/office/officeart/2005/8/layout/cycle3"/>
    <dgm:cxn modelId="{F1AB891E-5CEC-49CE-BF8A-5958D153B463}" type="presParOf" srcId="{4F2E7519-2CF7-4ED3-B9F4-8E98E287E08D}" destId="{C45C9700-40DD-4A63-9BC2-D33083DC49C5}" srcOrd="1" destOrd="0" presId="urn:microsoft.com/office/officeart/2005/8/layout/cycle3"/>
    <dgm:cxn modelId="{7D7067B1-26C5-42B1-B459-7B2116456D3C}" type="presParOf" srcId="{4F2E7519-2CF7-4ED3-B9F4-8E98E287E08D}" destId="{BAF996C3-B1B7-402A-81E0-F0EFEDBAF9A9}" srcOrd="2" destOrd="0" presId="urn:microsoft.com/office/officeart/2005/8/layout/cycle3"/>
    <dgm:cxn modelId="{31E00E78-5AF4-4AF3-B4D6-5E9E6FEA4EFB}" type="presParOf" srcId="{4F2E7519-2CF7-4ED3-B9F4-8E98E287E08D}" destId="{F8F4DC6B-E706-4F40-960A-2DE5B624FF28}" srcOrd="3" destOrd="0" presId="urn:microsoft.com/office/officeart/2005/8/layout/cycle3"/>
    <dgm:cxn modelId="{1A891F52-4A53-401C-B3AE-EE8167C12241}" type="presParOf" srcId="{4F2E7519-2CF7-4ED3-B9F4-8E98E287E08D}" destId="{656EBFEE-62D1-4AA0-9839-DB2D94C259F5}" srcOrd="4" destOrd="0" presId="urn:microsoft.com/office/officeart/2005/8/layout/cycle3"/>
    <dgm:cxn modelId="{717066FB-CCAA-4502-AAB3-AF8DC38A9AD5}" type="presParOf" srcId="{4F2E7519-2CF7-4ED3-B9F4-8E98E287E08D}" destId="{E3511DC7-DF58-4B29-84D6-BB56E12A0135}" srcOrd="5" destOrd="0" presId="urn:microsoft.com/office/officeart/2005/8/layout/cycle3"/>
    <dgm:cxn modelId="{D0C7E78E-11E9-4F32-B2C5-D907C4FD20C7}" type="presParOf" srcId="{4F2E7519-2CF7-4ED3-B9F4-8E98E287E08D}" destId="{AC8411CD-5C48-4AA5-A656-D90FE6E9E9E6}" srcOrd="6" destOrd="0" presId="urn:microsoft.com/office/officeart/2005/8/layout/cycle3"/>
    <dgm:cxn modelId="{A5BA53DD-1219-464E-A863-2C199D42E380}" type="presParOf" srcId="{4F2E7519-2CF7-4ED3-B9F4-8E98E287E08D}" destId="{CE6FFB4F-7E21-47F5-B2DB-EE4BAF1833F3}" srcOrd="7" destOrd="0" presId="urn:microsoft.com/office/officeart/2005/8/layout/cycle3"/>
    <dgm:cxn modelId="{FBAA061A-26A6-44F5-B79B-ADFBBD835F77}" type="presParOf" srcId="{4F2E7519-2CF7-4ED3-B9F4-8E98E287E08D}" destId="{6A849E31-0DDD-42C9-BCD9-3DE25889CCE4}" srcOrd="8"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C9700-40DD-4A63-9BC2-D33083DC49C5}">
      <dsp:nvSpPr>
        <dsp:cNvPr id="0" name=""/>
        <dsp:cNvSpPr/>
      </dsp:nvSpPr>
      <dsp:spPr>
        <a:xfrm>
          <a:off x="1203543" y="-40631"/>
          <a:ext cx="4730312" cy="4730312"/>
        </a:xfrm>
        <a:prstGeom prst="circularArrow">
          <a:avLst>
            <a:gd name="adj1" fmla="val 5544"/>
            <a:gd name="adj2" fmla="val 330680"/>
            <a:gd name="adj3" fmla="val 14648629"/>
            <a:gd name="adj4" fmla="val 1687458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415D4-2719-46A9-B960-51388DEEC18B}">
      <dsp:nvSpPr>
        <dsp:cNvPr id="0" name=""/>
        <dsp:cNvSpPr/>
      </dsp:nvSpPr>
      <dsp:spPr>
        <a:xfrm>
          <a:off x="2902182" y="208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4719" y="34620"/>
        <a:ext cx="1267960" cy="601443"/>
      </dsp:txXfrm>
    </dsp:sp>
    <dsp:sp modelId="{BAF996C3-B1B7-402A-81E0-F0EFEDBAF9A9}">
      <dsp:nvSpPr>
        <dsp:cNvPr id="0" name=""/>
        <dsp:cNvSpPr/>
      </dsp:nvSpPr>
      <dsp:spPr>
        <a:xfrm>
          <a:off x="4328551" y="59290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361088" y="625441"/>
        <a:ext cx="1267960" cy="601443"/>
      </dsp:txXfrm>
    </dsp:sp>
    <dsp:sp modelId="{F8F4DC6B-E706-4F40-960A-2DE5B624FF28}">
      <dsp:nvSpPr>
        <dsp:cNvPr id="0" name=""/>
        <dsp:cNvSpPr/>
      </dsp:nvSpPr>
      <dsp:spPr>
        <a:xfrm>
          <a:off x="4919373" y="201927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951910" y="2051811"/>
        <a:ext cx="1267960" cy="601443"/>
      </dsp:txXfrm>
    </dsp:sp>
    <dsp:sp modelId="{656EBFEE-62D1-4AA0-9839-DB2D94C259F5}">
      <dsp:nvSpPr>
        <dsp:cNvPr id="0" name=""/>
        <dsp:cNvSpPr/>
      </dsp:nvSpPr>
      <dsp:spPr>
        <a:xfrm>
          <a:off x="4328551" y="344564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361088" y="3478180"/>
        <a:ext cx="1267960" cy="601443"/>
      </dsp:txXfrm>
    </dsp:sp>
    <dsp:sp modelId="{E3511DC7-DF58-4B29-84D6-BB56E12A0135}">
      <dsp:nvSpPr>
        <dsp:cNvPr id="0" name=""/>
        <dsp:cNvSpPr/>
      </dsp:nvSpPr>
      <dsp:spPr>
        <a:xfrm>
          <a:off x="2902182" y="4036465"/>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4719" y="4069002"/>
        <a:ext cx="1267960" cy="601443"/>
      </dsp:txXfrm>
    </dsp:sp>
    <dsp:sp modelId="{AC8411CD-5C48-4AA5-A656-D90FE6E9E9E6}">
      <dsp:nvSpPr>
        <dsp:cNvPr id="0" name=""/>
        <dsp:cNvSpPr/>
      </dsp:nvSpPr>
      <dsp:spPr>
        <a:xfrm>
          <a:off x="1475813" y="344564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08350" y="3478180"/>
        <a:ext cx="1267960" cy="601443"/>
      </dsp:txXfrm>
    </dsp:sp>
    <dsp:sp modelId="{CE6FFB4F-7E21-47F5-B2DB-EE4BAF1833F3}">
      <dsp:nvSpPr>
        <dsp:cNvPr id="0" name=""/>
        <dsp:cNvSpPr/>
      </dsp:nvSpPr>
      <dsp:spPr>
        <a:xfrm>
          <a:off x="884991" y="201927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917528" y="2051811"/>
        <a:ext cx="1267960" cy="601443"/>
      </dsp:txXfrm>
    </dsp:sp>
    <dsp:sp modelId="{6A849E31-0DDD-42C9-BCD9-3DE25889CCE4}">
      <dsp:nvSpPr>
        <dsp:cNvPr id="0" name=""/>
        <dsp:cNvSpPr/>
      </dsp:nvSpPr>
      <dsp:spPr>
        <a:xfrm>
          <a:off x="1475813" y="59290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08350" y="625441"/>
        <a:ext cx="1267960" cy="601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C9700-40DD-4A63-9BC2-D33083DC49C5}">
      <dsp:nvSpPr>
        <dsp:cNvPr id="0" name=""/>
        <dsp:cNvSpPr/>
      </dsp:nvSpPr>
      <dsp:spPr>
        <a:xfrm>
          <a:off x="1203543" y="-40631"/>
          <a:ext cx="4730312" cy="4730312"/>
        </a:xfrm>
        <a:prstGeom prst="circularArrow">
          <a:avLst>
            <a:gd name="adj1" fmla="val 5544"/>
            <a:gd name="adj2" fmla="val 330680"/>
            <a:gd name="adj3" fmla="val 14648629"/>
            <a:gd name="adj4" fmla="val 1687458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415D4-2719-46A9-B960-51388DEEC18B}">
      <dsp:nvSpPr>
        <dsp:cNvPr id="0" name=""/>
        <dsp:cNvSpPr/>
      </dsp:nvSpPr>
      <dsp:spPr>
        <a:xfrm>
          <a:off x="2902182" y="208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4719" y="34620"/>
        <a:ext cx="1267960" cy="601443"/>
      </dsp:txXfrm>
    </dsp:sp>
    <dsp:sp modelId="{BAF996C3-B1B7-402A-81E0-F0EFEDBAF9A9}">
      <dsp:nvSpPr>
        <dsp:cNvPr id="0" name=""/>
        <dsp:cNvSpPr/>
      </dsp:nvSpPr>
      <dsp:spPr>
        <a:xfrm>
          <a:off x="4328551" y="59290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361088" y="625441"/>
        <a:ext cx="1267960" cy="601443"/>
      </dsp:txXfrm>
    </dsp:sp>
    <dsp:sp modelId="{F8F4DC6B-E706-4F40-960A-2DE5B624FF28}">
      <dsp:nvSpPr>
        <dsp:cNvPr id="0" name=""/>
        <dsp:cNvSpPr/>
      </dsp:nvSpPr>
      <dsp:spPr>
        <a:xfrm>
          <a:off x="4919373" y="201927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951910" y="2051811"/>
        <a:ext cx="1267960" cy="601443"/>
      </dsp:txXfrm>
    </dsp:sp>
    <dsp:sp modelId="{656EBFEE-62D1-4AA0-9839-DB2D94C259F5}">
      <dsp:nvSpPr>
        <dsp:cNvPr id="0" name=""/>
        <dsp:cNvSpPr/>
      </dsp:nvSpPr>
      <dsp:spPr>
        <a:xfrm>
          <a:off x="4328551" y="344564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361088" y="3478180"/>
        <a:ext cx="1267960" cy="601443"/>
      </dsp:txXfrm>
    </dsp:sp>
    <dsp:sp modelId="{E3511DC7-DF58-4B29-84D6-BB56E12A0135}">
      <dsp:nvSpPr>
        <dsp:cNvPr id="0" name=""/>
        <dsp:cNvSpPr/>
      </dsp:nvSpPr>
      <dsp:spPr>
        <a:xfrm>
          <a:off x="2902182" y="4036465"/>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4719" y="4069002"/>
        <a:ext cx="1267960" cy="601443"/>
      </dsp:txXfrm>
    </dsp:sp>
    <dsp:sp modelId="{AC8411CD-5C48-4AA5-A656-D90FE6E9E9E6}">
      <dsp:nvSpPr>
        <dsp:cNvPr id="0" name=""/>
        <dsp:cNvSpPr/>
      </dsp:nvSpPr>
      <dsp:spPr>
        <a:xfrm>
          <a:off x="1475813" y="344564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08350" y="3478180"/>
        <a:ext cx="1267960" cy="601443"/>
      </dsp:txXfrm>
    </dsp:sp>
    <dsp:sp modelId="{CE6FFB4F-7E21-47F5-B2DB-EE4BAF1833F3}">
      <dsp:nvSpPr>
        <dsp:cNvPr id="0" name=""/>
        <dsp:cNvSpPr/>
      </dsp:nvSpPr>
      <dsp:spPr>
        <a:xfrm>
          <a:off x="884991" y="201927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917528" y="2051811"/>
        <a:ext cx="1267960" cy="601443"/>
      </dsp:txXfrm>
    </dsp:sp>
    <dsp:sp modelId="{6A849E31-0DDD-42C9-BCD9-3DE25889CCE4}">
      <dsp:nvSpPr>
        <dsp:cNvPr id="0" name=""/>
        <dsp:cNvSpPr/>
      </dsp:nvSpPr>
      <dsp:spPr>
        <a:xfrm>
          <a:off x="1475813" y="59290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08350" y="625441"/>
        <a:ext cx="1267960" cy="601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C9700-40DD-4A63-9BC2-D33083DC49C5}">
      <dsp:nvSpPr>
        <dsp:cNvPr id="0" name=""/>
        <dsp:cNvSpPr/>
      </dsp:nvSpPr>
      <dsp:spPr>
        <a:xfrm>
          <a:off x="1203543" y="-40631"/>
          <a:ext cx="4730312" cy="4730312"/>
        </a:xfrm>
        <a:prstGeom prst="circularArrow">
          <a:avLst>
            <a:gd name="adj1" fmla="val 5544"/>
            <a:gd name="adj2" fmla="val 330680"/>
            <a:gd name="adj3" fmla="val 14648629"/>
            <a:gd name="adj4" fmla="val 1687458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415D4-2719-46A9-B960-51388DEEC18B}">
      <dsp:nvSpPr>
        <dsp:cNvPr id="0" name=""/>
        <dsp:cNvSpPr/>
      </dsp:nvSpPr>
      <dsp:spPr>
        <a:xfrm>
          <a:off x="2902182" y="208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4719" y="34620"/>
        <a:ext cx="1267960" cy="601443"/>
      </dsp:txXfrm>
    </dsp:sp>
    <dsp:sp modelId="{BAF996C3-B1B7-402A-81E0-F0EFEDBAF9A9}">
      <dsp:nvSpPr>
        <dsp:cNvPr id="0" name=""/>
        <dsp:cNvSpPr/>
      </dsp:nvSpPr>
      <dsp:spPr>
        <a:xfrm>
          <a:off x="4328551" y="59290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361088" y="625441"/>
        <a:ext cx="1267960" cy="601443"/>
      </dsp:txXfrm>
    </dsp:sp>
    <dsp:sp modelId="{F8F4DC6B-E706-4F40-960A-2DE5B624FF28}">
      <dsp:nvSpPr>
        <dsp:cNvPr id="0" name=""/>
        <dsp:cNvSpPr/>
      </dsp:nvSpPr>
      <dsp:spPr>
        <a:xfrm>
          <a:off x="4919373" y="201927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951910" y="2051811"/>
        <a:ext cx="1267960" cy="601443"/>
      </dsp:txXfrm>
    </dsp:sp>
    <dsp:sp modelId="{656EBFEE-62D1-4AA0-9839-DB2D94C259F5}">
      <dsp:nvSpPr>
        <dsp:cNvPr id="0" name=""/>
        <dsp:cNvSpPr/>
      </dsp:nvSpPr>
      <dsp:spPr>
        <a:xfrm>
          <a:off x="4328551" y="344564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361088" y="3478180"/>
        <a:ext cx="1267960" cy="601443"/>
      </dsp:txXfrm>
    </dsp:sp>
    <dsp:sp modelId="{E3511DC7-DF58-4B29-84D6-BB56E12A0135}">
      <dsp:nvSpPr>
        <dsp:cNvPr id="0" name=""/>
        <dsp:cNvSpPr/>
      </dsp:nvSpPr>
      <dsp:spPr>
        <a:xfrm>
          <a:off x="2902182" y="4036465"/>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4719" y="4069002"/>
        <a:ext cx="1267960" cy="601443"/>
      </dsp:txXfrm>
    </dsp:sp>
    <dsp:sp modelId="{AC8411CD-5C48-4AA5-A656-D90FE6E9E9E6}">
      <dsp:nvSpPr>
        <dsp:cNvPr id="0" name=""/>
        <dsp:cNvSpPr/>
      </dsp:nvSpPr>
      <dsp:spPr>
        <a:xfrm>
          <a:off x="1475813" y="344564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08350" y="3478180"/>
        <a:ext cx="1267960" cy="601443"/>
      </dsp:txXfrm>
    </dsp:sp>
    <dsp:sp modelId="{CE6FFB4F-7E21-47F5-B2DB-EE4BAF1833F3}">
      <dsp:nvSpPr>
        <dsp:cNvPr id="0" name=""/>
        <dsp:cNvSpPr/>
      </dsp:nvSpPr>
      <dsp:spPr>
        <a:xfrm>
          <a:off x="884991" y="201927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917528" y="2051811"/>
        <a:ext cx="1267960" cy="601443"/>
      </dsp:txXfrm>
    </dsp:sp>
    <dsp:sp modelId="{6A849E31-0DDD-42C9-BCD9-3DE25889CCE4}">
      <dsp:nvSpPr>
        <dsp:cNvPr id="0" name=""/>
        <dsp:cNvSpPr/>
      </dsp:nvSpPr>
      <dsp:spPr>
        <a:xfrm>
          <a:off x="1475813" y="59290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08350" y="625441"/>
        <a:ext cx="1267960" cy="60144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0BCB4E93-139B-4F3B-A809-E02604A90FF6}" type="datetimeFigureOut">
              <a:rPr lang="en-US" smtClean="0"/>
              <a:t>3/24/2015</a:t>
            </a:fld>
            <a:endParaRPr lang="en-US"/>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81CCBD32-C349-4C6F-A80A-E0F7055F3838}" type="slidenum">
              <a:rPr lang="en-US" smtClean="0"/>
              <a:t>‹#›</a:t>
            </a:fld>
            <a:endParaRPr lang="en-US"/>
          </a:p>
        </p:txBody>
      </p:sp>
    </p:spTree>
    <p:extLst>
      <p:ext uri="{BB962C8B-B14F-4D97-AF65-F5344CB8AC3E}">
        <p14:creationId xmlns:p14="http://schemas.microsoft.com/office/powerpoint/2010/main" val="275542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Global </a:t>
            </a:r>
          </a:p>
          <a:p>
            <a:pPr marL="171450" indent="-171450">
              <a:buFontTx/>
              <a:buChar char="-"/>
            </a:pPr>
            <a:r>
              <a:rPr lang="en-US" dirty="0" smtClean="0"/>
              <a:t>In-the-loop</a:t>
            </a:r>
          </a:p>
          <a:p>
            <a:pPr marL="171450" indent="-171450">
              <a:buFontTx/>
              <a:buChar char="-"/>
            </a:pPr>
            <a:r>
              <a:rPr lang="en-US" dirty="0" smtClean="0"/>
              <a:t>All areas of expertise are working of a common</a:t>
            </a:r>
            <a:r>
              <a:rPr lang="en-US" baseline="0" dirty="0" smtClean="0"/>
              <a:t> framework and interact with each other</a:t>
            </a:r>
            <a:endParaRPr lang="en-US" dirty="0"/>
          </a:p>
        </p:txBody>
      </p:sp>
      <p:sp>
        <p:nvSpPr>
          <p:cNvPr id="4" name="Slide Number Placeholder 3"/>
          <p:cNvSpPr>
            <a:spLocks noGrp="1"/>
          </p:cNvSpPr>
          <p:nvPr>
            <p:ph type="sldNum" sz="quarter" idx="10"/>
          </p:nvPr>
        </p:nvSpPr>
        <p:spPr/>
        <p:txBody>
          <a:bodyPr/>
          <a:lstStyle/>
          <a:p>
            <a:fld id="{F78744CF-491D-472C-8B76-21E82D77BF8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2944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Global </a:t>
            </a:r>
          </a:p>
          <a:p>
            <a:pPr marL="171450" indent="-171450">
              <a:buFontTx/>
              <a:buChar char="-"/>
            </a:pPr>
            <a:r>
              <a:rPr lang="en-US" dirty="0" smtClean="0"/>
              <a:t>In-the-loop</a:t>
            </a:r>
          </a:p>
          <a:p>
            <a:pPr marL="171450" indent="-171450">
              <a:buFontTx/>
              <a:buChar char="-"/>
            </a:pPr>
            <a:r>
              <a:rPr lang="en-US" dirty="0" smtClean="0"/>
              <a:t>All areas of expertise are working of a common</a:t>
            </a:r>
            <a:r>
              <a:rPr lang="en-US" baseline="0" dirty="0" smtClean="0"/>
              <a:t> framework and interact with each other</a:t>
            </a:r>
            <a:endParaRPr lang="en-US" dirty="0"/>
          </a:p>
        </p:txBody>
      </p:sp>
      <p:sp>
        <p:nvSpPr>
          <p:cNvPr id="4" name="Slide Number Placeholder 3"/>
          <p:cNvSpPr>
            <a:spLocks noGrp="1"/>
          </p:cNvSpPr>
          <p:nvPr>
            <p:ph type="sldNum" sz="quarter" idx="10"/>
          </p:nvPr>
        </p:nvSpPr>
        <p:spPr/>
        <p:txBody>
          <a:bodyPr/>
          <a:lstStyle/>
          <a:p>
            <a:fld id="{F78744CF-491D-472C-8B76-21E82D77BF8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1907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Global </a:t>
            </a:r>
          </a:p>
          <a:p>
            <a:pPr marL="171450" indent="-171450">
              <a:buFontTx/>
              <a:buChar char="-"/>
            </a:pPr>
            <a:r>
              <a:rPr lang="en-US" dirty="0" smtClean="0"/>
              <a:t>In-the-loop</a:t>
            </a:r>
          </a:p>
          <a:p>
            <a:pPr marL="171450" indent="-171450">
              <a:buFontTx/>
              <a:buChar char="-"/>
            </a:pPr>
            <a:r>
              <a:rPr lang="en-US" dirty="0" smtClean="0"/>
              <a:t>All areas of expertise are working of a common</a:t>
            </a:r>
            <a:r>
              <a:rPr lang="en-US" baseline="0" dirty="0" smtClean="0"/>
              <a:t> framework and interact with each other</a:t>
            </a:r>
            <a:endParaRPr lang="en-US" dirty="0"/>
          </a:p>
        </p:txBody>
      </p:sp>
      <p:sp>
        <p:nvSpPr>
          <p:cNvPr id="4" name="Slide Number Placeholder 3"/>
          <p:cNvSpPr>
            <a:spLocks noGrp="1"/>
          </p:cNvSpPr>
          <p:nvPr>
            <p:ph type="sldNum" sz="quarter" idx="10"/>
          </p:nvPr>
        </p:nvSpPr>
        <p:spPr/>
        <p:txBody>
          <a:bodyPr/>
          <a:lstStyle/>
          <a:p>
            <a:fld id="{F78744CF-491D-472C-8B76-21E82D77BF8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63313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785" y="0"/>
            <a:ext cx="4328176" cy="6902849"/>
          </a:xfrm>
          <a:prstGeom prst="rect">
            <a:avLst/>
          </a:prstGeom>
        </p:spPr>
      </p:pic>
      <p:sp>
        <p:nvSpPr>
          <p:cNvPr id="2" name="Title 1"/>
          <p:cNvSpPr>
            <a:spLocks noGrp="1"/>
          </p:cNvSpPr>
          <p:nvPr>
            <p:ph type="ctrTitle"/>
          </p:nvPr>
        </p:nvSpPr>
        <p:spPr>
          <a:xfrm>
            <a:off x="571531" y="2115612"/>
            <a:ext cx="5368621" cy="1470025"/>
          </a:xfrm>
        </p:spPr>
        <p:txBody>
          <a:bodyPr/>
          <a:lstStyle>
            <a:lvl1pPr algn="l">
              <a:defRPr>
                <a:solidFill>
                  <a:schemeClr val="bg1"/>
                </a:solidFill>
                <a:latin typeface="Franklin Gothic Book"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611560" y="3658601"/>
            <a:ext cx="5328592" cy="13545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0152" y="7245424"/>
            <a:ext cx="25812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a:spLocks noGrp="1"/>
          </p:cNvSpPr>
          <p:nvPr>
            <p:ph type="dt" sz="half" idx="10"/>
          </p:nvPr>
        </p:nvSpPr>
        <p:spPr>
          <a:xfrm>
            <a:off x="7524328" y="6415125"/>
            <a:ext cx="2133600" cy="365125"/>
          </a:xfrm>
        </p:spPr>
        <p:txBody>
          <a:bodyPr/>
          <a:lstStyle>
            <a:lvl1pPr>
              <a:defRPr/>
            </a:lvl1pPr>
          </a:lstStyle>
          <a:p>
            <a:r>
              <a:rPr lang="en-GB" dirty="0" smtClean="0"/>
              <a:t>www.nafems.org</a:t>
            </a:r>
            <a:endParaRPr lang="en-GB"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520" y="6168321"/>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2353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EB2D8-DE42-4EC5-BC6E-3F7359C78B8A}" type="datetime1">
              <a:rPr lang="en-GB" smtClean="0"/>
              <a:t>24/03/2015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323371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77608-44CB-47FA-8517-163947FD437A}" type="datetime1">
              <a:rPr lang="en-GB" smtClean="0"/>
              <a:t>24/03/2015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33925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533A0D-87D2-4945-8E82-6DE41E92F8AA}" type="datetime1">
              <a:rPr lang="en-GB" smtClean="0"/>
              <a:t>24/03/2015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44365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57E44-0867-49FA-938A-3A9635577635}" type="datetime1">
              <a:rPr lang="en-GB" smtClean="0"/>
              <a:t>24/03/2015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2818275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userDrawn="1"/>
        </p:nvSpPr>
        <p:spPr>
          <a:xfrm>
            <a:off x="0" y="0"/>
            <a:ext cx="9144000" cy="687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 y="3365849"/>
            <a:ext cx="6429375" cy="2419904"/>
          </a:xfrm>
          <a:prstGeom prst="rect">
            <a:avLst/>
          </a:prstGeom>
          <a:gradFill flip="none" rotWithShape="1">
            <a:gsLst>
              <a:gs pos="0">
                <a:schemeClr val="bg2">
                  <a:lumMod val="75000"/>
                </a:schemeClr>
              </a:gs>
              <a:gs pos="100000">
                <a:schemeClr val="bg2"/>
              </a:gs>
            </a:gsLst>
            <a:lin ang="16200000" scaled="1"/>
            <a:tileRect/>
          </a:gradFill>
          <a:ln w="25400" cap="flat" cmpd="sng" algn="ctr">
            <a:noFill/>
            <a:prstDash val="solid"/>
          </a:ln>
          <a:effectLst/>
        </p:spPr>
        <p:txBody>
          <a:bodyPr rtlCol="0" anchor="ctr"/>
          <a:lstStyle/>
          <a:p>
            <a:pPr algn="ctr"/>
            <a:endParaRPr lang="en-US" kern="0">
              <a:solidFill>
                <a:sysClr val="window" lastClr="FFFFFF"/>
              </a:solidFill>
            </a:endParaRPr>
          </a:p>
        </p:txBody>
      </p:sp>
      <p:grpSp>
        <p:nvGrpSpPr>
          <p:cNvPr id="8" name="Group 7"/>
          <p:cNvGrpSpPr/>
          <p:nvPr userDrawn="1"/>
        </p:nvGrpSpPr>
        <p:grpSpPr>
          <a:xfrm>
            <a:off x="179512" y="476672"/>
            <a:ext cx="3442513" cy="2084985"/>
            <a:chOff x="7555517" y="5907234"/>
            <a:chExt cx="1467931" cy="889063"/>
          </a:xfrm>
        </p:grpSpPr>
        <p:pic>
          <p:nvPicPr>
            <p:cNvPr id="9" name="Picture 2" descr="Z:\3. Client Projects\3.4 D\Dana\ABCD_1234\4. Asset Management\Logos\Dan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89659" y="6038390"/>
              <a:ext cx="1202821" cy="63097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7555517" y="5907234"/>
              <a:ext cx="1467931" cy="889063"/>
              <a:chOff x="7555517" y="5907234"/>
              <a:chExt cx="1467931" cy="889063"/>
            </a:xfrm>
            <a:noFill/>
          </p:grpSpPr>
          <p:sp>
            <p:nvSpPr>
              <p:cNvPr id="11" name="Rectangle 10"/>
              <p:cNvSpPr/>
              <p:nvPr userDrawn="1"/>
            </p:nvSpPr>
            <p:spPr>
              <a:xfrm>
                <a:off x="7555517" y="5907234"/>
                <a:ext cx="1467931" cy="130968"/>
              </a:xfrm>
              <a:prstGeom prst="rect">
                <a:avLst/>
              </a:prstGeom>
              <a:grpFill/>
              <a:ln w="6350" cap="flat" cmpd="sng" algn="ctr">
                <a:noFill/>
                <a:prstDash val="dash"/>
              </a:ln>
              <a:effectLst/>
            </p:spPr>
            <p:txBody>
              <a:bodyPr rtlCol="0" anchor="ctr"/>
              <a:lstStyle/>
              <a:p>
                <a:pPr algn="ctr">
                  <a:defRPr/>
                </a:pPr>
                <a:endParaRPr lang="en-US" kern="0">
                  <a:solidFill>
                    <a:sysClr val="window" lastClr="FFFFFF"/>
                  </a:solidFill>
                </a:endParaRPr>
              </a:p>
            </p:txBody>
          </p:sp>
          <p:sp>
            <p:nvSpPr>
              <p:cNvPr id="12" name="Rectangle 11"/>
              <p:cNvSpPr/>
              <p:nvPr userDrawn="1"/>
            </p:nvSpPr>
            <p:spPr>
              <a:xfrm>
                <a:off x="7555517" y="6665140"/>
                <a:ext cx="1467931" cy="130968"/>
              </a:xfrm>
              <a:prstGeom prst="rect">
                <a:avLst/>
              </a:prstGeom>
              <a:grpFill/>
              <a:ln w="6350" cap="flat" cmpd="sng" algn="ctr">
                <a:noFill/>
                <a:prstDash val="dash"/>
              </a:ln>
              <a:effectLst/>
            </p:spPr>
            <p:txBody>
              <a:bodyPr rtlCol="0" anchor="ctr"/>
              <a:lstStyle/>
              <a:p>
                <a:pPr algn="ctr">
                  <a:defRPr/>
                </a:pPr>
                <a:endParaRPr lang="en-US" kern="0">
                  <a:solidFill>
                    <a:sysClr val="window" lastClr="FFFFFF"/>
                  </a:solidFill>
                </a:endParaRPr>
              </a:p>
            </p:txBody>
          </p:sp>
          <p:sp>
            <p:nvSpPr>
              <p:cNvPr id="13" name="Rectangle 12"/>
              <p:cNvSpPr/>
              <p:nvPr userDrawn="1"/>
            </p:nvSpPr>
            <p:spPr>
              <a:xfrm rot="16200000">
                <a:off x="7176469" y="6286282"/>
                <a:ext cx="889063" cy="130968"/>
              </a:xfrm>
              <a:prstGeom prst="rect">
                <a:avLst/>
              </a:prstGeom>
              <a:grpFill/>
              <a:ln w="6350" cap="flat" cmpd="sng" algn="ctr">
                <a:noFill/>
                <a:prstDash val="dash"/>
              </a:ln>
              <a:effectLst/>
            </p:spPr>
            <p:txBody>
              <a:bodyPr rtlCol="0" anchor="ctr"/>
              <a:lstStyle/>
              <a:p>
                <a:pPr algn="ctr">
                  <a:defRPr/>
                </a:pPr>
                <a:endParaRPr lang="en-US" kern="0">
                  <a:solidFill>
                    <a:sysClr val="window" lastClr="FFFFFF"/>
                  </a:solidFill>
                </a:endParaRPr>
              </a:p>
            </p:txBody>
          </p:sp>
          <p:sp>
            <p:nvSpPr>
              <p:cNvPr id="14" name="Rectangle 13"/>
              <p:cNvSpPr/>
              <p:nvPr userDrawn="1"/>
            </p:nvSpPr>
            <p:spPr>
              <a:xfrm rot="16200000">
                <a:off x="8513432" y="6286282"/>
                <a:ext cx="889063" cy="130968"/>
              </a:xfrm>
              <a:prstGeom prst="rect">
                <a:avLst/>
              </a:prstGeom>
              <a:grpFill/>
              <a:ln w="6350" cap="flat" cmpd="sng" algn="ctr">
                <a:noFill/>
                <a:prstDash val="dash"/>
              </a:ln>
              <a:effectLst/>
            </p:spPr>
            <p:txBody>
              <a:bodyPr rtlCol="0" anchor="ctr"/>
              <a:lstStyle/>
              <a:p>
                <a:pPr algn="ctr">
                  <a:defRPr/>
                </a:pPr>
                <a:endParaRPr lang="en-US" kern="0">
                  <a:solidFill>
                    <a:sysClr val="window" lastClr="FFFFFF"/>
                  </a:solidFill>
                </a:endParaRPr>
              </a:p>
            </p:txBody>
          </p:sp>
        </p:grpSp>
      </p:grpSp>
      <p:sp>
        <p:nvSpPr>
          <p:cNvPr id="15" name="Rectangle 14"/>
          <p:cNvSpPr/>
          <p:nvPr userDrawn="1"/>
        </p:nvSpPr>
        <p:spPr>
          <a:xfrm>
            <a:off x="0" y="5807653"/>
            <a:ext cx="9144000" cy="72000"/>
          </a:xfrm>
          <a:prstGeom prst="rect">
            <a:avLst/>
          </a:prstGeom>
          <a:gradFill>
            <a:gsLst>
              <a:gs pos="0">
                <a:schemeClr val="bg2">
                  <a:lumMod val="75000"/>
                </a:schemeClr>
              </a:gs>
              <a:gs pos="100000">
                <a:schemeClr val="bg2"/>
              </a:gs>
            </a:gsLst>
            <a:lin ang="16200000" scaled="1"/>
          </a:gradFill>
          <a:ln w="25400" cap="flat" cmpd="sng" algn="ctr">
            <a:noFill/>
            <a:prstDash val="solid"/>
          </a:ln>
          <a:effectLst/>
        </p:spPr>
        <p:txBody>
          <a:bodyPr rtlCol="0" anchor="ctr"/>
          <a:lstStyle/>
          <a:p>
            <a:pPr algn="ctr"/>
            <a:endParaRPr lang="en-US" kern="0">
              <a:solidFill>
                <a:sysClr val="window" lastClr="FFFFFF"/>
              </a:solidFill>
            </a:endParaRPr>
          </a:p>
        </p:txBody>
      </p:sp>
      <p:sp>
        <p:nvSpPr>
          <p:cNvPr id="16" name="Rectangle 15"/>
          <p:cNvSpPr/>
          <p:nvPr userDrawn="1"/>
        </p:nvSpPr>
        <p:spPr>
          <a:xfrm>
            <a:off x="0" y="2941416"/>
            <a:ext cx="9144000" cy="403000"/>
          </a:xfrm>
          <a:prstGeom prst="rect">
            <a:avLst/>
          </a:prstGeom>
          <a:gradFill>
            <a:gsLst>
              <a:gs pos="0">
                <a:schemeClr val="tx2">
                  <a:lumMod val="75000"/>
                </a:schemeClr>
              </a:gs>
              <a:gs pos="100000">
                <a:schemeClr val="tx2"/>
              </a:gs>
            </a:gsLst>
            <a:lin ang="16200000" scaled="1"/>
          </a:gradFill>
          <a:ln w="25400" cap="flat" cmpd="sng" algn="ctr">
            <a:noFill/>
            <a:prstDash val="solid"/>
          </a:ln>
          <a:effectLst/>
        </p:spPr>
        <p:txBody>
          <a:bodyPr rtlCol="0" anchor="ctr"/>
          <a:lstStyle/>
          <a:p>
            <a:pPr algn="ctr"/>
            <a:endParaRPr lang="en-US" kern="0">
              <a:solidFill>
                <a:sysClr val="window" lastClr="FFFFFF"/>
              </a:solidFill>
            </a:endParaRPr>
          </a:p>
        </p:txBody>
      </p:sp>
      <p:sp>
        <p:nvSpPr>
          <p:cNvPr id="17" name="Rectangle 16"/>
          <p:cNvSpPr/>
          <p:nvPr userDrawn="1"/>
        </p:nvSpPr>
        <p:spPr>
          <a:xfrm>
            <a:off x="6457950" y="3365849"/>
            <a:ext cx="2686050" cy="2419904"/>
          </a:xfrm>
          <a:prstGeom prst="rect">
            <a:avLst/>
          </a:prstGeom>
          <a:gradFill>
            <a:gsLst>
              <a:gs pos="0">
                <a:schemeClr val="tx2">
                  <a:lumMod val="75000"/>
                </a:schemeClr>
              </a:gs>
              <a:gs pos="100000">
                <a:schemeClr val="tx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 lastClr="FFFFFF"/>
              </a:solidFill>
            </a:endParaRPr>
          </a:p>
        </p:txBody>
      </p:sp>
      <p:sp>
        <p:nvSpPr>
          <p:cNvPr id="21" name="TextBox 20"/>
          <p:cNvSpPr txBox="1"/>
          <p:nvPr userDrawn="1"/>
        </p:nvSpPr>
        <p:spPr bwMode="white">
          <a:xfrm>
            <a:off x="6491001" y="3481330"/>
            <a:ext cx="2619948" cy="2188942"/>
          </a:xfrm>
          <a:prstGeom prst="rect">
            <a:avLst/>
          </a:prstGeom>
        </p:spPr>
        <p:txBody>
          <a:bodyPr vert="horz" wrap="square" lIns="91440" tIns="45720" rIns="91440" bIns="45720" rtlCol="0" anchor="ctr" anchorCtr="0">
            <a:normAutofit/>
          </a:bodyPr>
          <a:lstStyle/>
          <a:p>
            <a:pPr algn="ctr">
              <a:spcBef>
                <a:spcPct val="20000"/>
              </a:spcBef>
              <a:buClr>
                <a:srgbClr val="315585"/>
              </a:buClr>
              <a:buFont typeface="Arial" pitchFamily="34" charset="0"/>
              <a:buNone/>
              <a:defRPr/>
            </a:pPr>
            <a:r>
              <a:rPr lang="en-US" sz="1200" smtClean="0">
                <a:solidFill>
                  <a:prstClr val="white"/>
                </a:solidFill>
              </a:rPr>
              <a:t>Honesty &amp; Integrity</a:t>
            </a:r>
          </a:p>
          <a:p>
            <a:pPr algn="ctr">
              <a:spcBef>
                <a:spcPct val="20000"/>
              </a:spcBef>
              <a:buClr>
                <a:srgbClr val="315585"/>
              </a:buClr>
              <a:buFont typeface="Arial" pitchFamily="34" charset="0"/>
              <a:buNone/>
              <a:defRPr/>
            </a:pPr>
            <a:endParaRPr lang="en-US" sz="1200" smtClean="0">
              <a:solidFill>
                <a:prstClr val="white"/>
              </a:solidFill>
            </a:endParaRPr>
          </a:p>
          <a:p>
            <a:pPr algn="ctr">
              <a:spcBef>
                <a:spcPct val="20000"/>
              </a:spcBef>
              <a:buClr>
                <a:srgbClr val="315585"/>
              </a:buClr>
              <a:buFont typeface="Arial" pitchFamily="34" charset="0"/>
              <a:buNone/>
              <a:defRPr/>
            </a:pPr>
            <a:r>
              <a:rPr lang="en-US" sz="1200" smtClean="0">
                <a:solidFill>
                  <a:prstClr val="white"/>
                </a:solidFill>
              </a:rPr>
              <a:t>Good Corporate Citizen</a:t>
            </a:r>
          </a:p>
          <a:p>
            <a:pPr algn="ctr">
              <a:spcBef>
                <a:spcPct val="20000"/>
              </a:spcBef>
              <a:buClr>
                <a:srgbClr val="315585"/>
              </a:buClr>
              <a:buFont typeface="Arial" pitchFamily="34" charset="0"/>
              <a:buNone/>
              <a:defRPr/>
            </a:pPr>
            <a:endParaRPr lang="en-US" sz="1200" smtClean="0">
              <a:solidFill>
                <a:prstClr val="white"/>
              </a:solidFill>
            </a:endParaRPr>
          </a:p>
          <a:p>
            <a:pPr algn="ctr">
              <a:spcBef>
                <a:spcPct val="20000"/>
              </a:spcBef>
              <a:buClr>
                <a:srgbClr val="315585"/>
              </a:buClr>
              <a:buFont typeface="Arial" pitchFamily="34" charset="0"/>
              <a:buNone/>
              <a:defRPr/>
            </a:pPr>
            <a:r>
              <a:rPr lang="en-US" sz="1200" smtClean="0">
                <a:solidFill>
                  <a:prstClr val="white"/>
                </a:solidFill>
              </a:rPr>
              <a:t>Open Communication</a:t>
            </a:r>
          </a:p>
          <a:p>
            <a:pPr algn="ctr">
              <a:spcBef>
                <a:spcPct val="20000"/>
              </a:spcBef>
              <a:buClr>
                <a:srgbClr val="315585"/>
              </a:buClr>
              <a:buFont typeface="Arial" pitchFamily="34" charset="0"/>
              <a:buNone/>
              <a:defRPr/>
            </a:pPr>
            <a:endParaRPr lang="en-US" sz="1200" smtClean="0">
              <a:solidFill>
                <a:prstClr val="white"/>
              </a:solidFill>
            </a:endParaRPr>
          </a:p>
          <a:p>
            <a:pPr algn="ctr">
              <a:spcBef>
                <a:spcPct val="20000"/>
              </a:spcBef>
              <a:buClr>
                <a:srgbClr val="315585"/>
              </a:buClr>
              <a:buFont typeface="Arial" pitchFamily="34" charset="0"/>
              <a:buNone/>
              <a:defRPr/>
            </a:pPr>
            <a:r>
              <a:rPr lang="en-US" sz="1200" smtClean="0">
                <a:solidFill>
                  <a:prstClr val="white"/>
                </a:solidFill>
              </a:rPr>
              <a:t>Continuous Improvement</a:t>
            </a:r>
          </a:p>
        </p:txBody>
      </p:sp>
      <p:sp>
        <p:nvSpPr>
          <p:cNvPr id="20" name="Rectangle 10"/>
          <p:cNvSpPr>
            <a:spLocks noChangeArrowheads="1"/>
          </p:cNvSpPr>
          <p:nvPr userDrawn="1"/>
        </p:nvSpPr>
        <p:spPr bwMode="auto">
          <a:xfrm>
            <a:off x="336550" y="6435725"/>
            <a:ext cx="8502650" cy="3365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en-US" sz="800" dirty="0" smtClean="0">
                <a:solidFill>
                  <a:prstClr val="black"/>
                </a:solidFill>
              </a:rPr>
              <a:t>© 2015 Dana Limited. This presentation contains copyrighted and confidential information of Dana Holding Corporation and/or its subsidiaries. Those having access to this work </a:t>
            </a:r>
            <a:br>
              <a:rPr lang="en-US" sz="800" dirty="0" smtClean="0">
                <a:solidFill>
                  <a:prstClr val="black"/>
                </a:solidFill>
              </a:rPr>
            </a:br>
            <a:r>
              <a:rPr lang="en-US" sz="800" dirty="0" smtClean="0">
                <a:solidFill>
                  <a:prstClr val="black"/>
                </a:solidFill>
              </a:rPr>
              <a:t>   may not copy it, use it, or disclose the information contained within it without written authorization of Dana Holding Corporation. Unauthorized use may result in prosecution.</a:t>
            </a:r>
            <a:endParaRPr lang="en-US" dirty="0" smtClean="0">
              <a:solidFill>
                <a:prstClr val="black"/>
              </a:solidFill>
            </a:endParaRPr>
          </a:p>
        </p:txBody>
      </p:sp>
      <p:sp>
        <p:nvSpPr>
          <p:cNvPr id="2" name="Title 1"/>
          <p:cNvSpPr>
            <a:spLocks noGrp="1"/>
          </p:cNvSpPr>
          <p:nvPr>
            <p:ph type="ctrTitle"/>
          </p:nvPr>
        </p:nvSpPr>
        <p:spPr bwMode="white">
          <a:xfrm>
            <a:off x="107504" y="3550156"/>
            <a:ext cx="5806800" cy="655200"/>
          </a:xfrm>
        </p:spPr>
        <p:txBody>
          <a:bodyPr vert="horz" lIns="91440" tIns="45720" rIns="91440" bIns="45720" rtlCol="0" anchor="b" anchorCtr="0">
            <a:normAutofit/>
          </a:bodyPr>
          <a:lstStyle>
            <a:lvl1pPr>
              <a:defRPr lang="en-GB" sz="2800">
                <a:effectLst/>
              </a:defRPr>
            </a:lvl1pPr>
          </a:lstStyle>
          <a:p>
            <a:pPr marL="0" lvl="0"/>
            <a:r>
              <a:rPr lang="en-US" noProof="0" smtClean="0"/>
              <a:t>Click to edit Master title style</a:t>
            </a:r>
            <a:endParaRPr lang="en-US" noProof="0"/>
          </a:p>
        </p:txBody>
      </p:sp>
      <p:sp>
        <p:nvSpPr>
          <p:cNvPr id="3" name="Subtitle 2"/>
          <p:cNvSpPr>
            <a:spLocks noGrp="1"/>
          </p:cNvSpPr>
          <p:nvPr>
            <p:ph type="subTitle" idx="1"/>
          </p:nvPr>
        </p:nvSpPr>
        <p:spPr bwMode="white">
          <a:xfrm>
            <a:off x="107504" y="4303376"/>
            <a:ext cx="5806800" cy="1278000"/>
          </a:xfrm>
        </p:spPr>
        <p:txBody>
          <a:bodyPr vert="horz" lIns="91440" tIns="45720" rIns="91440" bIns="45720" rtlCol="0">
            <a:normAutofit/>
          </a:bodyPr>
          <a:lstStyle>
            <a:lvl1pPr>
              <a:defRPr lang="en-GB" sz="2400" dirty="0">
                <a:solidFill>
                  <a:schemeClr val="bg1"/>
                </a:solidFill>
                <a:effectLst/>
              </a:defRPr>
            </a:lvl1pPr>
          </a:lstStyle>
          <a:p>
            <a:pPr marL="0" lvl="0" indent="0">
              <a:buNone/>
            </a:pPr>
            <a:r>
              <a:rPr lang="en-US" noProof="0" smtClean="0"/>
              <a:t>Click to edit Master subtitle style</a:t>
            </a:r>
            <a:endParaRPr lang="en-US" noProof="0"/>
          </a:p>
        </p:txBody>
      </p:sp>
    </p:spTree>
    <p:extLst>
      <p:ext uri="{BB962C8B-B14F-4D97-AF65-F5344CB8AC3E}">
        <p14:creationId xmlns:p14="http://schemas.microsoft.com/office/powerpoint/2010/main" val="262087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Freeform 9"/>
          <p:cNvSpPr>
            <a:spLocks/>
          </p:cNvSpPr>
          <p:nvPr userDrawn="1"/>
        </p:nvSpPr>
        <p:spPr bwMode="auto">
          <a:xfrm>
            <a:off x="-1435" y="172164"/>
            <a:ext cx="7543350" cy="801840"/>
          </a:xfrm>
          <a:custGeom>
            <a:avLst/>
            <a:gdLst>
              <a:gd name="T0" fmla="*/ 0 w 4732"/>
              <a:gd name="T1" fmla="*/ 0 h 503"/>
              <a:gd name="T2" fmla="*/ 4732 w 4732"/>
              <a:gd name="T3" fmla="*/ 0 h 503"/>
              <a:gd name="T4" fmla="*/ 4732 w 4732"/>
              <a:gd name="T5" fmla="*/ 503 h 503"/>
              <a:gd name="T6" fmla="*/ 0 w 4732"/>
              <a:gd name="T7" fmla="*/ 503 h 503"/>
              <a:gd name="T8" fmla="*/ 0 w 4732"/>
              <a:gd name="T9" fmla="*/ 0 h 503"/>
              <a:gd name="T10" fmla="*/ 0 w 4732"/>
              <a:gd name="T11" fmla="*/ 0 h 503"/>
            </a:gdLst>
            <a:ahLst/>
            <a:cxnLst>
              <a:cxn ang="0">
                <a:pos x="T0" y="T1"/>
              </a:cxn>
              <a:cxn ang="0">
                <a:pos x="T2" y="T3"/>
              </a:cxn>
              <a:cxn ang="0">
                <a:pos x="T4" y="T5"/>
              </a:cxn>
              <a:cxn ang="0">
                <a:pos x="T6" y="T7"/>
              </a:cxn>
              <a:cxn ang="0">
                <a:pos x="T8" y="T9"/>
              </a:cxn>
              <a:cxn ang="0">
                <a:pos x="T10" y="T11"/>
              </a:cxn>
            </a:cxnLst>
            <a:rect l="0" t="0" r="r" b="b"/>
            <a:pathLst>
              <a:path w="4732" h="503">
                <a:moveTo>
                  <a:pt x="0" y="0"/>
                </a:moveTo>
                <a:lnTo>
                  <a:pt x="4732" y="0"/>
                </a:lnTo>
                <a:lnTo>
                  <a:pt x="4732" y="503"/>
                </a:lnTo>
                <a:lnTo>
                  <a:pt x="0" y="503"/>
                </a:lnTo>
                <a:lnTo>
                  <a:pt x="0" y="0"/>
                </a:lnTo>
                <a:lnTo>
                  <a:pt x="0" y="0"/>
                </a:lnTo>
                <a:close/>
              </a:path>
            </a:pathLst>
          </a:custGeom>
          <a:gradFill flip="none" rotWithShape="1">
            <a:gsLst>
              <a:gs pos="0">
                <a:srgbClr val="31B6FD">
                  <a:lumMod val="75000"/>
                </a:srgbClr>
              </a:gs>
              <a:gs pos="100000">
                <a:srgbClr val="31B6FD"/>
              </a:gs>
            </a:gsLst>
            <a:lin ang="16200000" scaled="1"/>
            <a:tileRect/>
          </a:gra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en-GB" kern="0">
              <a:solidFill>
                <a:sysClr val="window" lastClr="FFFFFF"/>
              </a:solidFill>
            </a:endParaRPr>
          </a:p>
        </p:txBody>
      </p:sp>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Slide Number Placeholder 5"/>
          <p:cNvSpPr>
            <a:spLocks noGrp="1"/>
          </p:cNvSpPr>
          <p:nvPr>
            <p:ph type="sldNum" sz="quarter" idx="12"/>
          </p:nvPr>
        </p:nvSpPr>
        <p:spPr/>
        <p:txBody>
          <a:bodyPr/>
          <a:lstStyle>
            <a:lvl1pPr algn="r">
              <a:defRPr/>
            </a:lvl1pPr>
          </a:lstStyle>
          <a:p>
            <a:fld id="{27CD04FF-1845-4D33-BCE5-44C3DCFA79A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759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Slide Number Placeholder 5"/>
          <p:cNvSpPr>
            <a:spLocks noGrp="1"/>
          </p:cNvSpPr>
          <p:nvPr>
            <p:ph type="sldNum" sz="quarter" idx="12"/>
          </p:nvPr>
        </p:nvSpPr>
        <p:spPr/>
        <p:txBody>
          <a:bodyPr/>
          <a:lstStyle>
            <a:lvl1pPr algn="r">
              <a:defRPr/>
            </a:lvl1pPr>
          </a:lstStyle>
          <a:p>
            <a:fld id="{27CD04FF-1845-4D33-BCE5-44C3DCFA79AD}" type="slidenum">
              <a:rPr lang="en-US" smtClean="0">
                <a:solidFill>
                  <a:prstClr val="black"/>
                </a:solidFill>
              </a:rPr>
              <a:pPr/>
              <a:t>‹#›</a:t>
            </a:fld>
            <a:endParaRPr lang="en-US">
              <a:solidFill>
                <a:prstClr val="black"/>
              </a:solidFill>
            </a:endParaRPr>
          </a:p>
        </p:txBody>
      </p:sp>
      <p:sp>
        <p:nvSpPr>
          <p:cNvPr id="4" name="Rectangle 3"/>
          <p:cNvSpPr/>
          <p:nvPr userDrawn="1"/>
        </p:nvSpPr>
        <p:spPr bwMode="white">
          <a:xfrm>
            <a:off x="0" y="990059"/>
            <a:ext cx="9144000" cy="13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5821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lgn="r">
              <a:defRPr/>
            </a:lvl1pPr>
          </a:lstStyle>
          <a:p>
            <a:pPr>
              <a:defRPr/>
            </a:pPr>
            <a:fld id="{16E8D614-2096-4505-B030-9AA8D2A176B6}"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349384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863604" y="1172749"/>
            <a:ext cx="7777163"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0150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55798" y="1123957"/>
            <a:ext cx="7848650" cy="461665"/>
          </a:xfrm>
        </p:spPr>
        <p:txBody>
          <a:bodyPr>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5"/>
          </p:nvPr>
        </p:nvSpPr>
        <p:spPr>
          <a:xfrm>
            <a:off x="863604" y="1701800"/>
            <a:ext cx="7777163" cy="4223477"/>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a:lvl4pPr>
            <a:lvl5pPr>
              <a:spcBef>
                <a:spcPts val="4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7"/>
            <a:ext cx="7643192" cy="1143000"/>
          </a:xfrm>
        </p:spPr>
        <p:txBody>
          <a:bodyPr/>
          <a:lstStyle>
            <a:lvl1pPr algn="l">
              <a:defRPr>
                <a:solidFill>
                  <a:srgbClr val="FF0000"/>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1043608" y="1600201"/>
            <a:ext cx="764319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xfrm>
            <a:off x="4177820" y="6343132"/>
            <a:ext cx="874440" cy="365125"/>
          </a:xfrm>
        </p:spPr>
        <p:txBody>
          <a:bodyPr/>
          <a:lstStyle>
            <a:lvl1pPr algn="ctr">
              <a:defRPr/>
            </a:lvl1pPr>
          </a:lstStyle>
          <a:p>
            <a:fld id="{33E9EC35-AD31-4AB2-93A8-D6F93F11AE10}" type="slidenum">
              <a:rPr lang="en-GB" smtClean="0"/>
              <a:pPr/>
              <a:t>‹#›</a:t>
            </a:fld>
            <a:endParaRPr lang="en-GB"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6156"/>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4"/>
          <p:cNvSpPr txBox="1">
            <a:spLocks/>
          </p:cNvSpPr>
          <p:nvPr userDrawn="1"/>
        </p:nvSpPr>
        <p:spPr>
          <a:xfrm>
            <a:off x="6372200" y="6343132"/>
            <a:ext cx="298129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srgbClr val="FF0000"/>
                </a:solidFill>
              </a:rPr>
              <a:t>www.nafems.org</a:t>
            </a:r>
            <a:endParaRPr lang="en-GB" dirty="0">
              <a:solidFill>
                <a:srgbClr val="FF0000"/>
              </a:solidFill>
            </a:endParaRPr>
          </a:p>
        </p:txBody>
      </p:sp>
    </p:spTree>
    <p:extLst>
      <p:ext uri="{BB962C8B-B14F-4D97-AF65-F5344CB8AC3E}">
        <p14:creationId xmlns:p14="http://schemas.microsoft.com/office/powerpoint/2010/main" val="30705460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233FB2D-95DD-4632-92B4-B7698FD7850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49257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200" b="0" noProof="0" dirty="0">
                <a:solidFill>
                  <a:schemeClr val="tx1">
                    <a:lumMod val="65000"/>
                    <a:lumOff val="35000"/>
                  </a:schemeClr>
                </a:solidFill>
                <a:latin typeface="Century Gothic" pitchFamily="34" charset="0"/>
                <a:ea typeface="+mj-ea"/>
                <a:cs typeface="+mj-cs"/>
              </a:defRPr>
            </a:lvl1pPr>
          </a:lstStyle>
          <a:p>
            <a:pPr lvl="0" algn="l"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Footer Placeholder 2"/>
          <p:cNvSpPr>
            <a:spLocks noGrp="1"/>
          </p:cNvSpPr>
          <p:nvPr>
            <p:ph type="ftr" sz="quarter" idx="10"/>
          </p:nvPr>
        </p:nvSpPr>
        <p:spPr>
          <a:xfrm>
            <a:off x="3727313" y="622570"/>
            <a:ext cx="5270771" cy="320675"/>
          </a:xfrm>
          <a:prstGeom prst="rect">
            <a:avLst/>
          </a:prstGeom>
        </p:spPr>
        <p:txBody>
          <a:bodyPr/>
          <a:lstStyle/>
          <a:p>
            <a:r>
              <a:rPr lang="en-US" smtClean="0">
                <a:solidFill>
                  <a:prstClr val="black"/>
                </a:solidFill>
              </a:rPr>
              <a:t>Slide Sub-Title</a:t>
            </a:r>
          </a:p>
        </p:txBody>
      </p:sp>
    </p:spTree>
    <p:extLst>
      <p:ext uri="{BB962C8B-B14F-4D97-AF65-F5344CB8AC3E}">
        <p14:creationId xmlns:p14="http://schemas.microsoft.com/office/powerpoint/2010/main" val="2130592634"/>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55798" y="1123982"/>
            <a:ext cx="7848650" cy="397032"/>
          </a:xfrm>
        </p:spPr>
        <p:txBody>
          <a:bodyPr>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5"/>
          </p:nvPr>
        </p:nvSpPr>
        <p:spPr>
          <a:xfrm>
            <a:off x="863604" y="1701800"/>
            <a:ext cx="7777163" cy="4223477"/>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a:lvl4pPr>
            <a:lvl5pPr>
              <a:spcBef>
                <a:spcPts val="4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38193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72" b="31291"/>
          <a:stretch/>
        </p:blipFill>
        <p:spPr>
          <a:xfrm rot="16200000">
            <a:off x="3303240" y="1017239"/>
            <a:ext cx="6858000" cy="4823521"/>
          </a:xfrm>
          <a:prstGeom prst="rect">
            <a:avLst/>
          </a:prstGeom>
        </p:spPr>
      </p:pic>
      <p:sp>
        <p:nvSpPr>
          <p:cNvPr id="2" name="Title 1"/>
          <p:cNvSpPr>
            <a:spLocks noGrp="1"/>
          </p:cNvSpPr>
          <p:nvPr>
            <p:ph type="title"/>
          </p:nvPr>
        </p:nvSpPr>
        <p:spPr>
          <a:xfrm>
            <a:off x="467544" y="274637"/>
            <a:ext cx="8208912" cy="1143000"/>
          </a:xfrm>
        </p:spPr>
        <p:txBody>
          <a:bodyPr>
            <a:noAutofit/>
          </a:bodyPr>
          <a:lstStyle>
            <a:lvl1pPr algn="l">
              <a:defRPr sz="3600">
                <a:solidFill>
                  <a:srgbClr val="D72929"/>
                </a:solidFill>
                <a:latin typeface="Century Gothic"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67544" y="1600201"/>
            <a:ext cx="8208912" cy="4525963"/>
          </a:xfrm>
        </p:spPr>
        <p:txBody>
          <a:bodyPr>
            <a:normAutofit/>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DC663D9-A3D8-4D2E-98EB-1C88F197B7B2}" type="datetime1">
              <a:rPr lang="en-GB" smtClean="0"/>
              <a:t>24/03/2015</a:t>
            </a:fld>
            <a:endParaRPr lang="en-GB" dirty="0"/>
          </a:p>
        </p:txBody>
      </p:sp>
      <p:sp>
        <p:nvSpPr>
          <p:cNvPr id="6" name="Slide Number Placeholder 5"/>
          <p:cNvSpPr>
            <a:spLocks noGrp="1"/>
          </p:cNvSpPr>
          <p:nvPr>
            <p:ph type="sldNum" sz="quarter" idx="12"/>
          </p:nvPr>
        </p:nvSpPr>
        <p:spPr>
          <a:xfrm>
            <a:off x="4139952" y="6359515"/>
            <a:ext cx="1018456" cy="365125"/>
          </a:xfrm>
        </p:spPr>
        <p:txBody>
          <a:bodyPr/>
          <a:lstStyle/>
          <a:p>
            <a:pPr algn="ctr"/>
            <a:fld id="{33E9EC35-AD31-4AB2-93A8-D6F93F11AE10}" type="slidenum">
              <a:rPr lang="en-GB" smtClean="0"/>
              <a:pPr algn="ctr"/>
              <a:t>‹#›</a:t>
            </a:fld>
            <a:endParaRPr lang="en-GB" dirty="0"/>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26156"/>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4"/>
          <p:cNvSpPr txBox="1">
            <a:spLocks/>
          </p:cNvSpPr>
          <p:nvPr userDrawn="1"/>
        </p:nvSpPr>
        <p:spPr>
          <a:xfrm>
            <a:off x="6372200" y="6343132"/>
            <a:ext cx="298129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srgbClr val="FF0000"/>
                </a:solidFill>
              </a:rPr>
              <a:t>www.nafems.org</a:t>
            </a:r>
            <a:endParaRPr lang="en-GB" dirty="0">
              <a:solidFill>
                <a:srgbClr val="FF0000"/>
              </a:solidFill>
            </a:endParaRPr>
          </a:p>
        </p:txBody>
      </p:sp>
    </p:spTree>
    <p:extLst>
      <p:ext uri="{BB962C8B-B14F-4D97-AF65-F5344CB8AC3E}">
        <p14:creationId xmlns:p14="http://schemas.microsoft.com/office/powerpoint/2010/main" val="8067285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38A5E5-4B0A-4408-AF59-06A9FBF6EBA1}" type="datetime1">
              <a:rPr lang="en-GB" smtClean="0"/>
              <a:t>24/03/2015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34974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6876256" y="0"/>
            <a:ext cx="3691128" cy="5879592"/>
          </a:xfrm>
          <a:prstGeom prst="rect">
            <a:avLst/>
          </a:prstGeom>
        </p:spPr>
      </p:pic>
      <p:sp>
        <p:nvSpPr>
          <p:cNvPr id="2" name="Title 1"/>
          <p:cNvSpPr>
            <a:spLocks noGrp="1"/>
          </p:cNvSpPr>
          <p:nvPr>
            <p:ph type="title"/>
          </p:nvPr>
        </p:nvSpPr>
        <p:spPr>
          <a:xfrm>
            <a:off x="827584" y="274637"/>
            <a:ext cx="7488832" cy="1143000"/>
          </a:xfrm>
        </p:spPr>
        <p:txBody>
          <a:bodyPr/>
          <a:lstStyle>
            <a:lvl1pPr algn="l">
              <a:defRPr>
                <a:solidFill>
                  <a:srgbClr val="FF0000"/>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827584" y="1600201"/>
            <a:ext cx="748883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DC663D9-A3D8-4D2E-98EB-1C88F197B7B2}" type="datetime1">
              <a:rPr lang="en-GB" smtClean="0"/>
              <a:t>24/03/2015</a:t>
            </a:fld>
            <a:endParaRPr lang="en-GB" dirty="0"/>
          </a:p>
        </p:txBody>
      </p:sp>
      <p:sp>
        <p:nvSpPr>
          <p:cNvPr id="6" name="Slide Number Placeholder 5"/>
          <p:cNvSpPr>
            <a:spLocks noGrp="1"/>
          </p:cNvSpPr>
          <p:nvPr>
            <p:ph type="sldNum" sz="quarter" idx="12"/>
          </p:nvPr>
        </p:nvSpPr>
        <p:spPr>
          <a:xfrm>
            <a:off x="4139952" y="6359515"/>
            <a:ext cx="1018456" cy="365125"/>
          </a:xfrm>
        </p:spPr>
        <p:txBody>
          <a:bodyPr/>
          <a:lstStyle/>
          <a:p>
            <a:pPr algn="ctr"/>
            <a:fld id="{33E9EC35-AD31-4AB2-93A8-D6F93F11AE10}" type="slidenum">
              <a:rPr lang="en-GB" smtClean="0"/>
              <a:pPr algn="ctr"/>
              <a:t>‹#›</a:t>
            </a:fld>
            <a:endParaRPr lang="en-GB" dirty="0"/>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26156"/>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4"/>
          <p:cNvSpPr txBox="1">
            <a:spLocks/>
          </p:cNvSpPr>
          <p:nvPr userDrawn="1"/>
        </p:nvSpPr>
        <p:spPr>
          <a:xfrm>
            <a:off x="6372200" y="6343132"/>
            <a:ext cx="298129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srgbClr val="FF0000"/>
                </a:solidFill>
              </a:rPr>
              <a:t>www.nafems.org</a:t>
            </a:r>
            <a:endParaRPr lang="en-GB" dirty="0">
              <a:solidFill>
                <a:srgbClr val="FF0000"/>
              </a:solidFill>
            </a:endParaRPr>
          </a:p>
        </p:txBody>
      </p:sp>
    </p:spTree>
    <p:extLst>
      <p:ext uri="{BB962C8B-B14F-4D97-AF65-F5344CB8AC3E}">
        <p14:creationId xmlns:p14="http://schemas.microsoft.com/office/powerpoint/2010/main" val="15092761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25871A-CB29-4D79-91D3-9F5E5A59EB81}" type="datetime1">
              <a:rPr lang="en-GB" smtClean="0"/>
              <a:t>24/03/2015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93165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5B5EF6-5928-4163-A3D1-A54E9A6111D4}" type="datetime1">
              <a:rPr lang="en-GB" smtClean="0"/>
              <a:t>24/03/2015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158321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8CB181-8AEC-41D7-91FF-95B821A59FFB}" type="datetime1">
              <a:rPr lang="en-GB" smtClean="0"/>
              <a:t>24/03/2015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203875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14138-9FAC-4040-8C9C-0CE170E7B57D}" type="datetime1">
              <a:rPr lang="en-GB" smtClean="0"/>
              <a:t>24/03/2015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30566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15813-87DF-45B2-988B-88A548706598}" type="datetime1">
              <a:rPr lang="en-GB" smtClean="0"/>
              <a:t>24/03/2015</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9EC35-AD31-4AB2-93A8-D6F93F11AE10}" type="slidenum">
              <a:rPr lang="en-GB" smtClean="0"/>
              <a:t>‹#›</a:t>
            </a:fld>
            <a:endParaRPr lang="en-GB" dirty="0"/>
          </a:p>
        </p:txBody>
      </p:sp>
    </p:spTree>
    <p:extLst>
      <p:ext uri="{BB962C8B-B14F-4D97-AF65-F5344CB8AC3E}">
        <p14:creationId xmlns:p14="http://schemas.microsoft.com/office/powerpoint/2010/main" val="243446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FF0000"/>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grpSp>
        <p:nvGrpSpPr>
          <p:cNvPr id="14" name="Group 13"/>
          <p:cNvGrpSpPr/>
          <p:nvPr/>
        </p:nvGrpSpPr>
        <p:grpSpPr>
          <a:xfrm>
            <a:off x="-38100" y="0"/>
            <a:ext cx="9182101" cy="1032987"/>
            <a:chOff x="0" y="5459413"/>
            <a:chExt cx="9144001" cy="1028701"/>
          </a:xfrm>
        </p:grpSpPr>
        <p:sp>
          <p:nvSpPr>
            <p:cNvPr id="16" name="Freeform 6"/>
            <p:cNvSpPr>
              <a:spLocks/>
            </p:cNvSpPr>
            <p:nvPr userDrawn="1"/>
          </p:nvSpPr>
          <p:spPr bwMode="auto">
            <a:xfrm>
              <a:off x="7561263" y="5630863"/>
              <a:ext cx="1582738" cy="798513"/>
            </a:xfrm>
            <a:custGeom>
              <a:avLst/>
              <a:gdLst>
                <a:gd name="T0" fmla="*/ 0 w 997"/>
                <a:gd name="T1" fmla="*/ 0 h 503"/>
                <a:gd name="T2" fmla="*/ 997 w 997"/>
                <a:gd name="T3" fmla="*/ 0 h 503"/>
                <a:gd name="T4" fmla="*/ 997 w 997"/>
                <a:gd name="T5" fmla="*/ 503 h 503"/>
                <a:gd name="T6" fmla="*/ 0 w 997"/>
                <a:gd name="T7" fmla="*/ 503 h 503"/>
                <a:gd name="T8" fmla="*/ 0 w 997"/>
                <a:gd name="T9" fmla="*/ 0 h 503"/>
                <a:gd name="T10" fmla="*/ 0 w 997"/>
                <a:gd name="T11" fmla="*/ 0 h 503"/>
              </a:gdLst>
              <a:ahLst/>
              <a:cxnLst>
                <a:cxn ang="0">
                  <a:pos x="T0" y="T1"/>
                </a:cxn>
                <a:cxn ang="0">
                  <a:pos x="T2" y="T3"/>
                </a:cxn>
                <a:cxn ang="0">
                  <a:pos x="T4" y="T5"/>
                </a:cxn>
                <a:cxn ang="0">
                  <a:pos x="T6" y="T7"/>
                </a:cxn>
                <a:cxn ang="0">
                  <a:pos x="T8" y="T9"/>
                </a:cxn>
                <a:cxn ang="0">
                  <a:pos x="T10" y="T11"/>
                </a:cxn>
              </a:cxnLst>
              <a:rect l="0" t="0" r="r" b="b"/>
              <a:pathLst>
                <a:path w="997" h="503">
                  <a:moveTo>
                    <a:pt x="0" y="0"/>
                  </a:moveTo>
                  <a:lnTo>
                    <a:pt x="997" y="0"/>
                  </a:lnTo>
                  <a:lnTo>
                    <a:pt x="997" y="503"/>
                  </a:lnTo>
                  <a:lnTo>
                    <a:pt x="0" y="503"/>
                  </a:lnTo>
                  <a:lnTo>
                    <a:pt x="0" y="0"/>
                  </a:lnTo>
                  <a:lnTo>
                    <a:pt x="0" y="0"/>
                  </a:lnTo>
                  <a:close/>
                </a:path>
              </a:pathLst>
            </a:custGeom>
            <a:gradFill>
              <a:gsLst>
                <a:gs pos="0">
                  <a:srgbClr val="073E87">
                    <a:lumMod val="75000"/>
                  </a:srgbClr>
                </a:gs>
                <a:gs pos="100000">
                  <a:srgbClr val="073E87"/>
                </a:gs>
              </a:gsLst>
              <a:lin ang="16200000" scaled="1"/>
            </a:gra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en-GB" kern="0">
                <a:solidFill>
                  <a:sysClr val="window" lastClr="FFFFFF"/>
                </a:solidFill>
              </a:endParaRPr>
            </a:p>
          </p:txBody>
        </p:sp>
        <p:sp>
          <p:nvSpPr>
            <p:cNvPr id="17" name="Freeform 7"/>
            <p:cNvSpPr>
              <a:spLocks/>
            </p:cNvSpPr>
            <p:nvPr userDrawn="1"/>
          </p:nvSpPr>
          <p:spPr bwMode="auto">
            <a:xfrm>
              <a:off x="36513" y="5459413"/>
              <a:ext cx="9107488" cy="158750"/>
            </a:xfrm>
            <a:custGeom>
              <a:avLst/>
              <a:gdLst>
                <a:gd name="T0" fmla="*/ 0 w 5737"/>
                <a:gd name="T1" fmla="*/ 0 h 100"/>
                <a:gd name="T2" fmla="*/ 5737 w 5737"/>
                <a:gd name="T3" fmla="*/ 0 h 100"/>
                <a:gd name="T4" fmla="*/ 5737 w 5737"/>
                <a:gd name="T5" fmla="*/ 100 h 100"/>
                <a:gd name="T6" fmla="*/ 0 w 5737"/>
                <a:gd name="T7" fmla="*/ 100 h 100"/>
                <a:gd name="T8" fmla="*/ 0 w 5737"/>
                <a:gd name="T9" fmla="*/ 0 h 100"/>
                <a:gd name="T10" fmla="*/ 0 w 5737"/>
                <a:gd name="T11" fmla="*/ 0 h 100"/>
              </a:gdLst>
              <a:ahLst/>
              <a:cxnLst>
                <a:cxn ang="0">
                  <a:pos x="T0" y="T1"/>
                </a:cxn>
                <a:cxn ang="0">
                  <a:pos x="T2" y="T3"/>
                </a:cxn>
                <a:cxn ang="0">
                  <a:pos x="T4" y="T5"/>
                </a:cxn>
                <a:cxn ang="0">
                  <a:pos x="T6" y="T7"/>
                </a:cxn>
                <a:cxn ang="0">
                  <a:pos x="T8" y="T9"/>
                </a:cxn>
                <a:cxn ang="0">
                  <a:pos x="T10" y="T11"/>
                </a:cxn>
              </a:cxnLst>
              <a:rect l="0" t="0" r="r" b="b"/>
              <a:pathLst>
                <a:path w="5737" h="100">
                  <a:moveTo>
                    <a:pt x="0" y="0"/>
                  </a:moveTo>
                  <a:lnTo>
                    <a:pt x="5737" y="0"/>
                  </a:lnTo>
                  <a:lnTo>
                    <a:pt x="5737" y="100"/>
                  </a:lnTo>
                  <a:lnTo>
                    <a:pt x="0" y="100"/>
                  </a:lnTo>
                  <a:lnTo>
                    <a:pt x="0" y="0"/>
                  </a:lnTo>
                  <a:lnTo>
                    <a:pt x="0" y="0"/>
                  </a:lnTo>
                  <a:close/>
                </a:path>
              </a:pathLst>
            </a:custGeom>
            <a:gradFill>
              <a:gsLst>
                <a:gs pos="0">
                  <a:srgbClr val="073E87">
                    <a:lumMod val="75000"/>
                  </a:srgbClr>
                </a:gs>
                <a:gs pos="100000">
                  <a:srgbClr val="073E87"/>
                </a:gs>
              </a:gsLst>
              <a:lin ang="16200000" scaled="1"/>
            </a:gra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en-GB" kern="0">
                <a:solidFill>
                  <a:sysClr val="window" lastClr="FFFFFF"/>
                </a:solidFill>
              </a:endParaRPr>
            </a:p>
          </p:txBody>
        </p:sp>
        <p:sp>
          <p:nvSpPr>
            <p:cNvPr id="18" name="Freeform 8"/>
            <p:cNvSpPr>
              <a:spLocks/>
            </p:cNvSpPr>
            <p:nvPr userDrawn="1"/>
          </p:nvSpPr>
          <p:spPr bwMode="auto">
            <a:xfrm>
              <a:off x="0" y="6442076"/>
              <a:ext cx="9144000" cy="46038"/>
            </a:xfrm>
            <a:custGeom>
              <a:avLst/>
              <a:gdLst>
                <a:gd name="T0" fmla="*/ 0 w 5760"/>
                <a:gd name="T1" fmla="*/ 0 h 29"/>
                <a:gd name="T2" fmla="*/ 5760 w 5760"/>
                <a:gd name="T3" fmla="*/ 0 h 29"/>
                <a:gd name="T4" fmla="*/ 5760 w 5760"/>
                <a:gd name="T5" fmla="*/ 29 h 29"/>
                <a:gd name="T6" fmla="*/ 0 w 5760"/>
                <a:gd name="T7" fmla="*/ 29 h 29"/>
                <a:gd name="T8" fmla="*/ 0 w 5760"/>
                <a:gd name="T9" fmla="*/ 0 h 29"/>
                <a:gd name="T10" fmla="*/ 0 w 5760"/>
                <a:gd name="T11" fmla="*/ 0 h 29"/>
              </a:gdLst>
              <a:ahLst/>
              <a:cxnLst>
                <a:cxn ang="0">
                  <a:pos x="T0" y="T1"/>
                </a:cxn>
                <a:cxn ang="0">
                  <a:pos x="T2" y="T3"/>
                </a:cxn>
                <a:cxn ang="0">
                  <a:pos x="T4" y="T5"/>
                </a:cxn>
                <a:cxn ang="0">
                  <a:pos x="T6" y="T7"/>
                </a:cxn>
                <a:cxn ang="0">
                  <a:pos x="T8" y="T9"/>
                </a:cxn>
                <a:cxn ang="0">
                  <a:pos x="T10" y="T11"/>
                </a:cxn>
              </a:cxnLst>
              <a:rect l="0" t="0" r="r" b="b"/>
              <a:pathLst>
                <a:path w="5760" h="29">
                  <a:moveTo>
                    <a:pt x="0" y="0"/>
                  </a:moveTo>
                  <a:lnTo>
                    <a:pt x="5760" y="0"/>
                  </a:lnTo>
                  <a:lnTo>
                    <a:pt x="5760" y="29"/>
                  </a:lnTo>
                  <a:lnTo>
                    <a:pt x="0" y="29"/>
                  </a:lnTo>
                  <a:lnTo>
                    <a:pt x="0" y="0"/>
                  </a:lnTo>
                  <a:lnTo>
                    <a:pt x="0" y="0"/>
                  </a:lnTo>
                  <a:close/>
                </a:path>
              </a:pathLst>
            </a:custGeom>
            <a:solidFill>
              <a:srgbClr val="31B6FD">
                <a:lumMod val="50000"/>
              </a:srgbClr>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en-GB" kern="0">
                <a:solidFill>
                  <a:sysClr val="window" lastClr="FFFFFF"/>
                </a:solidFill>
              </a:endParaRPr>
            </a:p>
          </p:txBody>
        </p:sp>
      </p:grpSp>
      <p:sp>
        <p:nvSpPr>
          <p:cNvPr id="2" name="Title Placeholder 1"/>
          <p:cNvSpPr>
            <a:spLocks noGrp="1"/>
          </p:cNvSpPr>
          <p:nvPr>
            <p:ph type="title"/>
          </p:nvPr>
        </p:nvSpPr>
        <p:spPr bwMode="white">
          <a:xfrm>
            <a:off x="107504" y="226026"/>
            <a:ext cx="7272808" cy="694116"/>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179512" y="1196752"/>
            <a:ext cx="8784976" cy="511256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Box 18"/>
          <p:cNvSpPr txBox="1"/>
          <p:nvPr/>
        </p:nvSpPr>
        <p:spPr>
          <a:xfrm>
            <a:off x="0" y="6524624"/>
            <a:ext cx="2592288" cy="261610"/>
          </a:xfrm>
          <a:prstGeom prst="rect">
            <a:avLst/>
          </a:prstGeom>
          <a:noFill/>
        </p:spPr>
        <p:txBody>
          <a:bodyPr wrap="square" rtlCol="0">
            <a:spAutoFit/>
          </a:bodyPr>
          <a:lstStyle/>
          <a:p>
            <a:r>
              <a:rPr lang="en-US" sz="1100" dirty="0" smtClean="0">
                <a:solidFill>
                  <a:prstClr val="black"/>
                </a:solidFill>
              </a:rPr>
              <a:t>© Dana 2015</a:t>
            </a:r>
          </a:p>
        </p:txBody>
      </p:sp>
      <p:grpSp>
        <p:nvGrpSpPr>
          <p:cNvPr id="11" name="Group 10"/>
          <p:cNvGrpSpPr/>
          <p:nvPr/>
        </p:nvGrpSpPr>
        <p:grpSpPr>
          <a:xfrm flipV="1">
            <a:off x="0" y="6750050"/>
            <a:ext cx="9144000" cy="128046"/>
            <a:chOff x="0" y="6614161"/>
            <a:chExt cx="9144000" cy="243840"/>
          </a:xfrm>
        </p:grpSpPr>
        <p:sp>
          <p:nvSpPr>
            <p:cNvPr id="12" name="Rectangle 11"/>
            <p:cNvSpPr/>
            <p:nvPr userDrawn="1"/>
          </p:nvSpPr>
          <p:spPr>
            <a:xfrm flipV="1">
              <a:off x="0" y="6736081"/>
              <a:ext cx="9144000" cy="121920"/>
            </a:xfrm>
            <a:prstGeom prst="rect">
              <a:avLst/>
            </a:prstGeom>
            <a:solidFill>
              <a:schemeClr val="bg2"/>
            </a:solidFill>
            <a:ln w="25400" cap="flat" cmpd="sng" algn="ctr">
              <a:noFill/>
              <a:prstDash val="solid"/>
            </a:ln>
            <a:effectLst/>
          </p:spPr>
          <p:txBody>
            <a:bodyPr rtlCol="0" anchor="ctr"/>
            <a:lstStyle/>
            <a:p>
              <a:pPr algn="ctr"/>
              <a:endParaRPr lang="en-US" kern="0">
                <a:solidFill>
                  <a:prstClr val="white"/>
                </a:solidFill>
              </a:endParaRPr>
            </a:p>
          </p:txBody>
        </p:sp>
        <p:sp>
          <p:nvSpPr>
            <p:cNvPr id="13" name="Rectangle 12"/>
            <p:cNvSpPr/>
            <p:nvPr userDrawn="1"/>
          </p:nvSpPr>
          <p:spPr>
            <a:xfrm flipV="1">
              <a:off x="0" y="6614161"/>
              <a:ext cx="9144000" cy="121920"/>
            </a:xfrm>
            <a:prstGeom prst="rect">
              <a:avLst/>
            </a:prstGeom>
            <a:solidFill>
              <a:schemeClr val="tx2"/>
            </a:solidFill>
            <a:ln w="25400" cap="flat" cmpd="sng" algn="ctr">
              <a:noFill/>
              <a:prstDash val="solid"/>
            </a:ln>
            <a:effectLst/>
          </p:spPr>
          <p:txBody>
            <a:bodyPr rtlCol="0" anchor="ctr"/>
            <a:lstStyle/>
            <a:p>
              <a:pPr algn="ctr"/>
              <a:endParaRPr lang="en-US" kern="0">
                <a:solidFill>
                  <a:prstClr val="white"/>
                </a:solidFill>
              </a:endParaRPr>
            </a:p>
          </p:txBody>
        </p:sp>
      </p:grpSp>
      <p:pic>
        <p:nvPicPr>
          <p:cNvPr id="15" name="Picture 2" descr="Z:\3. Client Projects\3.4 D\Dana\ABCD_1234\4. Asset Management\Logos\Dan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1508" y="300707"/>
            <a:ext cx="1037484" cy="544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8070702" y="6524625"/>
            <a:ext cx="889200" cy="216000"/>
          </a:xfrm>
          <a:prstGeom prst="rect">
            <a:avLst/>
          </a:prstGeom>
          <a:noFill/>
        </p:spPr>
        <p:txBody>
          <a:bodyPr vert="horz" lIns="91440" tIns="45720" rIns="91440" bIns="45720" rtlCol="0" anchor="ctr"/>
          <a:lstStyle>
            <a:lvl1pPr>
              <a:defRPr lang="en-GB" sz="1100" smtClean="0"/>
            </a:lvl1pPr>
          </a:lstStyle>
          <a:p>
            <a:pPr algn="r"/>
            <a:fld id="{27CD04FF-1845-4D33-BCE5-44C3DCFA79AD}" type="slidenum">
              <a:rPr lang="en-US">
                <a:solidFill>
                  <a:prstClr val="black"/>
                </a:solidFill>
              </a:rPr>
              <a:pPr algn="r"/>
              <a:t>‹#›</a:t>
            </a:fld>
            <a:endParaRPr lang="en-US">
              <a:solidFill>
                <a:prstClr val="black"/>
              </a:solidFill>
            </a:endParaRPr>
          </a:p>
        </p:txBody>
      </p:sp>
    </p:spTree>
    <p:extLst>
      <p:ext uri="{BB962C8B-B14F-4D97-AF65-F5344CB8AC3E}">
        <p14:creationId xmlns:p14="http://schemas.microsoft.com/office/powerpoint/2010/main" val="328753693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timing>
    <p:tnLst>
      <p:par>
        <p:cTn id="1" dur="indefinite" restart="never" nodeType="tmRoot"/>
      </p:par>
    </p:tnLst>
  </p:timing>
  <p:txStyles>
    <p:titleStyle>
      <a:lvl1pPr algn="l" defTabSz="914400" rtl="0" eaLnBrk="1" latinLnBrk="0" hangingPunct="1">
        <a:spcBef>
          <a:spcPct val="0"/>
        </a:spcBef>
        <a:buNone/>
        <a:defRPr sz="24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diagramColors" Target="../diagrams/colors1.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diagramQuickStyle" Target="../diagrams/quickStyle1.xml"/><Relationship Id="rId11" Type="http://schemas.openxmlformats.org/officeDocument/2006/relationships/image" Target="../media/image20.png"/><Relationship Id="rId5" Type="http://schemas.openxmlformats.org/officeDocument/2006/relationships/diagramLayout" Target="../diagrams/layout1.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diagramData" Target="../diagrams/data1.xml"/><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diagramColors" Target="../diagrams/colors2.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diagramQuickStyle" Target="../diagrams/quickStyle2.xml"/><Relationship Id="rId11" Type="http://schemas.openxmlformats.org/officeDocument/2006/relationships/image" Target="../media/image20.png"/><Relationship Id="rId5" Type="http://schemas.openxmlformats.org/officeDocument/2006/relationships/diagramLayout" Target="../diagrams/layout2.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diagramData" Target="../diagrams/data2.xml"/><Relationship Id="rId9" Type="http://schemas.openxmlformats.org/officeDocument/2006/relationships/image" Target="../media/image18.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diagramColors" Target="../diagrams/colors3.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diagramQuickStyle" Target="../diagrams/quickStyle3.xml"/><Relationship Id="rId11" Type="http://schemas.openxmlformats.org/officeDocument/2006/relationships/image" Target="../media/image20.png"/><Relationship Id="rId5" Type="http://schemas.openxmlformats.org/officeDocument/2006/relationships/diagramLayout" Target="../diagrams/layout3.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diagramData" Target="../diagrams/data3.xml"/><Relationship Id="rId9" Type="http://schemas.openxmlformats.org/officeDocument/2006/relationships/image" Target="../media/image18.pn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SMSWG Meeting</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24 March 2015</a:t>
            </a:r>
            <a:endParaRPr lang="en-US" dirty="0"/>
          </a:p>
        </p:txBody>
      </p:sp>
    </p:spTree>
    <p:extLst>
      <p:ext uri="{BB962C8B-B14F-4D97-AF65-F5344CB8AC3E}">
        <p14:creationId xmlns:p14="http://schemas.microsoft.com/office/powerpoint/2010/main" val="330587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NWC15 Papers Submitted on Systems</a:t>
            </a:r>
            <a:endParaRPr lang="en-US" dirty="0"/>
          </a:p>
        </p:txBody>
      </p:sp>
      <p:sp>
        <p:nvSpPr>
          <p:cNvPr id="3" name="Content Placeholder 2"/>
          <p:cNvSpPr>
            <a:spLocks noGrp="1"/>
          </p:cNvSpPr>
          <p:nvPr>
            <p:ph idx="1"/>
          </p:nvPr>
        </p:nvSpPr>
        <p:spPr/>
        <p:txBody>
          <a:bodyPr>
            <a:normAutofit fontScale="47500" lnSpcReduction="20000"/>
          </a:bodyPr>
          <a:lstStyle/>
          <a:p>
            <a:r>
              <a:rPr lang="en-GB" b="1" cap="all" dirty="0" smtClean="0"/>
              <a:t>Model </a:t>
            </a:r>
            <a:r>
              <a:rPr lang="en-GB" b="1" cap="all" dirty="0"/>
              <a:t>based System simulation of mechanical systems of fighter </a:t>
            </a:r>
            <a:r>
              <a:rPr lang="en-GB" b="1" cap="all" dirty="0" smtClean="0"/>
              <a:t>aircraft</a:t>
            </a:r>
            <a:endParaRPr lang="en-US" b="1" cap="all" dirty="0"/>
          </a:p>
          <a:p>
            <a:pPr lvl="1"/>
            <a:r>
              <a:rPr lang="en-GB" dirty="0" err="1" smtClean="0"/>
              <a:t>Sudha</a:t>
            </a:r>
            <a:r>
              <a:rPr lang="en-GB" dirty="0" smtClean="0"/>
              <a:t> </a:t>
            </a:r>
            <a:r>
              <a:rPr lang="en-GB" dirty="0" err="1"/>
              <a:t>Parige</a:t>
            </a:r>
            <a:r>
              <a:rPr lang="en-GB" dirty="0"/>
              <a:t>, C S </a:t>
            </a:r>
            <a:r>
              <a:rPr lang="en-GB" dirty="0" err="1" smtClean="0"/>
              <a:t>Ananda</a:t>
            </a:r>
            <a:r>
              <a:rPr lang="en-GB" dirty="0" smtClean="0"/>
              <a:t> (</a:t>
            </a:r>
            <a:r>
              <a:rPr lang="en-GB" dirty="0"/>
              <a:t>Aeronautical Development Agency, Bangalore, India</a:t>
            </a:r>
            <a:r>
              <a:rPr lang="en-GB" dirty="0" smtClean="0"/>
              <a:t>);</a:t>
            </a:r>
          </a:p>
          <a:p>
            <a:r>
              <a:rPr lang="en-US" b="1" cap="all" dirty="0"/>
              <a:t>A PARAMETRIC VIRTUAL PROTOTYPING PROCESS FOR THE CONCEPTUAL DESIGN OF COMPLEX </a:t>
            </a:r>
            <a:r>
              <a:rPr lang="en-US" b="1" cap="all" dirty="0" smtClean="0"/>
              <a:t>SYSTEMS</a:t>
            </a:r>
            <a:endParaRPr lang="en-US" sz="2000" b="1" cap="all" dirty="0"/>
          </a:p>
          <a:p>
            <a:pPr lvl="1"/>
            <a:r>
              <a:rPr lang="en-US" dirty="0" smtClean="0"/>
              <a:t>Mr</a:t>
            </a:r>
            <a:r>
              <a:rPr lang="en-US" dirty="0"/>
              <a:t>. A. Ramamurthy, Dr. S.I. </a:t>
            </a:r>
            <a:r>
              <a:rPr lang="en-US" dirty="0" err="1"/>
              <a:t>Briceno</a:t>
            </a:r>
            <a:r>
              <a:rPr lang="en-US" dirty="0"/>
              <a:t>, Prof. D.N. </a:t>
            </a:r>
            <a:r>
              <a:rPr lang="en-US" dirty="0" err="1"/>
              <a:t>Mavris</a:t>
            </a:r>
            <a:r>
              <a:rPr lang="en-US" dirty="0"/>
              <a:t> </a:t>
            </a:r>
            <a:r>
              <a:rPr lang="en-US" dirty="0" smtClean="0"/>
              <a:t>(</a:t>
            </a:r>
            <a:r>
              <a:rPr lang="en-US" dirty="0"/>
              <a:t>Aerospace Systems Design Laboratory, Atlanta, USA)</a:t>
            </a:r>
          </a:p>
          <a:p>
            <a:r>
              <a:rPr lang="en-GB" b="1" cap="all" dirty="0"/>
              <a:t>Simulation of Hydraulic Downhole Drilling Tool Validated with Experimental Data and Case Studies is Used to optimise drilling programmes and conduct design sensitivity </a:t>
            </a:r>
            <a:r>
              <a:rPr lang="en-GB" b="1" cap="all" dirty="0" smtClean="0"/>
              <a:t>analysis</a:t>
            </a:r>
            <a:endParaRPr lang="en-US" b="1" cap="all" dirty="0"/>
          </a:p>
          <a:p>
            <a:pPr lvl="1"/>
            <a:r>
              <a:rPr lang="en-GB" dirty="0" smtClean="0"/>
              <a:t>V</a:t>
            </a:r>
            <a:r>
              <a:rPr lang="en-GB" dirty="0"/>
              <a:t>. </a:t>
            </a:r>
            <a:r>
              <a:rPr lang="en-GB" dirty="0" err="1"/>
              <a:t>Coveney</a:t>
            </a:r>
            <a:r>
              <a:rPr lang="en-GB" dirty="0"/>
              <a:t>, N. Holmes, I. </a:t>
            </a:r>
            <a:r>
              <a:rPr lang="en-GB" dirty="0" err="1"/>
              <a:t>Milsom</a:t>
            </a:r>
            <a:r>
              <a:rPr lang="en-GB" dirty="0"/>
              <a:t>, D. </a:t>
            </a:r>
            <a:r>
              <a:rPr lang="en-GB" dirty="0" err="1"/>
              <a:t>Minett</a:t>
            </a:r>
            <a:r>
              <a:rPr lang="en-GB" dirty="0"/>
              <a:t>-Smith </a:t>
            </a:r>
            <a:r>
              <a:rPr lang="en-GB" dirty="0" smtClean="0"/>
              <a:t>(</a:t>
            </a:r>
            <a:r>
              <a:rPr lang="en-GB" dirty="0"/>
              <a:t>Weatherford, UK</a:t>
            </a:r>
            <a:r>
              <a:rPr lang="en-GB" dirty="0" smtClean="0"/>
              <a:t>);</a:t>
            </a:r>
          </a:p>
          <a:p>
            <a:r>
              <a:rPr lang="en-US" b="1" cap="all" dirty="0"/>
              <a:t>Model based Systems Engineering: Successful Requirements Development, System Design, Process Integration and Design Optimization for Systems </a:t>
            </a:r>
            <a:r>
              <a:rPr lang="en-US" b="1" cap="all" dirty="0" smtClean="0"/>
              <a:t>Engineering</a:t>
            </a:r>
          </a:p>
          <a:p>
            <a:pPr lvl="1"/>
            <a:r>
              <a:rPr lang="en-US" dirty="0" smtClean="0"/>
              <a:t>Dr</a:t>
            </a:r>
            <a:r>
              <a:rPr lang="en-US" dirty="0"/>
              <a:t>. Sven </a:t>
            </a:r>
            <a:r>
              <a:rPr lang="en-US" dirty="0" err="1"/>
              <a:t>Kleiner</a:t>
            </a:r>
            <a:r>
              <a:rPr lang="en-US" dirty="0"/>
              <a:t>, Dr. Marcus </a:t>
            </a:r>
            <a:r>
              <a:rPr lang="en-US" dirty="0" err="1" smtClean="0"/>
              <a:t>Krastel</a:t>
            </a:r>
            <a:r>
              <a:rPr lang="en-US" dirty="0" smtClean="0"/>
              <a:t>(:</a:t>
            </a:r>
            <a:r>
              <a:rPr lang="en-US" dirty="0" err="1"/>
              <a:t>em</a:t>
            </a:r>
            <a:r>
              <a:rPr lang="en-US" dirty="0"/>
              <a:t> engineering methods AG, Germany)</a:t>
            </a:r>
          </a:p>
          <a:p>
            <a:r>
              <a:rPr lang="en-GB" b="1" cap="all" dirty="0"/>
              <a:t>EXPERIMENTAL VALIDATION AND UNCERTAINTY QUANTIFICATION OF PARTITIONED MODELS </a:t>
            </a:r>
            <a:endParaRPr lang="en-US" sz="2000" dirty="0"/>
          </a:p>
          <a:p>
            <a:pPr lvl="1"/>
            <a:r>
              <a:rPr lang="en-GB" dirty="0" smtClean="0"/>
              <a:t>G</a:t>
            </a:r>
            <a:r>
              <a:rPr lang="en-GB" dirty="0"/>
              <a:t>. Stevens and </a:t>
            </a:r>
            <a:r>
              <a:rPr lang="en-GB" dirty="0" err="1"/>
              <a:t>Dr.</a:t>
            </a:r>
            <a:r>
              <a:rPr lang="en-GB" dirty="0"/>
              <a:t> S. </a:t>
            </a:r>
            <a:r>
              <a:rPr lang="en-GB" dirty="0" err="1"/>
              <a:t>Atamturktur</a:t>
            </a:r>
            <a:r>
              <a:rPr lang="en-GB" dirty="0"/>
              <a:t> </a:t>
            </a:r>
            <a:r>
              <a:rPr lang="en-GB" dirty="0" smtClean="0"/>
              <a:t>Clemson </a:t>
            </a:r>
            <a:r>
              <a:rPr lang="en-GB" dirty="0"/>
              <a:t>University, South Carolina, U.S.A.</a:t>
            </a:r>
            <a:endParaRPr lang="en-US" dirty="0"/>
          </a:p>
          <a:p>
            <a:r>
              <a:rPr lang="en-GB" b="1" cap="all" dirty="0"/>
              <a:t>STATE-AWARE CALIBRATION FOR INFERRING SYSTEMATIC BIAS IN COMPUTER MODELS OF COMPLEX </a:t>
            </a:r>
            <a:r>
              <a:rPr lang="en-GB" b="1" cap="all" dirty="0" smtClean="0"/>
              <a:t>SYSTEMS</a:t>
            </a:r>
            <a:endParaRPr lang="en-US" sz="2000" dirty="0"/>
          </a:p>
          <a:p>
            <a:pPr lvl="1"/>
            <a:r>
              <a:rPr lang="en-GB" dirty="0" err="1" smtClean="0"/>
              <a:t>Dr</a:t>
            </a:r>
            <a:r>
              <a:rPr lang="en-GB" dirty="0" err="1"/>
              <a:t>.</a:t>
            </a:r>
            <a:r>
              <a:rPr lang="en-GB" dirty="0"/>
              <a:t> S. </a:t>
            </a:r>
            <a:r>
              <a:rPr lang="en-GB" dirty="0" err="1"/>
              <a:t>Atamturktur</a:t>
            </a:r>
            <a:r>
              <a:rPr lang="en-GB" dirty="0"/>
              <a:t>, and </a:t>
            </a:r>
            <a:r>
              <a:rPr lang="en-GB" dirty="0" err="1"/>
              <a:t>Dr.</a:t>
            </a:r>
            <a:r>
              <a:rPr lang="en-GB" dirty="0"/>
              <a:t> A. Brown </a:t>
            </a:r>
            <a:r>
              <a:rPr lang="en-GB" dirty="0" smtClean="0"/>
              <a:t>Clemson </a:t>
            </a:r>
            <a:r>
              <a:rPr lang="en-GB" dirty="0"/>
              <a:t>University, South Carolina, U.S.A</a:t>
            </a:r>
            <a:endParaRPr lang="en-US" dirty="0"/>
          </a:p>
          <a:p>
            <a:pPr hangingPunct="0"/>
            <a:r>
              <a:rPr lang="en-US" b="1" cap="all" dirty="0"/>
              <a:t>A Platform Approach for Enabling System Engineering</a:t>
            </a:r>
            <a:r>
              <a:rPr lang="en-US" b="1" cap="all" dirty="0">
                <a:sym typeface="Symbol" panose="05050102010706020507" pitchFamily="18" charset="2"/>
              </a:rPr>
              <a:t></a:t>
            </a:r>
            <a:r>
              <a:rPr lang="en-US" b="1" cap="all" dirty="0"/>
              <a:t> Unmanned Aerial System Use Case </a:t>
            </a:r>
            <a:endParaRPr lang="en-US" b="1" cap="all" dirty="0" smtClean="0"/>
          </a:p>
          <a:p>
            <a:pPr lvl="1" hangingPunct="0"/>
            <a:r>
              <a:rPr lang="fr-FR" dirty="0" smtClean="0"/>
              <a:t>Frédéric </a:t>
            </a:r>
            <a:r>
              <a:rPr lang="fr-FR" dirty="0"/>
              <a:t>CHAUVIN, Gauthier </a:t>
            </a:r>
            <a:r>
              <a:rPr lang="fr-FR" dirty="0" smtClean="0"/>
              <a:t>FANMUY Dassault </a:t>
            </a:r>
            <a:r>
              <a:rPr lang="fr-FR" dirty="0"/>
              <a:t>Systèmes (</a:t>
            </a:r>
            <a:r>
              <a:rPr lang="fr-FR" dirty="0" smtClean="0"/>
              <a:t>France)</a:t>
            </a:r>
            <a:endParaRPr lang="en-US" dirty="0"/>
          </a:p>
          <a:p>
            <a:pPr lvl="1" hangingPunct="0"/>
            <a:r>
              <a:rPr lang="fr-FR" dirty="0" smtClean="0"/>
              <a:t>Eric </a:t>
            </a:r>
            <a:r>
              <a:rPr lang="fr-FR" dirty="0"/>
              <a:t>BOLOGNINI </a:t>
            </a:r>
            <a:r>
              <a:rPr lang="fr-FR" dirty="0" smtClean="0"/>
              <a:t>Dassault </a:t>
            </a:r>
            <a:r>
              <a:rPr lang="fr-FR" dirty="0"/>
              <a:t>Systèmes (USA</a:t>
            </a:r>
            <a:r>
              <a:rPr lang="fr-FR" dirty="0" smtClean="0"/>
              <a:t>)</a:t>
            </a:r>
            <a:endParaRPr lang="en-US" dirty="0"/>
          </a:p>
        </p:txBody>
      </p:sp>
      <p:sp>
        <p:nvSpPr>
          <p:cNvPr id="4" name="Slide Number Placeholder 3"/>
          <p:cNvSpPr>
            <a:spLocks noGrp="1"/>
          </p:cNvSpPr>
          <p:nvPr>
            <p:ph type="sldNum" sz="quarter" idx="12"/>
          </p:nvPr>
        </p:nvSpPr>
        <p:spPr/>
        <p:txBody>
          <a:bodyPr/>
          <a:lstStyle/>
          <a:p>
            <a:pPr algn="ctr"/>
            <a:fld id="{33E9EC35-AD31-4AB2-93A8-D6F93F11AE10}" type="slidenum">
              <a:rPr lang="en-GB" smtClean="0"/>
              <a:pPr algn="ctr"/>
              <a:t>10</a:t>
            </a:fld>
            <a:endParaRPr lang="en-GB" dirty="0"/>
          </a:p>
        </p:txBody>
      </p:sp>
    </p:spTree>
    <p:extLst>
      <p:ext uri="{BB962C8B-B14F-4D97-AF65-F5344CB8AC3E}">
        <p14:creationId xmlns:p14="http://schemas.microsoft.com/office/powerpoint/2010/main" val="323217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Keynotes</a:t>
            </a:r>
          </a:p>
        </p:txBody>
      </p:sp>
      <p:sp>
        <p:nvSpPr>
          <p:cNvPr id="7" name="Content Placeholder 6"/>
          <p:cNvSpPr>
            <a:spLocks noGrp="1"/>
          </p:cNvSpPr>
          <p:nvPr>
            <p:ph sz="half" idx="1"/>
          </p:nvPr>
        </p:nvSpPr>
        <p:spPr>
          <a:xfrm>
            <a:off x="457200" y="1280608"/>
            <a:ext cx="2907437" cy="5121275"/>
          </a:xfrm>
        </p:spPr>
        <p:txBody>
          <a:bodyPr>
            <a:normAutofit fontScale="25000" lnSpcReduction="20000"/>
          </a:bodyPr>
          <a:lstStyle/>
          <a:p>
            <a:pPr marL="0" indent="0">
              <a:buNone/>
            </a:pPr>
            <a:r>
              <a:rPr lang="en-US" sz="3600" b="1" dirty="0">
                <a:solidFill>
                  <a:srgbClr val="FF0000"/>
                </a:solidFill>
              </a:rPr>
              <a:t>Ferdinand </a:t>
            </a:r>
            <a:r>
              <a:rPr lang="en-US" sz="3600" b="1" dirty="0" err="1">
                <a:solidFill>
                  <a:srgbClr val="FF0000"/>
                </a:solidFill>
              </a:rPr>
              <a:t>Dirschmid</a:t>
            </a:r>
            <a:r>
              <a:rPr lang="en-US" sz="3600" b="1" dirty="0">
                <a:solidFill>
                  <a:srgbClr val="FF0000"/>
                </a:solidFill>
              </a:rPr>
              <a:t> </a:t>
            </a:r>
            <a:r>
              <a:rPr lang="en-US" sz="3600" b="1" dirty="0" smtClean="0">
                <a:solidFill>
                  <a:srgbClr val="FF0000"/>
                </a:solidFill>
              </a:rPr>
              <a:t>| </a:t>
            </a:r>
            <a:r>
              <a:rPr lang="en-US" sz="3600" b="1" dirty="0">
                <a:solidFill>
                  <a:srgbClr val="FF0000"/>
                </a:solidFill>
              </a:rPr>
              <a:t>BMW Group </a:t>
            </a:r>
            <a:endParaRPr lang="en-US" sz="3600" b="1" dirty="0" smtClean="0">
              <a:solidFill>
                <a:srgbClr val="FF0000"/>
              </a:solidFill>
            </a:endParaRPr>
          </a:p>
          <a:p>
            <a:pPr marL="0" indent="0">
              <a:buNone/>
            </a:pPr>
            <a:r>
              <a:rPr lang="en-US" sz="3600" b="1" i="1" dirty="0" smtClean="0"/>
              <a:t>The </a:t>
            </a:r>
            <a:r>
              <a:rPr lang="en-US" sz="3600" b="1" i="1" dirty="0"/>
              <a:t>CFRP Lightweight Structure of the BMW i8</a:t>
            </a:r>
          </a:p>
          <a:p>
            <a:pPr marL="0" indent="0">
              <a:buNone/>
            </a:pPr>
            <a:r>
              <a:rPr lang="en-US" sz="3200" dirty="0" smtClean="0"/>
              <a:t>Dr</a:t>
            </a:r>
            <a:r>
              <a:rPr lang="en-US" sz="3200" dirty="0"/>
              <a:t>.-</a:t>
            </a:r>
            <a:r>
              <a:rPr lang="en-US" sz="3200" dirty="0" err="1"/>
              <a:t>Ing</a:t>
            </a:r>
            <a:r>
              <a:rPr lang="en-US" sz="3200" dirty="0"/>
              <a:t>. Ferdinand </a:t>
            </a:r>
            <a:r>
              <a:rPr lang="en-US" sz="3200" dirty="0" err="1"/>
              <a:t>Dirschmid</a:t>
            </a:r>
            <a:r>
              <a:rPr lang="en-US" sz="3200" dirty="0"/>
              <a:t> has been part of BMW Group in Munich, Germany since 2000. Having held various leading positions in the fields of structural design and passive safety, since 2010 Ferdinand has been responsible for structural design within “BMW I” (i3 and i8), which the company describes as “an all-encompassing</a:t>
            </a:r>
            <a:r>
              <a:rPr lang="en-US" sz="3200" dirty="0" smtClean="0"/>
              <a:t>, groundbreaking </a:t>
            </a:r>
            <a:r>
              <a:rPr lang="en-US" sz="3200" dirty="0"/>
              <a:t>concept for sustainable mobility</a:t>
            </a:r>
            <a:r>
              <a:rPr lang="en-US" sz="3200" dirty="0" smtClean="0"/>
              <a:t>”. His </a:t>
            </a:r>
            <a:r>
              <a:rPr lang="en-US" sz="3200" dirty="0"/>
              <a:t>presentation will give a fascinating insight into the how simulation and virtual methods were used in the development of the innovative BMW i8.</a:t>
            </a:r>
          </a:p>
          <a:p>
            <a:endParaRPr lang="en-US" dirty="0"/>
          </a:p>
          <a:p>
            <a:endParaRPr lang="en-US" dirty="0"/>
          </a:p>
          <a:p>
            <a:pPr marL="0" indent="0">
              <a:buNone/>
            </a:pPr>
            <a:r>
              <a:rPr lang="en-US" sz="3600" b="1" dirty="0" smtClean="0">
                <a:solidFill>
                  <a:srgbClr val="FF0000"/>
                </a:solidFill>
              </a:rPr>
              <a:t>Ahmed Noor | Old </a:t>
            </a:r>
            <a:r>
              <a:rPr lang="en-US" sz="3600" b="1" dirty="0">
                <a:solidFill>
                  <a:srgbClr val="FF0000"/>
                </a:solidFill>
              </a:rPr>
              <a:t>Dominion University </a:t>
            </a:r>
            <a:endParaRPr lang="en-US" sz="3600" b="1" dirty="0" smtClean="0">
              <a:solidFill>
                <a:srgbClr val="FF0000"/>
              </a:solidFill>
            </a:endParaRPr>
          </a:p>
          <a:p>
            <a:pPr marL="0" indent="0">
              <a:buNone/>
            </a:pPr>
            <a:r>
              <a:rPr lang="en-US" sz="3600" b="1" i="1" dirty="0" smtClean="0"/>
              <a:t>Potential of Cognitive Computing for Engineering Analysis and Design</a:t>
            </a:r>
          </a:p>
          <a:p>
            <a:pPr marL="0" indent="0">
              <a:buNone/>
            </a:pPr>
            <a:r>
              <a:rPr lang="en-US" sz="3200" dirty="0" smtClean="0"/>
              <a:t>Dr</a:t>
            </a:r>
            <a:r>
              <a:rPr lang="en-US" sz="3200" dirty="0"/>
              <a:t>. Ahmed Noor has taught at numerous highly prestigious academic institutions including Stanford University, Cairo University, University of Baghdad, the University of New South Wales, George Washington University and the University of Virginia before joining Old Dominion University. Dr. Noor was also adjunct Professor of Mechanical and Aerospace Engineering, University of Florida, and the Florida Space Research Institute Distinguished Scholar of Advanced Learning </a:t>
            </a:r>
            <a:r>
              <a:rPr lang="en-US" sz="3200" dirty="0" err="1"/>
              <a:t>Systems.This</a:t>
            </a:r>
            <a:r>
              <a:rPr lang="en-US" sz="3200" dirty="0"/>
              <a:t> cutting-edge presentation will identify some of the characteristics of the upcoming intelligence / convergence / mass customization era, the future cognitive cyber-physical engineering systems (beyond today’s autonomous systems), and their implications on product creation tools, facilities and environments. </a:t>
            </a:r>
          </a:p>
          <a:p>
            <a:endParaRPr lang="en-US" dirty="0"/>
          </a:p>
          <a:p>
            <a:endParaRPr lang="en-US" dirty="0"/>
          </a:p>
          <a:p>
            <a:pPr marL="0" indent="0">
              <a:buNone/>
            </a:pPr>
            <a:r>
              <a:rPr lang="en-US" sz="3600" b="1" dirty="0">
                <a:solidFill>
                  <a:srgbClr val="FF0000"/>
                </a:solidFill>
              </a:rPr>
              <a:t>Klaus-Jürgen </a:t>
            </a:r>
            <a:r>
              <a:rPr lang="en-US" sz="3600" b="1" dirty="0" smtClean="0">
                <a:solidFill>
                  <a:srgbClr val="FF0000"/>
                </a:solidFill>
              </a:rPr>
              <a:t>Bathe | Massachusetts </a:t>
            </a:r>
            <a:r>
              <a:rPr lang="en-US" sz="3600" b="1" dirty="0">
                <a:solidFill>
                  <a:srgbClr val="FF0000"/>
                </a:solidFill>
              </a:rPr>
              <a:t>Institute of Technology </a:t>
            </a:r>
          </a:p>
          <a:p>
            <a:pPr marL="0" indent="0">
              <a:buNone/>
            </a:pPr>
            <a:r>
              <a:rPr lang="en-US" sz="3600" b="1" i="1" dirty="0" smtClean="0"/>
              <a:t>Advanced </a:t>
            </a:r>
            <a:r>
              <a:rPr lang="en-US" sz="3600" b="1" i="1" dirty="0"/>
              <a:t>Finite Element Analysis and its Future</a:t>
            </a:r>
          </a:p>
          <a:p>
            <a:pPr marL="0" indent="0">
              <a:buNone/>
            </a:pPr>
            <a:r>
              <a:rPr lang="en-US" sz="3200" dirty="0" smtClean="0"/>
              <a:t>Klaus-Jürgen </a:t>
            </a:r>
            <a:r>
              <a:rPr lang="en-US" sz="3200" dirty="0"/>
              <a:t>Bathe is Professor of Mechanical Engineering at M.I.T. He teaches and performs research in the areas of applied and computational mechanics of structures, fluids, and electromagnetics. He is also the Founder of ADINA R &amp; D, Inc</a:t>
            </a:r>
            <a:r>
              <a:rPr lang="en-US" sz="3200" dirty="0" smtClean="0"/>
              <a:t>. where </a:t>
            </a:r>
            <a:r>
              <a:rPr lang="en-US" sz="3200" dirty="0"/>
              <a:t>he leads the development of the ADINA system. He has been honored by ASME, ASCE, U.S. National Academy of Engineering, M.I.T. for his achievements and for bridging the gap between academia and industry</a:t>
            </a:r>
            <a:r>
              <a:rPr lang="en-US" sz="3200" dirty="0" smtClean="0"/>
              <a:t>. His </a:t>
            </a:r>
            <a:r>
              <a:rPr lang="en-US" sz="3200" dirty="0"/>
              <a:t>presentation will look at the current use of simulation, and how FEA will continue to develop and enrich our lives. </a:t>
            </a:r>
          </a:p>
        </p:txBody>
      </p:sp>
      <p:sp>
        <p:nvSpPr>
          <p:cNvPr id="8" name="Content Placeholder 7"/>
          <p:cNvSpPr>
            <a:spLocks noGrp="1"/>
          </p:cNvSpPr>
          <p:nvPr>
            <p:ph sz="half" idx="2"/>
          </p:nvPr>
        </p:nvSpPr>
        <p:spPr>
          <a:xfrm>
            <a:off x="4648200" y="934370"/>
            <a:ext cx="2857500" cy="5121275"/>
          </a:xfrm>
        </p:spPr>
        <p:txBody>
          <a:bodyPr>
            <a:normAutofit fontScale="25000" lnSpcReduction="20000"/>
          </a:bodyPr>
          <a:lstStyle/>
          <a:p>
            <a:pPr marL="0" indent="0">
              <a:buNone/>
            </a:pPr>
            <a:r>
              <a:rPr lang="en-US" sz="3600" b="1" dirty="0">
                <a:solidFill>
                  <a:srgbClr val="FF0000"/>
                </a:solidFill>
              </a:rPr>
              <a:t>Johan </a:t>
            </a:r>
            <a:r>
              <a:rPr lang="en-US" sz="3600" b="1" dirty="0" err="1">
                <a:solidFill>
                  <a:srgbClr val="FF0000"/>
                </a:solidFill>
              </a:rPr>
              <a:t>Jergeus</a:t>
            </a:r>
            <a:r>
              <a:rPr lang="en-US" sz="3600" b="1" dirty="0">
                <a:solidFill>
                  <a:srgbClr val="FF0000"/>
                </a:solidFill>
              </a:rPr>
              <a:t> | Volvo Cars  </a:t>
            </a:r>
          </a:p>
          <a:p>
            <a:pPr marL="0" indent="0">
              <a:buNone/>
            </a:pPr>
            <a:r>
              <a:rPr lang="en-US" sz="3600" b="1" i="1" dirty="0" smtClean="0"/>
              <a:t>Safety </a:t>
            </a:r>
            <a:r>
              <a:rPr lang="en-US" sz="3600" b="1" i="1" dirty="0"/>
              <a:t>CAE in the development of the all new Volvo XC90</a:t>
            </a:r>
          </a:p>
          <a:p>
            <a:pPr marL="0" indent="0">
              <a:buNone/>
            </a:pPr>
            <a:r>
              <a:rPr lang="en-US" sz="3200" dirty="0"/>
              <a:t>Since 1998, Dr. Johan </a:t>
            </a:r>
            <a:r>
              <a:rPr lang="en-US" sz="3200" dirty="0" err="1"/>
              <a:t>Jergeus</a:t>
            </a:r>
            <a:r>
              <a:rPr lang="en-US" sz="3200" dirty="0"/>
              <a:t> has been working with Crash worthiness and </a:t>
            </a:r>
            <a:r>
              <a:rPr lang="en-US" sz="3200" dirty="0" err="1"/>
              <a:t>SafetyCAE</a:t>
            </a:r>
            <a:r>
              <a:rPr lang="en-US" sz="3200" dirty="0"/>
              <a:t> at Volvo Cars Safety Centre. He worked with roof crush resistance and rear impact in the previous generation of V70 and S60 and was responsible for frontal impact CAE in the recently discontinued XC90. He is currently Technical Specialist with responsibility for all method development within Crash worthiness and Safety CAE. His presentation will focus on the ever-developing role of simulation and CAE in the development and safety testing of new vehicles. </a:t>
            </a:r>
          </a:p>
          <a:p>
            <a:endParaRPr lang="en-US" dirty="0"/>
          </a:p>
          <a:p>
            <a:endParaRPr lang="en-US" dirty="0"/>
          </a:p>
          <a:p>
            <a:pPr marL="0" indent="0">
              <a:buNone/>
            </a:pPr>
            <a:r>
              <a:rPr lang="en-US" sz="3600" b="1" dirty="0" err="1">
                <a:solidFill>
                  <a:srgbClr val="FF0000"/>
                </a:solidFill>
              </a:rPr>
              <a:t>Zlatko</a:t>
            </a:r>
            <a:r>
              <a:rPr lang="en-US" sz="3600" b="1" dirty="0">
                <a:solidFill>
                  <a:srgbClr val="FF0000"/>
                </a:solidFill>
              </a:rPr>
              <a:t> </a:t>
            </a:r>
            <a:r>
              <a:rPr lang="en-US" sz="3600" b="1" dirty="0" err="1">
                <a:solidFill>
                  <a:srgbClr val="FF0000"/>
                </a:solidFill>
              </a:rPr>
              <a:t>Penzar</a:t>
            </a:r>
            <a:r>
              <a:rPr lang="en-US" sz="3600" b="1" dirty="0">
                <a:solidFill>
                  <a:srgbClr val="FF0000"/>
                </a:solidFill>
              </a:rPr>
              <a:t> | Continental AG </a:t>
            </a:r>
          </a:p>
          <a:p>
            <a:pPr marL="0" indent="0">
              <a:buNone/>
            </a:pPr>
            <a:r>
              <a:rPr lang="en-US" sz="3600" b="1" i="1" dirty="0" smtClean="0"/>
              <a:t>How </a:t>
            </a:r>
            <a:r>
              <a:rPr lang="en-US" sz="3600" b="1" i="1" dirty="0"/>
              <a:t>Small (but fine) Simulations can also Radically Improve Industrial Products</a:t>
            </a:r>
          </a:p>
          <a:p>
            <a:pPr marL="0" indent="0">
              <a:buNone/>
            </a:pPr>
            <a:r>
              <a:rPr lang="en-US" sz="3200" dirty="0" smtClean="0"/>
              <a:t>Dr</a:t>
            </a:r>
            <a:r>
              <a:rPr lang="en-US" sz="3200" dirty="0"/>
              <a:t>. </a:t>
            </a:r>
            <a:r>
              <a:rPr lang="en-US" sz="3200" dirty="0" err="1"/>
              <a:t>Zlatko</a:t>
            </a:r>
            <a:r>
              <a:rPr lang="en-US" sz="3200" dirty="0"/>
              <a:t> </a:t>
            </a:r>
            <a:r>
              <a:rPr lang="en-US" sz="3200" dirty="0" err="1"/>
              <a:t>Penzar</a:t>
            </a:r>
            <a:r>
              <a:rPr lang="en-US" sz="3200" dirty="0"/>
              <a:t> has been active in the field of CAE at Continental AG since 1991,and is currently a Senior Expert for Mechatronic Simulation. His role focusses on the simulation of new mechatronic brake systems, specifically system performance and its coupling to vehicle dynamics, and component properties such as </a:t>
            </a:r>
            <a:r>
              <a:rPr lang="en-US" sz="3200" dirty="0" err="1"/>
              <a:t>hydraulic,mechanical</a:t>
            </a:r>
            <a:r>
              <a:rPr lang="en-US" sz="3200" dirty="0"/>
              <a:t>, thermal, electro-magnetic and </a:t>
            </a:r>
            <a:r>
              <a:rPr lang="en-US" sz="3200" dirty="0" err="1"/>
              <a:t>sensors.The</a:t>
            </a:r>
            <a:r>
              <a:rPr lang="en-US" sz="3200" dirty="0"/>
              <a:t> role of improvisation capabilities and unusual solutions in simulation will be the focus of Dr. </a:t>
            </a:r>
            <a:r>
              <a:rPr lang="en-US" sz="3200" dirty="0" err="1"/>
              <a:t>Penzar’s</a:t>
            </a:r>
            <a:r>
              <a:rPr lang="en-US" sz="3200" dirty="0"/>
              <a:t> presentation, highlighting several relatively small CAE </a:t>
            </a:r>
            <a:r>
              <a:rPr lang="en-US" sz="3200" dirty="0" err="1"/>
              <a:t>examples,which</a:t>
            </a:r>
            <a:r>
              <a:rPr lang="en-US" sz="3200" dirty="0"/>
              <a:t> despite their simplicity led to radical product improvements. </a:t>
            </a:r>
          </a:p>
          <a:p>
            <a:endParaRPr lang="en-US" dirty="0"/>
          </a:p>
          <a:p>
            <a:endParaRPr lang="en-US" dirty="0"/>
          </a:p>
          <a:p>
            <a:pPr marL="0" indent="0">
              <a:buNone/>
            </a:pPr>
            <a:r>
              <a:rPr lang="en-US" sz="3600" b="1" dirty="0">
                <a:solidFill>
                  <a:srgbClr val="FF0000"/>
                </a:solidFill>
              </a:rPr>
              <a:t>Walter Schmidt | Stryker </a:t>
            </a:r>
            <a:r>
              <a:rPr lang="en-US" sz="3600" b="1" dirty="0" err="1">
                <a:solidFill>
                  <a:srgbClr val="FF0000"/>
                </a:solidFill>
              </a:rPr>
              <a:t>Orthopaedics</a:t>
            </a:r>
            <a:endParaRPr lang="en-US" sz="3600" b="1" dirty="0">
              <a:solidFill>
                <a:srgbClr val="FF0000"/>
              </a:solidFill>
            </a:endParaRPr>
          </a:p>
          <a:p>
            <a:pPr marL="0" indent="0">
              <a:buNone/>
            </a:pPr>
            <a:r>
              <a:rPr lang="en-US" sz="3600" b="1" i="1" dirty="0"/>
              <a:t>The Drive to </a:t>
            </a:r>
            <a:r>
              <a:rPr lang="en-US" sz="3600" b="1" i="1" dirty="0" smtClean="0"/>
              <a:t>Make </a:t>
            </a:r>
            <a:r>
              <a:rPr lang="en-US" sz="3600" b="1" i="1" dirty="0"/>
              <a:t>Healthcare Better One Patient at a Time - Challenges and Opportunities for Modeling and Simulation</a:t>
            </a:r>
          </a:p>
          <a:p>
            <a:pPr marL="0" indent="0">
              <a:buNone/>
            </a:pPr>
            <a:r>
              <a:rPr lang="en-US" sz="3200" dirty="0" smtClean="0"/>
              <a:t>Walter </a:t>
            </a:r>
            <a:r>
              <a:rPr lang="en-US" sz="3200" dirty="0"/>
              <a:t>Schmidt is a Senior Manager of the Modeling &amp; Simulation group within the Advanced Technology department at Stryker </a:t>
            </a:r>
            <a:r>
              <a:rPr lang="en-US" sz="3200" dirty="0" err="1"/>
              <a:t>Orthopaedics</a:t>
            </a:r>
            <a:r>
              <a:rPr lang="en-US" sz="3200" dirty="0"/>
              <a:t>.  Walter received a Master of Science degree from Columbia University &amp; holds a Professional Engineer’s license as a Civil/Structural Engineer. He has been employed by Stryker for the past 13 of his 25+ year professional career, responsible for the development of clinically relevant </a:t>
            </a:r>
            <a:r>
              <a:rPr lang="en-US" sz="3200" dirty="0" err="1"/>
              <a:t>orthopaedic</a:t>
            </a:r>
            <a:r>
              <a:rPr lang="en-US" sz="3200" dirty="0"/>
              <a:t> implant performance test methods &amp; analytical corollaries, having authored numerous publications in </a:t>
            </a:r>
            <a:r>
              <a:rPr lang="en-US" sz="3200" dirty="0" err="1"/>
              <a:t>orthopaedic</a:t>
            </a:r>
            <a:r>
              <a:rPr lang="en-US" sz="3200" dirty="0"/>
              <a:t> research. Walter is currently a co-chairman of the American Society of Testing &amp; Materials International (ASTM) “FEA in </a:t>
            </a:r>
            <a:r>
              <a:rPr lang="en-US" sz="3200" dirty="0" err="1"/>
              <a:t>Orthopaedics</a:t>
            </a:r>
            <a:r>
              <a:rPr lang="en-US" sz="3200" dirty="0"/>
              <a:t>” subcommittee, which is dedicated to the development of finite element analysis procedural standards for </a:t>
            </a:r>
            <a:r>
              <a:rPr lang="en-US" sz="3200" dirty="0" err="1"/>
              <a:t>orthopaedic</a:t>
            </a:r>
            <a:r>
              <a:rPr lang="en-US" sz="3200" dirty="0"/>
              <a:t> implants used in Food and Drug Administration (FDA) device submissions.</a:t>
            </a:r>
          </a:p>
        </p:txBody>
      </p:sp>
      <p:sp>
        <p:nvSpPr>
          <p:cNvPr id="4" name="Slide Number Placeholder 3"/>
          <p:cNvSpPr>
            <a:spLocks noGrp="1"/>
          </p:cNvSpPr>
          <p:nvPr>
            <p:ph type="sldNum" sz="quarter" idx="12"/>
          </p:nvPr>
        </p:nvSpPr>
        <p:spPr>
          <a:xfrm>
            <a:off x="6553200" y="6343684"/>
            <a:ext cx="2133600" cy="365125"/>
          </a:xfrm>
        </p:spPr>
        <p:txBody>
          <a:bodyPr/>
          <a:lstStyle/>
          <a:p>
            <a:pPr algn="ctr"/>
            <a:fld id="{33E9EC35-AD31-4AB2-93A8-D6F93F11AE10}" type="slidenum">
              <a:rPr lang="en-GB" smtClean="0"/>
              <a:pPr algn="ctr"/>
              <a:t>11</a:t>
            </a:fld>
            <a:endParaRPr lang="en-GB" dirty="0"/>
          </a:p>
        </p:txBody>
      </p:sp>
      <p:pic>
        <p:nvPicPr>
          <p:cNvPr id="10" name="Picture 9"/>
          <p:cNvPicPr>
            <a:picLocks noChangeAspect="1"/>
          </p:cNvPicPr>
          <p:nvPr/>
        </p:nvPicPr>
        <p:blipFill>
          <a:blip r:embed="rId2"/>
          <a:stretch>
            <a:fillRect/>
          </a:stretch>
        </p:blipFill>
        <p:spPr>
          <a:xfrm>
            <a:off x="3364637" y="1280608"/>
            <a:ext cx="952500" cy="952500"/>
          </a:xfrm>
          <a:prstGeom prst="rect">
            <a:avLst/>
          </a:prstGeom>
        </p:spPr>
      </p:pic>
      <p:pic>
        <p:nvPicPr>
          <p:cNvPr id="1034" name="Picture 10" descr="Dr. Ahmed Noor Old Dominion University Potential of Cognitive Computing on Engineering Analysis and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637" y="289686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laus-Jürgen Bathe, Massachusetts Institute of Technology  Advanced Finite Element Analysis and its Fu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637" y="450818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ohan Jergeus, Volvo Cars  Safety CAE in the development of the all new Volvo XC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5700" y="93437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Zlatko Penzar, Continental AG How Small (but fine) Simulations can also Radically Improve Industrial Produc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255062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nafems.org/images/events/nwc15/schmidt.jpg/rs-100x1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5700" y="4161942"/>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72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Current SMSWG Activities</a:t>
            </a:r>
            <a:endParaRPr lang="en-US" dirty="0"/>
          </a:p>
        </p:txBody>
      </p:sp>
      <p:sp>
        <p:nvSpPr>
          <p:cNvPr id="7" name="Content Placeholder 6"/>
          <p:cNvSpPr>
            <a:spLocks noGrp="1"/>
          </p:cNvSpPr>
          <p:nvPr>
            <p:ph idx="1"/>
          </p:nvPr>
        </p:nvSpPr>
        <p:spPr/>
        <p:txBody>
          <a:bodyPr/>
          <a:lstStyle/>
          <a:p>
            <a:r>
              <a:rPr lang="en-US" dirty="0" smtClean="0"/>
              <a:t>FMI White Paper</a:t>
            </a:r>
          </a:p>
          <a:p>
            <a:r>
              <a:rPr lang="en-US" dirty="0" smtClean="0"/>
              <a:t>Terms &amp; Definitions</a:t>
            </a:r>
            <a:endParaRPr lang="en-US" dirty="0"/>
          </a:p>
        </p:txBody>
      </p:sp>
      <p:sp>
        <p:nvSpPr>
          <p:cNvPr id="5" name="Slide Number Placeholder 4"/>
          <p:cNvSpPr>
            <a:spLocks noGrp="1"/>
          </p:cNvSpPr>
          <p:nvPr>
            <p:ph type="sldNum" sz="quarter" idx="12"/>
          </p:nvPr>
        </p:nvSpPr>
        <p:spPr/>
        <p:txBody>
          <a:bodyPr/>
          <a:lstStyle/>
          <a:p>
            <a:fld id="{33E9EC35-AD31-4AB2-93A8-D6F93F11AE10}" type="slidenum">
              <a:rPr lang="en-GB" smtClean="0"/>
              <a:t>12</a:t>
            </a:fld>
            <a:endParaRPr lang="en-GB" dirty="0"/>
          </a:p>
        </p:txBody>
      </p:sp>
    </p:spTree>
    <p:extLst>
      <p:ext uri="{BB962C8B-B14F-4D97-AF65-F5344CB8AC3E}">
        <p14:creationId xmlns:p14="http://schemas.microsoft.com/office/powerpoint/2010/main" val="163572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11"/>
          <p:cNvPicPr>
            <a:picLocks noChangeAspect="1" noChangeArrowheads="1"/>
          </p:cNvPicPr>
          <p:nvPr/>
        </p:nvPicPr>
        <p:blipFill>
          <a:blip r:embed="rId3"/>
          <a:srcRect/>
          <a:stretch>
            <a:fillRect/>
          </a:stretch>
        </p:blipFill>
        <p:spPr bwMode="auto">
          <a:xfrm>
            <a:off x="2727422" y="2835034"/>
            <a:ext cx="3640974" cy="1606312"/>
          </a:xfrm>
          <a:prstGeom prst="ellipse">
            <a:avLst/>
          </a:prstGeo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12500"/>
          </a:effectLst>
        </p:spPr>
      </p:pic>
      <p:sp>
        <p:nvSpPr>
          <p:cNvPr id="2" name="Title 1"/>
          <p:cNvSpPr>
            <a:spLocks noGrp="1"/>
          </p:cNvSpPr>
          <p:nvPr>
            <p:ph type="title"/>
          </p:nvPr>
        </p:nvSpPr>
        <p:spPr/>
        <p:txBody>
          <a:bodyPr>
            <a:normAutofit fontScale="90000"/>
          </a:bodyPr>
          <a:lstStyle/>
          <a:p>
            <a:r>
              <a:rPr lang="en-US" altLang="en-US" dirty="0"/>
              <a:t>Engineering Areas / Disciplines throughout the Life Cycle </a:t>
            </a:r>
            <a:endParaRPr lang="en-US" dirty="0"/>
          </a:p>
        </p:txBody>
      </p:sp>
      <p:sp>
        <p:nvSpPr>
          <p:cNvPr id="3" name="Content Placeholder 2"/>
          <p:cNvSpPr>
            <a:spLocks noGrp="1"/>
          </p:cNvSpPr>
          <p:nvPr>
            <p:ph idx="1"/>
          </p:nvPr>
        </p:nvSpPr>
        <p:spPr>
          <a:xfrm>
            <a:off x="107365" y="4782732"/>
            <a:ext cx="2483435" cy="1633329"/>
          </a:xfrm>
        </p:spPr>
        <p:txBody>
          <a:bodyPr>
            <a:normAutofit/>
          </a:bodyPr>
          <a:lstStyle/>
          <a:p>
            <a:pPr marL="0" indent="0">
              <a:buNone/>
            </a:pPr>
            <a:r>
              <a:rPr lang="en-US" sz="1200" i="1" dirty="0" smtClean="0"/>
              <a:t>In-the-Loop Management</a:t>
            </a:r>
          </a:p>
          <a:p>
            <a:r>
              <a:rPr lang="en-US" sz="1200" dirty="0" smtClean="0"/>
              <a:t>Requirements</a:t>
            </a:r>
          </a:p>
          <a:p>
            <a:r>
              <a:rPr lang="en-US" sz="1200" dirty="0" smtClean="0"/>
              <a:t>Quality</a:t>
            </a:r>
          </a:p>
          <a:p>
            <a:r>
              <a:rPr lang="en-US" sz="1200" dirty="0" smtClean="0"/>
              <a:t>Change management</a:t>
            </a:r>
          </a:p>
          <a:p>
            <a:r>
              <a:rPr lang="en-US" sz="1200" dirty="0" smtClean="0"/>
              <a:t>Supply chain</a:t>
            </a:r>
          </a:p>
          <a:p>
            <a:r>
              <a:rPr lang="en-US" sz="1200" dirty="0" smtClean="0"/>
              <a:t>Program management</a:t>
            </a:r>
          </a:p>
        </p:txBody>
      </p:sp>
      <p:grpSp>
        <p:nvGrpSpPr>
          <p:cNvPr id="4" name="Group 43"/>
          <p:cNvGrpSpPr>
            <a:grpSpLocks/>
          </p:cNvGrpSpPr>
          <p:nvPr/>
        </p:nvGrpSpPr>
        <p:grpSpPr bwMode="auto">
          <a:xfrm>
            <a:off x="1003300" y="1196752"/>
            <a:ext cx="7137400" cy="4977249"/>
            <a:chOff x="1075125" y="1189612"/>
            <a:chExt cx="7137862" cy="4976695"/>
          </a:xfrm>
        </p:grpSpPr>
        <p:graphicFrame>
          <p:nvGraphicFramePr>
            <p:cNvPr id="5" name="Diagram 4"/>
            <p:cNvGraphicFramePr/>
            <p:nvPr/>
          </p:nvGraphicFramePr>
          <p:xfrm>
            <a:off x="1075125" y="1380375"/>
            <a:ext cx="7137862" cy="4704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881109" y="5338129"/>
              <a:ext cx="863368" cy="814864"/>
            </a:xfrm>
            <a:prstGeom prst="rect">
              <a:avLst/>
            </a:prstGeom>
            <a:noFill/>
            <a:ln w="9525">
              <a:noFill/>
              <a:miter lim="800000"/>
              <a:headEnd/>
              <a:tailEnd/>
            </a:ln>
          </p:spPr>
        </p:pic>
        <p:pic>
          <p:nvPicPr>
            <p:cNvPr id="7" name="Picture 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170845" y="1189612"/>
              <a:ext cx="989478" cy="999179"/>
            </a:xfrm>
            <a:prstGeom prst="rect">
              <a:avLst/>
            </a:prstGeom>
            <a:noFill/>
            <a:ln w="9525">
              <a:noFill/>
              <a:miter lim="800000"/>
              <a:headEnd/>
              <a:tailEnd/>
            </a:ln>
          </p:spPr>
        </p:pic>
        <p:pic>
          <p:nvPicPr>
            <p:cNvPr id="8" name="Picture 4"/>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235652" y="4516125"/>
              <a:ext cx="911871" cy="766359"/>
            </a:xfrm>
            <a:prstGeom prst="rect">
              <a:avLst/>
            </a:prstGeom>
            <a:noFill/>
            <a:ln w="9525">
              <a:noFill/>
              <a:miter lim="800000"/>
              <a:headEnd/>
              <a:tailEnd/>
            </a:ln>
          </p:spPr>
        </p:pic>
        <p:pic>
          <p:nvPicPr>
            <p:cNvPr id="9" name="Picture 4"/>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714402" y="1655659"/>
              <a:ext cx="882769" cy="776061"/>
            </a:xfrm>
            <a:prstGeom prst="rect">
              <a:avLst/>
            </a:prstGeom>
            <a:noFill/>
            <a:ln w="9525">
              <a:noFill/>
              <a:miter lim="800000"/>
              <a:headEnd/>
              <a:tailEnd/>
            </a:ln>
          </p:spPr>
        </p:pic>
        <p:pic>
          <p:nvPicPr>
            <p:cNvPr id="10" name="Picture 6"/>
            <p:cNvPicPr>
              <a:picLocks noChangeAspect="1" noChangeArrowheads="1"/>
            </p:cNvPicPr>
            <p:nvPr/>
          </p:nvPicPr>
          <p:blipFill>
            <a:blip r:embed="rId13">
              <a:clrChange>
                <a:clrFrom>
                  <a:srgbClr val="F4F5F7"/>
                </a:clrFrom>
                <a:clrTo>
                  <a:srgbClr val="F4F5F7">
                    <a:alpha val="0"/>
                  </a:srgbClr>
                </a:clrTo>
              </a:clrChange>
            </a:blip>
            <a:srcRect/>
            <a:stretch>
              <a:fillRect/>
            </a:stretch>
          </p:blipFill>
          <p:spPr bwMode="auto">
            <a:xfrm>
              <a:off x="6440568" y="3022734"/>
              <a:ext cx="902171" cy="921572"/>
            </a:xfrm>
            <a:prstGeom prst="rect">
              <a:avLst/>
            </a:prstGeom>
            <a:noFill/>
            <a:ln w="9525">
              <a:noFill/>
              <a:miter lim="800000"/>
              <a:headEnd/>
              <a:tailEnd/>
            </a:ln>
          </p:spPr>
        </p:pic>
        <p:pic>
          <p:nvPicPr>
            <p:cNvPr id="11" name="Picture 7"/>
            <p:cNvPicPr>
              <a:picLocks noChangeAspect="1" noChangeArrowheads="1"/>
            </p:cNvPicPr>
            <p:nvPr/>
          </p:nvPicPr>
          <p:blipFill>
            <a:blip r:embed="rId14">
              <a:clrChange>
                <a:clrFrom>
                  <a:srgbClr val="EEEFF1"/>
                </a:clrFrom>
                <a:clrTo>
                  <a:srgbClr val="EEEFF1">
                    <a:alpha val="0"/>
                  </a:srgbClr>
                </a:clrTo>
              </a:clrChange>
            </a:blip>
            <a:srcRect l="1582" t="9137" r="4993"/>
            <a:stretch>
              <a:fillRect/>
            </a:stretch>
          </p:blipFill>
          <p:spPr bwMode="auto">
            <a:xfrm>
              <a:off x="3115152" y="5408268"/>
              <a:ext cx="879107" cy="758039"/>
            </a:xfrm>
            <a:prstGeom prst="rect">
              <a:avLst/>
            </a:prstGeom>
            <a:noFill/>
            <a:ln w="9525">
              <a:noFill/>
              <a:miter lim="800000"/>
              <a:headEnd/>
              <a:tailEnd/>
            </a:ln>
          </p:spPr>
        </p:pic>
        <p:pic>
          <p:nvPicPr>
            <p:cNvPr id="12" name="Picture 8"/>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877786" y="2827712"/>
              <a:ext cx="921573" cy="780912"/>
            </a:xfrm>
            <a:prstGeom prst="rect">
              <a:avLst/>
            </a:prstGeom>
            <a:noFill/>
            <a:ln w="9525">
              <a:noFill/>
              <a:miter lim="800000"/>
              <a:headEnd/>
              <a:tailEnd/>
            </a:ln>
          </p:spPr>
        </p:pic>
        <p:pic>
          <p:nvPicPr>
            <p:cNvPr id="13" name="Picture 8"/>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1982286" y="4103230"/>
              <a:ext cx="919956" cy="1036366"/>
            </a:xfrm>
            <a:prstGeom prst="rect">
              <a:avLst/>
            </a:prstGeom>
            <a:noFill/>
            <a:ln w="9525">
              <a:noFill/>
              <a:miter lim="800000"/>
              <a:headEnd/>
              <a:tailEnd/>
            </a:ln>
          </p:spPr>
        </p:pic>
        <p:pic>
          <p:nvPicPr>
            <p:cNvPr id="14" name="Picture 9"/>
            <p:cNvPicPr>
              <a:picLocks noChangeAspect="1" noChangeArrowheads="1"/>
            </p:cNvPicPr>
            <p:nvPr/>
          </p:nvPicPr>
          <p:blipFill>
            <a:blip r:embed="rId17">
              <a:clrChange>
                <a:clrFrom>
                  <a:srgbClr val="FFFFFF"/>
                </a:clrFrom>
                <a:clrTo>
                  <a:srgbClr val="FFFFFF">
                    <a:alpha val="0"/>
                  </a:srgbClr>
                </a:clrTo>
              </a:clrChange>
            </a:blip>
            <a:srcRect l="3996" t="2785" r="3581"/>
            <a:stretch>
              <a:fillRect/>
            </a:stretch>
          </p:blipFill>
          <p:spPr bwMode="auto">
            <a:xfrm>
              <a:off x="2682829" y="1594033"/>
              <a:ext cx="815863" cy="721446"/>
            </a:xfrm>
            <a:prstGeom prst="rect">
              <a:avLst/>
            </a:prstGeom>
            <a:noFill/>
            <a:ln w="9525">
              <a:noFill/>
              <a:miter lim="800000"/>
              <a:headEnd/>
              <a:tailEnd/>
            </a:ln>
          </p:spPr>
        </p:pic>
      </p:grpSp>
      <p:grpSp>
        <p:nvGrpSpPr>
          <p:cNvPr id="16" name="Group 51"/>
          <p:cNvGrpSpPr>
            <a:grpSpLocks/>
          </p:cNvGrpSpPr>
          <p:nvPr/>
        </p:nvGrpSpPr>
        <p:grpSpPr bwMode="auto">
          <a:xfrm flipH="1">
            <a:off x="2755624" y="2438998"/>
            <a:ext cx="420321" cy="412221"/>
            <a:chOff x="7315200" y="4038600"/>
            <a:chExt cx="1219200" cy="1143000"/>
          </a:xfrm>
        </p:grpSpPr>
        <p:sp>
          <p:nvSpPr>
            <p:cNvPr id="17" name="Circular Arrow 16"/>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18" name="Circular Arrow 17"/>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19" name="Group 51"/>
          <p:cNvGrpSpPr>
            <a:grpSpLocks/>
          </p:cNvGrpSpPr>
          <p:nvPr/>
        </p:nvGrpSpPr>
        <p:grpSpPr bwMode="auto">
          <a:xfrm flipH="1">
            <a:off x="2459867" y="3684340"/>
            <a:ext cx="420321" cy="412221"/>
            <a:chOff x="7315200" y="4038600"/>
            <a:chExt cx="1219200" cy="1143000"/>
          </a:xfrm>
        </p:grpSpPr>
        <p:sp>
          <p:nvSpPr>
            <p:cNvPr id="20" name="Circular Arrow 19"/>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21" name="Circular Arrow 20"/>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22" name="Group 51"/>
          <p:cNvGrpSpPr>
            <a:grpSpLocks/>
          </p:cNvGrpSpPr>
          <p:nvPr/>
        </p:nvGrpSpPr>
        <p:grpSpPr bwMode="auto">
          <a:xfrm flipH="1">
            <a:off x="3611638" y="1841488"/>
            <a:ext cx="420321" cy="412221"/>
            <a:chOff x="7315200" y="4038600"/>
            <a:chExt cx="1219200" cy="1143000"/>
          </a:xfrm>
        </p:grpSpPr>
        <p:sp>
          <p:nvSpPr>
            <p:cNvPr id="23" name="Circular Arrow 22"/>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24" name="Circular Arrow 23"/>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25" name="Group 51"/>
          <p:cNvGrpSpPr>
            <a:grpSpLocks/>
          </p:cNvGrpSpPr>
          <p:nvPr/>
        </p:nvGrpSpPr>
        <p:grpSpPr bwMode="auto">
          <a:xfrm flipH="1">
            <a:off x="5121870" y="1855228"/>
            <a:ext cx="420321" cy="412221"/>
            <a:chOff x="7315200" y="4038600"/>
            <a:chExt cx="1219200" cy="1143000"/>
          </a:xfrm>
        </p:grpSpPr>
        <p:sp>
          <p:nvSpPr>
            <p:cNvPr id="26" name="Circular Arrow 25"/>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27" name="Circular Arrow 26"/>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28" name="Group 51"/>
          <p:cNvGrpSpPr>
            <a:grpSpLocks/>
          </p:cNvGrpSpPr>
          <p:nvPr/>
        </p:nvGrpSpPr>
        <p:grpSpPr bwMode="auto">
          <a:xfrm flipH="1">
            <a:off x="6005469" y="2538591"/>
            <a:ext cx="420321" cy="412221"/>
            <a:chOff x="7315200" y="4038600"/>
            <a:chExt cx="1219200" cy="1143000"/>
          </a:xfrm>
        </p:grpSpPr>
        <p:sp>
          <p:nvSpPr>
            <p:cNvPr id="29" name="Circular Arrow 28"/>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30" name="Circular Arrow 29"/>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31" name="Group 51"/>
          <p:cNvGrpSpPr>
            <a:grpSpLocks/>
          </p:cNvGrpSpPr>
          <p:nvPr/>
        </p:nvGrpSpPr>
        <p:grpSpPr bwMode="auto">
          <a:xfrm flipH="1">
            <a:off x="6163494" y="4006773"/>
            <a:ext cx="420321" cy="412221"/>
            <a:chOff x="7315200" y="4038600"/>
            <a:chExt cx="1219200" cy="1143000"/>
          </a:xfrm>
        </p:grpSpPr>
        <p:sp>
          <p:nvSpPr>
            <p:cNvPr id="32" name="Circular Arrow 31"/>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33" name="Circular Arrow 32"/>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34" name="Group 51"/>
          <p:cNvGrpSpPr>
            <a:grpSpLocks/>
          </p:cNvGrpSpPr>
          <p:nvPr/>
        </p:nvGrpSpPr>
        <p:grpSpPr bwMode="auto">
          <a:xfrm flipH="1">
            <a:off x="2941879" y="4811335"/>
            <a:ext cx="420321" cy="412221"/>
            <a:chOff x="7315200" y="4038600"/>
            <a:chExt cx="1219200" cy="1143000"/>
          </a:xfrm>
        </p:grpSpPr>
        <p:sp>
          <p:nvSpPr>
            <p:cNvPr id="35" name="Circular Arrow 34"/>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36" name="Circular Arrow 35"/>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37" name="Group 51"/>
          <p:cNvGrpSpPr>
            <a:grpSpLocks/>
          </p:cNvGrpSpPr>
          <p:nvPr/>
        </p:nvGrpSpPr>
        <p:grpSpPr bwMode="auto">
          <a:xfrm flipH="1">
            <a:off x="4173206" y="5415878"/>
            <a:ext cx="420321" cy="412221"/>
            <a:chOff x="7315200" y="4038600"/>
            <a:chExt cx="1219200" cy="1143000"/>
          </a:xfrm>
        </p:grpSpPr>
        <p:sp>
          <p:nvSpPr>
            <p:cNvPr id="38" name="Circular Arrow 37"/>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39" name="Circular Arrow 38"/>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40" name="Group 51"/>
          <p:cNvGrpSpPr>
            <a:grpSpLocks/>
          </p:cNvGrpSpPr>
          <p:nvPr/>
        </p:nvGrpSpPr>
        <p:grpSpPr bwMode="auto">
          <a:xfrm flipH="1">
            <a:off x="5631591" y="4877426"/>
            <a:ext cx="420321" cy="412221"/>
            <a:chOff x="7315200" y="4038600"/>
            <a:chExt cx="1219200" cy="1143000"/>
          </a:xfrm>
        </p:grpSpPr>
        <p:sp>
          <p:nvSpPr>
            <p:cNvPr id="41" name="Circular Arrow 40"/>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42" name="Circular Arrow 41"/>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sp>
        <p:nvSpPr>
          <p:cNvPr id="43" name="Content Placeholder 2"/>
          <p:cNvSpPr txBox="1">
            <a:spLocks/>
          </p:cNvSpPr>
          <p:nvPr/>
        </p:nvSpPr>
        <p:spPr>
          <a:xfrm>
            <a:off x="107365" y="1291453"/>
            <a:ext cx="2483435" cy="1395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73E87"/>
              </a:buClr>
              <a:buFont typeface="Arial" pitchFamily="34" charset="0"/>
              <a:buNone/>
            </a:pPr>
            <a:r>
              <a:rPr lang="en-US" sz="1200" i="1" dirty="0" smtClean="0">
                <a:solidFill>
                  <a:prstClr val="black"/>
                </a:solidFill>
              </a:rPr>
              <a:t>Maturity</a:t>
            </a:r>
          </a:p>
          <a:p>
            <a:pPr>
              <a:buClr>
                <a:srgbClr val="073E87"/>
              </a:buClr>
            </a:pPr>
            <a:r>
              <a:rPr lang="en-US" sz="1200" dirty="0" smtClean="0">
                <a:solidFill>
                  <a:prstClr val="black"/>
                </a:solidFill>
              </a:rPr>
              <a:t>R&amp;D</a:t>
            </a:r>
          </a:p>
          <a:p>
            <a:pPr>
              <a:buClr>
                <a:srgbClr val="073E87"/>
              </a:buClr>
            </a:pPr>
            <a:r>
              <a:rPr lang="en-US" sz="1200" dirty="0" smtClean="0">
                <a:solidFill>
                  <a:prstClr val="black"/>
                </a:solidFill>
              </a:rPr>
              <a:t>Design</a:t>
            </a:r>
          </a:p>
          <a:p>
            <a:pPr>
              <a:buClr>
                <a:srgbClr val="073E87"/>
              </a:buClr>
            </a:pPr>
            <a:r>
              <a:rPr lang="en-US" sz="1200" dirty="0" smtClean="0">
                <a:solidFill>
                  <a:prstClr val="black"/>
                </a:solidFill>
              </a:rPr>
              <a:t>Release</a:t>
            </a:r>
          </a:p>
          <a:p>
            <a:pPr>
              <a:buClr>
                <a:srgbClr val="073E87"/>
              </a:buClr>
            </a:pPr>
            <a:r>
              <a:rPr lang="en-US" sz="1200" dirty="0" smtClean="0">
                <a:solidFill>
                  <a:prstClr val="black"/>
                </a:solidFill>
              </a:rPr>
              <a:t>Production</a:t>
            </a:r>
          </a:p>
          <a:p>
            <a:pPr>
              <a:buClr>
                <a:srgbClr val="073E87"/>
              </a:buClr>
            </a:pPr>
            <a:r>
              <a:rPr lang="en-US" sz="1200" dirty="0" smtClean="0">
                <a:solidFill>
                  <a:prstClr val="black"/>
                </a:solidFill>
              </a:rPr>
              <a:t>Retire</a:t>
            </a:r>
          </a:p>
          <a:p>
            <a:pPr lvl="1">
              <a:buClr>
                <a:srgbClr val="4F81BD"/>
              </a:buClr>
            </a:pPr>
            <a:endParaRPr lang="en-US" sz="1200" dirty="0" smtClean="0">
              <a:solidFill>
                <a:prstClr val="black"/>
              </a:solidFill>
            </a:endParaRPr>
          </a:p>
          <a:p>
            <a:pPr lvl="1">
              <a:buClr>
                <a:srgbClr val="4F81BD"/>
              </a:buClr>
            </a:pPr>
            <a:endParaRPr lang="en-US" sz="1200" dirty="0">
              <a:solidFill>
                <a:prstClr val="black"/>
              </a:solidFill>
            </a:endParaRPr>
          </a:p>
        </p:txBody>
      </p:sp>
      <p:sp>
        <p:nvSpPr>
          <p:cNvPr id="44" name="Content Placeholder 2"/>
          <p:cNvSpPr txBox="1">
            <a:spLocks/>
          </p:cNvSpPr>
          <p:nvPr/>
        </p:nvSpPr>
        <p:spPr>
          <a:xfrm>
            <a:off x="7165516" y="4323210"/>
            <a:ext cx="2257446" cy="1415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73E87"/>
              </a:buClr>
              <a:buFont typeface="Arial" pitchFamily="34" charset="0"/>
              <a:buNone/>
            </a:pPr>
            <a:r>
              <a:rPr lang="en-US" sz="1200" i="1" dirty="0" smtClean="0">
                <a:solidFill>
                  <a:prstClr val="black"/>
                </a:solidFill>
              </a:rPr>
              <a:t>Simulations / Analysis</a:t>
            </a:r>
          </a:p>
          <a:p>
            <a:pPr>
              <a:buClr>
                <a:srgbClr val="073E87"/>
              </a:buClr>
            </a:pPr>
            <a:r>
              <a:rPr lang="en-US" sz="1200" dirty="0" smtClean="0">
                <a:solidFill>
                  <a:prstClr val="black"/>
                </a:solidFill>
              </a:rPr>
              <a:t>Virtual design</a:t>
            </a:r>
          </a:p>
          <a:p>
            <a:pPr>
              <a:buClr>
                <a:srgbClr val="073E87"/>
              </a:buClr>
            </a:pPr>
            <a:r>
              <a:rPr lang="en-US" sz="1200" dirty="0" smtClean="0">
                <a:solidFill>
                  <a:prstClr val="black"/>
                </a:solidFill>
              </a:rPr>
              <a:t>Virtual Testing</a:t>
            </a:r>
          </a:p>
          <a:p>
            <a:pPr>
              <a:buClr>
                <a:srgbClr val="073E87"/>
              </a:buClr>
            </a:pPr>
            <a:r>
              <a:rPr lang="en-US" sz="1200" dirty="0" smtClean="0">
                <a:solidFill>
                  <a:prstClr val="black"/>
                </a:solidFill>
              </a:rPr>
              <a:t>Virtual manufacturing</a:t>
            </a:r>
          </a:p>
          <a:p>
            <a:pPr>
              <a:buClr>
                <a:srgbClr val="073E87"/>
              </a:buClr>
            </a:pPr>
            <a:r>
              <a:rPr lang="en-US" sz="1200" dirty="0" smtClean="0">
                <a:solidFill>
                  <a:prstClr val="black"/>
                </a:solidFill>
              </a:rPr>
              <a:t>Risk assessment / certification of correctness</a:t>
            </a:r>
          </a:p>
          <a:p>
            <a:pPr>
              <a:buClr>
                <a:srgbClr val="073E87"/>
              </a:buClr>
            </a:pPr>
            <a:r>
              <a:rPr lang="en-US" sz="1200" dirty="0" smtClean="0">
                <a:solidFill>
                  <a:prstClr val="black"/>
                </a:solidFill>
              </a:rPr>
              <a:t>End-of-life</a:t>
            </a:r>
          </a:p>
          <a:p>
            <a:pPr>
              <a:buClr>
                <a:srgbClr val="073E87"/>
              </a:buClr>
            </a:pPr>
            <a:r>
              <a:rPr lang="en-US" sz="1200" dirty="0" smtClean="0">
                <a:solidFill>
                  <a:prstClr val="black"/>
                </a:solidFill>
              </a:rPr>
              <a:t>Costing</a:t>
            </a:r>
          </a:p>
          <a:p>
            <a:pPr>
              <a:buClr>
                <a:srgbClr val="073E87"/>
              </a:buClr>
            </a:pPr>
            <a:r>
              <a:rPr lang="en-US" sz="1200" dirty="0" smtClean="0">
                <a:solidFill>
                  <a:prstClr val="black"/>
                </a:solidFill>
              </a:rPr>
              <a:t>Trade-off studies</a:t>
            </a:r>
          </a:p>
          <a:p>
            <a:pPr lvl="1">
              <a:buClr>
                <a:srgbClr val="4F81BD"/>
              </a:buClr>
            </a:pPr>
            <a:endParaRPr lang="en-US" sz="1200" dirty="0" smtClean="0">
              <a:solidFill>
                <a:prstClr val="black"/>
              </a:solidFill>
            </a:endParaRPr>
          </a:p>
          <a:p>
            <a:pPr lvl="1">
              <a:buClr>
                <a:srgbClr val="4F81BD"/>
              </a:buClr>
            </a:pPr>
            <a:endParaRPr lang="en-US" sz="1200" dirty="0">
              <a:solidFill>
                <a:prstClr val="black"/>
              </a:solidFill>
            </a:endParaRPr>
          </a:p>
        </p:txBody>
      </p:sp>
      <p:sp>
        <p:nvSpPr>
          <p:cNvPr id="46" name="Content Placeholder 2"/>
          <p:cNvSpPr txBox="1">
            <a:spLocks/>
          </p:cNvSpPr>
          <p:nvPr/>
        </p:nvSpPr>
        <p:spPr>
          <a:xfrm>
            <a:off x="6960670" y="1371384"/>
            <a:ext cx="1914175" cy="11672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73E87"/>
              </a:buClr>
              <a:buFont typeface="Arial" pitchFamily="34" charset="0"/>
              <a:buNone/>
            </a:pPr>
            <a:r>
              <a:rPr lang="en-US" sz="1200" i="1" dirty="0" smtClean="0">
                <a:solidFill>
                  <a:prstClr val="black"/>
                </a:solidFill>
              </a:rPr>
              <a:t>Assessments</a:t>
            </a:r>
          </a:p>
          <a:p>
            <a:pPr>
              <a:buClr>
                <a:srgbClr val="073E87"/>
              </a:buClr>
            </a:pPr>
            <a:r>
              <a:rPr lang="en-US" sz="1200" dirty="0" smtClean="0">
                <a:solidFill>
                  <a:prstClr val="black"/>
                </a:solidFill>
              </a:rPr>
              <a:t>Market</a:t>
            </a:r>
          </a:p>
          <a:p>
            <a:pPr>
              <a:buClr>
                <a:srgbClr val="073E87"/>
              </a:buClr>
            </a:pPr>
            <a:r>
              <a:rPr lang="en-US" sz="1200" dirty="0" smtClean="0">
                <a:solidFill>
                  <a:prstClr val="black"/>
                </a:solidFill>
              </a:rPr>
              <a:t>Requirements</a:t>
            </a:r>
          </a:p>
          <a:p>
            <a:pPr>
              <a:buClr>
                <a:srgbClr val="073E87"/>
              </a:buClr>
            </a:pPr>
            <a:r>
              <a:rPr lang="en-US" sz="1200" dirty="0" smtClean="0">
                <a:solidFill>
                  <a:prstClr val="black"/>
                </a:solidFill>
              </a:rPr>
              <a:t>Quality</a:t>
            </a:r>
          </a:p>
          <a:p>
            <a:pPr>
              <a:buClr>
                <a:srgbClr val="073E87"/>
              </a:buClr>
            </a:pPr>
            <a:r>
              <a:rPr lang="en-US" sz="1200" dirty="0" smtClean="0">
                <a:solidFill>
                  <a:prstClr val="black"/>
                </a:solidFill>
              </a:rPr>
              <a:t>Performance</a:t>
            </a:r>
          </a:p>
          <a:p>
            <a:pPr lvl="1">
              <a:buClr>
                <a:srgbClr val="4F81BD"/>
              </a:buClr>
            </a:pPr>
            <a:endParaRPr lang="en-US" sz="1200" dirty="0" smtClean="0">
              <a:solidFill>
                <a:prstClr val="black"/>
              </a:solidFill>
            </a:endParaRPr>
          </a:p>
          <a:p>
            <a:pPr lvl="1">
              <a:buClr>
                <a:srgbClr val="4F81BD"/>
              </a:buClr>
            </a:pPr>
            <a:endParaRPr lang="en-US" sz="1200" dirty="0" smtClean="0">
              <a:solidFill>
                <a:prstClr val="black"/>
              </a:solidFill>
            </a:endParaRPr>
          </a:p>
          <a:p>
            <a:pPr lvl="1">
              <a:buClr>
                <a:srgbClr val="4F81BD"/>
              </a:buClr>
            </a:pPr>
            <a:endParaRPr lang="en-US" sz="1200" dirty="0" smtClean="0">
              <a:solidFill>
                <a:prstClr val="black"/>
              </a:solidFill>
            </a:endParaRPr>
          </a:p>
          <a:p>
            <a:pPr lvl="1">
              <a:buClr>
                <a:srgbClr val="4F81BD"/>
              </a:buClr>
            </a:pPr>
            <a:endParaRPr lang="en-US" sz="1200" dirty="0">
              <a:solidFill>
                <a:prstClr val="black"/>
              </a:solidFill>
            </a:endParaRPr>
          </a:p>
        </p:txBody>
      </p:sp>
      <p:sp>
        <p:nvSpPr>
          <p:cNvPr id="47" name="Content Placeholder 2"/>
          <p:cNvSpPr txBox="1">
            <a:spLocks/>
          </p:cNvSpPr>
          <p:nvPr/>
        </p:nvSpPr>
        <p:spPr>
          <a:xfrm>
            <a:off x="3261344" y="2417265"/>
            <a:ext cx="2483435" cy="10612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073E87"/>
              </a:buClr>
              <a:buFont typeface="Arial" pitchFamily="34" charset="0"/>
              <a:buNone/>
            </a:pPr>
            <a:r>
              <a:rPr lang="en-US" sz="1200" b="1" i="1" u="sng" dirty="0" smtClean="0">
                <a:solidFill>
                  <a:prstClr val="black"/>
                </a:solidFill>
                <a:effectLst>
                  <a:outerShdw blurRad="38100" dist="38100" dir="2700000" algn="tl">
                    <a:srgbClr val="000000">
                      <a:alpha val="43137"/>
                    </a:srgbClr>
                  </a:outerShdw>
                </a:effectLst>
              </a:rPr>
              <a:t>Enabling foundation</a:t>
            </a:r>
          </a:p>
          <a:p>
            <a:pPr lvl="1">
              <a:buClr>
                <a:srgbClr val="4F81BD"/>
              </a:buClr>
            </a:pPr>
            <a:r>
              <a:rPr lang="en-US" sz="1200" b="1" i="1" dirty="0" smtClean="0">
                <a:solidFill>
                  <a:prstClr val="black"/>
                </a:solidFill>
                <a:effectLst>
                  <a:outerShdw blurRad="38100" dist="38100" dir="2700000" algn="tl">
                    <a:srgbClr val="000000">
                      <a:alpha val="43137"/>
                    </a:srgbClr>
                  </a:outerShdw>
                </a:effectLst>
              </a:rPr>
              <a:t>Organization</a:t>
            </a:r>
          </a:p>
          <a:p>
            <a:pPr lvl="2">
              <a:buClr>
                <a:srgbClr val="9BBB59"/>
              </a:buClr>
            </a:pPr>
            <a:r>
              <a:rPr lang="en-US" sz="1000" i="1" dirty="0" smtClean="0">
                <a:solidFill>
                  <a:prstClr val="black"/>
                </a:solidFill>
              </a:rPr>
              <a:t>Culture</a:t>
            </a:r>
          </a:p>
          <a:p>
            <a:pPr lvl="2">
              <a:buClr>
                <a:srgbClr val="9BBB59"/>
              </a:buClr>
            </a:pPr>
            <a:r>
              <a:rPr lang="en-US" sz="1000" i="1" dirty="0" smtClean="0">
                <a:solidFill>
                  <a:prstClr val="black"/>
                </a:solidFill>
              </a:rPr>
              <a:t>Collaboration</a:t>
            </a:r>
            <a:endParaRPr lang="en-US" sz="1000" i="1" dirty="0">
              <a:solidFill>
                <a:prstClr val="black"/>
              </a:solidFill>
            </a:endParaRPr>
          </a:p>
          <a:p>
            <a:pPr lvl="2">
              <a:buClr>
                <a:srgbClr val="9BBB59"/>
              </a:buClr>
            </a:pPr>
            <a:r>
              <a:rPr lang="en-US" sz="1000" i="1" dirty="0" smtClean="0">
                <a:solidFill>
                  <a:prstClr val="black"/>
                </a:solidFill>
              </a:rPr>
              <a:t>Communication</a:t>
            </a:r>
            <a:endParaRPr lang="en-US" sz="1000" i="1" dirty="0">
              <a:solidFill>
                <a:prstClr val="black"/>
              </a:solidFill>
            </a:endParaRPr>
          </a:p>
        </p:txBody>
      </p:sp>
      <p:sp>
        <p:nvSpPr>
          <p:cNvPr id="48" name="Content Placeholder 2"/>
          <p:cNvSpPr txBox="1">
            <a:spLocks/>
          </p:cNvSpPr>
          <p:nvPr/>
        </p:nvSpPr>
        <p:spPr>
          <a:xfrm>
            <a:off x="2286000" y="3575147"/>
            <a:ext cx="2839599" cy="14540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rgbClr val="4F81BD"/>
              </a:buClr>
            </a:pPr>
            <a:r>
              <a:rPr lang="en-US" sz="1200" b="1" i="1" dirty="0" smtClean="0">
                <a:solidFill>
                  <a:prstClr val="black"/>
                </a:solidFill>
                <a:effectLst>
                  <a:outerShdw blurRad="38100" dist="38100" dir="2700000" algn="tl">
                    <a:srgbClr val="000000">
                      <a:alpha val="43137"/>
                    </a:srgbClr>
                  </a:outerShdw>
                </a:effectLst>
              </a:rPr>
              <a:t>Process</a:t>
            </a:r>
          </a:p>
          <a:p>
            <a:pPr lvl="2">
              <a:buClr>
                <a:srgbClr val="9BBB59"/>
              </a:buClr>
            </a:pPr>
            <a:r>
              <a:rPr lang="en-US" sz="1000" i="1" dirty="0" smtClean="0">
                <a:solidFill>
                  <a:prstClr val="black"/>
                </a:solidFill>
              </a:rPr>
              <a:t>Integration</a:t>
            </a:r>
          </a:p>
          <a:p>
            <a:pPr lvl="2">
              <a:buClr>
                <a:srgbClr val="9BBB59"/>
              </a:buClr>
            </a:pPr>
            <a:r>
              <a:rPr lang="en-US" sz="1000" i="1" dirty="0" smtClean="0">
                <a:solidFill>
                  <a:prstClr val="black"/>
                </a:solidFill>
              </a:rPr>
              <a:t>Traceability</a:t>
            </a:r>
          </a:p>
          <a:p>
            <a:pPr lvl="2">
              <a:buClr>
                <a:srgbClr val="9BBB59"/>
              </a:buClr>
            </a:pPr>
            <a:r>
              <a:rPr lang="en-US" sz="1000" i="1" dirty="0" smtClean="0">
                <a:solidFill>
                  <a:prstClr val="black"/>
                </a:solidFill>
              </a:rPr>
              <a:t>Impact Analysis</a:t>
            </a:r>
          </a:p>
          <a:p>
            <a:pPr lvl="2">
              <a:buClr>
                <a:srgbClr val="9BBB59"/>
              </a:buClr>
            </a:pPr>
            <a:r>
              <a:rPr lang="en-US" sz="1000" i="1" dirty="0" smtClean="0">
                <a:solidFill>
                  <a:prstClr val="black"/>
                </a:solidFill>
              </a:rPr>
              <a:t>Validation</a:t>
            </a:r>
          </a:p>
          <a:p>
            <a:pPr lvl="2">
              <a:buClr>
                <a:srgbClr val="9BBB59"/>
              </a:buClr>
            </a:pPr>
            <a:r>
              <a:rPr lang="en-US" sz="1000" i="1" dirty="0" smtClean="0">
                <a:solidFill>
                  <a:prstClr val="black"/>
                </a:solidFill>
              </a:rPr>
              <a:t>Verification</a:t>
            </a:r>
          </a:p>
          <a:p>
            <a:pPr lvl="2">
              <a:buClr>
                <a:srgbClr val="9BBB59"/>
              </a:buClr>
            </a:pPr>
            <a:r>
              <a:rPr lang="en-US" sz="1000" i="1" dirty="0" smtClean="0">
                <a:solidFill>
                  <a:prstClr val="black"/>
                </a:solidFill>
              </a:rPr>
              <a:t>Unification</a:t>
            </a:r>
          </a:p>
        </p:txBody>
      </p:sp>
      <p:sp>
        <p:nvSpPr>
          <p:cNvPr id="49" name="Content Placeholder 2"/>
          <p:cNvSpPr txBox="1">
            <a:spLocks/>
          </p:cNvSpPr>
          <p:nvPr/>
        </p:nvSpPr>
        <p:spPr>
          <a:xfrm>
            <a:off x="4222165" y="3564610"/>
            <a:ext cx="2483435" cy="12118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rgbClr val="4F81BD"/>
              </a:buClr>
            </a:pPr>
            <a:r>
              <a:rPr lang="en-US" sz="1200" b="1" i="1" dirty="0" smtClean="0">
                <a:solidFill>
                  <a:prstClr val="black"/>
                </a:solidFill>
                <a:effectLst>
                  <a:outerShdw blurRad="38100" dist="38100" dir="2700000" algn="tl">
                    <a:srgbClr val="000000">
                      <a:alpha val="43137"/>
                    </a:srgbClr>
                  </a:outerShdw>
                </a:effectLst>
              </a:rPr>
              <a:t>Technology</a:t>
            </a:r>
          </a:p>
          <a:p>
            <a:pPr lvl="2">
              <a:buClr>
                <a:srgbClr val="9BBB59"/>
              </a:buClr>
            </a:pPr>
            <a:r>
              <a:rPr lang="en-US" sz="1000" i="1" dirty="0" smtClean="0">
                <a:solidFill>
                  <a:prstClr val="black"/>
                </a:solidFill>
              </a:rPr>
              <a:t>Infrastructure</a:t>
            </a:r>
          </a:p>
          <a:p>
            <a:pPr lvl="2">
              <a:buClr>
                <a:srgbClr val="9BBB59"/>
              </a:buClr>
            </a:pPr>
            <a:r>
              <a:rPr lang="en-US" sz="1000" i="1" dirty="0" smtClean="0">
                <a:solidFill>
                  <a:prstClr val="black"/>
                </a:solidFill>
              </a:rPr>
              <a:t>Tools</a:t>
            </a:r>
          </a:p>
          <a:p>
            <a:pPr lvl="2">
              <a:buClr>
                <a:srgbClr val="9BBB59"/>
              </a:buClr>
            </a:pPr>
            <a:r>
              <a:rPr lang="en-US" sz="1000" i="1" dirty="0" smtClean="0">
                <a:solidFill>
                  <a:prstClr val="black"/>
                </a:solidFill>
              </a:rPr>
              <a:t>Common</a:t>
            </a:r>
          </a:p>
          <a:p>
            <a:pPr lvl="2">
              <a:buClr>
                <a:srgbClr val="9BBB59"/>
              </a:buClr>
            </a:pPr>
            <a:r>
              <a:rPr lang="en-US" sz="1000" i="1" dirty="0" smtClean="0">
                <a:solidFill>
                  <a:prstClr val="black"/>
                </a:solidFill>
              </a:rPr>
              <a:t>Flexible</a:t>
            </a:r>
          </a:p>
          <a:p>
            <a:pPr lvl="2">
              <a:buClr>
                <a:srgbClr val="9BBB59"/>
              </a:buClr>
            </a:pPr>
            <a:r>
              <a:rPr lang="en-US" sz="1000" i="1" dirty="0" smtClean="0">
                <a:solidFill>
                  <a:prstClr val="black"/>
                </a:solidFill>
              </a:rPr>
              <a:t>Advanced</a:t>
            </a:r>
          </a:p>
        </p:txBody>
      </p:sp>
      <p:sp>
        <p:nvSpPr>
          <p:cNvPr id="15" name="TextBox 14"/>
          <p:cNvSpPr txBox="1"/>
          <p:nvPr/>
        </p:nvSpPr>
        <p:spPr>
          <a:xfrm>
            <a:off x="2003783" y="2897623"/>
            <a:ext cx="5088252" cy="1323439"/>
          </a:xfrm>
          <a:prstGeom prst="rect">
            <a:avLst/>
          </a:prstGeom>
          <a:noFill/>
        </p:spPr>
        <p:txBody>
          <a:bodyPr wrap="none" rtlCol="0" anchor="ctr" anchorCtr="0">
            <a:spAutoFit/>
          </a:bodyPr>
          <a:lstStyle/>
          <a:p>
            <a:pPr algn="ctr"/>
            <a:r>
              <a:rPr lang="en-US" sz="8000" dirty="0" smtClean="0">
                <a:solidFill>
                  <a:srgbClr val="FF0000"/>
                </a:solidFill>
                <a:effectLst>
                  <a:outerShdw blurRad="38100" dist="38100" dir="2700000" algn="tl">
                    <a:srgbClr val="000000">
                      <a:alpha val="43137"/>
                    </a:srgbClr>
                  </a:outerShdw>
                </a:effectLst>
              </a:rPr>
              <a:t>3D Models</a:t>
            </a:r>
          </a:p>
        </p:txBody>
      </p:sp>
    </p:spTree>
    <p:extLst>
      <p:ext uri="{BB962C8B-B14F-4D97-AF65-F5344CB8AC3E}">
        <p14:creationId xmlns:p14="http://schemas.microsoft.com/office/powerpoint/2010/main" val="59478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up)">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p:bldP spid="44" grpId="0"/>
      <p:bldP spid="46" grpId="0"/>
      <p:bldP spid="47" grpId="0"/>
      <p:bldP spid="48" grpId="0"/>
      <p:bldP spid="49" grpId="0"/>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11"/>
          <p:cNvPicPr>
            <a:picLocks noChangeAspect="1" noChangeArrowheads="1"/>
          </p:cNvPicPr>
          <p:nvPr/>
        </p:nvPicPr>
        <p:blipFill>
          <a:blip r:embed="rId3"/>
          <a:srcRect/>
          <a:stretch>
            <a:fillRect/>
          </a:stretch>
        </p:blipFill>
        <p:spPr bwMode="auto">
          <a:xfrm>
            <a:off x="2727422" y="2835034"/>
            <a:ext cx="3640974" cy="1606312"/>
          </a:xfrm>
          <a:prstGeom prst="ellipse">
            <a:avLst/>
          </a:prstGeo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12500"/>
          </a:effectLst>
        </p:spPr>
      </p:pic>
      <p:sp>
        <p:nvSpPr>
          <p:cNvPr id="2" name="Title 1"/>
          <p:cNvSpPr>
            <a:spLocks noGrp="1"/>
          </p:cNvSpPr>
          <p:nvPr>
            <p:ph type="title"/>
          </p:nvPr>
        </p:nvSpPr>
        <p:spPr/>
        <p:txBody>
          <a:bodyPr>
            <a:normAutofit fontScale="90000"/>
          </a:bodyPr>
          <a:lstStyle/>
          <a:p>
            <a:r>
              <a:rPr lang="en-US" altLang="en-US" dirty="0"/>
              <a:t>Engineering Areas / Disciplines throughout the Life Cycle </a:t>
            </a:r>
            <a:endParaRPr lang="en-US" dirty="0"/>
          </a:p>
        </p:txBody>
      </p:sp>
      <p:sp>
        <p:nvSpPr>
          <p:cNvPr id="3" name="Content Placeholder 2"/>
          <p:cNvSpPr>
            <a:spLocks noGrp="1"/>
          </p:cNvSpPr>
          <p:nvPr>
            <p:ph idx="1"/>
          </p:nvPr>
        </p:nvSpPr>
        <p:spPr>
          <a:xfrm>
            <a:off x="107365" y="4782732"/>
            <a:ext cx="2483435" cy="1633329"/>
          </a:xfrm>
        </p:spPr>
        <p:txBody>
          <a:bodyPr>
            <a:normAutofit/>
          </a:bodyPr>
          <a:lstStyle/>
          <a:p>
            <a:pPr marL="0" indent="0">
              <a:buNone/>
            </a:pPr>
            <a:r>
              <a:rPr lang="en-US" sz="1200" i="1" dirty="0" smtClean="0"/>
              <a:t>In-the-Loop Management</a:t>
            </a:r>
          </a:p>
          <a:p>
            <a:r>
              <a:rPr lang="en-US" sz="1200" dirty="0" smtClean="0"/>
              <a:t>Requirements</a:t>
            </a:r>
          </a:p>
          <a:p>
            <a:r>
              <a:rPr lang="en-US" sz="1200" dirty="0" smtClean="0"/>
              <a:t>Quality</a:t>
            </a:r>
          </a:p>
          <a:p>
            <a:r>
              <a:rPr lang="en-US" sz="1200" dirty="0" smtClean="0"/>
              <a:t>Change management</a:t>
            </a:r>
          </a:p>
          <a:p>
            <a:r>
              <a:rPr lang="en-US" sz="1200" dirty="0" smtClean="0"/>
              <a:t>Supply chain</a:t>
            </a:r>
          </a:p>
          <a:p>
            <a:r>
              <a:rPr lang="en-US" sz="1200" dirty="0" smtClean="0"/>
              <a:t>Program management</a:t>
            </a:r>
          </a:p>
        </p:txBody>
      </p:sp>
      <p:grpSp>
        <p:nvGrpSpPr>
          <p:cNvPr id="4" name="Group 43"/>
          <p:cNvGrpSpPr>
            <a:grpSpLocks/>
          </p:cNvGrpSpPr>
          <p:nvPr/>
        </p:nvGrpSpPr>
        <p:grpSpPr bwMode="auto">
          <a:xfrm>
            <a:off x="1003300" y="1196752"/>
            <a:ext cx="7137400" cy="4977249"/>
            <a:chOff x="1075125" y="1189612"/>
            <a:chExt cx="7137862" cy="4976695"/>
          </a:xfrm>
        </p:grpSpPr>
        <p:graphicFrame>
          <p:nvGraphicFramePr>
            <p:cNvPr id="5" name="Diagram 4"/>
            <p:cNvGraphicFramePr/>
            <p:nvPr/>
          </p:nvGraphicFramePr>
          <p:xfrm>
            <a:off x="1075125" y="1380375"/>
            <a:ext cx="7137862" cy="4704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881109" y="5338129"/>
              <a:ext cx="863368" cy="814864"/>
            </a:xfrm>
            <a:prstGeom prst="rect">
              <a:avLst/>
            </a:prstGeom>
            <a:noFill/>
            <a:ln w="9525">
              <a:noFill/>
              <a:miter lim="800000"/>
              <a:headEnd/>
              <a:tailEnd/>
            </a:ln>
          </p:spPr>
        </p:pic>
        <p:pic>
          <p:nvPicPr>
            <p:cNvPr id="7" name="Picture 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170845" y="1189612"/>
              <a:ext cx="989478" cy="999179"/>
            </a:xfrm>
            <a:prstGeom prst="rect">
              <a:avLst/>
            </a:prstGeom>
            <a:noFill/>
            <a:ln w="9525">
              <a:noFill/>
              <a:miter lim="800000"/>
              <a:headEnd/>
              <a:tailEnd/>
            </a:ln>
          </p:spPr>
        </p:pic>
        <p:pic>
          <p:nvPicPr>
            <p:cNvPr id="8" name="Picture 4"/>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235652" y="4516125"/>
              <a:ext cx="911871" cy="766359"/>
            </a:xfrm>
            <a:prstGeom prst="rect">
              <a:avLst/>
            </a:prstGeom>
            <a:noFill/>
            <a:ln w="9525">
              <a:noFill/>
              <a:miter lim="800000"/>
              <a:headEnd/>
              <a:tailEnd/>
            </a:ln>
          </p:spPr>
        </p:pic>
        <p:pic>
          <p:nvPicPr>
            <p:cNvPr id="9" name="Picture 4"/>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714402" y="1655659"/>
              <a:ext cx="882769" cy="776061"/>
            </a:xfrm>
            <a:prstGeom prst="rect">
              <a:avLst/>
            </a:prstGeom>
            <a:noFill/>
            <a:ln w="9525">
              <a:noFill/>
              <a:miter lim="800000"/>
              <a:headEnd/>
              <a:tailEnd/>
            </a:ln>
          </p:spPr>
        </p:pic>
        <p:pic>
          <p:nvPicPr>
            <p:cNvPr id="10" name="Picture 6"/>
            <p:cNvPicPr>
              <a:picLocks noChangeAspect="1" noChangeArrowheads="1"/>
            </p:cNvPicPr>
            <p:nvPr/>
          </p:nvPicPr>
          <p:blipFill>
            <a:blip r:embed="rId13">
              <a:clrChange>
                <a:clrFrom>
                  <a:srgbClr val="F4F5F7"/>
                </a:clrFrom>
                <a:clrTo>
                  <a:srgbClr val="F4F5F7">
                    <a:alpha val="0"/>
                  </a:srgbClr>
                </a:clrTo>
              </a:clrChange>
            </a:blip>
            <a:srcRect/>
            <a:stretch>
              <a:fillRect/>
            </a:stretch>
          </p:blipFill>
          <p:spPr bwMode="auto">
            <a:xfrm>
              <a:off x="6440568" y="3022734"/>
              <a:ext cx="902171" cy="921572"/>
            </a:xfrm>
            <a:prstGeom prst="rect">
              <a:avLst/>
            </a:prstGeom>
            <a:noFill/>
            <a:ln w="9525">
              <a:noFill/>
              <a:miter lim="800000"/>
              <a:headEnd/>
              <a:tailEnd/>
            </a:ln>
          </p:spPr>
        </p:pic>
        <p:pic>
          <p:nvPicPr>
            <p:cNvPr id="11" name="Picture 7"/>
            <p:cNvPicPr>
              <a:picLocks noChangeAspect="1" noChangeArrowheads="1"/>
            </p:cNvPicPr>
            <p:nvPr/>
          </p:nvPicPr>
          <p:blipFill>
            <a:blip r:embed="rId14">
              <a:clrChange>
                <a:clrFrom>
                  <a:srgbClr val="EEEFF1"/>
                </a:clrFrom>
                <a:clrTo>
                  <a:srgbClr val="EEEFF1">
                    <a:alpha val="0"/>
                  </a:srgbClr>
                </a:clrTo>
              </a:clrChange>
            </a:blip>
            <a:srcRect l="1582" t="9137" r="4993"/>
            <a:stretch>
              <a:fillRect/>
            </a:stretch>
          </p:blipFill>
          <p:spPr bwMode="auto">
            <a:xfrm>
              <a:off x="3115152" y="5408268"/>
              <a:ext cx="879107" cy="758039"/>
            </a:xfrm>
            <a:prstGeom prst="rect">
              <a:avLst/>
            </a:prstGeom>
            <a:noFill/>
            <a:ln w="9525">
              <a:noFill/>
              <a:miter lim="800000"/>
              <a:headEnd/>
              <a:tailEnd/>
            </a:ln>
          </p:spPr>
        </p:pic>
        <p:pic>
          <p:nvPicPr>
            <p:cNvPr id="12" name="Picture 8"/>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877786" y="2827712"/>
              <a:ext cx="921573" cy="780912"/>
            </a:xfrm>
            <a:prstGeom prst="rect">
              <a:avLst/>
            </a:prstGeom>
            <a:noFill/>
            <a:ln w="9525">
              <a:noFill/>
              <a:miter lim="800000"/>
              <a:headEnd/>
              <a:tailEnd/>
            </a:ln>
          </p:spPr>
        </p:pic>
        <p:pic>
          <p:nvPicPr>
            <p:cNvPr id="13" name="Picture 8"/>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1982286" y="4103230"/>
              <a:ext cx="919956" cy="1036366"/>
            </a:xfrm>
            <a:prstGeom prst="rect">
              <a:avLst/>
            </a:prstGeom>
            <a:noFill/>
            <a:ln w="9525">
              <a:noFill/>
              <a:miter lim="800000"/>
              <a:headEnd/>
              <a:tailEnd/>
            </a:ln>
          </p:spPr>
        </p:pic>
        <p:pic>
          <p:nvPicPr>
            <p:cNvPr id="14" name="Picture 9"/>
            <p:cNvPicPr>
              <a:picLocks noChangeAspect="1" noChangeArrowheads="1"/>
            </p:cNvPicPr>
            <p:nvPr/>
          </p:nvPicPr>
          <p:blipFill>
            <a:blip r:embed="rId17">
              <a:clrChange>
                <a:clrFrom>
                  <a:srgbClr val="FFFFFF"/>
                </a:clrFrom>
                <a:clrTo>
                  <a:srgbClr val="FFFFFF">
                    <a:alpha val="0"/>
                  </a:srgbClr>
                </a:clrTo>
              </a:clrChange>
            </a:blip>
            <a:srcRect l="3996" t="2785" r="3581"/>
            <a:stretch>
              <a:fillRect/>
            </a:stretch>
          </p:blipFill>
          <p:spPr bwMode="auto">
            <a:xfrm>
              <a:off x="2682829" y="1594033"/>
              <a:ext cx="815863" cy="721446"/>
            </a:xfrm>
            <a:prstGeom prst="rect">
              <a:avLst/>
            </a:prstGeom>
            <a:noFill/>
            <a:ln w="9525">
              <a:noFill/>
              <a:miter lim="800000"/>
              <a:headEnd/>
              <a:tailEnd/>
            </a:ln>
          </p:spPr>
        </p:pic>
      </p:grpSp>
      <p:grpSp>
        <p:nvGrpSpPr>
          <p:cNvPr id="16" name="Group 51"/>
          <p:cNvGrpSpPr>
            <a:grpSpLocks/>
          </p:cNvGrpSpPr>
          <p:nvPr/>
        </p:nvGrpSpPr>
        <p:grpSpPr bwMode="auto">
          <a:xfrm flipH="1">
            <a:off x="2755624" y="2438998"/>
            <a:ext cx="420321" cy="412221"/>
            <a:chOff x="7315200" y="4038600"/>
            <a:chExt cx="1219200" cy="1143000"/>
          </a:xfrm>
        </p:grpSpPr>
        <p:sp>
          <p:nvSpPr>
            <p:cNvPr id="17" name="Circular Arrow 16"/>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18" name="Circular Arrow 17"/>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19" name="Group 51"/>
          <p:cNvGrpSpPr>
            <a:grpSpLocks/>
          </p:cNvGrpSpPr>
          <p:nvPr/>
        </p:nvGrpSpPr>
        <p:grpSpPr bwMode="auto">
          <a:xfrm flipH="1">
            <a:off x="2459867" y="3684340"/>
            <a:ext cx="420321" cy="412221"/>
            <a:chOff x="7315200" y="4038600"/>
            <a:chExt cx="1219200" cy="1143000"/>
          </a:xfrm>
        </p:grpSpPr>
        <p:sp>
          <p:nvSpPr>
            <p:cNvPr id="20" name="Circular Arrow 19"/>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21" name="Circular Arrow 20"/>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22" name="Group 51"/>
          <p:cNvGrpSpPr>
            <a:grpSpLocks/>
          </p:cNvGrpSpPr>
          <p:nvPr/>
        </p:nvGrpSpPr>
        <p:grpSpPr bwMode="auto">
          <a:xfrm flipH="1">
            <a:off x="3611638" y="1841488"/>
            <a:ext cx="420321" cy="412221"/>
            <a:chOff x="7315200" y="4038600"/>
            <a:chExt cx="1219200" cy="1143000"/>
          </a:xfrm>
        </p:grpSpPr>
        <p:sp>
          <p:nvSpPr>
            <p:cNvPr id="23" name="Circular Arrow 22"/>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24" name="Circular Arrow 23"/>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25" name="Group 51"/>
          <p:cNvGrpSpPr>
            <a:grpSpLocks/>
          </p:cNvGrpSpPr>
          <p:nvPr/>
        </p:nvGrpSpPr>
        <p:grpSpPr bwMode="auto">
          <a:xfrm flipH="1">
            <a:off x="5121870" y="1855228"/>
            <a:ext cx="420321" cy="412221"/>
            <a:chOff x="7315200" y="4038600"/>
            <a:chExt cx="1219200" cy="1143000"/>
          </a:xfrm>
        </p:grpSpPr>
        <p:sp>
          <p:nvSpPr>
            <p:cNvPr id="26" name="Circular Arrow 25"/>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27" name="Circular Arrow 26"/>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28" name="Group 51"/>
          <p:cNvGrpSpPr>
            <a:grpSpLocks/>
          </p:cNvGrpSpPr>
          <p:nvPr/>
        </p:nvGrpSpPr>
        <p:grpSpPr bwMode="auto">
          <a:xfrm flipH="1">
            <a:off x="6005469" y="2538591"/>
            <a:ext cx="420321" cy="412221"/>
            <a:chOff x="7315200" y="4038600"/>
            <a:chExt cx="1219200" cy="1143000"/>
          </a:xfrm>
        </p:grpSpPr>
        <p:sp>
          <p:nvSpPr>
            <p:cNvPr id="29" name="Circular Arrow 28"/>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30" name="Circular Arrow 29"/>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31" name="Group 51"/>
          <p:cNvGrpSpPr>
            <a:grpSpLocks/>
          </p:cNvGrpSpPr>
          <p:nvPr/>
        </p:nvGrpSpPr>
        <p:grpSpPr bwMode="auto">
          <a:xfrm flipH="1">
            <a:off x="6163494" y="4006773"/>
            <a:ext cx="420321" cy="412221"/>
            <a:chOff x="7315200" y="4038600"/>
            <a:chExt cx="1219200" cy="1143000"/>
          </a:xfrm>
        </p:grpSpPr>
        <p:sp>
          <p:nvSpPr>
            <p:cNvPr id="32" name="Circular Arrow 31"/>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33" name="Circular Arrow 32"/>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34" name="Group 51"/>
          <p:cNvGrpSpPr>
            <a:grpSpLocks/>
          </p:cNvGrpSpPr>
          <p:nvPr/>
        </p:nvGrpSpPr>
        <p:grpSpPr bwMode="auto">
          <a:xfrm flipH="1">
            <a:off x="2941879" y="4811335"/>
            <a:ext cx="420321" cy="412221"/>
            <a:chOff x="7315200" y="4038600"/>
            <a:chExt cx="1219200" cy="1143000"/>
          </a:xfrm>
        </p:grpSpPr>
        <p:sp>
          <p:nvSpPr>
            <p:cNvPr id="35" name="Circular Arrow 34"/>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36" name="Circular Arrow 35"/>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37" name="Group 51"/>
          <p:cNvGrpSpPr>
            <a:grpSpLocks/>
          </p:cNvGrpSpPr>
          <p:nvPr/>
        </p:nvGrpSpPr>
        <p:grpSpPr bwMode="auto">
          <a:xfrm flipH="1">
            <a:off x="4173206" y="5415878"/>
            <a:ext cx="420321" cy="412221"/>
            <a:chOff x="7315200" y="4038600"/>
            <a:chExt cx="1219200" cy="1143000"/>
          </a:xfrm>
        </p:grpSpPr>
        <p:sp>
          <p:nvSpPr>
            <p:cNvPr id="38" name="Circular Arrow 37"/>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39" name="Circular Arrow 38"/>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40" name="Group 51"/>
          <p:cNvGrpSpPr>
            <a:grpSpLocks/>
          </p:cNvGrpSpPr>
          <p:nvPr/>
        </p:nvGrpSpPr>
        <p:grpSpPr bwMode="auto">
          <a:xfrm flipH="1">
            <a:off x="5631591" y="4877426"/>
            <a:ext cx="420321" cy="412221"/>
            <a:chOff x="7315200" y="4038600"/>
            <a:chExt cx="1219200" cy="1143000"/>
          </a:xfrm>
        </p:grpSpPr>
        <p:sp>
          <p:nvSpPr>
            <p:cNvPr id="41" name="Circular Arrow 40"/>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42" name="Circular Arrow 41"/>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sp>
        <p:nvSpPr>
          <p:cNvPr id="43" name="Content Placeholder 2"/>
          <p:cNvSpPr txBox="1">
            <a:spLocks/>
          </p:cNvSpPr>
          <p:nvPr/>
        </p:nvSpPr>
        <p:spPr>
          <a:xfrm>
            <a:off x="107365" y="1291453"/>
            <a:ext cx="2483435" cy="1395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73E87"/>
              </a:buClr>
              <a:buFont typeface="Arial" pitchFamily="34" charset="0"/>
              <a:buNone/>
            </a:pPr>
            <a:r>
              <a:rPr lang="en-US" sz="1200" i="1" dirty="0" smtClean="0">
                <a:solidFill>
                  <a:prstClr val="black"/>
                </a:solidFill>
              </a:rPr>
              <a:t>Maturity</a:t>
            </a:r>
          </a:p>
          <a:p>
            <a:pPr>
              <a:buClr>
                <a:srgbClr val="073E87"/>
              </a:buClr>
            </a:pPr>
            <a:r>
              <a:rPr lang="en-US" sz="1200" dirty="0" smtClean="0">
                <a:solidFill>
                  <a:prstClr val="black"/>
                </a:solidFill>
              </a:rPr>
              <a:t>R&amp;D</a:t>
            </a:r>
          </a:p>
          <a:p>
            <a:pPr>
              <a:buClr>
                <a:srgbClr val="073E87"/>
              </a:buClr>
            </a:pPr>
            <a:r>
              <a:rPr lang="en-US" sz="1200" dirty="0" smtClean="0">
                <a:solidFill>
                  <a:prstClr val="black"/>
                </a:solidFill>
              </a:rPr>
              <a:t>Design</a:t>
            </a:r>
          </a:p>
          <a:p>
            <a:pPr>
              <a:buClr>
                <a:srgbClr val="073E87"/>
              </a:buClr>
            </a:pPr>
            <a:r>
              <a:rPr lang="en-US" sz="1200" dirty="0" smtClean="0">
                <a:solidFill>
                  <a:prstClr val="black"/>
                </a:solidFill>
              </a:rPr>
              <a:t>Release</a:t>
            </a:r>
          </a:p>
          <a:p>
            <a:pPr>
              <a:buClr>
                <a:srgbClr val="073E87"/>
              </a:buClr>
            </a:pPr>
            <a:r>
              <a:rPr lang="en-US" sz="1200" dirty="0" smtClean="0">
                <a:solidFill>
                  <a:prstClr val="black"/>
                </a:solidFill>
              </a:rPr>
              <a:t>Production</a:t>
            </a:r>
          </a:p>
          <a:p>
            <a:pPr>
              <a:buClr>
                <a:srgbClr val="073E87"/>
              </a:buClr>
            </a:pPr>
            <a:r>
              <a:rPr lang="en-US" sz="1200" dirty="0" smtClean="0">
                <a:solidFill>
                  <a:prstClr val="black"/>
                </a:solidFill>
              </a:rPr>
              <a:t>Retire</a:t>
            </a:r>
          </a:p>
          <a:p>
            <a:pPr lvl="1">
              <a:buClr>
                <a:srgbClr val="4F81BD"/>
              </a:buClr>
            </a:pPr>
            <a:endParaRPr lang="en-US" sz="1200" dirty="0" smtClean="0">
              <a:solidFill>
                <a:prstClr val="black"/>
              </a:solidFill>
            </a:endParaRPr>
          </a:p>
          <a:p>
            <a:pPr lvl="1">
              <a:buClr>
                <a:srgbClr val="4F81BD"/>
              </a:buClr>
            </a:pPr>
            <a:endParaRPr lang="en-US" sz="1200" dirty="0">
              <a:solidFill>
                <a:prstClr val="black"/>
              </a:solidFill>
            </a:endParaRPr>
          </a:p>
        </p:txBody>
      </p:sp>
      <p:sp>
        <p:nvSpPr>
          <p:cNvPr id="44" name="Content Placeholder 2"/>
          <p:cNvSpPr txBox="1">
            <a:spLocks/>
          </p:cNvSpPr>
          <p:nvPr/>
        </p:nvSpPr>
        <p:spPr>
          <a:xfrm>
            <a:off x="7165516" y="4323210"/>
            <a:ext cx="2257446" cy="1415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73E87"/>
              </a:buClr>
              <a:buFont typeface="Arial" pitchFamily="34" charset="0"/>
              <a:buNone/>
            </a:pPr>
            <a:r>
              <a:rPr lang="en-US" sz="1200" i="1" dirty="0" smtClean="0">
                <a:solidFill>
                  <a:prstClr val="black"/>
                </a:solidFill>
              </a:rPr>
              <a:t>Simulations / Analysis</a:t>
            </a:r>
          </a:p>
          <a:p>
            <a:pPr>
              <a:buClr>
                <a:srgbClr val="073E87"/>
              </a:buClr>
            </a:pPr>
            <a:r>
              <a:rPr lang="en-US" sz="1200" dirty="0" smtClean="0">
                <a:solidFill>
                  <a:prstClr val="black"/>
                </a:solidFill>
              </a:rPr>
              <a:t>Virtual design</a:t>
            </a:r>
          </a:p>
          <a:p>
            <a:pPr>
              <a:buClr>
                <a:srgbClr val="073E87"/>
              </a:buClr>
            </a:pPr>
            <a:r>
              <a:rPr lang="en-US" sz="1200" dirty="0" smtClean="0">
                <a:solidFill>
                  <a:prstClr val="black"/>
                </a:solidFill>
              </a:rPr>
              <a:t>Virtual Testing</a:t>
            </a:r>
          </a:p>
          <a:p>
            <a:pPr>
              <a:buClr>
                <a:srgbClr val="073E87"/>
              </a:buClr>
            </a:pPr>
            <a:r>
              <a:rPr lang="en-US" sz="1200" dirty="0" smtClean="0">
                <a:solidFill>
                  <a:prstClr val="black"/>
                </a:solidFill>
              </a:rPr>
              <a:t>Virtual manufacturing</a:t>
            </a:r>
          </a:p>
          <a:p>
            <a:pPr>
              <a:buClr>
                <a:srgbClr val="073E87"/>
              </a:buClr>
            </a:pPr>
            <a:r>
              <a:rPr lang="en-US" sz="1200" dirty="0" smtClean="0">
                <a:solidFill>
                  <a:prstClr val="black"/>
                </a:solidFill>
              </a:rPr>
              <a:t>Risk assessment / certification of correctness</a:t>
            </a:r>
          </a:p>
          <a:p>
            <a:pPr>
              <a:buClr>
                <a:srgbClr val="073E87"/>
              </a:buClr>
            </a:pPr>
            <a:r>
              <a:rPr lang="en-US" sz="1200" dirty="0" smtClean="0">
                <a:solidFill>
                  <a:prstClr val="black"/>
                </a:solidFill>
              </a:rPr>
              <a:t>End-of-life</a:t>
            </a:r>
          </a:p>
          <a:p>
            <a:pPr>
              <a:buClr>
                <a:srgbClr val="073E87"/>
              </a:buClr>
            </a:pPr>
            <a:r>
              <a:rPr lang="en-US" sz="1200" dirty="0" smtClean="0">
                <a:solidFill>
                  <a:prstClr val="black"/>
                </a:solidFill>
              </a:rPr>
              <a:t>Costing</a:t>
            </a:r>
          </a:p>
          <a:p>
            <a:pPr>
              <a:buClr>
                <a:srgbClr val="073E87"/>
              </a:buClr>
            </a:pPr>
            <a:r>
              <a:rPr lang="en-US" sz="1200" dirty="0" smtClean="0">
                <a:solidFill>
                  <a:prstClr val="black"/>
                </a:solidFill>
              </a:rPr>
              <a:t>Trade-off studies</a:t>
            </a:r>
          </a:p>
          <a:p>
            <a:pPr lvl="1">
              <a:buClr>
                <a:srgbClr val="4F81BD"/>
              </a:buClr>
            </a:pPr>
            <a:endParaRPr lang="en-US" sz="1200" dirty="0" smtClean="0">
              <a:solidFill>
                <a:prstClr val="black"/>
              </a:solidFill>
            </a:endParaRPr>
          </a:p>
          <a:p>
            <a:pPr lvl="1">
              <a:buClr>
                <a:srgbClr val="4F81BD"/>
              </a:buClr>
            </a:pPr>
            <a:endParaRPr lang="en-US" sz="1200" dirty="0">
              <a:solidFill>
                <a:prstClr val="black"/>
              </a:solidFill>
            </a:endParaRPr>
          </a:p>
        </p:txBody>
      </p:sp>
      <p:sp>
        <p:nvSpPr>
          <p:cNvPr id="46" name="Content Placeholder 2"/>
          <p:cNvSpPr txBox="1">
            <a:spLocks/>
          </p:cNvSpPr>
          <p:nvPr/>
        </p:nvSpPr>
        <p:spPr>
          <a:xfrm>
            <a:off x="6960670" y="1371384"/>
            <a:ext cx="1914175" cy="11672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73E87"/>
              </a:buClr>
              <a:buFont typeface="Arial" pitchFamily="34" charset="0"/>
              <a:buNone/>
            </a:pPr>
            <a:r>
              <a:rPr lang="en-US" sz="1200" i="1" dirty="0" smtClean="0">
                <a:solidFill>
                  <a:prstClr val="black"/>
                </a:solidFill>
              </a:rPr>
              <a:t>Assessments</a:t>
            </a:r>
          </a:p>
          <a:p>
            <a:pPr>
              <a:buClr>
                <a:srgbClr val="073E87"/>
              </a:buClr>
            </a:pPr>
            <a:r>
              <a:rPr lang="en-US" sz="1200" dirty="0" smtClean="0">
                <a:solidFill>
                  <a:prstClr val="black"/>
                </a:solidFill>
              </a:rPr>
              <a:t>Market</a:t>
            </a:r>
          </a:p>
          <a:p>
            <a:pPr>
              <a:buClr>
                <a:srgbClr val="073E87"/>
              </a:buClr>
            </a:pPr>
            <a:r>
              <a:rPr lang="en-US" sz="1200" dirty="0" smtClean="0">
                <a:solidFill>
                  <a:prstClr val="black"/>
                </a:solidFill>
              </a:rPr>
              <a:t>Requirements</a:t>
            </a:r>
          </a:p>
          <a:p>
            <a:pPr>
              <a:buClr>
                <a:srgbClr val="073E87"/>
              </a:buClr>
            </a:pPr>
            <a:r>
              <a:rPr lang="en-US" sz="1200" dirty="0" smtClean="0">
                <a:solidFill>
                  <a:prstClr val="black"/>
                </a:solidFill>
              </a:rPr>
              <a:t>Quality</a:t>
            </a:r>
          </a:p>
          <a:p>
            <a:pPr>
              <a:buClr>
                <a:srgbClr val="073E87"/>
              </a:buClr>
            </a:pPr>
            <a:r>
              <a:rPr lang="en-US" sz="1200" dirty="0" smtClean="0">
                <a:solidFill>
                  <a:prstClr val="black"/>
                </a:solidFill>
              </a:rPr>
              <a:t>Performance</a:t>
            </a:r>
          </a:p>
          <a:p>
            <a:pPr lvl="1">
              <a:buClr>
                <a:srgbClr val="4F81BD"/>
              </a:buClr>
            </a:pPr>
            <a:endParaRPr lang="en-US" sz="1200" dirty="0" smtClean="0">
              <a:solidFill>
                <a:prstClr val="black"/>
              </a:solidFill>
            </a:endParaRPr>
          </a:p>
          <a:p>
            <a:pPr lvl="1">
              <a:buClr>
                <a:srgbClr val="4F81BD"/>
              </a:buClr>
            </a:pPr>
            <a:endParaRPr lang="en-US" sz="1200" dirty="0" smtClean="0">
              <a:solidFill>
                <a:prstClr val="black"/>
              </a:solidFill>
            </a:endParaRPr>
          </a:p>
          <a:p>
            <a:pPr lvl="1">
              <a:buClr>
                <a:srgbClr val="4F81BD"/>
              </a:buClr>
            </a:pPr>
            <a:endParaRPr lang="en-US" sz="1200" dirty="0" smtClean="0">
              <a:solidFill>
                <a:prstClr val="black"/>
              </a:solidFill>
            </a:endParaRPr>
          </a:p>
          <a:p>
            <a:pPr lvl="1">
              <a:buClr>
                <a:srgbClr val="4F81BD"/>
              </a:buClr>
            </a:pPr>
            <a:endParaRPr lang="en-US" sz="1200" dirty="0">
              <a:solidFill>
                <a:prstClr val="black"/>
              </a:solidFill>
            </a:endParaRPr>
          </a:p>
        </p:txBody>
      </p:sp>
      <p:sp>
        <p:nvSpPr>
          <p:cNvPr id="47" name="Content Placeholder 2"/>
          <p:cNvSpPr txBox="1">
            <a:spLocks/>
          </p:cNvSpPr>
          <p:nvPr/>
        </p:nvSpPr>
        <p:spPr>
          <a:xfrm>
            <a:off x="3261344" y="2417265"/>
            <a:ext cx="2483435" cy="10612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073E87"/>
              </a:buClr>
              <a:buFont typeface="Arial" pitchFamily="34" charset="0"/>
              <a:buNone/>
            </a:pPr>
            <a:r>
              <a:rPr lang="en-US" sz="1200" b="1" i="1" u="sng" dirty="0" smtClean="0">
                <a:solidFill>
                  <a:prstClr val="black"/>
                </a:solidFill>
                <a:effectLst>
                  <a:outerShdw blurRad="38100" dist="38100" dir="2700000" algn="tl">
                    <a:srgbClr val="000000">
                      <a:alpha val="43137"/>
                    </a:srgbClr>
                  </a:outerShdw>
                </a:effectLst>
              </a:rPr>
              <a:t>Enabling foundation</a:t>
            </a:r>
          </a:p>
          <a:p>
            <a:pPr lvl="1">
              <a:buClr>
                <a:srgbClr val="4F81BD"/>
              </a:buClr>
            </a:pPr>
            <a:r>
              <a:rPr lang="en-US" sz="1200" b="1" i="1" dirty="0" smtClean="0">
                <a:solidFill>
                  <a:prstClr val="black"/>
                </a:solidFill>
                <a:effectLst>
                  <a:outerShdw blurRad="38100" dist="38100" dir="2700000" algn="tl">
                    <a:srgbClr val="000000">
                      <a:alpha val="43137"/>
                    </a:srgbClr>
                  </a:outerShdw>
                </a:effectLst>
              </a:rPr>
              <a:t>Organization</a:t>
            </a:r>
          </a:p>
          <a:p>
            <a:pPr lvl="2">
              <a:buClr>
                <a:srgbClr val="9BBB59"/>
              </a:buClr>
            </a:pPr>
            <a:r>
              <a:rPr lang="en-US" sz="1000" i="1" dirty="0" smtClean="0">
                <a:solidFill>
                  <a:prstClr val="black"/>
                </a:solidFill>
              </a:rPr>
              <a:t>Culture</a:t>
            </a:r>
          </a:p>
          <a:p>
            <a:pPr lvl="2">
              <a:buClr>
                <a:srgbClr val="9BBB59"/>
              </a:buClr>
            </a:pPr>
            <a:r>
              <a:rPr lang="en-US" sz="1000" i="1" dirty="0" smtClean="0">
                <a:solidFill>
                  <a:prstClr val="black"/>
                </a:solidFill>
              </a:rPr>
              <a:t>Collaboration</a:t>
            </a:r>
            <a:endParaRPr lang="en-US" sz="1000" i="1" dirty="0">
              <a:solidFill>
                <a:prstClr val="black"/>
              </a:solidFill>
            </a:endParaRPr>
          </a:p>
          <a:p>
            <a:pPr lvl="2">
              <a:buClr>
                <a:srgbClr val="9BBB59"/>
              </a:buClr>
            </a:pPr>
            <a:r>
              <a:rPr lang="en-US" sz="1000" i="1" dirty="0" smtClean="0">
                <a:solidFill>
                  <a:prstClr val="black"/>
                </a:solidFill>
              </a:rPr>
              <a:t>Communication</a:t>
            </a:r>
            <a:endParaRPr lang="en-US" sz="1000" i="1" dirty="0">
              <a:solidFill>
                <a:prstClr val="black"/>
              </a:solidFill>
            </a:endParaRPr>
          </a:p>
        </p:txBody>
      </p:sp>
      <p:sp>
        <p:nvSpPr>
          <p:cNvPr id="48" name="Content Placeholder 2"/>
          <p:cNvSpPr txBox="1">
            <a:spLocks/>
          </p:cNvSpPr>
          <p:nvPr/>
        </p:nvSpPr>
        <p:spPr>
          <a:xfrm>
            <a:off x="2286000" y="3575147"/>
            <a:ext cx="2839599" cy="14540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rgbClr val="4F81BD"/>
              </a:buClr>
            </a:pPr>
            <a:r>
              <a:rPr lang="en-US" sz="1200" b="1" i="1" dirty="0" smtClean="0">
                <a:solidFill>
                  <a:prstClr val="black"/>
                </a:solidFill>
                <a:effectLst>
                  <a:outerShdw blurRad="38100" dist="38100" dir="2700000" algn="tl">
                    <a:srgbClr val="000000">
                      <a:alpha val="43137"/>
                    </a:srgbClr>
                  </a:outerShdw>
                </a:effectLst>
              </a:rPr>
              <a:t>Process</a:t>
            </a:r>
          </a:p>
          <a:p>
            <a:pPr lvl="2">
              <a:buClr>
                <a:srgbClr val="9BBB59"/>
              </a:buClr>
            </a:pPr>
            <a:r>
              <a:rPr lang="en-US" sz="1000" i="1" dirty="0" smtClean="0">
                <a:solidFill>
                  <a:prstClr val="black"/>
                </a:solidFill>
              </a:rPr>
              <a:t>Integration</a:t>
            </a:r>
          </a:p>
          <a:p>
            <a:pPr lvl="2">
              <a:buClr>
                <a:srgbClr val="9BBB59"/>
              </a:buClr>
            </a:pPr>
            <a:r>
              <a:rPr lang="en-US" sz="1000" i="1" dirty="0" smtClean="0">
                <a:solidFill>
                  <a:prstClr val="black"/>
                </a:solidFill>
              </a:rPr>
              <a:t>Traceability</a:t>
            </a:r>
          </a:p>
          <a:p>
            <a:pPr lvl="2">
              <a:buClr>
                <a:srgbClr val="9BBB59"/>
              </a:buClr>
            </a:pPr>
            <a:r>
              <a:rPr lang="en-US" sz="1000" i="1" dirty="0" smtClean="0">
                <a:solidFill>
                  <a:prstClr val="black"/>
                </a:solidFill>
              </a:rPr>
              <a:t>Impact Analysis</a:t>
            </a:r>
          </a:p>
          <a:p>
            <a:pPr lvl="2">
              <a:buClr>
                <a:srgbClr val="9BBB59"/>
              </a:buClr>
            </a:pPr>
            <a:r>
              <a:rPr lang="en-US" sz="1000" i="1" dirty="0" smtClean="0">
                <a:solidFill>
                  <a:prstClr val="black"/>
                </a:solidFill>
              </a:rPr>
              <a:t>Validation</a:t>
            </a:r>
          </a:p>
          <a:p>
            <a:pPr lvl="2">
              <a:buClr>
                <a:srgbClr val="9BBB59"/>
              </a:buClr>
            </a:pPr>
            <a:r>
              <a:rPr lang="en-US" sz="1000" i="1" dirty="0" smtClean="0">
                <a:solidFill>
                  <a:prstClr val="black"/>
                </a:solidFill>
              </a:rPr>
              <a:t>Verification</a:t>
            </a:r>
          </a:p>
          <a:p>
            <a:pPr lvl="2">
              <a:buClr>
                <a:srgbClr val="9BBB59"/>
              </a:buClr>
            </a:pPr>
            <a:r>
              <a:rPr lang="en-US" sz="1000" i="1" dirty="0" smtClean="0">
                <a:solidFill>
                  <a:prstClr val="black"/>
                </a:solidFill>
              </a:rPr>
              <a:t>Unification</a:t>
            </a:r>
          </a:p>
        </p:txBody>
      </p:sp>
      <p:sp>
        <p:nvSpPr>
          <p:cNvPr id="49" name="Content Placeholder 2"/>
          <p:cNvSpPr txBox="1">
            <a:spLocks/>
          </p:cNvSpPr>
          <p:nvPr/>
        </p:nvSpPr>
        <p:spPr>
          <a:xfrm>
            <a:off x="4222165" y="3564610"/>
            <a:ext cx="2483435" cy="12118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rgbClr val="4F81BD"/>
              </a:buClr>
            </a:pPr>
            <a:r>
              <a:rPr lang="en-US" sz="1200" b="1" i="1" dirty="0" smtClean="0">
                <a:solidFill>
                  <a:prstClr val="black"/>
                </a:solidFill>
                <a:effectLst>
                  <a:outerShdw blurRad="38100" dist="38100" dir="2700000" algn="tl">
                    <a:srgbClr val="000000">
                      <a:alpha val="43137"/>
                    </a:srgbClr>
                  </a:outerShdw>
                </a:effectLst>
              </a:rPr>
              <a:t>Technology</a:t>
            </a:r>
          </a:p>
          <a:p>
            <a:pPr lvl="2">
              <a:buClr>
                <a:srgbClr val="9BBB59"/>
              </a:buClr>
            </a:pPr>
            <a:r>
              <a:rPr lang="en-US" sz="1000" i="1" dirty="0" smtClean="0">
                <a:solidFill>
                  <a:prstClr val="black"/>
                </a:solidFill>
              </a:rPr>
              <a:t>Infrastructure</a:t>
            </a:r>
          </a:p>
          <a:p>
            <a:pPr lvl="2">
              <a:buClr>
                <a:srgbClr val="9BBB59"/>
              </a:buClr>
            </a:pPr>
            <a:r>
              <a:rPr lang="en-US" sz="1000" i="1" dirty="0" smtClean="0">
                <a:solidFill>
                  <a:prstClr val="black"/>
                </a:solidFill>
              </a:rPr>
              <a:t>Tools</a:t>
            </a:r>
          </a:p>
          <a:p>
            <a:pPr lvl="2">
              <a:buClr>
                <a:srgbClr val="9BBB59"/>
              </a:buClr>
            </a:pPr>
            <a:r>
              <a:rPr lang="en-US" sz="1000" i="1" dirty="0" smtClean="0">
                <a:solidFill>
                  <a:prstClr val="black"/>
                </a:solidFill>
              </a:rPr>
              <a:t>Common</a:t>
            </a:r>
          </a:p>
          <a:p>
            <a:pPr lvl="2">
              <a:buClr>
                <a:srgbClr val="9BBB59"/>
              </a:buClr>
            </a:pPr>
            <a:r>
              <a:rPr lang="en-US" sz="1000" i="1" dirty="0" smtClean="0">
                <a:solidFill>
                  <a:prstClr val="black"/>
                </a:solidFill>
              </a:rPr>
              <a:t>Flexible</a:t>
            </a:r>
          </a:p>
          <a:p>
            <a:pPr lvl="2">
              <a:buClr>
                <a:srgbClr val="9BBB59"/>
              </a:buClr>
            </a:pPr>
            <a:r>
              <a:rPr lang="en-US" sz="1000" i="1" dirty="0" smtClean="0">
                <a:solidFill>
                  <a:prstClr val="black"/>
                </a:solidFill>
              </a:rPr>
              <a:t>Advanced</a:t>
            </a:r>
          </a:p>
        </p:txBody>
      </p:sp>
      <p:sp>
        <p:nvSpPr>
          <p:cNvPr id="51" name="TextBox 50"/>
          <p:cNvSpPr txBox="1"/>
          <p:nvPr/>
        </p:nvSpPr>
        <p:spPr>
          <a:xfrm>
            <a:off x="2463776" y="2898191"/>
            <a:ext cx="4120039" cy="1323439"/>
          </a:xfrm>
          <a:prstGeom prst="rect">
            <a:avLst/>
          </a:prstGeom>
          <a:noFill/>
        </p:spPr>
        <p:txBody>
          <a:bodyPr wrap="none" rtlCol="0" anchor="ctr" anchorCtr="0">
            <a:spAutoFit/>
          </a:bodyPr>
          <a:lstStyle/>
          <a:p>
            <a:pPr algn="ctr"/>
            <a:r>
              <a:rPr lang="en-US" sz="8000" dirty="0" smtClean="0">
                <a:solidFill>
                  <a:srgbClr val="FF0000"/>
                </a:solidFill>
                <a:effectLst>
                  <a:outerShdw blurRad="38100" dist="38100" dir="2700000" algn="tl">
                    <a:srgbClr val="000000">
                      <a:alpha val="43137"/>
                    </a:srgbClr>
                  </a:outerShdw>
                </a:effectLst>
              </a:rPr>
              <a:t>Big Data</a:t>
            </a:r>
          </a:p>
        </p:txBody>
      </p:sp>
    </p:spTree>
    <p:extLst>
      <p:ext uri="{BB962C8B-B14F-4D97-AF65-F5344CB8AC3E}">
        <p14:creationId xmlns:p14="http://schemas.microsoft.com/office/powerpoint/2010/main" val="9122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up)">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childTnLst>
                                </p:cTn>
                              </p:par>
                              <p:par>
                                <p:cTn id="42" presetID="53" presetClass="entr" presetSubtype="16"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p:cTn id="44" dur="500" fill="hold"/>
                                        <p:tgtEl>
                                          <p:spTgt spid="51"/>
                                        </p:tgtEl>
                                        <p:attrNameLst>
                                          <p:attrName>ppt_w</p:attrName>
                                        </p:attrNameLst>
                                      </p:cBhvr>
                                      <p:tavLst>
                                        <p:tav tm="0">
                                          <p:val>
                                            <p:fltVal val="0"/>
                                          </p:val>
                                        </p:tav>
                                        <p:tav tm="100000">
                                          <p:val>
                                            <p:strVal val="#ppt_w"/>
                                          </p:val>
                                        </p:tav>
                                      </p:tavLst>
                                    </p:anim>
                                    <p:anim calcmode="lin" valueType="num">
                                      <p:cBhvr>
                                        <p:cTn id="45" dur="500" fill="hold"/>
                                        <p:tgtEl>
                                          <p:spTgt spid="51"/>
                                        </p:tgtEl>
                                        <p:attrNameLst>
                                          <p:attrName>ppt_h</p:attrName>
                                        </p:attrNameLst>
                                      </p:cBhvr>
                                      <p:tavLst>
                                        <p:tav tm="0">
                                          <p:val>
                                            <p:fltVal val="0"/>
                                          </p:val>
                                        </p:tav>
                                        <p:tav tm="100000">
                                          <p:val>
                                            <p:strVal val="#ppt_h"/>
                                          </p:val>
                                        </p:tav>
                                      </p:tavLst>
                                    </p:anim>
                                    <p:animEffect transition="in" filter="fade">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p:bldP spid="44" grpId="0"/>
      <p:bldP spid="46" grpId="0"/>
      <p:bldP spid="47" grpId="0"/>
      <p:bldP spid="48" grpId="0"/>
      <p:bldP spid="49" grpId="0"/>
      <p:bldP spid="51" grpId="0"/>
      <p:bldP spid="5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11"/>
          <p:cNvPicPr>
            <a:picLocks noChangeAspect="1" noChangeArrowheads="1"/>
          </p:cNvPicPr>
          <p:nvPr/>
        </p:nvPicPr>
        <p:blipFill>
          <a:blip r:embed="rId3"/>
          <a:srcRect/>
          <a:stretch>
            <a:fillRect/>
          </a:stretch>
        </p:blipFill>
        <p:spPr bwMode="auto">
          <a:xfrm>
            <a:off x="2727422" y="2835034"/>
            <a:ext cx="3640974" cy="1606312"/>
          </a:xfrm>
          <a:prstGeom prst="ellipse">
            <a:avLst/>
          </a:prstGeo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12500"/>
          </a:effectLst>
        </p:spPr>
      </p:pic>
      <p:sp>
        <p:nvSpPr>
          <p:cNvPr id="2" name="Title 1"/>
          <p:cNvSpPr>
            <a:spLocks noGrp="1"/>
          </p:cNvSpPr>
          <p:nvPr>
            <p:ph type="title"/>
          </p:nvPr>
        </p:nvSpPr>
        <p:spPr/>
        <p:txBody>
          <a:bodyPr>
            <a:normAutofit fontScale="90000"/>
          </a:bodyPr>
          <a:lstStyle/>
          <a:p>
            <a:r>
              <a:rPr lang="en-US" altLang="en-US" dirty="0"/>
              <a:t>Engineering Areas / Disciplines throughout the Life Cycle </a:t>
            </a:r>
            <a:endParaRPr lang="en-US" dirty="0"/>
          </a:p>
        </p:txBody>
      </p:sp>
      <p:sp>
        <p:nvSpPr>
          <p:cNvPr id="3" name="Content Placeholder 2"/>
          <p:cNvSpPr>
            <a:spLocks noGrp="1"/>
          </p:cNvSpPr>
          <p:nvPr>
            <p:ph idx="1"/>
          </p:nvPr>
        </p:nvSpPr>
        <p:spPr>
          <a:xfrm>
            <a:off x="107365" y="4782732"/>
            <a:ext cx="2483435" cy="1633329"/>
          </a:xfrm>
        </p:spPr>
        <p:txBody>
          <a:bodyPr>
            <a:normAutofit/>
          </a:bodyPr>
          <a:lstStyle/>
          <a:p>
            <a:pPr marL="0" indent="0">
              <a:buNone/>
            </a:pPr>
            <a:r>
              <a:rPr lang="en-US" sz="1200" i="1" dirty="0" smtClean="0"/>
              <a:t>In-the-Loop Management</a:t>
            </a:r>
          </a:p>
          <a:p>
            <a:r>
              <a:rPr lang="en-US" sz="1200" dirty="0" smtClean="0"/>
              <a:t>Requirements</a:t>
            </a:r>
          </a:p>
          <a:p>
            <a:r>
              <a:rPr lang="en-US" sz="1200" dirty="0" smtClean="0"/>
              <a:t>Quality</a:t>
            </a:r>
          </a:p>
          <a:p>
            <a:r>
              <a:rPr lang="en-US" sz="1200" dirty="0" smtClean="0"/>
              <a:t>Change management</a:t>
            </a:r>
          </a:p>
          <a:p>
            <a:r>
              <a:rPr lang="en-US" sz="1200" dirty="0" smtClean="0"/>
              <a:t>Supply chain</a:t>
            </a:r>
          </a:p>
          <a:p>
            <a:r>
              <a:rPr lang="en-US" sz="1200" dirty="0" smtClean="0"/>
              <a:t>Program management</a:t>
            </a:r>
          </a:p>
        </p:txBody>
      </p:sp>
      <p:grpSp>
        <p:nvGrpSpPr>
          <p:cNvPr id="4" name="Group 43"/>
          <p:cNvGrpSpPr>
            <a:grpSpLocks/>
          </p:cNvGrpSpPr>
          <p:nvPr/>
        </p:nvGrpSpPr>
        <p:grpSpPr bwMode="auto">
          <a:xfrm>
            <a:off x="1003300" y="1196752"/>
            <a:ext cx="7137400" cy="4977249"/>
            <a:chOff x="1075125" y="1189612"/>
            <a:chExt cx="7137862" cy="4976695"/>
          </a:xfrm>
        </p:grpSpPr>
        <p:graphicFrame>
          <p:nvGraphicFramePr>
            <p:cNvPr id="5" name="Diagram 4"/>
            <p:cNvGraphicFramePr/>
            <p:nvPr/>
          </p:nvGraphicFramePr>
          <p:xfrm>
            <a:off x="1075125" y="1380375"/>
            <a:ext cx="7137862" cy="4704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881109" y="5338129"/>
              <a:ext cx="863368" cy="814864"/>
            </a:xfrm>
            <a:prstGeom prst="rect">
              <a:avLst/>
            </a:prstGeom>
            <a:noFill/>
            <a:ln w="9525">
              <a:noFill/>
              <a:miter lim="800000"/>
              <a:headEnd/>
              <a:tailEnd/>
            </a:ln>
          </p:spPr>
        </p:pic>
        <p:pic>
          <p:nvPicPr>
            <p:cNvPr id="7" name="Picture 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170845" y="1189612"/>
              <a:ext cx="989478" cy="999179"/>
            </a:xfrm>
            <a:prstGeom prst="rect">
              <a:avLst/>
            </a:prstGeom>
            <a:noFill/>
            <a:ln w="9525">
              <a:noFill/>
              <a:miter lim="800000"/>
              <a:headEnd/>
              <a:tailEnd/>
            </a:ln>
          </p:spPr>
        </p:pic>
        <p:pic>
          <p:nvPicPr>
            <p:cNvPr id="8" name="Picture 4"/>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235652" y="4516125"/>
              <a:ext cx="911871" cy="766359"/>
            </a:xfrm>
            <a:prstGeom prst="rect">
              <a:avLst/>
            </a:prstGeom>
            <a:noFill/>
            <a:ln w="9525">
              <a:noFill/>
              <a:miter lim="800000"/>
              <a:headEnd/>
              <a:tailEnd/>
            </a:ln>
          </p:spPr>
        </p:pic>
        <p:pic>
          <p:nvPicPr>
            <p:cNvPr id="9" name="Picture 4"/>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714402" y="1655659"/>
              <a:ext cx="882769" cy="776061"/>
            </a:xfrm>
            <a:prstGeom prst="rect">
              <a:avLst/>
            </a:prstGeom>
            <a:noFill/>
            <a:ln w="9525">
              <a:noFill/>
              <a:miter lim="800000"/>
              <a:headEnd/>
              <a:tailEnd/>
            </a:ln>
          </p:spPr>
        </p:pic>
        <p:pic>
          <p:nvPicPr>
            <p:cNvPr id="10" name="Picture 6"/>
            <p:cNvPicPr>
              <a:picLocks noChangeAspect="1" noChangeArrowheads="1"/>
            </p:cNvPicPr>
            <p:nvPr/>
          </p:nvPicPr>
          <p:blipFill>
            <a:blip r:embed="rId13">
              <a:clrChange>
                <a:clrFrom>
                  <a:srgbClr val="F4F5F7"/>
                </a:clrFrom>
                <a:clrTo>
                  <a:srgbClr val="F4F5F7">
                    <a:alpha val="0"/>
                  </a:srgbClr>
                </a:clrTo>
              </a:clrChange>
            </a:blip>
            <a:srcRect/>
            <a:stretch>
              <a:fillRect/>
            </a:stretch>
          </p:blipFill>
          <p:spPr bwMode="auto">
            <a:xfrm>
              <a:off x="6440568" y="3022734"/>
              <a:ext cx="902171" cy="921572"/>
            </a:xfrm>
            <a:prstGeom prst="rect">
              <a:avLst/>
            </a:prstGeom>
            <a:noFill/>
            <a:ln w="9525">
              <a:noFill/>
              <a:miter lim="800000"/>
              <a:headEnd/>
              <a:tailEnd/>
            </a:ln>
          </p:spPr>
        </p:pic>
        <p:pic>
          <p:nvPicPr>
            <p:cNvPr id="11" name="Picture 7"/>
            <p:cNvPicPr>
              <a:picLocks noChangeAspect="1" noChangeArrowheads="1"/>
            </p:cNvPicPr>
            <p:nvPr/>
          </p:nvPicPr>
          <p:blipFill>
            <a:blip r:embed="rId14">
              <a:clrChange>
                <a:clrFrom>
                  <a:srgbClr val="EEEFF1"/>
                </a:clrFrom>
                <a:clrTo>
                  <a:srgbClr val="EEEFF1">
                    <a:alpha val="0"/>
                  </a:srgbClr>
                </a:clrTo>
              </a:clrChange>
            </a:blip>
            <a:srcRect l="1582" t="9137" r="4993"/>
            <a:stretch>
              <a:fillRect/>
            </a:stretch>
          </p:blipFill>
          <p:spPr bwMode="auto">
            <a:xfrm>
              <a:off x="3115152" y="5408268"/>
              <a:ext cx="879107" cy="758039"/>
            </a:xfrm>
            <a:prstGeom prst="rect">
              <a:avLst/>
            </a:prstGeom>
            <a:noFill/>
            <a:ln w="9525">
              <a:noFill/>
              <a:miter lim="800000"/>
              <a:headEnd/>
              <a:tailEnd/>
            </a:ln>
          </p:spPr>
        </p:pic>
        <p:pic>
          <p:nvPicPr>
            <p:cNvPr id="12" name="Picture 8"/>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877786" y="2827712"/>
              <a:ext cx="921573" cy="780912"/>
            </a:xfrm>
            <a:prstGeom prst="rect">
              <a:avLst/>
            </a:prstGeom>
            <a:noFill/>
            <a:ln w="9525">
              <a:noFill/>
              <a:miter lim="800000"/>
              <a:headEnd/>
              <a:tailEnd/>
            </a:ln>
          </p:spPr>
        </p:pic>
        <p:pic>
          <p:nvPicPr>
            <p:cNvPr id="13" name="Picture 8"/>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1982286" y="4103230"/>
              <a:ext cx="919956" cy="1036366"/>
            </a:xfrm>
            <a:prstGeom prst="rect">
              <a:avLst/>
            </a:prstGeom>
            <a:noFill/>
            <a:ln w="9525">
              <a:noFill/>
              <a:miter lim="800000"/>
              <a:headEnd/>
              <a:tailEnd/>
            </a:ln>
          </p:spPr>
        </p:pic>
        <p:pic>
          <p:nvPicPr>
            <p:cNvPr id="14" name="Picture 9"/>
            <p:cNvPicPr>
              <a:picLocks noChangeAspect="1" noChangeArrowheads="1"/>
            </p:cNvPicPr>
            <p:nvPr/>
          </p:nvPicPr>
          <p:blipFill>
            <a:blip r:embed="rId17">
              <a:clrChange>
                <a:clrFrom>
                  <a:srgbClr val="FFFFFF"/>
                </a:clrFrom>
                <a:clrTo>
                  <a:srgbClr val="FFFFFF">
                    <a:alpha val="0"/>
                  </a:srgbClr>
                </a:clrTo>
              </a:clrChange>
            </a:blip>
            <a:srcRect l="3996" t="2785" r="3581"/>
            <a:stretch>
              <a:fillRect/>
            </a:stretch>
          </p:blipFill>
          <p:spPr bwMode="auto">
            <a:xfrm>
              <a:off x="2682829" y="1594033"/>
              <a:ext cx="815863" cy="721446"/>
            </a:xfrm>
            <a:prstGeom prst="rect">
              <a:avLst/>
            </a:prstGeom>
            <a:noFill/>
            <a:ln w="9525">
              <a:noFill/>
              <a:miter lim="800000"/>
              <a:headEnd/>
              <a:tailEnd/>
            </a:ln>
          </p:spPr>
        </p:pic>
      </p:grpSp>
      <p:grpSp>
        <p:nvGrpSpPr>
          <p:cNvPr id="16" name="Group 51"/>
          <p:cNvGrpSpPr>
            <a:grpSpLocks/>
          </p:cNvGrpSpPr>
          <p:nvPr/>
        </p:nvGrpSpPr>
        <p:grpSpPr bwMode="auto">
          <a:xfrm flipH="1">
            <a:off x="2755624" y="2438998"/>
            <a:ext cx="420321" cy="412221"/>
            <a:chOff x="7315200" y="4038600"/>
            <a:chExt cx="1219200" cy="1143000"/>
          </a:xfrm>
        </p:grpSpPr>
        <p:sp>
          <p:nvSpPr>
            <p:cNvPr id="17" name="Circular Arrow 16"/>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18" name="Circular Arrow 17"/>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19" name="Group 51"/>
          <p:cNvGrpSpPr>
            <a:grpSpLocks/>
          </p:cNvGrpSpPr>
          <p:nvPr/>
        </p:nvGrpSpPr>
        <p:grpSpPr bwMode="auto">
          <a:xfrm flipH="1">
            <a:off x="2459867" y="3684340"/>
            <a:ext cx="420321" cy="412221"/>
            <a:chOff x="7315200" y="4038600"/>
            <a:chExt cx="1219200" cy="1143000"/>
          </a:xfrm>
        </p:grpSpPr>
        <p:sp>
          <p:nvSpPr>
            <p:cNvPr id="20" name="Circular Arrow 19"/>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21" name="Circular Arrow 20"/>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22" name="Group 51"/>
          <p:cNvGrpSpPr>
            <a:grpSpLocks/>
          </p:cNvGrpSpPr>
          <p:nvPr/>
        </p:nvGrpSpPr>
        <p:grpSpPr bwMode="auto">
          <a:xfrm flipH="1">
            <a:off x="3611638" y="1841488"/>
            <a:ext cx="420321" cy="412221"/>
            <a:chOff x="7315200" y="4038600"/>
            <a:chExt cx="1219200" cy="1143000"/>
          </a:xfrm>
        </p:grpSpPr>
        <p:sp>
          <p:nvSpPr>
            <p:cNvPr id="23" name="Circular Arrow 22"/>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24" name="Circular Arrow 23"/>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25" name="Group 51"/>
          <p:cNvGrpSpPr>
            <a:grpSpLocks/>
          </p:cNvGrpSpPr>
          <p:nvPr/>
        </p:nvGrpSpPr>
        <p:grpSpPr bwMode="auto">
          <a:xfrm flipH="1">
            <a:off x="5121870" y="1855228"/>
            <a:ext cx="420321" cy="412221"/>
            <a:chOff x="7315200" y="4038600"/>
            <a:chExt cx="1219200" cy="1143000"/>
          </a:xfrm>
        </p:grpSpPr>
        <p:sp>
          <p:nvSpPr>
            <p:cNvPr id="26" name="Circular Arrow 25"/>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27" name="Circular Arrow 26"/>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28" name="Group 51"/>
          <p:cNvGrpSpPr>
            <a:grpSpLocks/>
          </p:cNvGrpSpPr>
          <p:nvPr/>
        </p:nvGrpSpPr>
        <p:grpSpPr bwMode="auto">
          <a:xfrm flipH="1">
            <a:off x="6005469" y="2538591"/>
            <a:ext cx="420321" cy="412221"/>
            <a:chOff x="7315200" y="4038600"/>
            <a:chExt cx="1219200" cy="1143000"/>
          </a:xfrm>
        </p:grpSpPr>
        <p:sp>
          <p:nvSpPr>
            <p:cNvPr id="29" name="Circular Arrow 28"/>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30" name="Circular Arrow 29"/>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31" name="Group 51"/>
          <p:cNvGrpSpPr>
            <a:grpSpLocks/>
          </p:cNvGrpSpPr>
          <p:nvPr/>
        </p:nvGrpSpPr>
        <p:grpSpPr bwMode="auto">
          <a:xfrm flipH="1">
            <a:off x="6163494" y="4006773"/>
            <a:ext cx="420321" cy="412221"/>
            <a:chOff x="7315200" y="4038600"/>
            <a:chExt cx="1219200" cy="1143000"/>
          </a:xfrm>
        </p:grpSpPr>
        <p:sp>
          <p:nvSpPr>
            <p:cNvPr id="32" name="Circular Arrow 31"/>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33" name="Circular Arrow 32"/>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34" name="Group 51"/>
          <p:cNvGrpSpPr>
            <a:grpSpLocks/>
          </p:cNvGrpSpPr>
          <p:nvPr/>
        </p:nvGrpSpPr>
        <p:grpSpPr bwMode="auto">
          <a:xfrm flipH="1">
            <a:off x="2941879" y="4811335"/>
            <a:ext cx="420321" cy="412221"/>
            <a:chOff x="7315200" y="4038600"/>
            <a:chExt cx="1219200" cy="1143000"/>
          </a:xfrm>
        </p:grpSpPr>
        <p:sp>
          <p:nvSpPr>
            <p:cNvPr id="35" name="Circular Arrow 34"/>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36" name="Circular Arrow 35"/>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37" name="Group 51"/>
          <p:cNvGrpSpPr>
            <a:grpSpLocks/>
          </p:cNvGrpSpPr>
          <p:nvPr/>
        </p:nvGrpSpPr>
        <p:grpSpPr bwMode="auto">
          <a:xfrm flipH="1">
            <a:off x="4173206" y="5415878"/>
            <a:ext cx="420321" cy="412221"/>
            <a:chOff x="7315200" y="4038600"/>
            <a:chExt cx="1219200" cy="1143000"/>
          </a:xfrm>
        </p:grpSpPr>
        <p:sp>
          <p:nvSpPr>
            <p:cNvPr id="38" name="Circular Arrow 37"/>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39" name="Circular Arrow 38"/>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grpSp>
        <p:nvGrpSpPr>
          <p:cNvPr id="40" name="Group 51"/>
          <p:cNvGrpSpPr>
            <a:grpSpLocks/>
          </p:cNvGrpSpPr>
          <p:nvPr/>
        </p:nvGrpSpPr>
        <p:grpSpPr bwMode="auto">
          <a:xfrm flipH="1">
            <a:off x="5631591" y="4877426"/>
            <a:ext cx="420321" cy="412221"/>
            <a:chOff x="7315200" y="4038600"/>
            <a:chExt cx="1219200" cy="1143000"/>
          </a:xfrm>
        </p:grpSpPr>
        <p:sp>
          <p:nvSpPr>
            <p:cNvPr id="41" name="Circular Arrow 40"/>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sp>
          <p:nvSpPr>
            <p:cNvPr id="42" name="Circular Arrow 41"/>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solidFill>
                  <a:prstClr val="black"/>
                </a:solidFill>
              </a:endParaRPr>
            </a:p>
          </p:txBody>
        </p:sp>
      </p:grpSp>
      <p:sp>
        <p:nvSpPr>
          <p:cNvPr id="43" name="Content Placeholder 2"/>
          <p:cNvSpPr txBox="1">
            <a:spLocks/>
          </p:cNvSpPr>
          <p:nvPr/>
        </p:nvSpPr>
        <p:spPr>
          <a:xfrm>
            <a:off x="107365" y="1291453"/>
            <a:ext cx="2483435" cy="1395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73E87"/>
              </a:buClr>
              <a:buFont typeface="Arial" pitchFamily="34" charset="0"/>
              <a:buNone/>
            </a:pPr>
            <a:r>
              <a:rPr lang="en-US" sz="1200" i="1" dirty="0" smtClean="0">
                <a:solidFill>
                  <a:prstClr val="black"/>
                </a:solidFill>
              </a:rPr>
              <a:t>Maturity</a:t>
            </a:r>
          </a:p>
          <a:p>
            <a:pPr>
              <a:buClr>
                <a:srgbClr val="073E87"/>
              </a:buClr>
            </a:pPr>
            <a:r>
              <a:rPr lang="en-US" sz="1200" dirty="0" smtClean="0">
                <a:solidFill>
                  <a:prstClr val="black"/>
                </a:solidFill>
              </a:rPr>
              <a:t>R&amp;D</a:t>
            </a:r>
          </a:p>
          <a:p>
            <a:pPr>
              <a:buClr>
                <a:srgbClr val="073E87"/>
              </a:buClr>
            </a:pPr>
            <a:r>
              <a:rPr lang="en-US" sz="1200" dirty="0" smtClean="0">
                <a:solidFill>
                  <a:prstClr val="black"/>
                </a:solidFill>
              </a:rPr>
              <a:t>Design</a:t>
            </a:r>
          </a:p>
          <a:p>
            <a:pPr>
              <a:buClr>
                <a:srgbClr val="073E87"/>
              </a:buClr>
            </a:pPr>
            <a:r>
              <a:rPr lang="en-US" sz="1200" dirty="0" smtClean="0">
                <a:solidFill>
                  <a:prstClr val="black"/>
                </a:solidFill>
              </a:rPr>
              <a:t>Release</a:t>
            </a:r>
          </a:p>
          <a:p>
            <a:pPr>
              <a:buClr>
                <a:srgbClr val="073E87"/>
              </a:buClr>
            </a:pPr>
            <a:r>
              <a:rPr lang="en-US" sz="1200" dirty="0" smtClean="0">
                <a:solidFill>
                  <a:prstClr val="black"/>
                </a:solidFill>
              </a:rPr>
              <a:t>Production</a:t>
            </a:r>
          </a:p>
          <a:p>
            <a:pPr>
              <a:buClr>
                <a:srgbClr val="073E87"/>
              </a:buClr>
            </a:pPr>
            <a:r>
              <a:rPr lang="en-US" sz="1200" dirty="0" smtClean="0">
                <a:solidFill>
                  <a:prstClr val="black"/>
                </a:solidFill>
              </a:rPr>
              <a:t>Retire</a:t>
            </a:r>
          </a:p>
          <a:p>
            <a:pPr lvl="1">
              <a:buClr>
                <a:srgbClr val="4F81BD"/>
              </a:buClr>
            </a:pPr>
            <a:endParaRPr lang="en-US" sz="1200" dirty="0" smtClean="0">
              <a:solidFill>
                <a:prstClr val="black"/>
              </a:solidFill>
            </a:endParaRPr>
          </a:p>
          <a:p>
            <a:pPr lvl="1">
              <a:buClr>
                <a:srgbClr val="4F81BD"/>
              </a:buClr>
            </a:pPr>
            <a:endParaRPr lang="en-US" sz="1200" dirty="0">
              <a:solidFill>
                <a:prstClr val="black"/>
              </a:solidFill>
            </a:endParaRPr>
          </a:p>
        </p:txBody>
      </p:sp>
      <p:sp>
        <p:nvSpPr>
          <p:cNvPr id="44" name="Content Placeholder 2"/>
          <p:cNvSpPr txBox="1">
            <a:spLocks/>
          </p:cNvSpPr>
          <p:nvPr/>
        </p:nvSpPr>
        <p:spPr>
          <a:xfrm>
            <a:off x="7165516" y="4323210"/>
            <a:ext cx="2257446" cy="1415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73E87"/>
              </a:buClr>
              <a:buFont typeface="Arial" pitchFamily="34" charset="0"/>
              <a:buNone/>
            </a:pPr>
            <a:r>
              <a:rPr lang="en-US" sz="1200" i="1" dirty="0" smtClean="0">
                <a:solidFill>
                  <a:prstClr val="black"/>
                </a:solidFill>
              </a:rPr>
              <a:t>Simulations / Analysis</a:t>
            </a:r>
          </a:p>
          <a:p>
            <a:pPr>
              <a:buClr>
                <a:srgbClr val="073E87"/>
              </a:buClr>
            </a:pPr>
            <a:r>
              <a:rPr lang="en-US" sz="1200" dirty="0" smtClean="0">
                <a:solidFill>
                  <a:prstClr val="black"/>
                </a:solidFill>
              </a:rPr>
              <a:t>Virtual design</a:t>
            </a:r>
          </a:p>
          <a:p>
            <a:pPr>
              <a:buClr>
                <a:srgbClr val="073E87"/>
              </a:buClr>
            </a:pPr>
            <a:r>
              <a:rPr lang="en-US" sz="1200" dirty="0" smtClean="0">
                <a:solidFill>
                  <a:prstClr val="black"/>
                </a:solidFill>
              </a:rPr>
              <a:t>Virtual Testing</a:t>
            </a:r>
          </a:p>
          <a:p>
            <a:pPr>
              <a:buClr>
                <a:srgbClr val="073E87"/>
              </a:buClr>
            </a:pPr>
            <a:r>
              <a:rPr lang="en-US" sz="1200" dirty="0" smtClean="0">
                <a:solidFill>
                  <a:prstClr val="black"/>
                </a:solidFill>
              </a:rPr>
              <a:t>Virtual manufacturing</a:t>
            </a:r>
          </a:p>
          <a:p>
            <a:pPr>
              <a:buClr>
                <a:srgbClr val="073E87"/>
              </a:buClr>
            </a:pPr>
            <a:r>
              <a:rPr lang="en-US" sz="1200" dirty="0" smtClean="0">
                <a:solidFill>
                  <a:prstClr val="black"/>
                </a:solidFill>
              </a:rPr>
              <a:t>Risk assessment / certification of correctness</a:t>
            </a:r>
          </a:p>
          <a:p>
            <a:pPr>
              <a:buClr>
                <a:srgbClr val="073E87"/>
              </a:buClr>
            </a:pPr>
            <a:r>
              <a:rPr lang="en-US" sz="1200" dirty="0" smtClean="0">
                <a:solidFill>
                  <a:prstClr val="black"/>
                </a:solidFill>
              </a:rPr>
              <a:t>End-of-life</a:t>
            </a:r>
          </a:p>
          <a:p>
            <a:pPr>
              <a:buClr>
                <a:srgbClr val="073E87"/>
              </a:buClr>
            </a:pPr>
            <a:r>
              <a:rPr lang="en-US" sz="1200" dirty="0" smtClean="0">
                <a:solidFill>
                  <a:prstClr val="black"/>
                </a:solidFill>
              </a:rPr>
              <a:t>Costing</a:t>
            </a:r>
          </a:p>
          <a:p>
            <a:pPr>
              <a:buClr>
                <a:srgbClr val="073E87"/>
              </a:buClr>
            </a:pPr>
            <a:r>
              <a:rPr lang="en-US" sz="1200" dirty="0" smtClean="0">
                <a:solidFill>
                  <a:prstClr val="black"/>
                </a:solidFill>
              </a:rPr>
              <a:t>Trade-off studies</a:t>
            </a:r>
          </a:p>
          <a:p>
            <a:pPr lvl="1">
              <a:buClr>
                <a:srgbClr val="4F81BD"/>
              </a:buClr>
            </a:pPr>
            <a:endParaRPr lang="en-US" sz="1200" dirty="0" smtClean="0">
              <a:solidFill>
                <a:prstClr val="black"/>
              </a:solidFill>
            </a:endParaRPr>
          </a:p>
          <a:p>
            <a:pPr lvl="1">
              <a:buClr>
                <a:srgbClr val="4F81BD"/>
              </a:buClr>
            </a:pPr>
            <a:endParaRPr lang="en-US" sz="1200" dirty="0">
              <a:solidFill>
                <a:prstClr val="black"/>
              </a:solidFill>
            </a:endParaRPr>
          </a:p>
        </p:txBody>
      </p:sp>
      <p:sp>
        <p:nvSpPr>
          <p:cNvPr id="46" name="Content Placeholder 2"/>
          <p:cNvSpPr txBox="1">
            <a:spLocks/>
          </p:cNvSpPr>
          <p:nvPr/>
        </p:nvSpPr>
        <p:spPr>
          <a:xfrm>
            <a:off x="6960670" y="1371384"/>
            <a:ext cx="1914175" cy="11672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73E87"/>
              </a:buClr>
              <a:buFont typeface="Arial" pitchFamily="34" charset="0"/>
              <a:buNone/>
            </a:pPr>
            <a:r>
              <a:rPr lang="en-US" sz="1200" i="1" dirty="0" smtClean="0">
                <a:solidFill>
                  <a:prstClr val="black"/>
                </a:solidFill>
              </a:rPr>
              <a:t>Assessments</a:t>
            </a:r>
          </a:p>
          <a:p>
            <a:pPr>
              <a:buClr>
                <a:srgbClr val="073E87"/>
              </a:buClr>
            </a:pPr>
            <a:r>
              <a:rPr lang="en-US" sz="1200" dirty="0" smtClean="0">
                <a:solidFill>
                  <a:prstClr val="black"/>
                </a:solidFill>
              </a:rPr>
              <a:t>Market</a:t>
            </a:r>
          </a:p>
          <a:p>
            <a:pPr>
              <a:buClr>
                <a:srgbClr val="073E87"/>
              </a:buClr>
            </a:pPr>
            <a:r>
              <a:rPr lang="en-US" sz="1200" dirty="0" smtClean="0">
                <a:solidFill>
                  <a:prstClr val="black"/>
                </a:solidFill>
              </a:rPr>
              <a:t>Requirements</a:t>
            </a:r>
          </a:p>
          <a:p>
            <a:pPr>
              <a:buClr>
                <a:srgbClr val="073E87"/>
              </a:buClr>
            </a:pPr>
            <a:r>
              <a:rPr lang="en-US" sz="1200" dirty="0" smtClean="0">
                <a:solidFill>
                  <a:prstClr val="black"/>
                </a:solidFill>
              </a:rPr>
              <a:t>Quality</a:t>
            </a:r>
          </a:p>
          <a:p>
            <a:pPr>
              <a:buClr>
                <a:srgbClr val="073E87"/>
              </a:buClr>
            </a:pPr>
            <a:r>
              <a:rPr lang="en-US" sz="1200" dirty="0" smtClean="0">
                <a:solidFill>
                  <a:prstClr val="black"/>
                </a:solidFill>
              </a:rPr>
              <a:t>Performance</a:t>
            </a:r>
          </a:p>
          <a:p>
            <a:pPr lvl="1">
              <a:buClr>
                <a:srgbClr val="4F81BD"/>
              </a:buClr>
            </a:pPr>
            <a:endParaRPr lang="en-US" sz="1200" dirty="0" smtClean="0">
              <a:solidFill>
                <a:prstClr val="black"/>
              </a:solidFill>
            </a:endParaRPr>
          </a:p>
          <a:p>
            <a:pPr lvl="1">
              <a:buClr>
                <a:srgbClr val="4F81BD"/>
              </a:buClr>
            </a:pPr>
            <a:endParaRPr lang="en-US" sz="1200" dirty="0" smtClean="0">
              <a:solidFill>
                <a:prstClr val="black"/>
              </a:solidFill>
            </a:endParaRPr>
          </a:p>
          <a:p>
            <a:pPr lvl="1">
              <a:buClr>
                <a:srgbClr val="4F81BD"/>
              </a:buClr>
            </a:pPr>
            <a:endParaRPr lang="en-US" sz="1200" dirty="0" smtClean="0">
              <a:solidFill>
                <a:prstClr val="black"/>
              </a:solidFill>
            </a:endParaRPr>
          </a:p>
          <a:p>
            <a:pPr lvl="1">
              <a:buClr>
                <a:srgbClr val="4F81BD"/>
              </a:buClr>
            </a:pPr>
            <a:endParaRPr lang="en-US" sz="1200" dirty="0">
              <a:solidFill>
                <a:prstClr val="black"/>
              </a:solidFill>
            </a:endParaRPr>
          </a:p>
        </p:txBody>
      </p:sp>
      <p:sp>
        <p:nvSpPr>
          <p:cNvPr id="47" name="Content Placeholder 2"/>
          <p:cNvSpPr txBox="1">
            <a:spLocks/>
          </p:cNvSpPr>
          <p:nvPr/>
        </p:nvSpPr>
        <p:spPr>
          <a:xfrm>
            <a:off x="3261344" y="2417265"/>
            <a:ext cx="2483435" cy="10612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073E87"/>
              </a:buClr>
              <a:buFont typeface="Arial" pitchFamily="34" charset="0"/>
              <a:buNone/>
            </a:pPr>
            <a:r>
              <a:rPr lang="en-US" sz="1200" b="1" i="1" u="sng" dirty="0" smtClean="0">
                <a:solidFill>
                  <a:prstClr val="black"/>
                </a:solidFill>
                <a:effectLst>
                  <a:outerShdw blurRad="38100" dist="38100" dir="2700000" algn="tl">
                    <a:srgbClr val="000000">
                      <a:alpha val="43137"/>
                    </a:srgbClr>
                  </a:outerShdw>
                </a:effectLst>
              </a:rPr>
              <a:t>Enabling foundation</a:t>
            </a:r>
          </a:p>
          <a:p>
            <a:pPr lvl="1">
              <a:buClr>
                <a:srgbClr val="4F81BD"/>
              </a:buClr>
            </a:pPr>
            <a:r>
              <a:rPr lang="en-US" sz="1200" b="1" i="1" dirty="0" smtClean="0">
                <a:solidFill>
                  <a:prstClr val="black"/>
                </a:solidFill>
                <a:effectLst>
                  <a:outerShdw blurRad="38100" dist="38100" dir="2700000" algn="tl">
                    <a:srgbClr val="000000">
                      <a:alpha val="43137"/>
                    </a:srgbClr>
                  </a:outerShdw>
                </a:effectLst>
              </a:rPr>
              <a:t>Organization</a:t>
            </a:r>
          </a:p>
          <a:p>
            <a:pPr lvl="2">
              <a:buClr>
                <a:srgbClr val="9BBB59"/>
              </a:buClr>
            </a:pPr>
            <a:r>
              <a:rPr lang="en-US" sz="1000" i="1" dirty="0" smtClean="0">
                <a:solidFill>
                  <a:prstClr val="black"/>
                </a:solidFill>
              </a:rPr>
              <a:t>Culture</a:t>
            </a:r>
          </a:p>
          <a:p>
            <a:pPr lvl="2">
              <a:buClr>
                <a:srgbClr val="9BBB59"/>
              </a:buClr>
            </a:pPr>
            <a:r>
              <a:rPr lang="en-US" sz="1000" i="1" dirty="0" smtClean="0">
                <a:solidFill>
                  <a:prstClr val="black"/>
                </a:solidFill>
              </a:rPr>
              <a:t>Collaboration</a:t>
            </a:r>
            <a:endParaRPr lang="en-US" sz="1000" i="1" dirty="0">
              <a:solidFill>
                <a:prstClr val="black"/>
              </a:solidFill>
            </a:endParaRPr>
          </a:p>
          <a:p>
            <a:pPr lvl="2">
              <a:buClr>
                <a:srgbClr val="9BBB59"/>
              </a:buClr>
            </a:pPr>
            <a:r>
              <a:rPr lang="en-US" sz="1000" i="1" dirty="0" smtClean="0">
                <a:solidFill>
                  <a:prstClr val="black"/>
                </a:solidFill>
              </a:rPr>
              <a:t>Communication</a:t>
            </a:r>
            <a:endParaRPr lang="en-US" sz="1000" i="1" dirty="0">
              <a:solidFill>
                <a:prstClr val="black"/>
              </a:solidFill>
            </a:endParaRPr>
          </a:p>
        </p:txBody>
      </p:sp>
      <p:sp>
        <p:nvSpPr>
          <p:cNvPr id="48" name="Content Placeholder 2"/>
          <p:cNvSpPr txBox="1">
            <a:spLocks/>
          </p:cNvSpPr>
          <p:nvPr/>
        </p:nvSpPr>
        <p:spPr>
          <a:xfrm>
            <a:off x="2286000" y="3575147"/>
            <a:ext cx="2839599" cy="14540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rgbClr val="4F81BD"/>
              </a:buClr>
            </a:pPr>
            <a:r>
              <a:rPr lang="en-US" sz="1200" b="1" i="1" dirty="0" smtClean="0">
                <a:solidFill>
                  <a:prstClr val="black"/>
                </a:solidFill>
                <a:effectLst>
                  <a:outerShdw blurRad="38100" dist="38100" dir="2700000" algn="tl">
                    <a:srgbClr val="000000">
                      <a:alpha val="43137"/>
                    </a:srgbClr>
                  </a:outerShdw>
                </a:effectLst>
              </a:rPr>
              <a:t>Process</a:t>
            </a:r>
          </a:p>
          <a:p>
            <a:pPr lvl="2">
              <a:buClr>
                <a:srgbClr val="9BBB59"/>
              </a:buClr>
            </a:pPr>
            <a:r>
              <a:rPr lang="en-US" sz="1000" i="1" dirty="0" smtClean="0">
                <a:solidFill>
                  <a:prstClr val="black"/>
                </a:solidFill>
              </a:rPr>
              <a:t>Integration</a:t>
            </a:r>
          </a:p>
          <a:p>
            <a:pPr lvl="2">
              <a:buClr>
                <a:srgbClr val="9BBB59"/>
              </a:buClr>
            </a:pPr>
            <a:r>
              <a:rPr lang="en-US" sz="1000" i="1" dirty="0" smtClean="0">
                <a:solidFill>
                  <a:prstClr val="black"/>
                </a:solidFill>
              </a:rPr>
              <a:t>Traceability</a:t>
            </a:r>
          </a:p>
          <a:p>
            <a:pPr lvl="2">
              <a:buClr>
                <a:srgbClr val="9BBB59"/>
              </a:buClr>
            </a:pPr>
            <a:r>
              <a:rPr lang="en-US" sz="1000" i="1" dirty="0" smtClean="0">
                <a:solidFill>
                  <a:prstClr val="black"/>
                </a:solidFill>
              </a:rPr>
              <a:t>Impact Analysis</a:t>
            </a:r>
          </a:p>
          <a:p>
            <a:pPr lvl="2">
              <a:buClr>
                <a:srgbClr val="9BBB59"/>
              </a:buClr>
            </a:pPr>
            <a:r>
              <a:rPr lang="en-US" sz="1000" i="1" dirty="0" smtClean="0">
                <a:solidFill>
                  <a:prstClr val="black"/>
                </a:solidFill>
              </a:rPr>
              <a:t>Validation</a:t>
            </a:r>
          </a:p>
          <a:p>
            <a:pPr lvl="2">
              <a:buClr>
                <a:srgbClr val="9BBB59"/>
              </a:buClr>
            </a:pPr>
            <a:r>
              <a:rPr lang="en-US" sz="1000" i="1" dirty="0" smtClean="0">
                <a:solidFill>
                  <a:prstClr val="black"/>
                </a:solidFill>
              </a:rPr>
              <a:t>Verification</a:t>
            </a:r>
          </a:p>
          <a:p>
            <a:pPr lvl="2">
              <a:buClr>
                <a:srgbClr val="9BBB59"/>
              </a:buClr>
            </a:pPr>
            <a:r>
              <a:rPr lang="en-US" sz="1000" i="1" dirty="0" smtClean="0">
                <a:solidFill>
                  <a:prstClr val="black"/>
                </a:solidFill>
              </a:rPr>
              <a:t>Unification</a:t>
            </a:r>
          </a:p>
        </p:txBody>
      </p:sp>
      <p:sp>
        <p:nvSpPr>
          <p:cNvPr id="49" name="Content Placeholder 2"/>
          <p:cNvSpPr txBox="1">
            <a:spLocks/>
          </p:cNvSpPr>
          <p:nvPr/>
        </p:nvSpPr>
        <p:spPr>
          <a:xfrm>
            <a:off x="4222165" y="3564610"/>
            <a:ext cx="2483435" cy="12118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rgbClr val="4F81BD"/>
              </a:buClr>
            </a:pPr>
            <a:r>
              <a:rPr lang="en-US" sz="1200" b="1" i="1" dirty="0" smtClean="0">
                <a:solidFill>
                  <a:prstClr val="black"/>
                </a:solidFill>
                <a:effectLst>
                  <a:outerShdw blurRad="38100" dist="38100" dir="2700000" algn="tl">
                    <a:srgbClr val="000000">
                      <a:alpha val="43137"/>
                    </a:srgbClr>
                  </a:outerShdw>
                </a:effectLst>
              </a:rPr>
              <a:t>Technology</a:t>
            </a:r>
          </a:p>
          <a:p>
            <a:pPr lvl="2">
              <a:buClr>
                <a:srgbClr val="9BBB59"/>
              </a:buClr>
            </a:pPr>
            <a:r>
              <a:rPr lang="en-US" sz="1000" i="1" dirty="0" smtClean="0">
                <a:solidFill>
                  <a:prstClr val="black"/>
                </a:solidFill>
              </a:rPr>
              <a:t>Infrastructure</a:t>
            </a:r>
          </a:p>
          <a:p>
            <a:pPr lvl="2">
              <a:buClr>
                <a:srgbClr val="9BBB59"/>
              </a:buClr>
            </a:pPr>
            <a:r>
              <a:rPr lang="en-US" sz="1000" i="1" dirty="0" smtClean="0">
                <a:solidFill>
                  <a:prstClr val="black"/>
                </a:solidFill>
              </a:rPr>
              <a:t>Tools</a:t>
            </a:r>
          </a:p>
          <a:p>
            <a:pPr lvl="2">
              <a:buClr>
                <a:srgbClr val="9BBB59"/>
              </a:buClr>
            </a:pPr>
            <a:r>
              <a:rPr lang="en-US" sz="1000" i="1" dirty="0" smtClean="0">
                <a:solidFill>
                  <a:prstClr val="black"/>
                </a:solidFill>
              </a:rPr>
              <a:t>Common</a:t>
            </a:r>
          </a:p>
          <a:p>
            <a:pPr lvl="2">
              <a:buClr>
                <a:srgbClr val="9BBB59"/>
              </a:buClr>
            </a:pPr>
            <a:r>
              <a:rPr lang="en-US" sz="1000" i="1" dirty="0" smtClean="0">
                <a:solidFill>
                  <a:prstClr val="black"/>
                </a:solidFill>
              </a:rPr>
              <a:t>Flexible</a:t>
            </a:r>
          </a:p>
          <a:p>
            <a:pPr lvl="2">
              <a:buClr>
                <a:srgbClr val="9BBB59"/>
              </a:buClr>
            </a:pPr>
            <a:r>
              <a:rPr lang="en-US" sz="1000" i="1" dirty="0" smtClean="0">
                <a:solidFill>
                  <a:prstClr val="black"/>
                </a:solidFill>
              </a:rPr>
              <a:t>Advanced</a:t>
            </a:r>
          </a:p>
        </p:txBody>
      </p:sp>
      <p:sp>
        <p:nvSpPr>
          <p:cNvPr id="52" name="TextBox 51"/>
          <p:cNvSpPr txBox="1"/>
          <p:nvPr/>
        </p:nvSpPr>
        <p:spPr>
          <a:xfrm>
            <a:off x="609600" y="2642446"/>
            <a:ext cx="8152296" cy="1323439"/>
          </a:xfrm>
          <a:prstGeom prst="rect">
            <a:avLst/>
          </a:prstGeom>
          <a:noFill/>
        </p:spPr>
        <p:txBody>
          <a:bodyPr wrap="none" rtlCol="0" anchor="ctr" anchorCtr="0">
            <a:spAutoFit/>
          </a:bodyPr>
          <a:lstStyle/>
          <a:p>
            <a:pPr algn="ctr"/>
            <a:r>
              <a:rPr lang="en-US" sz="8000" dirty="0" smtClean="0">
                <a:solidFill>
                  <a:srgbClr val="FF0000"/>
                </a:solidFill>
                <a:effectLst>
                  <a:outerShdw blurRad="38100" dist="38100" dir="2700000" algn="tl">
                    <a:srgbClr val="000000">
                      <a:alpha val="43137"/>
                    </a:srgbClr>
                  </a:outerShdw>
                </a:effectLst>
              </a:rPr>
              <a:t>Internet of Things</a:t>
            </a:r>
          </a:p>
        </p:txBody>
      </p:sp>
    </p:spTree>
    <p:extLst>
      <p:ext uri="{BB962C8B-B14F-4D97-AF65-F5344CB8AC3E}">
        <p14:creationId xmlns:p14="http://schemas.microsoft.com/office/powerpoint/2010/main" val="130771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up)">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childTnLst>
                                </p:cTn>
                              </p:par>
                              <p:par>
                                <p:cTn id="42" presetID="53" presetClass="entr" presetSubtype="16"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p:bldP spid="44" grpId="0"/>
      <p:bldP spid="46" grpId="0"/>
      <p:bldP spid="47" grpId="0"/>
      <p:bldP spid="48" grpId="0"/>
      <p:bldP spid="49"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5" name="Content Placeholder 4"/>
          <p:cNvSpPr>
            <a:spLocks noGrp="1"/>
          </p:cNvSpPr>
          <p:nvPr>
            <p:ph idx="1"/>
          </p:nvPr>
        </p:nvSpPr>
        <p:spPr/>
        <p:txBody>
          <a:bodyPr/>
          <a:lstStyle/>
          <a:p>
            <a:r>
              <a:rPr lang="en-US" dirty="0" smtClean="0"/>
              <a:t>Collaboration </a:t>
            </a:r>
            <a:r>
              <a:rPr lang="en-US" dirty="0"/>
              <a:t>&amp; Communication of SMS </a:t>
            </a:r>
            <a:r>
              <a:rPr lang="en-US" dirty="0" smtClean="0"/>
              <a:t>Topics: Progressing </a:t>
            </a:r>
            <a:r>
              <a:rPr lang="en-US" dirty="0"/>
              <a:t>the SMSWG Roadmap </a:t>
            </a:r>
          </a:p>
        </p:txBody>
      </p:sp>
      <p:sp>
        <p:nvSpPr>
          <p:cNvPr id="4" name="Slide Number Placeholder 3"/>
          <p:cNvSpPr>
            <a:spLocks noGrp="1"/>
          </p:cNvSpPr>
          <p:nvPr>
            <p:ph type="sldNum" sz="quarter" idx="12"/>
          </p:nvPr>
        </p:nvSpPr>
        <p:spPr/>
        <p:txBody>
          <a:bodyPr/>
          <a:lstStyle/>
          <a:p>
            <a:pPr algn="ctr"/>
            <a:fld id="{33E9EC35-AD31-4AB2-93A8-D6F93F11AE10}" type="slidenum">
              <a:rPr lang="en-GB" smtClean="0"/>
              <a:pPr algn="ctr"/>
              <a:t>16</a:t>
            </a:fld>
            <a:endParaRPr lang="en-GB" dirty="0"/>
          </a:p>
        </p:txBody>
      </p:sp>
    </p:spTree>
    <p:extLst>
      <p:ext uri="{BB962C8B-B14F-4D97-AF65-F5344CB8AC3E}">
        <p14:creationId xmlns:p14="http://schemas.microsoft.com/office/powerpoint/2010/main" val="140685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a:t>Welcome </a:t>
            </a:r>
          </a:p>
          <a:p>
            <a:r>
              <a:rPr lang="en-US" dirty="0"/>
              <a:t>Review of Recent &amp; Upcoming Activities</a:t>
            </a:r>
          </a:p>
          <a:p>
            <a:r>
              <a:rPr lang="en-US" dirty="0" smtClean="0"/>
              <a:t>Open </a:t>
            </a:r>
            <a:r>
              <a:rPr lang="en-US" dirty="0"/>
              <a:t>Discussion: Collaboration &amp; Communication of SMS Topics</a:t>
            </a:r>
          </a:p>
          <a:p>
            <a:pPr lvl="1"/>
            <a:r>
              <a:rPr lang="en-US" dirty="0"/>
              <a:t>Important Topics to Progress the SMSWG Roadmap </a:t>
            </a:r>
            <a:endParaRPr lang="en-US" dirty="0" smtClean="0"/>
          </a:p>
          <a:p>
            <a:r>
              <a:rPr lang="en-US" dirty="0" smtClean="0"/>
              <a:t>Close </a:t>
            </a:r>
            <a:endParaRPr lang="en-US" dirty="0"/>
          </a:p>
        </p:txBody>
      </p:sp>
      <p:sp>
        <p:nvSpPr>
          <p:cNvPr id="4" name="Slide Number Placeholder 3"/>
          <p:cNvSpPr>
            <a:spLocks noGrp="1"/>
          </p:cNvSpPr>
          <p:nvPr>
            <p:ph type="sldNum" sz="quarter" idx="12"/>
          </p:nvPr>
        </p:nvSpPr>
        <p:spPr/>
        <p:txBody>
          <a:bodyPr/>
          <a:lstStyle/>
          <a:p>
            <a:fld id="{33E9EC35-AD31-4AB2-93A8-D6F93F11AE10}" type="slidenum">
              <a:rPr lang="en-GB" smtClean="0"/>
              <a:pPr/>
              <a:t>2</a:t>
            </a:fld>
            <a:endParaRPr lang="en-GB" dirty="0"/>
          </a:p>
        </p:txBody>
      </p:sp>
    </p:spTree>
    <p:extLst>
      <p:ext uri="{BB962C8B-B14F-4D97-AF65-F5344CB8AC3E}">
        <p14:creationId xmlns:p14="http://schemas.microsoft.com/office/powerpoint/2010/main" val="355171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SMSWG Participation</a:t>
            </a:r>
            <a:endParaRPr lang="en-US" dirty="0"/>
          </a:p>
        </p:txBody>
      </p:sp>
      <p:sp>
        <p:nvSpPr>
          <p:cNvPr id="4" name="Slide Number Placeholder 3"/>
          <p:cNvSpPr>
            <a:spLocks noGrp="1"/>
          </p:cNvSpPr>
          <p:nvPr>
            <p:ph type="sldNum" sz="quarter" idx="12"/>
          </p:nvPr>
        </p:nvSpPr>
        <p:spPr/>
        <p:txBody>
          <a:bodyPr/>
          <a:lstStyle/>
          <a:p>
            <a:fld id="{33E9EC35-AD31-4AB2-93A8-D6F93F11AE10}" type="slidenum">
              <a:rPr lang="en-GB" smtClean="0"/>
              <a:pPr/>
              <a:t>3</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221232961"/>
              </p:ext>
            </p:extLst>
          </p:nvPr>
        </p:nvGraphicFramePr>
        <p:xfrm>
          <a:off x="4745594" y="1689959"/>
          <a:ext cx="3741457" cy="1219200"/>
        </p:xfrm>
        <a:graphic>
          <a:graphicData uri="http://schemas.openxmlformats.org/drawingml/2006/table">
            <a:tbl>
              <a:tblPr>
                <a:tableStyleId>{8EC20E35-A176-4012-BC5E-935CFFF8708E}</a:tableStyleId>
              </a:tblPr>
              <a:tblGrid>
                <a:gridCol w="2465300"/>
                <a:gridCol w="1276157"/>
              </a:tblGrid>
              <a:tr h="161925">
                <a:tc>
                  <a:txBody>
                    <a:bodyPr/>
                    <a:lstStyle/>
                    <a:p>
                      <a:pPr marL="0" algn="l" defTabSz="914400" rtl="0" eaLnBrk="1" fontAlgn="ctr" latinLnBrk="0" hangingPunct="1"/>
                      <a:r>
                        <a:rPr lang="en-US" sz="2000" u="none" strike="noStrike" kern="1200" dirty="0">
                          <a:effectLst/>
                        </a:rPr>
                        <a:t>Americas</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69%</a:t>
                      </a:r>
                      <a:endParaRPr lang="en-US" sz="2000" u="none" strike="noStrike" kern="1200" dirty="0">
                        <a:solidFill>
                          <a:schemeClr val="dk1"/>
                        </a:solidFill>
                        <a:effectLst/>
                        <a:latin typeface="+mn-lt"/>
                        <a:ea typeface="+mn-ea"/>
                        <a:cs typeface="+mn-cs"/>
                      </a:endParaRPr>
                    </a:p>
                  </a:txBody>
                  <a:tcPr marL="0" marR="0" marT="0" marB="0" anchor="ctr"/>
                </a:tc>
              </a:tr>
              <a:tr h="161925">
                <a:tc>
                  <a:txBody>
                    <a:bodyPr/>
                    <a:lstStyle/>
                    <a:p>
                      <a:pPr marL="0" algn="l" defTabSz="914400" rtl="0" eaLnBrk="1" fontAlgn="ctr" latinLnBrk="0" hangingPunct="1"/>
                      <a:r>
                        <a:rPr lang="en-US" sz="2000" u="none" strike="noStrike" kern="1200" dirty="0">
                          <a:effectLst/>
                        </a:rPr>
                        <a:t>Europe</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a:effectLst/>
                        </a:rPr>
                        <a:t>21%</a:t>
                      </a:r>
                      <a:endParaRPr lang="en-US" sz="2000" u="none" strike="noStrike" kern="1200">
                        <a:solidFill>
                          <a:schemeClr val="dk1"/>
                        </a:solidFill>
                        <a:effectLst/>
                        <a:latin typeface="+mn-lt"/>
                        <a:ea typeface="+mn-ea"/>
                        <a:cs typeface="+mn-cs"/>
                      </a:endParaRPr>
                    </a:p>
                  </a:txBody>
                  <a:tcPr marL="0" marR="0" marT="0" marB="0" anchor="ctr"/>
                </a:tc>
              </a:tr>
              <a:tr h="161925">
                <a:tc>
                  <a:txBody>
                    <a:bodyPr/>
                    <a:lstStyle/>
                    <a:p>
                      <a:pPr marL="0" algn="l" defTabSz="914400" rtl="0" eaLnBrk="1" fontAlgn="ctr" latinLnBrk="0" hangingPunct="1"/>
                      <a:r>
                        <a:rPr lang="en-US" sz="2000" u="none" strike="noStrike" kern="1200" dirty="0">
                          <a:effectLst/>
                        </a:rPr>
                        <a:t>Asia / Pacific</a:t>
                      </a:r>
                      <a:endParaRPr lang="en-US" sz="2000" u="none" strike="noStrike" kern="1200" dirty="0">
                        <a:solidFill>
                          <a:schemeClr val="dk1"/>
                        </a:solidFill>
                        <a:effectLst/>
                        <a:latin typeface="+mn-lt"/>
                        <a:ea typeface="+mn-ea"/>
                        <a:cs typeface="+mn-cs"/>
                      </a:endParaRPr>
                    </a:p>
                  </a:txBody>
                  <a:tcPr marL="0" marR="0" marT="0" marB="0" anchor="b"/>
                </a:tc>
                <a:tc>
                  <a:txBody>
                    <a:bodyPr/>
                    <a:lstStyle/>
                    <a:p>
                      <a:pPr marL="0" algn="l" defTabSz="914400" rtl="0" eaLnBrk="1" fontAlgn="ctr" latinLnBrk="0" hangingPunct="1"/>
                      <a:r>
                        <a:rPr lang="en-US" sz="2000" u="none" strike="noStrike" kern="1200" dirty="0">
                          <a:effectLst/>
                        </a:rPr>
                        <a:t>6%</a:t>
                      </a:r>
                      <a:endParaRPr lang="en-US" sz="2000" u="none" strike="noStrike" kern="1200" dirty="0">
                        <a:solidFill>
                          <a:schemeClr val="dk1"/>
                        </a:solidFill>
                        <a:effectLst/>
                        <a:latin typeface="+mn-lt"/>
                        <a:ea typeface="+mn-ea"/>
                        <a:cs typeface="+mn-cs"/>
                      </a:endParaRPr>
                    </a:p>
                  </a:txBody>
                  <a:tcPr marL="0" marR="0" marT="0" marB="0" anchor="ctr"/>
                </a:tc>
              </a:tr>
              <a:tr h="161925">
                <a:tc>
                  <a:txBody>
                    <a:bodyPr/>
                    <a:lstStyle/>
                    <a:p>
                      <a:pPr marL="0" algn="l" defTabSz="914400" rtl="0" eaLnBrk="1" fontAlgn="ctr" latinLnBrk="0" hangingPunct="1"/>
                      <a:r>
                        <a:rPr lang="en-US" sz="2000" u="none" strike="noStrike" kern="1200" dirty="0">
                          <a:effectLst/>
                        </a:rPr>
                        <a:t>other/undeclared</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3%</a:t>
                      </a:r>
                      <a:endParaRPr lang="en-US" sz="2000" u="none" strike="noStrike" kern="1200" dirty="0">
                        <a:solidFill>
                          <a:schemeClr val="dk1"/>
                        </a:solidFill>
                        <a:effectLst/>
                        <a:latin typeface="+mn-lt"/>
                        <a:ea typeface="+mn-ea"/>
                        <a:cs typeface="+mn-cs"/>
                      </a:endParaRPr>
                    </a:p>
                  </a:txBody>
                  <a:tcPr marL="0" marR="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06670387"/>
              </p:ext>
            </p:extLst>
          </p:nvPr>
        </p:nvGraphicFramePr>
        <p:xfrm>
          <a:off x="4740915" y="3189658"/>
          <a:ext cx="3728381" cy="3048000"/>
        </p:xfrm>
        <a:graphic>
          <a:graphicData uri="http://schemas.openxmlformats.org/drawingml/2006/table">
            <a:tbl>
              <a:tblPr>
                <a:tableStyleId>{6E25E649-3F16-4E02-A733-19D2CDBF48F0}</a:tableStyleId>
              </a:tblPr>
              <a:tblGrid>
                <a:gridCol w="2458920"/>
                <a:gridCol w="1269461"/>
              </a:tblGrid>
              <a:tr h="161925">
                <a:tc>
                  <a:txBody>
                    <a:bodyPr/>
                    <a:lstStyle/>
                    <a:p>
                      <a:pPr algn="l" fontAlgn="ctr"/>
                      <a:r>
                        <a:rPr lang="en-US" sz="2000" u="none" strike="noStrike" dirty="0">
                          <a:effectLst/>
                        </a:rPr>
                        <a:t>aerospace or defense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smtClean="0">
                          <a:effectLst/>
                        </a:rPr>
                        <a:t>26%</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automotive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smtClean="0">
                          <a:effectLst/>
                        </a:rPr>
                        <a:t>13%</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academia</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a:effectLst/>
                        </a:rPr>
                        <a:t>3%</a:t>
                      </a:r>
                      <a:endParaRPr lang="en-US" sz="2000" b="0" i="1" u="none" strike="noStrike">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consulting</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smtClean="0">
                          <a:effectLst/>
                        </a:rPr>
                        <a:t>11%</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a:effectLst/>
                        </a:rPr>
                        <a:t>energy</a:t>
                      </a:r>
                      <a:endParaRPr lang="en-US" sz="2000" b="0" i="1"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a:effectLst/>
                        </a:rPr>
                        <a:t>2%</a:t>
                      </a:r>
                      <a:endParaRPr lang="en-US" sz="2000" b="0" i="1" u="none" strike="noStrike">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medical</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a:effectLst/>
                        </a:rPr>
                        <a:t>1%</a:t>
                      </a:r>
                      <a:endParaRPr lang="en-US" sz="2000" b="0" i="1" u="none" strike="noStrike">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other industry</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a:effectLst/>
                        </a:rPr>
                        <a:t>4%</a:t>
                      </a:r>
                      <a:endParaRPr lang="en-US" sz="2000" b="0" i="1" u="none" strike="noStrike">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solutions &amp; services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smtClean="0">
                          <a:effectLst/>
                        </a:rPr>
                        <a:t>33%</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standards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a:effectLst/>
                        </a:rPr>
                        <a:t>5%</a:t>
                      </a:r>
                      <a:endParaRPr lang="en-US" sz="2000" b="0" i="1" u="none" strike="noStrike">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undeclared</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a:t>
                      </a:r>
                      <a:endParaRPr lang="en-US" sz="2000" b="0" i="1" u="none" strike="noStrike" dirty="0">
                        <a:solidFill>
                          <a:srgbClr val="0070C0"/>
                        </a:solidFill>
                        <a:effectLst/>
                        <a:latin typeface="Calibri" panose="020F0502020204030204" pitchFamily="34" charset="0"/>
                      </a:endParaRPr>
                    </a:p>
                  </a:txBody>
                  <a:tcPr marL="0" marR="0" marT="0" marB="0" anchor="ctr"/>
                </a:tc>
              </a:tr>
            </a:tbl>
          </a:graphicData>
        </a:graphic>
      </p:graphicFrame>
      <p:sp>
        <p:nvSpPr>
          <p:cNvPr id="7" name="TextBox 6"/>
          <p:cNvSpPr txBox="1"/>
          <p:nvPr/>
        </p:nvSpPr>
        <p:spPr>
          <a:xfrm>
            <a:off x="1411549" y="1666164"/>
            <a:ext cx="2024109" cy="1523494"/>
          </a:xfrm>
          <a:prstGeom prst="rect">
            <a:avLst/>
          </a:prstGeom>
          <a:noFill/>
        </p:spPr>
        <p:txBody>
          <a:bodyPr wrap="square" rtlCol="0">
            <a:spAutoFit/>
          </a:bodyPr>
          <a:lstStyle/>
          <a:p>
            <a:pPr algn="ctr"/>
            <a:r>
              <a:rPr lang="en-US" sz="7500" dirty="0" smtClean="0"/>
              <a:t>127</a:t>
            </a:r>
          </a:p>
          <a:p>
            <a:pPr algn="ctr"/>
            <a:r>
              <a:rPr lang="en-US" dirty="0" smtClean="0"/>
              <a:t>members</a:t>
            </a:r>
            <a:endParaRPr lang="en-US" dirty="0"/>
          </a:p>
        </p:txBody>
      </p:sp>
      <p:sp>
        <p:nvSpPr>
          <p:cNvPr id="8" name="TextBox 7"/>
          <p:cNvSpPr txBox="1"/>
          <p:nvPr/>
        </p:nvSpPr>
        <p:spPr>
          <a:xfrm>
            <a:off x="1043608" y="3647364"/>
            <a:ext cx="2756034" cy="1523494"/>
          </a:xfrm>
          <a:prstGeom prst="rect">
            <a:avLst/>
          </a:prstGeom>
          <a:noFill/>
        </p:spPr>
        <p:txBody>
          <a:bodyPr wrap="square" rtlCol="0">
            <a:spAutoFit/>
          </a:bodyPr>
          <a:lstStyle/>
          <a:p>
            <a:pPr algn="ctr"/>
            <a:r>
              <a:rPr lang="en-US" sz="7500" dirty="0" smtClean="0"/>
              <a:t>67</a:t>
            </a:r>
          </a:p>
          <a:p>
            <a:pPr algn="ctr"/>
            <a:r>
              <a:rPr lang="en-US" dirty="0"/>
              <a:t>u</a:t>
            </a:r>
            <a:r>
              <a:rPr lang="en-US" dirty="0" smtClean="0"/>
              <a:t>nique member companies</a:t>
            </a:r>
            <a:endParaRPr lang="en-US" dirty="0"/>
          </a:p>
        </p:txBody>
      </p:sp>
    </p:spTree>
    <p:extLst>
      <p:ext uri="{BB962C8B-B14F-4D97-AF65-F5344CB8AC3E}">
        <p14:creationId xmlns:p14="http://schemas.microsoft.com/office/powerpoint/2010/main" val="21150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SMSWG Member Companies</a:t>
            </a:r>
            <a:endParaRPr lang="en-US" dirty="0"/>
          </a:p>
        </p:txBody>
      </p:sp>
      <p:sp>
        <p:nvSpPr>
          <p:cNvPr id="5" name="Content Placeholder 4"/>
          <p:cNvSpPr>
            <a:spLocks noGrp="1"/>
          </p:cNvSpPr>
          <p:nvPr>
            <p:ph sz="half" idx="1"/>
          </p:nvPr>
        </p:nvSpPr>
        <p:spPr>
          <a:xfrm>
            <a:off x="457200" y="1449275"/>
            <a:ext cx="2942948" cy="4525963"/>
          </a:xfrm>
        </p:spPr>
        <p:txBody>
          <a:bodyPr>
            <a:noAutofit/>
          </a:bodyPr>
          <a:lstStyle/>
          <a:p>
            <a:r>
              <a:rPr lang="en-US" sz="1200" dirty="0" err="1"/>
              <a:t>Aerojet</a:t>
            </a:r>
            <a:r>
              <a:rPr lang="en-US" sz="1200" dirty="0"/>
              <a:t> </a:t>
            </a:r>
            <a:r>
              <a:rPr lang="en-US" sz="1200" dirty="0" err="1"/>
              <a:t>Rocketdyne</a:t>
            </a:r>
            <a:endParaRPr lang="en-US" sz="1200" dirty="0"/>
          </a:p>
          <a:p>
            <a:r>
              <a:rPr lang="en-US" sz="1200" dirty="0" smtClean="0"/>
              <a:t>Aerospace Corporation, The</a:t>
            </a:r>
          </a:p>
          <a:p>
            <a:r>
              <a:rPr lang="en-US" sz="1200" dirty="0" smtClean="0"/>
              <a:t>Airbus</a:t>
            </a:r>
            <a:endParaRPr lang="en-US" sz="1200" dirty="0"/>
          </a:p>
          <a:p>
            <a:r>
              <a:rPr lang="en-US" sz="1200" dirty="0"/>
              <a:t>Altair</a:t>
            </a:r>
          </a:p>
          <a:p>
            <a:r>
              <a:rPr lang="en-US" sz="1200" dirty="0"/>
              <a:t>AMEC</a:t>
            </a:r>
          </a:p>
          <a:p>
            <a:r>
              <a:rPr lang="en-US" sz="1200" dirty="0"/>
              <a:t>AP Dynamics</a:t>
            </a:r>
          </a:p>
          <a:p>
            <a:r>
              <a:rPr lang="en-US" sz="1200" dirty="0"/>
              <a:t>Argonne National Labs</a:t>
            </a:r>
          </a:p>
          <a:p>
            <a:r>
              <a:rPr lang="en-US" sz="1200" dirty="0" err="1"/>
              <a:t>Astrium</a:t>
            </a:r>
            <a:endParaRPr lang="en-US" sz="1200" dirty="0"/>
          </a:p>
          <a:p>
            <a:r>
              <a:rPr lang="en-US" sz="1200" dirty="0"/>
              <a:t>AWE</a:t>
            </a:r>
          </a:p>
          <a:p>
            <a:r>
              <a:rPr lang="en-US" sz="1200" dirty="0"/>
              <a:t>BAE</a:t>
            </a:r>
          </a:p>
          <a:p>
            <a:r>
              <a:rPr lang="en-US" sz="1200" dirty="0"/>
              <a:t>Bell</a:t>
            </a:r>
          </a:p>
          <a:p>
            <a:r>
              <a:rPr lang="en-US" sz="1200" dirty="0" smtClean="0"/>
              <a:t>Boeing Company, The</a:t>
            </a:r>
            <a:endParaRPr lang="en-US" sz="1200" dirty="0"/>
          </a:p>
          <a:p>
            <a:r>
              <a:rPr lang="en-US" sz="1200" dirty="0" smtClean="0"/>
              <a:t>Chrysler</a:t>
            </a:r>
          </a:p>
          <a:p>
            <a:r>
              <a:rPr lang="en-US" sz="1200" dirty="0" err="1" smtClean="0"/>
              <a:t>CimData</a:t>
            </a:r>
            <a:endParaRPr lang="en-US" sz="1200" dirty="0"/>
          </a:p>
          <a:p>
            <a:r>
              <a:rPr lang="en-US" sz="1200" dirty="0"/>
              <a:t>Comet</a:t>
            </a:r>
          </a:p>
          <a:p>
            <a:r>
              <a:rPr lang="en-US" sz="1200" dirty="0"/>
              <a:t>Consultant</a:t>
            </a:r>
          </a:p>
          <a:p>
            <a:r>
              <a:rPr lang="en-US" sz="1200" dirty="0"/>
              <a:t>Dana</a:t>
            </a:r>
          </a:p>
          <a:p>
            <a:r>
              <a:rPr lang="en-US" sz="1200" dirty="0" err="1"/>
              <a:t>Dassault</a:t>
            </a:r>
            <a:r>
              <a:rPr lang="en-US" sz="1200" dirty="0"/>
              <a:t> </a:t>
            </a:r>
            <a:r>
              <a:rPr lang="en-US" sz="1200" dirty="0" err="1"/>
              <a:t>Systemes</a:t>
            </a:r>
            <a:r>
              <a:rPr lang="en-US" sz="1200" dirty="0"/>
              <a:t>, SIMULIA</a:t>
            </a:r>
          </a:p>
          <a:p>
            <a:r>
              <a:rPr lang="en-US" sz="1200" dirty="0"/>
              <a:t>DPS</a:t>
            </a:r>
          </a:p>
          <a:p>
            <a:r>
              <a:rPr lang="en-US" sz="1200" dirty="0"/>
              <a:t>Draper</a:t>
            </a:r>
          </a:p>
          <a:p>
            <a:r>
              <a:rPr lang="en-US" sz="1200" dirty="0" err="1" smtClean="0"/>
              <a:t>dSPACE</a:t>
            </a:r>
            <a:r>
              <a:rPr lang="en-US" sz="1200" dirty="0" smtClean="0"/>
              <a:t> Japan KK</a:t>
            </a:r>
          </a:p>
          <a:p>
            <a:r>
              <a:rPr lang="en-US" sz="1200" dirty="0" err="1" smtClean="0"/>
              <a:t>E.A.Ladzinski</a:t>
            </a:r>
            <a:r>
              <a:rPr lang="en-US" sz="1200" dirty="0" smtClean="0"/>
              <a:t> </a:t>
            </a:r>
            <a:r>
              <a:rPr lang="en-US" sz="1200" dirty="0"/>
              <a:t>and Associates</a:t>
            </a:r>
          </a:p>
          <a:p>
            <a:r>
              <a:rPr lang="en-US" sz="1200" dirty="0"/>
              <a:t>EADS</a:t>
            </a:r>
          </a:p>
          <a:p>
            <a:r>
              <a:rPr lang="en-US" sz="1200" dirty="0"/>
              <a:t>ESA</a:t>
            </a:r>
          </a:p>
          <a:p>
            <a:endParaRPr lang="en-US" sz="1200" dirty="0"/>
          </a:p>
        </p:txBody>
      </p:sp>
      <p:sp>
        <p:nvSpPr>
          <p:cNvPr id="6" name="Content Placeholder 5"/>
          <p:cNvSpPr>
            <a:spLocks noGrp="1"/>
          </p:cNvSpPr>
          <p:nvPr>
            <p:ph sz="half" idx="2"/>
          </p:nvPr>
        </p:nvSpPr>
        <p:spPr>
          <a:xfrm>
            <a:off x="3400148" y="1449274"/>
            <a:ext cx="2547891" cy="4525963"/>
          </a:xfrm>
        </p:spPr>
        <p:txBody>
          <a:bodyPr>
            <a:noAutofit/>
          </a:bodyPr>
          <a:lstStyle/>
          <a:p>
            <a:r>
              <a:rPr lang="en-US" sz="1200" dirty="0" smtClean="0"/>
              <a:t>ESTECO</a:t>
            </a:r>
            <a:endParaRPr lang="en-US" sz="1200" dirty="0"/>
          </a:p>
          <a:p>
            <a:r>
              <a:rPr lang="en-US" sz="1200" dirty="0" err="1"/>
              <a:t>Famic</a:t>
            </a:r>
            <a:r>
              <a:rPr lang="en-US" sz="1200" dirty="0"/>
              <a:t> Technologies</a:t>
            </a:r>
          </a:p>
          <a:p>
            <a:r>
              <a:rPr lang="en-US" sz="1200" dirty="0" smtClean="0"/>
              <a:t>Ford</a:t>
            </a:r>
            <a:endParaRPr lang="en-US" sz="1200" dirty="0"/>
          </a:p>
          <a:p>
            <a:r>
              <a:rPr lang="en-US" sz="1200" dirty="0"/>
              <a:t>Front End Analytics</a:t>
            </a:r>
          </a:p>
          <a:p>
            <a:r>
              <a:rPr lang="en-US" sz="1200" dirty="0" err="1"/>
              <a:t>GfSE</a:t>
            </a:r>
            <a:endParaRPr lang="en-US" sz="1200" dirty="0"/>
          </a:p>
          <a:p>
            <a:r>
              <a:rPr lang="en-US" sz="1200" dirty="0"/>
              <a:t>Gibbs Sports Amphibians</a:t>
            </a:r>
          </a:p>
          <a:p>
            <a:r>
              <a:rPr lang="en-US" sz="1200" dirty="0"/>
              <a:t>GM</a:t>
            </a:r>
          </a:p>
          <a:p>
            <a:r>
              <a:rPr lang="en-US" sz="1200" dirty="0"/>
              <a:t>Gulfstream</a:t>
            </a:r>
          </a:p>
          <a:p>
            <a:r>
              <a:rPr lang="en-US" sz="1200" dirty="0" err="1" smtClean="0"/>
              <a:t>Herbertus</a:t>
            </a:r>
            <a:endParaRPr lang="en-US" sz="1200" dirty="0" smtClean="0"/>
          </a:p>
          <a:p>
            <a:r>
              <a:rPr lang="en-US" sz="1200" dirty="0" smtClean="0"/>
              <a:t>Honda</a:t>
            </a:r>
            <a:endParaRPr lang="en-US" sz="1200" dirty="0"/>
          </a:p>
          <a:p>
            <a:r>
              <a:rPr lang="en-US" sz="1200" dirty="0"/>
              <a:t>IBM</a:t>
            </a:r>
          </a:p>
          <a:p>
            <a:r>
              <a:rPr lang="en-US" sz="1200" dirty="0" err="1"/>
              <a:t>iconCFD</a:t>
            </a:r>
            <a:endParaRPr lang="en-US" sz="1200" dirty="0"/>
          </a:p>
          <a:p>
            <a:r>
              <a:rPr lang="en-US" sz="1200" dirty="0"/>
              <a:t>INCOSE</a:t>
            </a:r>
          </a:p>
          <a:p>
            <a:r>
              <a:rPr lang="en-US" sz="1200" dirty="0"/>
              <a:t>Infosys</a:t>
            </a:r>
          </a:p>
          <a:p>
            <a:r>
              <a:rPr lang="en-US" sz="1200" dirty="0"/>
              <a:t>ITI </a:t>
            </a:r>
            <a:r>
              <a:rPr lang="en-US" sz="1200" dirty="0" err="1"/>
              <a:t>Gmb</a:t>
            </a:r>
            <a:endParaRPr lang="en-US" sz="1200" dirty="0"/>
          </a:p>
          <a:p>
            <a:r>
              <a:rPr lang="en-US" sz="1200" dirty="0"/>
              <a:t>JLR</a:t>
            </a:r>
          </a:p>
          <a:p>
            <a:r>
              <a:rPr lang="en-US" sz="1200" dirty="0"/>
              <a:t>John Deere</a:t>
            </a:r>
          </a:p>
          <a:p>
            <a:r>
              <a:rPr lang="en-US" sz="1200" dirty="0"/>
              <a:t>Keio university</a:t>
            </a:r>
          </a:p>
          <a:p>
            <a:r>
              <a:rPr lang="en-US" sz="1200" dirty="0" err="1"/>
              <a:t>Koneksys</a:t>
            </a:r>
            <a:endParaRPr lang="en-US" sz="1200" dirty="0"/>
          </a:p>
          <a:p>
            <a:r>
              <a:rPr lang="en-US" sz="1200" dirty="0" err="1"/>
              <a:t>Lbl</a:t>
            </a:r>
            <a:endParaRPr lang="en-US" sz="1200" dirty="0"/>
          </a:p>
          <a:p>
            <a:r>
              <a:rPr lang="en-US" sz="1200" dirty="0"/>
              <a:t>LMS</a:t>
            </a:r>
          </a:p>
          <a:p>
            <a:r>
              <a:rPr lang="en-US" sz="1200" dirty="0" err="1" smtClean="0"/>
              <a:t>Mathworks</a:t>
            </a:r>
            <a:endParaRPr lang="en-US" sz="1200" dirty="0" smtClean="0"/>
          </a:p>
          <a:p>
            <a:r>
              <a:rPr lang="en-US" sz="1200" dirty="0"/>
              <a:t>Medtronic</a:t>
            </a:r>
          </a:p>
          <a:p>
            <a:r>
              <a:rPr lang="en-US" sz="1200" dirty="0" err="1"/>
              <a:t>Modelon</a:t>
            </a:r>
            <a:endParaRPr lang="en-US" sz="1200" dirty="0"/>
          </a:p>
          <a:p>
            <a:pPr marL="0" indent="0">
              <a:buNone/>
            </a:pPr>
            <a:endParaRPr lang="en-US" sz="1200" dirty="0"/>
          </a:p>
        </p:txBody>
      </p:sp>
      <p:sp>
        <p:nvSpPr>
          <p:cNvPr id="4" name="Slide Number Placeholder 3"/>
          <p:cNvSpPr>
            <a:spLocks noGrp="1"/>
          </p:cNvSpPr>
          <p:nvPr>
            <p:ph type="sldNum" sz="quarter" idx="12"/>
          </p:nvPr>
        </p:nvSpPr>
        <p:spPr>
          <a:xfrm>
            <a:off x="6553200" y="6356351"/>
            <a:ext cx="2133600" cy="365125"/>
          </a:xfrm>
        </p:spPr>
        <p:txBody>
          <a:bodyPr/>
          <a:lstStyle/>
          <a:p>
            <a:fld id="{33E9EC35-AD31-4AB2-93A8-D6F93F11AE10}" type="slidenum">
              <a:rPr lang="en-GB" smtClean="0"/>
              <a:pPr/>
              <a:t>4</a:t>
            </a:fld>
            <a:endParaRPr lang="en-GB" dirty="0"/>
          </a:p>
        </p:txBody>
      </p:sp>
      <p:sp>
        <p:nvSpPr>
          <p:cNvPr id="8" name="Content Placeholder 5"/>
          <p:cNvSpPr txBox="1">
            <a:spLocks/>
          </p:cNvSpPr>
          <p:nvPr/>
        </p:nvSpPr>
        <p:spPr>
          <a:xfrm>
            <a:off x="6343096" y="1449273"/>
            <a:ext cx="2547891"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200" dirty="0" smtClean="0"/>
              <a:t>NAFEMS</a:t>
            </a:r>
            <a:endParaRPr lang="en-US" sz="1200" dirty="0"/>
          </a:p>
          <a:p>
            <a:r>
              <a:rPr lang="en-US" sz="1200" dirty="0"/>
              <a:t>NEC</a:t>
            </a:r>
          </a:p>
          <a:p>
            <a:r>
              <a:rPr lang="en-US" sz="1200" dirty="0" smtClean="0"/>
              <a:t>NIST</a:t>
            </a:r>
            <a:endParaRPr lang="en-US" sz="1200" dirty="0"/>
          </a:p>
          <a:p>
            <a:r>
              <a:rPr lang="en-US" sz="1200" dirty="0"/>
              <a:t>ODU</a:t>
            </a:r>
          </a:p>
          <a:p>
            <a:r>
              <a:rPr lang="en-US" sz="1200" dirty="0" err="1"/>
              <a:t>OntoPilot</a:t>
            </a:r>
            <a:r>
              <a:rPr lang="en-US" sz="1200" dirty="0"/>
              <a:t> LLC</a:t>
            </a:r>
          </a:p>
          <a:p>
            <a:r>
              <a:rPr lang="en-US" sz="1200" dirty="0"/>
              <a:t>Phoenix Integration</a:t>
            </a:r>
          </a:p>
          <a:p>
            <a:r>
              <a:rPr lang="en-US" sz="1200" dirty="0"/>
              <a:t>Raytheon</a:t>
            </a:r>
          </a:p>
          <a:p>
            <a:r>
              <a:rPr lang="en-US" sz="1200" dirty="0"/>
              <a:t>Rolls-Royce</a:t>
            </a:r>
          </a:p>
          <a:p>
            <a:r>
              <a:rPr lang="en-US" sz="1200" dirty="0"/>
              <a:t>Siemens PLM</a:t>
            </a:r>
          </a:p>
          <a:p>
            <a:r>
              <a:rPr lang="en-US" sz="1200" dirty="0"/>
              <a:t>Telepath Systems</a:t>
            </a:r>
          </a:p>
          <a:p>
            <a:r>
              <a:rPr lang="en-US" sz="1200" dirty="0"/>
              <a:t>Thales CAB</a:t>
            </a:r>
          </a:p>
          <a:p>
            <a:r>
              <a:rPr lang="en-US" sz="1200" dirty="0"/>
              <a:t>The Aerospace Corporation</a:t>
            </a:r>
          </a:p>
          <a:p>
            <a:r>
              <a:rPr lang="en-US" sz="1200" dirty="0"/>
              <a:t>Toshiba</a:t>
            </a:r>
          </a:p>
          <a:p>
            <a:r>
              <a:rPr lang="en-US" sz="1200" dirty="0"/>
              <a:t>Toyota Technical Development Corp.</a:t>
            </a:r>
          </a:p>
          <a:p>
            <a:r>
              <a:rPr lang="en-US" sz="1200" dirty="0"/>
              <a:t>University of </a:t>
            </a:r>
            <a:r>
              <a:rPr lang="en-US" sz="1200" dirty="0" err="1"/>
              <a:t>Wsconsin</a:t>
            </a:r>
            <a:endParaRPr lang="en-US" sz="1200" dirty="0"/>
          </a:p>
          <a:p>
            <a:r>
              <a:rPr lang="en-US" sz="1200" dirty="0"/>
              <a:t>US Army</a:t>
            </a:r>
          </a:p>
          <a:p>
            <a:r>
              <a:rPr lang="en-US" sz="1200" dirty="0"/>
              <a:t>US Navy</a:t>
            </a:r>
          </a:p>
          <a:p>
            <a:r>
              <a:rPr lang="en-US" sz="1200" dirty="0"/>
              <a:t>UTS Aerospace Systems</a:t>
            </a:r>
          </a:p>
          <a:p>
            <a:r>
              <a:rPr lang="en-US" sz="1200" dirty="0"/>
              <a:t>Washington </a:t>
            </a:r>
            <a:r>
              <a:rPr lang="en-US" sz="1200" dirty="0" smtClean="0"/>
              <a:t>University</a:t>
            </a:r>
          </a:p>
          <a:p>
            <a:r>
              <a:rPr lang="en-US" sz="1200" dirty="0" smtClean="0"/>
              <a:t>Wolfram Research</a:t>
            </a:r>
            <a:endParaRPr lang="en-US" sz="1200" dirty="0"/>
          </a:p>
          <a:p>
            <a:r>
              <a:rPr lang="en-US" sz="1200" dirty="0" err="1" smtClean="0"/>
              <a:t>Xogeny</a:t>
            </a:r>
            <a:endParaRPr lang="en-US" sz="1200" dirty="0"/>
          </a:p>
        </p:txBody>
      </p:sp>
    </p:spTree>
    <p:extLst>
      <p:ext uri="{BB962C8B-B14F-4D97-AF65-F5344CB8AC3E}">
        <p14:creationId xmlns:p14="http://schemas.microsoft.com/office/powerpoint/2010/main" val="2478941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E9EC35-AD31-4AB2-93A8-D6F93F11AE10}" type="slidenum">
              <a:rPr lang="en-GB" smtClean="0"/>
              <a:t>5</a:t>
            </a:fld>
            <a:endParaRPr lang="en-GB" dirty="0"/>
          </a:p>
        </p:txBody>
      </p:sp>
      <p:graphicFrame>
        <p:nvGraphicFramePr>
          <p:cNvPr id="6" name="Table 5"/>
          <p:cNvGraphicFramePr>
            <a:graphicFrameLocks noGrp="1"/>
          </p:cNvGraphicFramePr>
          <p:nvPr>
            <p:extLst/>
          </p:nvPr>
        </p:nvGraphicFramePr>
        <p:xfrm>
          <a:off x="88777" y="1417636"/>
          <a:ext cx="4429957" cy="4863255"/>
        </p:xfrm>
        <a:graphic>
          <a:graphicData uri="http://schemas.openxmlformats.org/drawingml/2006/table">
            <a:tbl>
              <a:tblPr firstRow="1" bandRow="1">
                <a:tableStyleId>{8A107856-5554-42FB-B03E-39F5DBC370BA}</a:tableStyleId>
              </a:tblPr>
              <a:tblGrid>
                <a:gridCol w="1162974"/>
                <a:gridCol w="3266983"/>
              </a:tblGrid>
              <a:tr h="533483">
                <a:tc>
                  <a:txBody>
                    <a:bodyPr/>
                    <a:lstStyle/>
                    <a:p>
                      <a:r>
                        <a:rPr lang="en-US" sz="1400" dirty="0" smtClean="0"/>
                        <a:t>Title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How FMI Enables Process Innovation</a:t>
                      </a:r>
                    </a:p>
                  </a:txBody>
                  <a:tcPr/>
                </a:tc>
              </a:tr>
              <a:tr h="381806">
                <a:tc>
                  <a:txBody>
                    <a:bodyPr/>
                    <a:lstStyle/>
                    <a:p>
                      <a:r>
                        <a:rPr lang="en-US" sz="1400" b="1" dirty="0" smtClean="0"/>
                        <a:t>Date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Thursday, February 26</a:t>
                      </a:r>
                      <a:r>
                        <a:rPr lang="en-US" sz="1400" b="1" baseline="30000" dirty="0" smtClean="0"/>
                        <a:t>th</a:t>
                      </a:r>
                      <a:r>
                        <a:rPr lang="en-US" sz="1400" b="1" dirty="0" smtClean="0"/>
                        <a:t>, 2015</a:t>
                      </a:r>
                    </a:p>
                  </a:txBody>
                  <a:tcPr/>
                </a:tc>
              </a:tr>
              <a:tr h="381806">
                <a:tc>
                  <a:txBody>
                    <a:bodyPr/>
                    <a:lstStyle/>
                    <a:p>
                      <a:r>
                        <a:rPr lang="en-US" sz="1400" b="1" dirty="0" smtClean="0"/>
                        <a:t>Location</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Online</a:t>
                      </a:r>
                    </a:p>
                  </a:txBody>
                  <a:tcPr/>
                </a:tc>
              </a:tr>
              <a:tr h="3561782">
                <a:tc>
                  <a:txBody>
                    <a:bodyPr/>
                    <a:lstStyle/>
                    <a:p>
                      <a:r>
                        <a:rPr lang="en-US" sz="1400" b="1" dirty="0" smtClean="0"/>
                        <a:t>Description</a:t>
                      </a:r>
                      <a:endParaRPr lang="en-US" sz="1400" b="1" dirty="0"/>
                    </a:p>
                  </a:txBody>
                  <a:tcPr/>
                </a:tc>
                <a:tc>
                  <a:txBody>
                    <a:bodyPr/>
                    <a:lstStyle/>
                    <a:p>
                      <a:pPr marL="285750" indent="-285750">
                        <a:buFont typeface="Arial" panose="020B0604020202020204" pitchFamily="34" charset="0"/>
                        <a:buChar char="•"/>
                      </a:pPr>
                      <a:r>
                        <a:rPr lang="en-US" sz="1200" kern="1200" dirty="0" smtClean="0">
                          <a:solidFill>
                            <a:schemeClr val="dk1"/>
                          </a:solidFill>
                          <a:latin typeface="+mn-lt"/>
                          <a:ea typeface="+mn-ea"/>
                          <a:cs typeface="+mn-cs"/>
                        </a:rPr>
                        <a:t>Connecting FEM and CFD models with systems: why is it needed and what are the advantages?</a:t>
                      </a:r>
                    </a:p>
                    <a:p>
                      <a:pPr marL="285750" indent="-285750">
                        <a:buFont typeface="Arial" panose="020B0604020202020204" pitchFamily="34" charset="0"/>
                        <a:buChar char="•"/>
                      </a:pPr>
                      <a:r>
                        <a:rPr lang="en-US" sz="1200" kern="1200" dirty="0" smtClean="0">
                          <a:solidFill>
                            <a:schemeClr val="dk1"/>
                          </a:solidFill>
                          <a:latin typeface="+mn-lt"/>
                          <a:ea typeface="+mn-ea"/>
                          <a:cs typeface="+mn-cs"/>
                        </a:rPr>
                        <a:t>Connecting controls models into simulation tools to improve design quality and coherence </a:t>
                      </a:r>
                    </a:p>
                    <a:p>
                      <a:pPr marL="285750" indent="-285750">
                        <a:buFont typeface="Arial" panose="020B0604020202020204" pitchFamily="34" charset="0"/>
                        <a:buChar char="•"/>
                      </a:pPr>
                      <a:r>
                        <a:rPr lang="en-US" sz="1200" kern="1200" dirty="0" smtClean="0">
                          <a:solidFill>
                            <a:schemeClr val="dk1"/>
                          </a:solidFill>
                          <a:latin typeface="+mn-lt"/>
                          <a:ea typeface="+mn-ea"/>
                          <a:cs typeface="+mn-cs"/>
                        </a:rPr>
                        <a:t>A breakthrough in enabling collaboration: connecting tools quickly and efficiently</a:t>
                      </a:r>
                    </a:p>
                    <a:p>
                      <a:pPr marL="285750" indent="-285750">
                        <a:buFont typeface="Arial" panose="020B0604020202020204" pitchFamily="34" charset="0"/>
                        <a:buChar char="•"/>
                      </a:pPr>
                      <a:r>
                        <a:rPr lang="en-US" sz="1200" kern="1200" dirty="0" smtClean="0">
                          <a:solidFill>
                            <a:schemeClr val="dk1"/>
                          </a:solidFill>
                          <a:latin typeface="+mn-lt"/>
                          <a:ea typeface="+mn-ea"/>
                          <a:cs typeface="+mn-cs"/>
                        </a:rPr>
                        <a:t>Cost efficient enterprise deployment of executable models</a:t>
                      </a:r>
                    </a:p>
                    <a:p>
                      <a:pPr marL="285750" indent="-285750">
                        <a:buFont typeface="Arial" panose="020B0604020202020204" pitchFamily="34" charset="0"/>
                        <a:buChar char="•"/>
                      </a:pPr>
                      <a:r>
                        <a:rPr lang="en-US" sz="1200" kern="1200" dirty="0" smtClean="0">
                          <a:solidFill>
                            <a:schemeClr val="dk1"/>
                          </a:solidFill>
                          <a:latin typeface="+mn-lt"/>
                          <a:ea typeface="+mn-ea"/>
                          <a:cs typeface="+mn-cs"/>
                        </a:rPr>
                        <a:t>Virtualization of the controls development process: SIL development capturing features otherwise reserved for HIL</a:t>
                      </a:r>
                    </a:p>
                    <a:p>
                      <a:pPr marL="285750" indent="-285750" algn="l" defTabSz="914400" rtl="0" eaLnBrk="1" latinLnBrk="0" hangingPunct="1">
                        <a:buFont typeface="Arial" panose="020B0604020202020204" pitchFamily="34" charset="0"/>
                        <a:buChar char="•"/>
                      </a:pPr>
                      <a:r>
                        <a:rPr lang="en-US" sz="1200" kern="1200" dirty="0" smtClean="0">
                          <a:solidFill>
                            <a:schemeClr val="dk1"/>
                          </a:solidFill>
                          <a:latin typeface="+mn-lt"/>
                          <a:ea typeface="+mn-ea"/>
                          <a:cs typeface="+mn-cs"/>
                        </a:rPr>
                        <a:t>Reuse of validated models for simulators, e.g. driver-in-the-loop simulators for automotive customers</a:t>
                      </a:r>
                    </a:p>
                    <a:p>
                      <a:pPr marL="285750" indent="-285750" algn="l" defTabSz="914400" rtl="0" eaLnBrk="1" latinLnBrk="0" hangingPunct="1">
                        <a:buFont typeface="Arial" panose="020B0604020202020204" pitchFamily="34" charset="0"/>
                        <a:buChar char="•"/>
                      </a:pPr>
                      <a:r>
                        <a:rPr lang="en-US" sz="1200" kern="1200" dirty="0" smtClean="0">
                          <a:solidFill>
                            <a:schemeClr val="dk1"/>
                          </a:solidFill>
                          <a:latin typeface="+mn-lt"/>
                          <a:ea typeface="+mn-ea"/>
                          <a:cs typeface="+mn-cs"/>
                        </a:rPr>
                        <a:t>State-of-the-art multi-core support to enable real-time simulations of unprecedented accuracy </a:t>
                      </a:r>
                    </a:p>
                  </a:txBody>
                  <a:tcPr/>
                </a:tc>
              </a:tr>
            </a:tbl>
          </a:graphicData>
        </a:graphic>
      </p:graphicFrame>
      <p:graphicFrame>
        <p:nvGraphicFramePr>
          <p:cNvPr id="10" name="Table 9"/>
          <p:cNvGraphicFramePr>
            <a:graphicFrameLocks noGrp="1"/>
          </p:cNvGraphicFramePr>
          <p:nvPr>
            <p:extLst/>
          </p:nvPr>
        </p:nvGraphicFramePr>
        <p:xfrm>
          <a:off x="90257" y="150920"/>
          <a:ext cx="8867312" cy="1260630"/>
        </p:xfrm>
        <a:graphic>
          <a:graphicData uri="http://schemas.openxmlformats.org/drawingml/2006/table">
            <a:tbl>
              <a:tblPr firstRow="1" bandRow="1">
                <a:tableStyleId>{8A107856-5554-42FB-B03E-39F5DBC370BA}</a:tableStyleId>
              </a:tblPr>
              <a:tblGrid>
                <a:gridCol w="8867312"/>
              </a:tblGrid>
              <a:tr h="1260630">
                <a:tc>
                  <a:txBody>
                    <a:bodyPr/>
                    <a:lstStyle/>
                    <a:p>
                      <a:endParaRPr lang="en-US" sz="1400" b="1" u="none" strike="noStrike" kern="1200" dirty="0" smtClean="0">
                        <a:solidFill>
                          <a:schemeClr val="tx1"/>
                        </a:solidFill>
                        <a:effectLst/>
                        <a:latin typeface="+mn-lt"/>
                        <a:ea typeface="+mn-ea"/>
                        <a:cs typeface="+mn-cs"/>
                      </a:endParaRPr>
                    </a:p>
                  </a:txBody>
                  <a:tcPr>
                    <a:solidFill>
                      <a:schemeClr val="bg1"/>
                    </a:solidFill>
                  </a:tcPr>
                </a:tc>
              </a:tr>
            </a:tbl>
          </a:graphicData>
        </a:graphic>
      </p:graphicFrame>
      <p:graphicFrame>
        <p:nvGraphicFramePr>
          <p:cNvPr id="2" name="Table 1"/>
          <p:cNvGraphicFramePr>
            <a:graphicFrameLocks noGrp="1"/>
          </p:cNvGraphicFramePr>
          <p:nvPr>
            <p:extLst/>
          </p:nvPr>
        </p:nvGraphicFramePr>
        <p:xfrm>
          <a:off x="4521392" y="1417634"/>
          <a:ext cx="4425951" cy="3810000"/>
        </p:xfrm>
        <a:graphic>
          <a:graphicData uri="http://schemas.openxmlformats.org/drawingml/2006/table">
            <a:tbl>
              <a:tblPr>
                <a:tableStyleId>{5DA37D80-6434-44D0-A028-1B22A696006F}</a:tableStyleId>
              </a:tblPr>
              <a:tblGrid>
                <a:gridCol w="4425951"/>
              </a:tblGrid>
              <a:tr h="762000">
                <a:tc>
                  <a:txBody>
                    <a:bodyPr/>
                    <a:lstStyle/>
                    <a:p>
                      <a:r>
                        <a:rPr lang="en-US" sz="1200" b="1" dirty="0">
                          <a:effectLst/>
                        </a:rPr>
                        <a:t> </a:t>
                      </a:r>
                      <a:r>
                        <a:rPr lang="en-US" sz="1400" b="1" u="none" strike="noStrike" kern="1200" dirty="0">
                          <a:solidFill>
                            <a:schemeClr val="tx1"/>
                          </a:solidFill>
                          <a:effectLst/>
                          <a:latin typeface="+mn-lt"/>
                          <a:ea typeface="+mn-ea"/>
                          <a:cs typeface="+mn-cs"/>
                        </a:rPr>
                        <a:t>Welcome &amp; Introduction  </a:t>
                      </a:r>
                      <a:r>
                        <a:rPr lang="en-US" sz="1200" dirty="0">
                          <a:effectLst/>
                        </a:rPr>
                        <a:t>      </a:t>
                      </a:r>
                      <a:br>
                        <a:rPr lang="en-US" sz="1200" dirty="0">
                          <a:effectLst/>
                        </a:rPr>
                      </a:br>
                      <a:r>
                        <a:rPr lang="en-US" sz="1200" i="1" dirty="0">
                          <a:effectLst/>
                        </a:rPr>
                        <a:t> </a:t>
                      </a:r>
                      <a:r>
                        <a:rPr lang="en-US" sz="1100" kern="1200" dirty="0">
                          <a:solidFill>
                            <a:schemeClr val="tx1"/>
                          </a:solidFill>
                          <a:effectLst/>
                          <a:latin typeface="+mn-lt"/>
                          <a:ea typeface="+mn-ea"/>
                          <a:cs typeface="+mn-cs"/>
                        </a:rPr>
                        <a:t>Mr. Andrew </a:t>
                      </a:r>
                      <a:r>
                        <a:rPr lang="en-US" sz="1100" kern="1200" dirty="0" smtClean="0">
                          <a:solidFill>
                            <a:schemeClr val="tx1"/>
                          </a:solidFill>
                          <a:effectLst/>
                          <a:latin typeface="+mn-lt"/>
                          <a:ea typeface="+mn-ea"/>
                          <a:cs typeface="+mn-cs"/>
                        </a:rPr>
                        <a:t>Wood, NAFEMS</a:t>
                      </a:r>
                      <a:endParaRPr lang="en-US" sz="1100" kern="1200" dirty="0">
                        <a:solidFill>
                          <a:schemeClr val="tx1"/>
                        </a:solidFill>
                        <a:effectLst/>
                        <a:latin typeface="+mn-lt"/>
                        <a:ea typeface="+mn-ea"/>
                        <a:cs typeface="+mn-cs"/>
                      </a:endParaRPr>
                    </a:p>
                  </a:txBody>
                  <a:tcPr marL="0" marR="0" marT="0" marB="0"/>
                </a:tc>
              </a:tr>
              <a:tr h="762000">
                <a:tc>
                  <a:txBody>
                    <a:bodyPr/>
                    <a:lstStyle/>
                    <a:p>
                      <a:pPr marL="0" algn="l" defTabSz="914400" rtl="0" eaLnBrk="1" latinLnBrk="0" hangingPunct="1"/>
                      <a:r>
                        <a:rPr lang="en-US" sz="1400" b="1" u="none" strike="noStrike" kern="1200" dirty="0" smtClean="0">
                          <a:solidFill>
                            <a:schemeClr val="tx1"/>
                          </a:solidFill>
                          <a:effectLst/>
                          <a:latin typeface="+mn-lt"/>
                          <a:ea typeface="+mn-ea"/>
                          <a:cs typeface="+mn-cs"/>
                        </a:rPr>
                        <a:t> Advancing Engineering Simulation and Model-based </a:t>
                      </a:r>
                    </a:p>
                    <a:p>
                      <a:pPr marL="0" algn="l" defTabSz="914400" rtl="0" eaLnBrk="1" latinLnBrk="0" hangingPunct="1"/>
                      <a:r>
                        <a:rPr lang="en-US" sz="1400" b="1" u="none" strike="noStrike" kern="1200" dirty="0" smtClean="0">
                          <a:solidFill>
                            <a:schemeClr val="tx1"/>
                          </a:solidFill>
                          <a:effectLst/>
                          <a:latin typeface="+mn-lt"/>
                          <a:ea typeface="+mn-ea"/>
                          <a:cs typeface="+mn-cs"/>
                        </a:rPr>
                        <a:t> Systems Engineering through the SMSWG</a:t>
                      </a:r>
                      <a:r>
                        <a:rPr lang="en-US" sz="1100" dirty="0" smtClean="0"/>
                        <a:t/>
                      </a:r>
                      <a:br>
                        <a:rPr lang="en-US" sz="1100" dirty="0" smtClean="0"/>
                      </a:br>
                      <a:r>
                        <a:rPr lang="en-US" sz="1100" baseline="0" dirty="0" smtClean="0"/>
                        <a:t> </a:t>
                      </a:r>
                      <a:r>
                        <a:rPr lang="en-US" sz="1100" kern="1200" dirty="0" smtClean="0">
                          <a:solidFill>
                            <a:schemeClr val="tx1"/>
                          </a:solidFill>
                          <a:effectLst/>
                          <a:latin typeface="+mn-lt"/>
                          <a:ea typeface="+mn-ea"/>
                          <a:cs typeface="+mn-cs"/>
                        </a:rPr>
                        <a:t>Mr. Edward Ladzinski, E.A. Ladzinski &amp; </a:t>
                      </a:r>
                      <a:r>
                        <a:rPr lang="en-US" sz="1100" kern="1200" dirty="0" err="1" smtClean="0">
                          <a:solidFill>
                            <a:schemeClr val="tx1"/>
                          </a:solidFill>
                          <a:effectLst/>
                          <a:latin typeface="+mn-lt"/>
                          <a:ea typeface="+mn-ea"/>
                          <a:cs typeface="+mn-cs"/>
                        </a:rPr>
                        <a:t>Assoc</a:t>
                      </a:r>
                      <a:r>
                        <a:rPr lang="en-US" sz="1100" kern="1200" dirty="0" smtClean="0">
                          <a:solidFill>
                            <a:schemeClr val="tx1"/>
                          </a:solidFill>
                          <a:effectLst/>
                          <a:latin typeface="+mn-lt"/>
                          <a:ea typeface="+mn-ea"/>
                          <a:cs typeface="+mn-cs"/>
                        </a:rPr>
                        <a:t>, NAFEMS Americas and SMSWG   </a:t>
                      </a:r>
                    </a:p>
                    <a:p>
                      <a:pPr marL="0" algn="l" defTabSz="914400" rtl="0" eaLnBrk="1" latinLnBrk="0" hangingPunct="1"/>
                      <a:r>
                        <a:rPr lang="en-US" sz="1100" kern="1200" dirty="0" smtClean="0">
                          <a:solidFill>
                            <a:schemeClr val="tx1"/>
                          </a:solidFill>
                          <a:effectLst/>
                          <a:latin typeface="+mn-lt"/>
                          <a:ea typeface="+mn-ea"/>
                          <a:cs typeface="+mn-cs"/>
                        </a:rPr>
                        <a:t> Steering Committee Member </a:t>
                      </a:r>
                      <a:endParaRPr lang="en-US" sz="1100" kern="1200" dirty="0">
                        <a:solidFill>
                          <a:schemeClr val="tx1"/>
                        </a:solidFill>
                        <a:effectLst/>
                        <a:latin typeface="+mn-lt"/>
                        <a:ea typeface="+mn-ea"/>
                        <a:cs typeface="+mn-cs"/>
                      </a:endParaRPr>
                    </a:p>
                  </a:txBody>
                  <a:tcPr marL="0" marR="0" marT="0" marB="0"/>
                </a:tc>
              </a:tr>
              <a:tr h="762000">
                <a:tc>
                  <a:txBody>
                    <a:bodyPr/>
                    <a:lstStyle/>
                    <a:p>
                      <a:pPr marL="0" algn="l" defTabSz="914400" rtl="0" eaLnBrk="1" latinLnBrk="0" hangingPunct="1"/>
                      <a:r>
                        <a:rPr lang="en-US" sz="1400" b="1" u="none" strike="noStrike" kern="1200" dirty="0" smtClean="0">
                          <a:solidFill>
                            <a:schemeClr val="tx1"/>
                          </a:solidFill>
                          <a:effectLst/>
                          <a:latin typeface="+mn-lt"/>
                          <a:ea typeface="+mn-ea"/>
                          <a:cs typeface="+mn-cs"/>
                        </a:rPr>
                        <a:t> The Functional-Mockup-Interface: How FMI Enables </a:t>
                      </a:r>
                    </a:p>
                    <a:p>
                      <a:pPr marL="0" algn="l" defTabSz="914400" rtl="0" eaLnBrk="1" latinLnBrk="0" hangingPunct="1"/>
                      <a:r>
                        <a:rPr lang="en-US" sz="1400" b="1" u="none" strike="noStrike" kern="1200" dirty="0" smtClean="0">
                          <a:solidFill>
                            <a:schemeClr val="tx1"/>
                          </a:solidFill>
                          <a:effectLst/>
                          <a:latin typeface="+mn-lt"/>
                          <a:ea typeface="+mn-ea"/>
                          <a:cs typeface="+mn-cs"/>
                        </a:rPr>
                        <a:t> Process Innovation</a:t>
                      </a:r>
                      <a:br>
                        <a:rPr lang="en-US" sz="1400" b="1" u="none" strike="noStrike" kern="1200" dirty="0" smtClean="0">
                          <a:solidFill>
                            <a:schemeClr val="tx1"/>
                          </a:solidFill>
                          <a:effectLst/>
                          <a:latin typeface="+mn-lt"/>
                          <a:ea typeface="+mn-ea"/>
                          <a:cs typeface="+mn-cs"/>
                        </a:rPr>
                      </a:br>
                      <a:r>
                        <a:rPr lang="en-US" sz="1400" b="1" u="none" strike="noStrike"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Dr. Hubertus Tummescheit, </a:t>
                      </a:r>
                      <a:r>
                        <a:rPr lang="en-US" sz="1100" kern="1200" dirty="0" err="1" smtClean="0">
                          <a:solidFill>
                            <a:schemeClr val="tx1"/>
                          </a:solidFill>
                          <a:effectLst/>
                          <a:latin typeface="+mn-lt"/>
                          <a:ea typeface="+mn-ea"/>
                          <a:cs typeface="+mn-cs"/>
                        </a:rPr>
                        <a:t>Modelica</a:t>
                      </a:r>
                      <a:r>
                        <a:rPr lang="en-US" sz="1100" kern="1200" dirty="0" smtClean="0">
                          <a:solidFill>
                            <a:schemeClr val="tx1"/>
                          </a:solidFill>
                          <a:effectLst/>
                          <a:latin typeface="+mn-lt"/>
                          <a:ea typeface="+mn-ea"/>
                          <a:cs typeface="+mn-cs"/>
                        </a:rPr>
                        <a:t> Association, Board Member</a:t>
                      </a:r>
                      <a:endParaRPr lang="en-US" sz="1100" kern="1200" dirty="0">
                        <a:solidFill>
                          <a:schemeClr val="tx1"/>
                        </a:solidFill>
                        <a:effectLst/>
                        <a:latin typeface="+mn-lt"/>
                        <a:ea typeface="+mn-ea"/>
                        <a:cs typeface="+mn-cs"/>
                      </a:endParaRPr>
                    </a:p>
                  </a:txBody>
                  <a:tcPr marL="0" marR="0" marT="0" marB="0"/>
                </a:tc>
              </a:tr>
              <a:tr h="762000">
                <a:tc>
                  <a:txBody>
                    <a:bodyPr/>
                    <a:lstStyle/>
                    <a:p>
                      <a:r>
                        <a:rPr lang="en-US" sz="1400" b="1" u="none" strike="noStrike" kern="1200" dirty="0" smtClean="0">
                          <a:solidFill>
                            <a:schemeClr val="tx1"/>
                          </a:solidFill>
                          <a:effectLst/>
                          <a:latin typeface="+mn-lt"/>
                          <a:ea typeface="+mn-ea"/>
                          <a:cs typeface="+mn-cs"/>
                        </a:rPr>
                        <a:t> Q&amp;A Session</a:t>
                      </a:r>
                      <a:endParaRPr lang="en-US" sz="1400" b="1" u="none" strike="noStrike" kern="1200" dirty="0">
                        <a:solidFill>
                          <a:schemeClr val="tx1"/>
                        </a:solidFill>
                        <a:effectLst/>
                        <a:latin typeface="+mn-lt"/>
                        <a:ea typeface="+mn-ea"/>
                        <a:cs typeface="+mn-cs"/>
                      </a:endParaRPr>
                    </a:p>
                  </a:txBody>
                  <a:tcPr marL="0" marR="0" marT="0" marB="0"/>
                </a:tc>
              </a:tr>
              <a:tr h="762000">
                <a:tc>
                  <a:txBody>
                    <a:bodyPr/>
                    <a:lstStyle/>
                    <a:p>
                      <a:pPr marL="0" algn="l" defTabSz="914400" rtl="0" eaLnBrk="1" latinLnBrk="0" hangingPunct="1"/>
                      <a:r>
                        <a:rPr lang="en-US" sz="1400" b="1" u="none" strike="noStrike" kern="1200" dirty="0" smtClean="0">
                          <a:solidFill>
                            <a:schemeClr val="tx1"/>
                          </a:solidFill>
                          <a:effectLst/>
                          <a:latin typeface="+mn-lt"/>
                          <a:ea typeface="+mn-ea"/>
                          <a:cs typeface="+mn-cs"/>
                        </a:rPr>
                        <a:t> Close </a:t>
                      </a:r>
                      <a:endParaRPr lang="en-US" sz="1400" b="1" u="none" strike="noStrike" kern="1200" dirty="0">
                        <a:solidFill>
                          <a:schemeClr val="tx1"/>
                        </a:solidFill>
                        <a:effectLst/>
                        <a:latin typeface="+mn-lt"/>
                        <a:ea typeface="+mn-ea"/>
                        <a:cs typeface="+mn-cs"/>
                      </a:endParaRPr>
                    </a:p>
                  </a:txBody>
                  <a:tcPr marL="0" marR="0" marT="0" marB="0"/>
                </a:tc>
              </a:tr>
            </a:tbl>
          </a:graphicData>
        </a:graphic>
      </p:graphicFrame>
      <p:pic>
        <p:nvPicPr>
          <p:cNvPr id="4098" name="Picture 2" descr="http://d2m27378y09r06.cloudfront.net/wp-content/uploads/WEBINAR-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0856" y="159797"/>
            <a:ext cx="4261005" cy="12262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04623" y="159797"/>
            <a:ext cx="7602108" cy="1245920"/>
          </a:xfrm>
        </p:spPr>
        <p:txBody>
          <a:bodyPr>
            <a:normAutofit/>
          </a:bodyPr>
          <a:lstStyle/>
          <a:p>
            <a:r>
              <a:rPr lang="en-US" sz="3600" dirty="0" smtClean="0"/>
              <a:t>NAFEMS Webinar: FMI</a:t>
            </a:r>
            <a:endParaRPr lang="en-US" sz="3600" dirty="0"/>
          </a:p>
        </p:txBody>
      </p:sp>
    </p:spTree>
    <p:extLst>
      <p:ext uri="{BB962C8B-B14F-4D97-AF65-F5344CB8AC3E}">
        <p14:creationId xmlns:p14="http://schemas.microsoft.com/office/powerpoint/2010/main" val="3390643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E9EC35-AD31-4AB2-93A8-D6F93F11AE10}" type="slidenum">
              <a:rPr lang="en-GB" smtClean="0"/>
              <a:t>6</a:t>
            </a:fld>
            <a:endParaRPr lang="en-GB" dirty="0"/>
          </a:p>
        </p:txBody>
      </p:sp>
      <p:graphicFrame>
        <p:nvGraphicFramePr>
          <p:cNvPr id="2" name="Table 1"/>
          <p:cNvGraphicFramePr>
            <a:graphicFrameLocks noGrp="1"/>
          </p:cNvGraphicFramePr>
          <p:nvPr>
            <p:extLst/>
          </p:nvPr>
        </p:nvGraphicFramePr>
        <p:xfrm>
          <a:off x="4521392" y="1417637"/>
          <a:ext cx="4425951" cy="4854241"/>
        </p:xfrm>
        <a:graphic>
          <a:graphicData uri="http://schemas.openxmlformats.org/drawingml/2006/table">
            <a:tbl>
              <a:tblPr>
                <a:tableStyleId>{5DA37D80-6434-44D0-A028-1B22A696006F}</a:tableStyleId>
              </a:tblPr>
              <a:tblGrid>
                <a:gridCol w="4425951"/>
              </a:tblGrid>
              <a:tr h="457178">
                <a:tc>
                  <a:txBody>
                    <a:bodyPr/>
                    <a:lstStyle/>
                    <a:p>
                      <a:r>
                        <a:rPr lang="en-US" sz="1400" dirty="0">
                          <a:effectLst/>
                        </a:rPr>
                        <a:t> </a:t>
                      </a:r>
                      <a:r>
                        <a:rPr lang="en-US" sz="1400" b="1" dirty="0">
                          <a:effectLst/>
                        </a:rPr>
                        <a:t>Welcome &amp; Introduction</a:t>
                      </a:r>
                      <a:r>
                        <a:rPr lang="en-US" sz="1400" dirty="0">
                          <a:effectLst/>
                        </a:rPr>
                        <a:t>        </a:t>
                      </a:r>
                      <a:br>
                        <a:rPr lang="en-US" sz="1400" dirty="0">
                          <a:effectLst/>
                        </a:rPr>
                      </a:br>
                      <a:r>
                        <a:rPr lang="en-US" sz="1100" dirty="0">
                          <a:effectLst/>
                        </a:rPr>
                        <a:t> </a:t>
                      </a:r>
                      <a:r>
                        <a:rPr lang="en-US" sz="1100" u="none" strike="noStrike" dirty="0">
                          <a:effectLst/>
                        </a:rPr>
                        <a:t>Mr. Matthew Ladzinski</a:t>
                      </a:r>
                      <a:r>
                        <a:rPr lang="en-US" sz="1100" dirty="0">
                          <a:effectLst/>
                        </a:rPr>
                        <a:t>, NAFEMS </a:t>
                      </a:r>
                      <a:endParaRPr lang="en-US" sz="1400" dirty="0">
                        <a:effectLst/>
                      </a:endParaRPr>
                    </a:p>
                  </a:txBody>
                  <a:tcPr marL="0" marR="0" marT="0" marB="0"/>
                </a:tc>
              </a:tr>
              <a:tr h="457178">
                <a:tc>
                  <a:txBody>
                    <a:bodyPr/>
                    <a:lstStyle/>
                    <a:p>
                      <a:r>
                        <a:rPr lang="en-US" sz="1400" b="1" dirty="0">
                          <a:effectLst/>
                        </a:rPr>
                        <a:t> </a:t>
                      </a:r>
                      <a:r>
                        <a:rPr lang="en-US" sz="1400" b="1" u="none" strike="noStrike" dirty="0">
                          <a:effectLst/>
                        </a:rPr>
                        <a:t>Emerging Standards in Advanced Vehicle </a:t>
                      </a:r>
                      <a:r>
                        <a:rPr lang="en-US" sz="1400" b="1" u="none" strike="noStrike" dirty="0" smtClean="0">
                          <a:effectLst/>
                        </a:rPr>
                        <a:t>Development</a:t>
                      </a:r>
                      <a:r>
                        <a:rPr lang="en-US" sz="1400" dirty="0">
                          <a:effectLst/>
                        </a:rPr>
                        <a:t/>
                      </a:r>
                      <a:br>
                        <a:rPr lang="en-US" sz="1400" dirty="0">
                          <a:effectLst/>
                        </a:rPr>
                      </a:br>
                      <a:r>
                        <a:rPr lang="en-US" sz="1400" dirty="0">
                          <a:effectLst/>
                        </a:rPr>
                        <a:t> </a:t>
                      </a:r>
                      <a:r>
                        <a:rPr lang="en-US" sz="1100" kern="1200" dirty="0">
                          <a:solidFill>
                            <a:schemeClr val="tx1"/>
                          </a:solidFill>
                          <a:effectLst/>
                          <a:latin typeface="+mn-lt"/>
                          <a:ea typeface="+mn-ea"/>
                          <a:cs typeface="+mn-cs"/>
                        </a:rPr>
                        <a:t>Mr. Randall Frank, Ford Motor Company</a:t>
                      </a:r>
                    </a:p>
                  </a:txBody>
                  <a:tcPr marL="0" marR="0" marT="0" marB="0"/>
                </a:tc>
              </a:tr>
              <a:tr h="632955">
                <a:tc>
                  <a:txBody>
                    <a:bodyPr/>
                    <a:lstStyle/>
                    <a:p>
                      <a:pPr marL="0" algn="l" defTabSz="914400" rtl="0" eaLnBrk="1" latinLnBrk="0" hangingPunct="1"/>
                      <a:r>
                        <a:rPr lang="en-US" sz="1400" b="1" dirty="0">
                          <a:effectLst/>
                        </a:rPr>
                        <a:t> </a:t>
                      </a:r>
                      <a:r>
                        <a:rPr lang="en-US" sz="1400" b="1" u="none" strike="noStrike" dirty="0">
                          <a:effectLst/>
                        </a:rPr>
                        <a:t>The Functional-Mock-up-Interface: Innovation through </a:t>
                      </a:r>
                      <a:endParaRPr lang="en-US" sz="1400" b="1" u="none" strike="noStrike" dirty="0" smtClean="0">
                        <a:effectLst/>
                      </a:endParaRPr>
                    </a:p>
                    <a:p>
                      <a:pPr marL="0" algn="l" defTabSz="914400" rtl="0" eaLnBrk="1" latinLnBrk="0" hangingPunct="1"/>
                      <a:r>
                        <a:rPr lang="en-US" sz="1400" b="1" u="none" strike="noStrike" dirty="0" smtClean="0">
                          <a:effectLst/>
                        </a:rPr>
                        <a:t> Standards </a:t>
                      </a:r>
                      <a:r>
                        <a:rPr lang="en-US" sz="1400" b="1" u="none" strike="noStrike" dirty="0">
                          <a:effectLst/>
                        </a:rPr>
                        <a:t>in  the Automotive Industry</a:t>
                      </a:r>
                      <a:r>
                        <a:rPr lang="en-US" sz="1400" dirty="0">
                          <a:effectLst/>
                        </a:rPr>
                        <a:t/>
                      </a:r>
                      <a:br>
                        <a:rPr lang="en-US" sz="1400" dirty="0">
                          <a:effectLst/>
                        </a:rPr>
                      </a:br>
                      <a:r>
                        <a:rPr lang="en-US" sz="1400" dirty="0">
                          <a:effectLst/>
                        </a:rPr>
                        <a:t> </a:t>
                      </a:r>
                      <a:r>
                        <a:rPr lang="en-US" sz="1100" kern="1200" dirty="0">
                          <a:solidFill>
                            <a:schemeClr val="tx1"/>
                          </a:solidFill>
                          <a:effectLst/>
                          <a:latin typeface="+mn-lt"/>
                          <a:ea typeface="+mn-ea"/>
                          <a:cs typeface="+mn-cs"/>
                        </a:rPr>
                        <a:t>Dr. Hubertus Tummescheit, </a:t>
                      </a:r>
                      <a:r>
                        <a:rPr lang="en-US" sz="1100" kern="1200" dirty="0" err="1">
                          <a:solidFill>
                            <a:schemeClr val="tx1"/>
                          </a:solidFill>
                          <a:effectLst/>
                          <a:latin typeface="+mn-lt"/>
                          <a:ea typeface="+mn-ea"/>
                          <a:cs typeface="+mn-cs"/>
                        </a:rPr>
                        <a:t>Modelica</a:t>
                      </a:r>
                      <a:r>
                        <a:rPr lang="en-US" sz="1100" kern="1200" dirty="0">
                          <a:solidFill>
                            <a:schemeClr val="tx1"/>
                          </a:solidFill>
                          <a:effectLst/>
                          <a:latin typeface="+mn-lt"/>
                          <a:ea typeface="+mn-ea"/>
                          <a:cs typeface="+mn-cs"/>
                        </a:rPr>
                        <a:t> Association</a:t>
                      </a:r>
                    </a:p>
                  </a:txBody>
                  <a:tcPr marL="0" marR="0" marT="0" marB="0"/>
                </a:tc>
              </a:tr>
              <a:tr h="632955">
                <a:tc>
                  <a:txBody>
                    <a:bodyPr/>
                    <a:lstStyle/>
                    <a:p>
                      <a:r>
                        <a:rPr lang="en-US" sz="1400" b="1" dirty="0">
                          <a:effectLst/>
                        </a:rPr>
                        <a:t> </a:t>
                      </a:r>
                      <a:r>
                        <a:rPr lang="en-US" sz="1400" b="1" u="none" strike="noStrike" dirty="0">
                          <a:effectLst/>
                        </a:rPr>
                        <a:t>The Importance of SPDM &amp; Interoperability for OEMs and </a:t>
                      </a:r>
                      <a:endParaRPr lang="en-US" sz="1400" b="1" u="none" strike="noStrike" dirty="0" smtClean="0">
                        <a:effectLst/>
                      </a:endParaRPr>
                    </a:p>
                    <a:p>
                      <a:r>
                        <a:rPr lang="en-US" sz="1400" b="1" u="none" strike="noStrike" dirty="0" smtClean="0">
                          <a:effectLst/>
                        </a:rPr>
                        <a:t> Suppliers</a:t>
                      </a:r>
                      <a:r>
                        <a:rPr lang="en-US" sz="1400" dirty="0">
                          <a:effectLst/>
                        </a:rPr>
                        <a:t/>
                      </a:r>
                      <a:br>
                        <a:rPr lang="en-US" sz="1400" dirty="0">
                          <a:effectLst/>
                        </a:rPr>
                      </a:br>
                      <a:r>
                        <a:rPr lang="en-US" sz="1400" dirty="0">
                          <a:effectLst/>
                        </a:rPr>
                        <a:t> </a:t>
                      </a:r>
                      <a:r>
                        <a:rPr lang="en-US" sz="1100" kern="1200" dirty="0">
                          <a:solidFill>
                            <a:schemeClr val="tx1"/>
                          </a:solidFill>
                          <a:effectLst/>
                          <a:latin typeface="+mn-lt"/>
                          <a:ea typeface="+mn-ea"/>
                          <a:cs typeface="+mn-cs"/>
                        </a:rPr>
                        <a:t>Mr. Frank Popielas, Dana Holding Corp.</a:t>
                      </a:r>
                    </a:p>
                  </a:txBody>
                  <a:tcPr marL="0" marR="0" marT="0" marB="0"/>
                </a:tc>
              </a:tr>
              <a:tr h="251849">
                <a:tc>
                  <a:txBody>
                    <a:bodyPr/>
                    <a:lstStyle/>
                    <a:p>
                      <a:r>
                        <a:rPr lang="en-US" sz="1400" dirty="0">
                          <a:effectLst/>
                        </a:rPr>
                        <a:t> </a:t>
                      </a:r>
                      <a:r>
                        <a:rPr lang="en-US" sz="1400" b="1" dirty="0">
                          <a:effectLst/>
                        </a:rPr>
                        <a:t>Case Studies on Innovative Automotive Applications</a:t>
                      </a:r>
                    </a:p>
                  </a:txBody>
                  <a:tcPr marL="0" marR="0" marT="0" marB="0"/>
                </a:tc>
              </a:tr>
              <a:tr h="843940">
                <a:tc>
                  <a:txBody>
                    <a:bodyPr/>
                    <a:lstStyle/>
                    <a:p>
                      <a:pPr marL="0" algn="l" defTabSz="914400" rtl="0" eaLnBrk="1" latinLnBrk="0" hangingPunct="1"/>
                      <a:r>
                        <a:rPr lang="en-US" sz="1400" b="1" dirty="0">
                          <a:effectLst/>
                        </a:rPr>
                        <a:t> </a:t>
                      </a:r>
                      <a:r>
                        <a:rPr lang="en-US" sz="1400" b="1" u="none" strike="noStrike" dirty="0">
                          <a:effectLst/>
                        </a:rPr>
                        <a:t>Achieving Fuel Economy through Multi-Disciplinary </a:t>
                      </a:r>
                      <a:endParaRPr lang="en-US" sz="1400" b="1" u="none" strike="noStrike" dirty="0" smtClean="0">
                        <a:effectLst/>
                      </a:endParaRPr>
                    </a:p>
                    <a:p>
                      <a:pPr marL="0" algn="l" defTabSz="914400" rtl="0" eaLnBrk="1" latinLnBrk="0" hangingPunct="1"/>
                      <a:r>
                        <a:rPr lang="en-US" sz="1400" b="1" u="none" strike="noStrike" dirty="0" smtClean="0">
                          <a:effectLst/>
                        </a:rPr>
                        <a:t> Stochastic </a:t>
                      </a:r>
                      <a:r>
                        <a:rPr lang="en-US" sz="1400" b="1" u="none" strike="noStrike" dirty="0">
                          <a:effectLst/>
                        </a:rPr>
                        <a:t> Optimization in Vehicle Architecture Design </a:t>
                      </a:r>
                      <a:endParaRPr lang="en-US" sz="1400" b="1" u="none" strike="noStrike" dirty="0" smtClean="0">
                        <a:effectLst/>
                      </a:endParaRPr>
                    </a:p>
                    <a:p>
                      <a:pPr marL="0" algn="l" defTabSz="914400" rtl="0" eaLnBrk="1" latinLnBrk="0" hangingPunct="1"/>
                      <a:r>
                        <a:rPr lang="en-US" sz="1400" b="1" u="none" strike="noStrike" dirty="0" smtClean="0">
                          <a:effectLst/>
                        </a:rPr>
                        <a:t> Process</a:t>
                      </a:r>
                      <a:r>
                        <a:rPr lang="en-US" sz="1400" dirty="0">
                          <a:effectLst/>
                        </a:rPr>
                        <a:t/>
                      </a:r>
                      <a:br>
                        <a:rPr lang="en-US" sz="1400" dirty="0">
                          <a:effectLst/>
                        </a:rPr>
                      </a:br>
                      <a:r>
                        <a:rPr lang="en-US" sz="1400" dirty="0">
                          <a:effectLst/>
                        </a:rPr>
                        <a:t> </a:t>
                      </a:r>
                      <a:r>
                        <a:rPr lang="en-US" sz="1100" kern="1200" dirty="0">
                          <a:solidFill>
                            <a:schemeClr val="tx1"/>
                          </a:solidFill>
                          <a:effectLst/>
                          <a:latin typeface="+mn-lt"/>
                          <a:ea typeface="+mn-ea"/>
                          <a:cs typeface="+mn-cs"/>
                        </a:rPr>
                        <a:t>Dr. Simon Xu, General Motors Company</a:t>
                      </a:r>
                    </a:p>
                  </a:txBody>
                  <a:tcPr marL="0" marR="0" marT="0" marB="0"/>
                </a:tc>
              </a:tr>
              <a:tr h="632955">
                <a:tc>
                  <a:txBody>
                    <a:bodyPr/>
                    <a:lstStyle/>
                    <a:p>
                      <a:pPr marL="0" algn="l" defTabSz="914400" rtl="0" eaLnBrk="1" latinLnBrk="0" hangingPunct="1"/>
                      <a:r>
                        <a:rPr lang="en-US" sz="1400" dirty="0">
                          <a:effectLst/>
                        </a:rPr>
                        <a:t> </a:t>
                      </a:r>
                      <a:r>
                        <a:rPr lang="en-US" sz="1400" b="1" u="none" strike="noStrike" dirty="0">
                          <a:effectLst/>
                        </a:rPr>
                        <a:t>Computing in a New Era of Engineering: </a:t>
                      </a:r>
                      <a:r>
                        <a:rPr lang="en-US" sz="1400" b="1" u="none" strike="noStrike" dirty="0" smtClean="0">
                          <a:effectLst/>
                        </a:rPr>
                        <a:t>Web-based</a:t>
                      </a:r>
                      <a:r>
                        <a:rPr lang="en-US" sz="1400" b="1" u="none" strike="noStrike" baseline="0" dirty="0" smtClean="0">
                          <a:effectLst/>
                        </a:rPr>
                        <a:t>    </a:t>
                      </a:r>
                    </a:p>
                    <a:p>
                      <a:pPr marL="0" algn="l" defTabSz="914400" rtl="0" eaLnBrk="1" latinLnBrk="0" hangingPunct="1"/>
                      <a:r>
                        <a:rPr lang="en-US" sz="1400" b="1" u="none" strike="noStrike" baseline="0" dirty="0" smtClean="0">
                          <a:effectLst/>
                        </a:rPr>
                        <a:t> </a:t>
                      </a:r>
                      <a:r>
                        <a:rPr lang="en-US" sz="1400" b="1" u="none" strike="noStrike" dirty="0" smtClean="0">
                          <a:effectLst/>
                        </a:rPr>
                        <a:t>Engineering </a:t>
                      </a:r>
                      <a:r>
                        <a:rPr lang="en-US" sz="1400" b="1" u="none" strike="noStrike" dirty="0">
                          <a:effectLst/>
                        </a:rPr>
                        <a:t> Applications</a:t>
                      </a:r>
                      <a:r>
                        <a:rPr lang="en-US" sz="1400" b="1" dirty="0">
                          <a:effectLst/>
                        </a:rPr>
                        <a:t> </a:t>
                      </a:r>
                      <a:r>
                        <a:rPr lang="en-US" sz="1400" dirty="0">
                          <a:effectLst/>
                        </a:rPr>
                        <a:t/>
                      </a:r>
                      <a:br>
                        <a:rPr lang="en-US" sz="1400" dirty="0">
                          <a:effectLst/>
                        </a:rPr>
                      </a:br>
                      <a:r>
                        <a:rPr lang="en-US" sz="1400" dirty="0">
                          <a:effectLst/>
                        </a:rPr>
                        <a:t> </a:t>
                      </a:r>
                      <a:r>
                        <a:rPr lang="en-US" sz="1100" kern="1200" dirty="0">
                          <a:solidFill>
                            <a:schemeClr val="tx1"/>
                          </a:solidFill>
                          <a:effectLst/>
                          <a:latin typeface="+mn-lt"/>
                          <a:ea typeface="+mn-ea"/>
                          <a:cs typeface="+mn-cs"/>
                        </a:rPr>
                        <a:t>Dr. Michael Tiller, </a:t>
                      </a:r>
                      <a:r>
                        <a:rPr lang="en-US" sz="1100" kern="1200" dirty="0" err="1">
                          <a:solidFill>
                            <a:schemeClr val="tx1"/>
                          </a:solidFill>
                          <a:effectLst/>
                          <a:latin typeface="+mn-lt"/>
                          <a:ea typeface="+mn-ea"/>
                          <a:cs typeface="+mn-cs"/>
                        </a:rPr>
                        <a:t>Xogeny</a:t>
                      </a:r>
                      <a:endParaRPr lang="en-US" sz="1100" kern="1200" dirty="0">
                        <a:solidFill>
                          <a:schemeClr val="tx1"/>
                        </a:solidFill>
                        <a:effectLst/>
                        <a:latin typeface="+mn-lt"/>
                        <a:ea typeface="+mn-ea"/>
                        <a:cs typeface="+mn-cs"/>
                      </a:endParaRPr>
                    </a:p>
                  </a:txBody>
                  <a:tcPr marL="0" marR="0" marT="0" marB="0"/>
                </a:tc>
              </a:tr>
              <a:tr h="457178">
                <a:tc>
                  <a:txBody>
                    <a:bodyPr/>
                    <a:lstStyle/>
                    <a:p>
                      <a:pPr marL="0" algn="l" defTabSz="914400" rtl="0" eaLnBrk="1" latinLnBrk="0" hangingPunct="1"/>
                      <a:r>
                        <a:rPr lang="en-US" sz="1400" dirty="0">
                          <a:effectLst/>
                        </a:rPr>
                        <a:t> </a:t>
                      </a:r>
                      <a:r>
                        <a:rPr lang="en-US" sz="1400" b="1" u="none" strike="noStrike" dirty="0">
                          <a:effectLst/>
                        </a:rPr>
                        <a:t>Bringing Vehicle Crash Simulation Closer to </a:t>
                      </a:r>
                      <a:r>
                        <a:rPr lang="en-US" sz="1400" b="1" u="none" strike="noStrike" dirty="0" smtClean="0">
                          <a:effectLst/>
                        </a:rPr>
                        <a:t>Reality</a:t>
                      </a:r>
                      <a:r>
                        <a:rPr lang="en-US" sz="1400" b="1" dirty="0">
                          <a:effectLst/>
                        </a:rPr>
                        <a:t/>
                      </a:r>
                      <a:br>
                        <a:rPr lang="en-US" sz="1400" b="1" dirty="0">
                          <a:effectLst/>
                        </a:rPr>
                      </a:br>
                      <a:r>
                        <a:rPr lang="en-US" sz="1400" dirty="0">
                          <a:effectLst/>
                        </a:rPr>
                        <a:t> </a:t>
                      </a:r>
                      <a:r>
                        <a:rPr lang="en-US" sz="1100" kern="1200" dirty="0">
                          <a:solidFill>
                            <a:schemeClr val="tx1"/>
                          </a:solidFill>
                          <a:effectLst/>
                          <a:latin typeface="+mn-lt"/>
                          <a:ea typeface="+mn-ea"/>
                          <a:cs typeface="+mn-cs"/>
                        </a:rPr>
                        <a:t>Mr. Duane Detwiler, Honda R&amp;D Americas</a:t>
                      </a:r>
                    </a:p>
                  </a:txBody>
                  <a:tcPr marL="0" marR="0" marT="0" marB="0"/>
                </a:tc>
              </a:tr>
              <a:tr h="457178">
                <a:tc>
                  <a:txBody>
                    <a:bodyPr/>
                    <a:lstStyle/>
                    <a:p>
                      <a:pPr marL="0" algn="l" defTabSz="914400" rtl="0" eaLnBrk="1" latinLnBrk="0" hangingPunct="1"/>
                      <a:r>
                        <a:rPr lang="en-US" sz="1400" dirty="0">
                          <a:effectLst/>
                        </a:rPr>
                        <a:t> </a:t>
                      </a:r>
                      <a:r>
                        <a:rPr lang="en-US" sz="1400" b="1" dirty="0">
                          <a:effectLst/>
                        </a:rPr>
                        <a:t>Panel Discussion: Simulation Governance </a:t>
                      </a:r>
                      <a:br>
                        <a:rPr lang="en-US" sz="1400" b="1" dirty="0">
                          <a:effectLst/>
                        </a:rPr>
                      </a:br>
                      <a:r>
                        <a:rPr lang="en-US" sz="1400" dirty="0">
                          <a:effectLst/>
                        </a:rPr>
                        <a:t> </a:t>
                      </a:r>
                      <a:r>
                        <a:rPr lang="en-US" sz="1100" kern="1200" dirty="0">
                          <a:solidFill>
                            <a:schemeClr val="tx1"/>
                          </a:solidFill>
                          <a:effectLst/>
                          <a:latin typeface="+mn-lt"/>
                          <a:ea typeface="+mn-ea"/>
                          <a:cs typeface="+mn-cs"/>
                        </a:rPr>
                        <a:t>Discussion led by Dr. Keith </a:t>
                      </a:r>
                      <a:r>
                        <a:rPr lang="en-US" sz="1100" kern="1200" dirty="0" err="1">
                          <a:solidFill>
                            <a:schemeClr val="tx1"/>
                          </a:solidFill>
                          <a:effectLst/>
                          <a:latin typeface="+mn-lt"/>
                          <a:ea typeface="+mn-ea"/>
                          <a:cs typeface="+mn-cs"/>
                        </a:rPr>
                        <a:t>Meintjes</a:t>
                      </a:r>
                      <a:r>
                        <a:rPr lang="en-US" sz="1100" kern="1200" dirty="0">
                          <a:solidFill>
                            <a:schemeClr val="tx1"/>
                          </a:solidFill>
                          <a:effectLst/>
                          <a:latin typeface="+mn-lt"/>
                          <a:ea typeface="+mn-ea"/>
                          <a:cs typeface="+mn-cs"/>
                        </a:rPr>
                        <a:t>, CIMdata </a:t>
                      </a:r>
                    </a:p>
                  </a:txBody>
                  <a:tcPr marL="0" marR="0" marT="0" marB="0"/>
                </a:tc>
              </a:tr>
            </a:tbl>
          </a:graphicData>
        </a:graphic>
      </p:graphicFrame>
      <p:graphicFrame>
        <p:nvGraphicFramePr>
          <p:cNvPr id="6" name="Table 5"/>
          <p:cNvGraphicFramePr>
            <a:graphicFrameLocks noGrp="1"/>
          </p:cNvGraphicFramePr>
          <p:nvPr>
            <p:extLst/>
          </p:nvPr>
        </p:nvGraphicFramePr>
        <p:xfrm>
          <a:off x="88777" y="1417636"/>
          <a:ext cx="4429957" cy="4858877"/>
        </p:xfrm>
        <a:graphic>
          <a:graphicData uri="http://schemas.openxmlformats.org/drawingml/2006/table">
            <a:tbl>
              <a:tblPr firstRow="1" bandRow="1">
                <a:tableStyleId>{8A107856-5554-42FB-B03E-39F5DBC370BA}</a:tableStyleId>
              </a:tblPr>
              <a:tblGrid>
                <a:gridCol w="1162974"/>
                <a:gridCol w="3266983"/>
              </a:tblGrid>
              <a:tr h="533483">
                <a:tc>
                  <a:txBody>
                    <a:bodyPr/>
                    <a:lstStyle/>
                    <a:p>
                      <a:r>
                        <a:rPr lang="en-US" sz="1400" dirty="0" smtClean="0"/>
                        <a:t>Title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Simulation &amp; Systems Engineering in the Automotive Industry</a:t>
                      </a:r>
                    </a:p>
                  </a:txBody>
                  <a:tcPr/>
                </a:tc>
              </a:tr>
              <a:tr h="381806">
                <a:tc>
                  <a:txBody>
                    <a:bodyPr/>
                    <a:lstStyle/>
                    <a:p>
                      <a:r>
                        <a:rPr lang="en-US" sz="1400" b="1" dirty="0" smtClean="0"/>
                        <a:t>Date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Tuesday, March 17</a:t>
                      </a:r>
                      <a:r>
                        <a:rPr lang="en-US" sz="1400" b="1" baseline="30000" dirty="0" smtClean="0"/>
                        <a:t>th</a:t>
                      </a:r>
                      <a:r>
                        <a:rPr lang="en-US" sz="1400" b="1" dirty="0" smtClean="0"/>
                        <a:t>, 2015</a:t>
                      </a:r>
                    </a:p>
                  </a:txBody>
                  <a:tcPr/>
                </a:tc>
              </a:tr>
              <a:tr h="381806">
                <a:tc>
                  <a:txBody>
                    <a:bodyPr/>
                    <a:lstStyle/>
                    <a:p>
                      <a:r>
                        <a:rPr lang="en-US" sz="1400" b="1" dirty="0" smtClean="0"/>
                        <a:t>Location</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Troy, Michigan (MEC)</a:t>
                      </a:r>
                    </a:p>
                  </a:txBody>
                  <a:tcPr/>
                </a:tc>
              </a:tr>
              <a:tr h="3561782">
                <a:tc>
                  <a:txBody>
                    <a:bodyPr/>
                    <a:lstStyle/>
                    <a:p>
                      <a:r>
                        <a:rPr lang="en-US" sz="1400" b="1" dirty="0" smtClean="0"/>
                        <a:t>Description</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Attendees from the major automotive manufacturers and suppliers will gather at this annual event, in a pre-competitive manner, to exchange ideas, identify best practices, and drive the near-future direction of technology.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This event aims to deliver information and insights on critical topic areas in a manner that maximizes the “take-away” value for attendees. An event agenda and concept championed by several leading figures in the automotive industry will provide the opportunity to learn about the latest technologies and practices, which attendees can later share and apply within their own organizations.</a:t>
                      </a:r>
                    </a:p>
                  </a:txBody>
                  <a:tcPr/>
                </a:tc>
              </a:tr>
            </a:tbl>
          </a:graphicData>
        </a:graphic>
      </p:graphicFrame>
      <p:graphicFrame>
        <p:nvGraphicFramePr>
          <p:cNvPr id="10" name="Table 9"/>
          <p:cNvGraphicFramePr>
            <a:graphicFrameLocks noGrp="1"/>
          </p:cNvGraphicFramePr>
          <p:nvPr>
            <p:extLst/>
          </p:nvPr>
        </p:nvGraphicFramePr>
        <p:xfrm>
          <a:off x="90257" y="150920"/>
          <a:ext cx="8867312" cy="1260630"/>
        </p:xfrm>
        <a:graphic>
          <a:graphicData uri="http://schemas.openxmlformats.org/drawingml/2006/table">
            <a:tbl>
              <a:tblPr firstRow="1" bandRow="1">
                <a:tableStyleId>{8A107856-5554-42FB-B03E-39F5DBC370BA}</a:tableStyleId>
              </a:tblPr>
              <a:tblGrid>
                <a:gridCol w="8867312"/>
              </a:tblGrid>
              <a:tr h="1260630">
                <a:tc>
                  <a:txBody>
                    <a:bodyPr/>
                    <a:lstStyle/>
                    <a:p>
                      <a:endParaRPr lang="en-US" sz="1400" b="1" dirty="0" smtClean="0"/>
                    </a:p>
                  </a:txBody>
                  <a:tcPr/>
                </a:tc>
              </a:tr>
            </a:tbl>
          </a:graphicData>
        </a:graphic>
      </p:graphicFrame>
      <p:pic>
        <p:nvPicPr>
          <p:cNvPr id="7" name="Picture 6"/>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38321" b="36903"/>
          <a:stretch/>
        </p:blipFill>
        <p:spPr>
          <a:xfrm>
            <a:off x="94092" y="159797"/>
            <a:ext cx="8854601" cy="1233997"/>
          </a:xfrm>
          <a:prstGeom prst="rect">
            <a:avLst/>
          </a:prstGeom>
        </p:spPr>
      </p:pic>
      <p:sp>
        <p:nvSpPr>
          <p:cNvPr id="11" name="Title 1"/>
          <p:cNvSpPr>
            <a:spLocks noGrp="1"/>
          </p:cNvSpPr>
          <p:nvPr>
            <p:ph type="title"/>
          </p:nvPr>
        </p:nvSpPr>
        <p:spPr>
          <a:xfrm>
            <a:off x="94092" y="159796"/>
            <a:ext cx="7643192" cy="1233997"/>
          </a:xfrm>
        </p:spPr>
        <p:txBody>
          <a:bodyPr>
            <a:normAutofit/>
          </a:bodyPr>
          <a:lstStyle/>
          <a:p>
            <a:r>
              <a:rPr lang="en-US" sz="3600" dirty="0" smtClean="0"/>
              <a:t>NAFEMS Event: Automotive</a:t>
            </a:r>
            <a:endParaRPr lang="en-US" sz="3600" dirty="0"/>
          </a:p>
        </p:txBody>
      </p:sp>
    </p:spTree>
    <p:extLst>
      <p:ext uri="{BB962C8B-B14F-4D97-AF65-F5344CB8AC3E}">
        <p14:creationId xmlns:p14="http://schemas.microsoft.com/office/powerpoint/2010/main" val="3375097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E9EC35-AD31-4AB2-93A8-D6F93F11AE10}" type="slidenum">
              <a:rPr lang="en-GB" smtClean="0"/>
              <a:t>7</a:t>
            </a:fld>
            <a:endParaRPr lang="en-GB" dirty="0"/>
          </a:p>
        </p:txBody>
      </p:sp>
      <p:graphicFrame>
        <p:nvGraphicFramePr>
          <p:cNvPr id="6" name="Table 5"/>
          <p:cNvGraphicFramePr>
            <a:graphicFrameLocks noGrp="1"/>
          </p:cNvGraphicFramePr>
          <p:nvPr>
            <p:extLst/>
          </p:nvPr>
        </p:nvGraphicFramePr>
        <p:xfrm>
          <a:off x="88777" y="1417636"/>
          <a:ext cx="4429957" cy="4858877"/>
        </p:xfrm>
        <a:graphic>
          <a:graphicData uri="http://schemas.openxmlformats.org/drawingml/2006/table">
            <a:tbl>
              <a:tblPr firstRow="1" bandRow="1">
                <a:tableStyleId>{8A107856-5554-42FB-B03E-39F5DBC370BA}</a:tableStyleId>
              </a:tblPr>
              <a:tblGrid>
                <a:gridCol w="1162974"/>
                <a:gridCol w="3266983"/>
              </a:tblGrid>
              <a:tr h="533483">
                <a:tc>
                  <a:txBody>
                    <a:bodyPr/>
                    <a:lstStyle/>
                    <a:p>
                      <a:r>
                        <a:rPr lang="en-US" sz="1400" dirty="0" smtClean="0"/>
                        <a:t>Title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Simulation &amp; Systems Engineering in the Oil &amp; Gas Industry</a:t>
                      </a:r>
                    </a:p>
                  </a:txBody>
                  <a:tcPr/>
                </a:tc>
              </a:tr>
              <a:tr h="381806">
                <a:tc>
                  <a:txBody>
                    <a:bodyPr/>
                    <a:lstStyle/>
                    <a:p>
                      <a:r>
                        <a:rPr lang="en-US" sz="1400" b="1" dirty="0" smtClean="0"/>
                        <a:t>Date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Tuesday, April 7</a:t>
                      </a:r>
                      <a:r>
                        <a:rPr lang="en-US" sz="1400" b="1" baseline="30000" dirty="0" smtClean="0"/>
                        <a:t>th</a:t>
                      </a:r>
                      <a:r>
                        <a:rPr lang="en-US" sz="1400" b="1" dirty="0" smtClean="0"/>
                        <a:t>, 2015</a:t>
                      </a:r>
                    </a:p>
                  </a:txBody>
                  <a:tcPr/>
                </a:tc>
              </a:tr>
              <a:tr h="381806">
                <a:tc>
                  <a:txBody>
                    <a:bodyPr/>
                    <a:lstStyle/>
                    <a:p>
                      <a:r>
                        <a:rPr lang="en-US" sz="1400" b="1" dirty="0" smtClean="0"/>
                        <a:t>Location</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Houston,</a:t>
                      </a:r>
                      <a:r>
                        <a:rPr lang="en-US" sz="1400" b="1" baseline="0" dirty="0" smtClean="0"/>
                        <a:t> Texas</a:t>
                      </a:r>
                      <a:endParaRPr lang="en-US" sz="1400" b="1" dirty="0" smtClean="0"/>
                    </a:p>
                  </a:txBody>
                  <a:tcPr/>
                </a:tc>
              </a:tr>
              <a:tr h="3561782">
                <a:tc>
                  <a:txBody>
                    <a:bodyPr/>
                    <a:lstStyle/>
                    <a:p>
                      <a:r>
                        <a:rPr lang="en-US" sz="1400" b="1" dirty="0" smtClean="0"/>
                        <a:t>Description</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Attendees from the Oil &amp; Gas industry will gather at this annual event, in a pre-competitive manner, to exchange ideas, identify best practices, and drive the near-future direction of technology.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This event aims to deliver information and insights on critical topic areas in a manner that maximizes the “take-away” value for attendees. An event agenda and concept championed by several leading figures in the oil &amp; gas industry will provide the opportunity to learn about the latest technologies and practices, which attendees can later share and apply within their own organizations.</a:t>
                      </a:r>
                    </a:p>
                  </a:txBody>
                  <a:tcPr/>
                </a:tc>
              </a:tr>
            </a:tbl>
          </a:graphicData>
        </a:graphic>
      </p:graphicFrame>
      <p:graphicFrame>
        <p:nvGraphicFramePr>
          <p:cNvPr id="10" name="Table 9"/>
          <p:cNvGraphicFramePr>
            <a:graphicFrameLocks noGrp="1"/>
          </p:cNvGraphicFramePr>
          <p:nvPr>
            <p:extLst/>
          </p:nvPr>
        </p:nvGraphicFramePr>
        <p:xfrm>
          <a:off x="90257" y="150920"/>
          <a:ext cx="8867312" cy="1260630"/>
        </p:xfrm>
        <a:graphic>
          <a:graphicData uri="http://schemas.openxmlformats.org/drawingml/2006/table">
            <a:tbl>
              <a:tblPr firstRow="1" bandRow="1">
                <a:tableStyleId>{8A107856-5554-42FB-B03E-39F5DBC370BA}</a:tableStyleId>
              </a:tblPr>
              <a:tblGrid>
                <a:gridCol w="8867312"/>
              </a:tblGrid>
              <a:tr h="1260630">
                <a:tc>
                  <a:txBody>
                    <a:bodyPr/>
                    <a:lstStyle/>
                    <a:p>
                      <a:endParaRPr lang="en-US" sz="1400" b="1" u="none" strike="noStrike" kern="1200" dirty="0" smtClean="0">
                        <a:solidFill>
                          <a:schemeClr val="tx1"/>
                        </a:solidFill>
                        <a:effectLst/>
                        <a:latin typeface="+mn-lt"/>
                        <a:ea typeface="+mn-ea"/>
                        <a:cs typeface="+mn-cs"/>
                      </a:endParaRPr>
                    </a:p>
                  </a:txBody>
                  <a:tcPr/>
                </a:tc>
              </a:tr>
            </a:tbl>
          </a:graphicData>
        </a:graphic>
      </p:graphicFrame>
      <p:grpSp>
        <p:nvGrpSpPr>
          <p:cNvPr id="3" name="Group 2"/>
          <p:cNvGrpSpPr/>
          <p:nvPr/>
        </p:nvGrpSpPr>
        <p:grpSpPr>
          <a:xfrm>
            <a:off x="97973" y="163284"/>
            <a:ext cx="8848448" cy="1242434"/>
            <a:chOff x="97973" y="163284"/>
            <a:chExt cx="8848448" cy="1242434"/>
          </a:xfrm>
        </p:grpSpPr>
        <p:pic>
          <p:nvPicPr>
            <p:cNvPr id="3074" name="Picture 2" descr="http://www.fischerconnectors.com/sites/default/files/oil_gas_800x2500px.jp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t="2020" b="8331"/>
            <a:stretch/>
          </p:blipFill>
          <p:spPr bwMode="auto">
            <a:xfrm>
              <a:off x="4615544" y="163285"/>
              <a:ext cx="4330877" cy="12424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ischerconnectors.com/sites/default/files/oil_gas_800x2500px.jp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t="2020" r="40179" b="8331"/>
            <a:stretch/>
          </p:blipFill>
          <p:spPr bwMode="auto">
            <a:xfrm>
              <a:off x="2362201" y="163284"/>
              <a:ext cx="2590799" cy="12424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ischerconnectors.com/sites/default/files/oil_gas_800x2500px.jp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t="2020" r="40179" b="8331"/>
            <a:stretch/>
          </p:blipFill>
          <p:spPr bwMode="auto">
            <a:xfrm>
              <a:off x="97973" y="163284"/>
              <a:ext cx="2590799" cy="124243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1"/>
          <p:cNvSpPr>
            <a:spLocks noGrp="1"/>
          </p:cNvSpPr>
          <p:nvPr>
            <p:ph type="title"/>
          </p:nvPr>
        </p:nvSpPr>
        <p:spPr>
          <a:xfrm>
            <a:off x="94092" y="159797"/>
            <a:ext cx="7643192" cy="1245920"/>
          </a:xfrm>
        </p:spPr>
        <p:txBody>
          <a:bodyPr>
            <a:normAutofit/>
          </a:bodyPr>
          <a:lstStyle/>
          <a:p>
            <a:r>
              <a:rPr lang="en-US" sz="3600" dirty="0" smtClean="0"/>
              <a:t>NAFEMS Event: Oil &amp; Gas</a:t>
            </a:r>
            <a:endParaRPr lang="en-US" sz="3600" dirty="0"/>
          </a:p>
        </p:txBody>
      </p:sp>
      <p:graphicFrame>
        <p:nvGraphicFramePr>
          <p:cNvPr id="2" name="Table 1"/>
          <p:cNvGraphicFramePr>
            <a:graphicFrameLocks noGrp="1"/>
          </p:cNvGraphicFramePr>
          <p:nvPr>
            <p:extLst/>
          </p:nvPr>
        </p:nvGraphicFramePr>
        <p:xfrm>
          <a:off x="4521392" y="1417633"/>
          <a:ext cx="4425951" cy="4863425"/>
        </p:xfrm>
        <a:graphic>
          <a:graphicData uri="http://schemas.openxmlformats.org/drawingml/2006/table">
            <a:tbl>
              <a:tblPr>
                <a:tableStyleId>{5DA37D80-6434-44D0-A028-1B22A696006F}</a:tableStyleId>
              </a:tblPr>
              <a:tblGrid>
                <a:gridCol w="4425951"/>
              </a:tblGrid>
              <a:tr h="656661">
                <a:tc>
                  <a:txBody>
                    <a:bodyPr/>
                    <a:lstStyle/>
                    <a:p>
                      <a:r>
                        <a:rPr lang="en-US" sz="1200" b="1" dirty="0">
                          <a:effectLst/>
                        </a:rPr>
                        <a:t> </a:t>
                      </a:r>
                      <a:r>
                        <a:rPr lang="en-US" sz="1400" b="1" u="none" strike="noStrike" kern="1200" dirty="0">
                          <a:solidFill>
                            <a:schemeClr val="tx1"/>
                          </a:solidFill>
                          <a:effectLst/>
                          <a:latin typeface="+mn-lt"/>
                          <a:ea typeface="+mn-ea"/>
                          <a:cs typeface="+mn-cs"/>
                        </a:rPr>
                        <a:t>Welcome &amp; Introduction  </a:t>
                      </a:r>
                      <a:r>
                        <a:rPr lang="en-US" sz="1200" dirty="0">
                          <a:effectLst/>
                        </a:rPr>
                        <a:t>      </a:t>
                      </a:r>
                      <a:br>
                        <a:rPr lang="en-US" sz="1200" dirty="0">
                          <a:effectLst/>
                        </a:rPr>
                      </a:br>
                      <a:r>
                        <a:rPr lang="en-US" sz="1200" i="1" dirty="0">
                          <a:effectLst/>
                        </a:rPr>
                        <a:t> </a:t>
                      </a:r>
                      <a:r>
                        <a:rPr lang="en-US" sz="1100" kern="1200" dirty="0">
                          <a:solidFill>
                            <a:schemeClr val="tx1"/>
                          </a:solidFill>
                          <a:effectLst/>
                          <a:latin typeface="+mn-lt"/>
                          <a:ea typeface="+mn-ea"/>
                          <a:cs typeface="+mn-cs"/>
                        </a:rPr>
                        <a:t>Mr. Andrew </a:t>
                      </a:r>
                      <a:r>
                        <a:rPr lang="en-US" sz="1100" kern="1200" dirty="0" smtClean="0">
                          <a:solidFill>
                            <a:schemeClr val="tx1"/>
                          </a:solidFill>
                          <a:effectLst/>
                          <a:latin typeface="+mn-lt"/>
                          <a:ea typeface="+mn-ea"/>
                          <a:cs typeface="+mn-cs"/>
                        </a:rPr>
                        <a:t>Wood, NAFEMS</a:t>
                      </a:r>
                      <a:endParaRPr lang="en-US" sz="1100" kern="1200" dirty="0">
                        <a:solidFill>
                          <a:schemeClr val="tx1"/>
                        </a:solidFill>
                        <a:effectLst/>
                        <a:latin typeface="+mn-lt"/>
                        <a:ea typeface="+mn-ea"/>
                        <a:cs typeface="+mn-cs"/>
                      </a:endParaRPr>
                    </a:p>
                  </a:txBody>
                  <a:tcPr marL="0" marR="0" marT="0" marB="0"/>
                </a:tc>
              </a:tr>
              <a:tr h="656661">
                <a:tc>
                  <a:txBody>
                    <a:bodyPr/>
                    <a:lstStyle/>
                    <a:p>
                      <a:pPr marL="0" algn="l" defTabSz="914400" rtl="0" eaLnBrk="1" latinLnBrk="0" hangingPunct="1"/>
                      <a:r>
                        <a:rPr lang="en-US" sz="1200" b="1" dirty="0">
                          <a:effectLst/>
                        </a:rPr>
                        <a:t> </a:t>
                      </a:r>
                      <a:r>
                        <a:rPr lang="en-US" sz="1400" b="1" u="none" strike="noStrike" kern="1200" dirty="0">
                          <a:solidFill>
                            <a:schemeClr val="tx1"/>
                          </a:solidFill>
                          <a:effectLst/>
                          <a:latin typeface="+mn-lt"/>
                          <a:ea typeface="+mn-ea"/>
                          <a:cs typeface="+mn-cs"/>
                        </a:rPr>
                        <a:t>Emerging Standards &amp; Regulatory Requirements in Oil &amp; </a:t>
                      </a:r>
                      <a:endParaRPr lang="en-US" sz="1400" b="1" u="none" strike="noStrike" kern="1200" dirty="0" smtClean="0">
                        <a:solidFill>
                          <a:schemeClr val="tx1"/>
                        </a:solidFill>
                        <a:effectLst/>
                        <a:latin typeface="+mn-lt"/>
                        <a:ea typeface="+mn-ea"/>
                        <a:cs typeface="+mn-cs"/>
                      </a:endParaRPr>
                    </a:p>
                    <a:p>
                      <a:pPr marL="0" algn="l" defTabSz="914400" rtl="0" eaLnBrk="1" latinLnBrk="0" hangingPunct="1"/>
                      <a:r>
                        <a:rPr lang="en-US" sz="1400" b="1" u="none" strike="noStrike" kern="1200" dirty="0" smtClean="0">
                          <a:solidFill>
                            <a:schemeClr val="tx1"/>
                          </a:solidFill>
                          <a:effectLst/>
                          <a:latin typeface="+mn-lt"/>
                          <a:ea typeface="+mn-ea"/>
                          <a:cs typeface="+mn-cs"/>
                        </a:rPr>
                        <a:t> Gas</a:t>
                      </a:r>
                      <a:r>
                        <a:rPr lang="en-US" sz="1400" b="1" u="none" strike="noStrike" kern="1200" dirty="0">
                          <a:solidFill>
                            <a:schemeClr val="tx1"/>
                          </a:solidFill>
                          <a:effectLst/>
                          <a:latin typeface="+mn-lt"/>
                          <a:ea typeface="+mn-ea"/>
                          <a:cs typeface="+mn-cs"/>
                        </a:rPr>
                        <a:t> </a:t>
                      </a:r>
                      <a:br>
                        <a:rPr lang="en-US" sz="1400" b="1" u="none" strike="noStrike" kern="1200" dirty="0">
                          <a:solidFill>
                            <a:schemeClr val="tx1"/>
                          </a:solidFill>
                          <a:effectLst/>
                          <a:latin typeface="+mn-lt"/>
                          <a:ea typeface="+mn-ea"/>
                          <a:cs typeface="+mn-cs"/>
                        </a:rPr>
                      </a:br>
                      <a:r>
                        <a:rPr lang="en-US" sz="1100" kern="1200" dirty="0">
                          <a:solidFill>
                            <a:schemeClr val="tx1"/>
                          </a:solidFill>
                          <a:effectLst/>
                          <a:latin typeface="+mn-lt"/>
                          <a:ea typeface="+mn-ea"/>
                          <a:cs typeface="+mn-cs"/>
                        </a:rPr>
                        <a:t> Mr. Russell </a:t>
                      </a:r>
                      <a:r>
                        <a:rPr lang="en-US" sz="1100" kern="1200" dirty="0" smtClean="0">
                          <a:solidFill>
                            <a:schemeClr val="tx1"/>
                          </a:solidFill>
                          <a:effectLst/>
                          <a:latin typeface="+mn-lt"/>
                          <a:ea typeface="+mn-ea"/>
                          <a:cs typeface="+mn-cs"/>
                        </a:rPr>
                        <a:t>Hoshman, BSEE GOM</a:t>
                      </a:r>
                      <a:endParaRPr lang="en-US" sz="1100" kern="1200" dirty="0">
                        <a:solidFill>
                          <a:schemeClr val="tx1"/>
                        </a:solidFill>
                        <a:effectLst/>
                        <a:latin typeface="+mn-lt"/>
                        <a:ea typeface="+mn-ea"/>
                        <a:cs typeface="+mn-cs"/>
                      </a:endParaRPr>
                    </a:p>
                  </a:txBody>
                  <a:tcPr marL="0" marR="0" marT="0" marB="0"/>
                </a:tc>
              </a:tr>
              <a:tr h="656661">
                <a:tc>
                  <a:txBody>
                    <a:bodyPr/>
                    <a:lstStyle/>
                    <a:p>
                      <a:pPr marL="0" algn="l" defTabSz="914400" rtl="0" eaLnBrk="1" latinLnBrk="0" hangingPunct="1"/>
                      <a:r>
                        <a:rPr lang="en-US" sz="1200" b="1" kern="1200" dirty="0">
                          <a:solidFill>
                            <a:schemeClr val="tx1"/>
                          </a:solidFill>
                          <a:effectLst/>
                          <a:latin typeface="+mn-lt"/>
                          <a:ea typeface="+mn-ea"/>
                          <a:cs typeface="+mn-cs"/>
                        </a:rPr>
                        <a:t> </a:t>
                      </a:r>
                      <a:r>
                        <a:rPr lang="en-US" sz="1400" b="1" u="none" strike="noStrike" kern="1200" dirty="0">
                          <a:solidFill>
                            <a:schemeClr val="tx1"/>
                          </a:solidFill>
                          <a:effectLst/>
                          <a:latin typeface="+mn-lt"/>
                          <a:ea typeface="+mn-ea"/>
                          <a:cs typeface="+mn-cs"/>
                        </a:rPr>
                        <a:t>Leveraging the Latest Simulation Methods and Tools</a:t>
                      </a:r>
                      <a:r>
                        <a:rPr lang="en-US" sz="1200" dirty="0">
                          <a:effectLst/>
                        </a:rPr>
                        <a:t/>
                      </a:r>
                      <a:br>
                        <a:rPr lang="en-US" sz="1200" dirty="0">
                          <a:effectLst/>
                        </a:rPr>
                      </a:br>
                      <a:r>
                        <a:rPr lang="en-US" sz="1200" i="1" dirty="0">
                          <a:effectLst/>
                        </a:rPr>
                        <a:t> </a:t>
                      </a:r>
                      <a:r>
                        <a:rPr lang="en-US" sz="1100" kern="1200" dirty="0">
                          <a:solidFill>
                            <a:schemeClr val="tx1"/>
                          </a:solidFill>
                          <a:effectLst/>
                          <a:latin typeface="+mn-lt"/>
                          <a:ea typeface="+mn-ea"/>
                          <a:cs typeface="+mn-cs"/>
                        </a:rPr>
                        <a:t>Dr. Jang </a:t>
                      </a:r>
                      <a:r>
                        <a:rPr lang="en-US" sz="1100" kern="1200" dirty="0" smtClean="0">
                          <a:solidFill>
                            <a:schemeClr val="tx1"/>
                          </a:solidFill>
                          <a:effectLst/>
                          <a:latin typeface="+mn-lt"/>
                          <a:ea typeface="+mn-ea"/>
                          <a:cs typeface="+mn-cs"/>
                        </a:rPr>
                        <a:t>Kim, Technip</a:t>
                      </a:r>
                      <a:r>
                        <a:rPr lang="en-US" sz="1100" kern="1200" dirty="0">
                          <a:solidFill>
                            <a:schemeClr val="tx1"/>
                          </a:solidFill>
                          <a:effectLst/>
                          <a:latin typeface="+mn-lt"/>
                          <a:ea typeface="+mn-ea"/>
                          <a:cs typeface="+mn-cs"/>
                        </a:rPr>
                        <a:t>    </a:t>
                      </a:r>
                    </a:p>
                  </a:txBody>
                  <a:tcPr marL="0" marR="0" marT="0" marB="0"/>
                </a:tc>
              </a:tr>
              <a:tr h="656661">
                <a:tc>
                  <a:txBody>
                    <a:bodyPr/>
                    <a:lstStyle/>
                    <a:p>
                      <a:pPr marL="0" algn="l" defTabSz="914400" rtl="0" eaLnBrk="1" latinLnBrk="0" hangingPunct="1"/>
                      <a:r>
                        <a:rPr lang="en-US" sz="1200" b="1" kern="1200" dirty="0">
                          <a:solidFill>
                            <a:schemeClr val="tx1"/>
                          </a:solidFill>
                          <a:effectLst/>
                          <a:latin typeface="+mn-lt"/>
                          <a:ea typeface="+mn-ea"/>
                          <a:cs typeface="+mn-cs"/>
                        </a:rPr>
                        <a:t> </a:t>
                      </a:r>
                      <a:r>
                        <a:rPr lang="en-US" sz="1400" b="1" u="none" strike="noStrike" kern="1200" dirty="0">
                          <a:solidFill>
                            <a:schemeClr val="tx1"/>
                          </a:solidFill>
                          <a:effectLst/>
                          <a:latin typeface="+mn-lt"/>
                          <a:ea typeface="+mn-ea"/>
                          <a:cs typeface="+mn-cs"/>
                        </a:rPr>
                        <a:t>Enabling Process Innovation with FMI</a:t>
                      </a:r>
                      <a:br>
                        <a:rPr lang="en-US" sz="1400" b="1" u="none" strike="noStrike" kern="1200" dirty="0">
                          <a:solidFill>
                            <a:schemeClr val="tx1"/>
                          </a:solidFill>
                          <a:effectLst/>
                          <a:latin typeface="+mn-lt"/>
                          <a:ea typeface="+mn-ea"/>
                          <a:cs typeface="+mn-cs"/>
                        </a:rPr>
                      </a:br>
                      <a:r>
                        <a:rPr lang="en-US" sz="1200" i="1" dirty="0"/>
                        <a:t> </a:t>
                      </a:r>
                      <a:r>
                        <a:rPr lang="en-US" sz="1100" kern="1200" dirty="0">
                          <a:solidFill>
                            <a:schemeClr val="tx1"/>
                          </a:solidFill>
                          <a:effectLst/>
                          <a:latin typeface="+mn-lt"/>
                          <a:ea typeface="+mn-ea"/>
                          <a:cs typeface="+mn-cs"/>
                        </a:rPr>
                        <a:t>Mr. Edward </a:t>
                      </a:r>
                      <a:r>
                        <a:rPr lang="en-US" sz="1100" kern="1200" dirty="0" smtClean="0">
                          <a:solidFill>
                            <a:schemeClr val="tx1"/>
                          </a:solidFill>
                          <a:effectLst/>
                          <a:latin typeface="+mn-lt"/>
                          <a:ea typeface="+mn-ea"/>
                          <a:cs typeface="+mn-cs"/>
                        </a:rPr>
                        <a:t>Ladzinski, NAFEMS </a:t>
                      </a:r>
                      <a:r>
                        <a:rPr lang="en-US" sz="1100" kern="1200" dirty="0">
                          <a:solidFill>
                            <a:schemeClr val="tx1"/>
                          </a:solidFill>
                          <a:effectLst/>
                          <a:latin typeface="+mn-lt"/>
                          <a:ea typeface="+mn-ea"/>
                          <a:cs typeface="+mn-cs"/>
                        </a:rPr>
                        <a:t>Systems Modeling &amp; Simulation </a:t>
                      </a:r>
                      <a:r>
                        <a:rPr lang="en-US" sz="1100" kern="1200" dirty="0" smtClean="0">
                          <a:solidFill>
                            <a:schemeClr val="tx1"/>
                          </a:solidFill>
                          <a:effectLst/>
                          <a:latin typeface="+mn-lt"/>
                          <a:ea typeface="+mn-ea"/>
                          <a:cs typeface="+mn-cs"/>
                        </a:rPr>
                        <a:t>Working </a:t>
                      </a:r>
                    </a:p>
                    <a:p>
                      <a:pPr marL="0" algn="l" defTabSz="914400" rtl="0" eaLnBrk="1" latinLnBrk="0" hangingPunct="1"/>
                      <a:r>
                        <a:rPr lang="en-US" sz="1100" kern="1200" dirty="0" smtClean="0">
                          <a:solidFill>
                            <a:schemeClr val="tx1"/>
                          </a:solidFill>
                          <a:effectLst/>
                          <a:latin typeface="+mn-lt"/>
                          <a:ea typeface="+mn-ea"/>
                          <a:cs typeface="+mn-cs"/>
                        </a:rPr>
                        <a:t> Group</a:t>
                      </a:r>
                      <a:endParaRPr lang="en-US" sz="1100" kern="1200" dirty="0">
                        <a:solidFill>
                          <a:schemeClr val="tx1"/>
                        </a:solidFill>
                        <a:effectLst/>
                        <a:latin typeface="+mn-lt"/>
                        <a:ea typeface="+mn-ea"/>
                        <a:cs typeface="+mn-cs"/>
                      </a:endParaRPr>
                    </a:p>
                  </a:txBody>
                  <a:tcPr marL="0" marR="0" marT="0" marB="0"/>
                </a:tc>
              </a:tr>
              <a:tr h="266798">
                <a:tc>
                  <a:txBody>
                    <a:bodyPr/>
                    <a:lstStyle/>
                    <a:p>
                      <a:r>
                        <a:rPr lang="en-US" sz="1400" b="1" u="none" strike="noStrike" kern="1200" dirty="0">
                          <a:solidFill>
                            <a:schemeClr val="tx1"/>
                          </a:solidFill>
                          <a:effectLst/>
                          <a:latin typeface="+mn-lt"/>
                          <a:ea typeface="+mn-ea"/>
                          <a:cs typeface="+mn-cs"/>
                        </a:rPr>
                        <a:t> Case Studies on Innovative Oil &amp; Gas Applications</a:t>
                      </a:r>
                    </a:p>
                  </a:txBody>
                  <a:tcPr marL="0" marR="0" marT="0" marB="0"/>
                </a:tc>
              </a:tr>
              <a:tr h="656661">
                <a:tc>
                  <a:txBody>
                    <a:bodyPr/>
                    <a:lstStyle/>
                    <a:p>
                      <a:r>
                        <a:rPr lang="en-US" sz="1200" b="1" dirty="0">
                          <a:effectLst/>
                        </a:rPr>
                        <a:t> </a:t>
                      </a:r>
                      <a:r>
                        <a:rPr lang="en-US" sz="1400" b="1" u="none" strike="noStrike" kern="1200" dirty="0">
                          <a:solidFill>
                            <a:schemeClr val="tx1"/>
                          </a:solidFill>
                          <a:effectLst/>
                          <a:latin typeface="+mn-lt"/>
                          <a:ea typeface="+mn-ea"/>
                          <a:cs typeface="+mn-cs"/>
                        </a:rPr>
                        <a:t>Validating FEA Methodology: Strain Predictions &amp; Testing</a:t>
                      </a:r>
                      <a:r>
                        <a:rPr lang="en-US" sz="1200" dirty="0">
                          <a:effectLst/>
                        </a:rPr>
                        <a:t/>
                      </a:r>
                      <a:br>
                        <a:rPr lang="en-US" sz="1200" dirty="0">
                          <a:effectLst/>
                        </a:rPr>
                      </a:br>
                      <a:r>
                        <a:rPr lang="en-US" sz="1200" i="1" dirty="0">
                          <a:effectLst/>
                        </a:rPr>
                        <a:t> </a:t>
                      </a:r>
                      <a:r>
                        <a:rPr lang="en-US" sz="1100" kern="1200" dirty="0">
                          <a:solidFill>
                            <a:schemeClr val="tx1"/>
                          </a:solidFill>
                          <a:effectLst/>
                          <a:latin typeface="+mn-lt"/>
                          <a:ea typeface="+mn-ea"/>
                          <a:cs typeface="+mn-cs"/>
                        </a:rPr>
                        <a:t>Mr. Kyle </a:t>
                      </a:r>
                      <a:r>
                        <a:rPr lang="en-US" sz="1100" kern="1200" dirty="0" smtClean="0">
                          <a:solidFill>
                            <a:schemeClr val="tx1"/>
                          </a:solidFill>
                          <a:effectLst/>
                          <a:latin typeface="+mn-lt"/>
                          <a:ea typeface="+mn-ea"/>
                          <a:cs typeface="+mn-cs"/>
                        </a:rPr>
                        <a:t>Robinson, Southwest </a:t>
                      </a:r>
                      <a:r>
                        <a:rPr lang="en-US" sz="1100" kern="1200" dirty="0">
                          <a:solidFill>
                            <a:schemeClr val="tx1"/>
                          </a:solidFill>
                          <a:effectLst/>
                          <a:latin typeface="+mn-lt"/>
                          <a:ea typeface="+mn-ea"/>
                          <a:cs typeface="+mn-cs"/>
                        </a:rPr>
                        <a:t>Research </a:t>
                      </a:r>
                      <a:r>
                        <a:rPr lang="en-US" sz="1100" kern="1200" dirty="0" smtClean="0">
                          <a:solidFill>
                            <a:schemeClr val="tx1"/>
                          </a:solidFill>
                          <a:effectLst/>
                          <a:latin typeface="+mn-lt"/>
                          <a:ea typeface="+mn-ea"/>
                          <a:cs typeface="+mn-cs"/>
                        </a:rPr>
                        <a:t>Institute</a:t>
                      </a:r>
                      <a:endParaRPr lang="en-US" sz="1100" kern="1200" dirty="0">
                        <a:solidFill>
                          <a:schemeClr val="tx1"/>
                        </a:solidFill>
                        <a:effectLst/>
                        <a:latin typeface="+mn-lt"/>
                        <a:ea typeface="+mn-ea"/>
                        <a:cs typeface="+mn-cs"/>
                      </a:endParaRPr>
                    </a:p>
                  </a:txBody>
                  <a:tcPr marL="0" marR="0" marT="0" marB="0"/>
                </a:tc>
              </a:tr>
              <a:tr h="656661">
                <a:tc>
                  <a:txBody>
                    <a:bodyPr/>
                    <a:lstStyle/>
                    <a:p>
                      <a:pPr marL="0" algn="l" defTabSz="914400" rtl="0" eaLnBrk="1" latinLnBrk="0" hangingPunct="1"/>
                      <a:r>
                        <a:rPr lang="en-US" sz="1200" b="1" kern="1200" dirty="0">
                          <a:solidFill>
                            <a:schemeClr val="tx1"/>
                          </a:solidFill>
                          <a:effectLst/>
                          <a:latin typeface="+mn-lt"/>
                          <a:ea typeface="+mn-ea"/>
                          <a:cs typeface="+mn-cs"/>
                        </a:rPr>
                        <a:t> </a:t>
                      </a:r>
                      <a:r>
                        <a:rPr lang="en-US" sz="1400" b="1" u="none" strike="noStrike" kern="1200" dirty="0">
                          <a:solidFill>
                            <a:schemeClr val="tx1"/>
                          </a:solidFill>
                          <a:effectLst/>
                          <a:latin typeface="+mn-lt"/>
                          <a:ea typeface="+mn-ea"/>
                          <a:cs typeface="+mn-cs"/>
                        </a:rPr>
                        <a:t>Robust Design &amp; Optimization</a:t>
                      </a:r>
                      <a:r>
                        <a:rPr lang="en-US" sz="1200" b="1" dirty="0">
                          <a:effectLst/>
                        </a:rPr>
                        <a:t/>
                      </a:r>
                      <a:br>
                        <a:rPr lang="en-US" sz="1200" b="1" dirty="0">
                          <a:effectLst/>
                        </a:rPr>
                      </a:br>
                      <a:r>
                        <a:rPr lang="en-US" sz="1200" i="1" dirty="0">
                          <a:effectLst/>
                        </a:rPr>
                        <a:t> </a:t>
                      </a:r>
                      <a:r>
                        <a:rPr lang="en-US" sz="1100" kern="1200" dirty="0">
                          <a:solidFill>
                            <a:schemeClr val="tx1"/>
                          </a:solidFill>
                          <a:effectLst/>
                          <a:latin typeface="+mn-lt"/>
                          <a:ea typeface="+mn-ea"/>
                          <a:cs typeface="+mn-cs"/>
                        </a:rPr>
                        <a:t>Mr. Alistair </a:t>
                      </a:r>
                      <a:r>
                        <a:rPr lang="en-US" sz="1100" kern="1200" dirty="0" smtClean="0">
                          <a:solidFill>
                            <a:schemeClr val="tx1"/>
                          </a:solidFill>
                          <a:effectLst/>
                          <a:latin typeface="+mn-lt"/>
                          <a:ea typeface="+mn-ea"/>
                          <a:cs typeface="+mn-cs"/>
                        </a:rPr>
                        <a:t>Gill, Wild </a:t>
                      </a:r>
                      <a:r>
                        <a:rPr lang="en-US" sz="1100" kern="1200" dirty="0">
                          <a:solidFill>
                            <a:schemeClr val="tx1"/>
                          </a:solidFill>
                          <a:effectLst/>
                          <a:latin typeface="+mn-lt"/>
                          <a:ea typeface="+mn-ea"/>
                          <a:cs typeface="+mn-cs"/>
                        </a:rPr>
                        <a:t>Well </a:t>
                      </a:r>
                      <a:r>
                        <a:rPr lang="en-US" sz="1100" kern="1200" dirty="0" smtClean="0">
                          <a:solidFill>
                            <a:schemeClr val="tx1"/>
                          </a:solidFill>
                          <a:effectLst/>
                          <a:latin typeface="+mn-lt"/>
                          <a:ea typeface="+mn-ea"/>
                          <a:cs typeface="+mn-cs"/>
                        </a:rPr>
                        <a:t>Control</a:t>
                      </a:r>
                      <a:endParaRPr lang="en-US" sz="1100" kern="1200" dirty="0">
                        <a:solidFill>
                          <a:schemeClr val="tx1"/>
                        </a:solidFill>
                        <a:effectLst/>
                        <a:latin typeface="+mn-lt"/>
                        <a:ea typeface="+mn-ea"/>
                        <a:cs typeface="+mn-cs"/>
                      </a:endParaRPr>
                    </a:p>
                  </a:txBody>
                  <a:tcPr marL="0" marR="0" marT="0" marB="0"/>
                </a:tc>
              </a:tr>
              <a:tr h="656661">
                <a:tc>
                  <a:txBody>
                    <a:bodyPr/>
                    <a:lstStyle/>
                    <a:p>
                      <a:pPr marL="0" algn="l" defTabSz="914400" rtl="0" eaLnBrk="1" latinLnBrk="0" hangingPunct="1"/>
                      <a:r>
                        <a:rPr lang="en-US" sz="1200" b="1" dirty="0">
                          <a:effectLst/>
                        </a:rPr>
                        <a:t> </a:t>
                      </a:r>
                      <a:r>
                        <a:rPr lang="en-US" sz="1400" b="1" u="none" strike="noStrike" kern="1200" dirty="0">
                          <a:solidFill>
                            <a:schemeClr val="tx1"/>
                          </a:solidFill>
                          <a:effectLst/>
                          <a:latin typeface="+mn-lt"/>
                          <a:ea typeface="+mn-ea"/>
                          <a:cs typeface="+mn-cs"/>
                        </a:rPr>
                        <a:t>Computing in a New Era of Engineering </a:t>
                      </a:r>
                      <a:r>
                        <a:rPr lang="en-US" sz="1200" dirty="0">
                          <a:effectLst/>
                        </a:rPr>
                        <a:t/>
                      </a:r>
                      <a:br>
                        <a:rPr lang="en-US" sz="1200" dirty="0">
                          <a:effectLst/>
                        </a:rPr>
                      </a:br>
                      <a:r>
                        <a:rPr lang="en-US" sz="1200" i="1" dirty="0">
                          <a:effectLst/>
                        </a:rPr>
                        <a:t> </a:t>
                      </a:r>
                      <a:r>
                        <a:rPr lang="en-US" sz="1100" kern="1200" dirty="0">
                          <a:solidFill>
                            <a:schemeClr val="tx1"/>
                          </a:solidFill>
                          <a:effectLst/>
                          <a:latin typeface="+mn-lt"/>
                          <a:ea typeface="+mn-ea"/>
                          <a:cs typeface="+mn-cs"/>
                        </a:rPr>
                        <a:t>Mr. Ganesh </a:t>
                      </a:r>
                      <a:r>
                        <a:rPr lang="en-US" sz="1100" kern="1200" dirty="0" err="1" smtClean="0">
                          <a:solidFill>
                            <a:schemeClr val="tx1"/>
                          </a:solidFill>
                          <a:effectLst/>
                          <a:latin typeface="+mn-lt"/>
                          <a:ea typeface="+mn-ea"/>
                          <a:cs typeface="+mn-cs"/>
                        </a:rPr>
                        <a:t>Nanaware</a:t>
                      </a:r>
                      <a:r>
                        <a:rPr lang="en-US" sz="1100" kern="1200" dirty="0" smtClean="0">
                          <a:solidFill>
                            <a:schemeClr val="tx1"/>
                          </a:solidFill>
                          <a:effectLst/>
                          <a:latin typeface="+mn-lt"/>
                          <a:ea typeface="+mn-ea"/>
                          <a:cs typeface="+mn-cs"/>
                        </a:rPr>
                        <a:t>, Baker Hughes</a:t>
                      </a:r>
                      <a:endParaRPr lang="en-US" sz="1100" kern="1200" dirty="0">
                        <a:solidFill>
                          <a:schemeClr val="tx1"/>
                        </a:solidFill>
                        <a:effectLst/>
                        <a:latin typeface="+mn-lt"/>
                        <a:ea typeface="+mn-ea"/>
                        <a:cs typeface="+mn-cs"/>
                      </a:endParaRPr>
                    </a:p>
                  </a:txBody>
                  <a:tcPr marL="0" marR="0" marT="0" marB="0"/>
                </a:tc>
              </a:tr>
            </a:tbl>
          </a:graphicData>
        </a:graphic>
      </p:graphicFrame>
    </p:spTree>
    <p:extLst>
      <p:ext uri="{BB962C8B-B14F-4D97-AF65-F5344CB8AC3E}">
        <p14:creationId xmlns:p14="http://schemas.microsoft.com/office/powerpoint/2010/main" val="1649752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33E9EC35-AD31-4AB2-93A8-D6F93F11AE10}" type="slidenum">
              <a:rPr lang="en-GB" smtClean="0"/>
              <a:pPr algn="ctr"/>
              <a:t>8</a:t>
            </a:fld>
            <a:endParaRPr lang="en-GB" dirty="0"/>
          </a:p>
        </p:txBody>
      </p:sp>
      <p:pic>
        <p:nvPicPr>
          <p:cNvPr id="5" name="Picture 4"/>
          <p:cNvPicPr>
            <a:picLocks noChangeAspect="1"/>
          </p:cNvPicPr>
          <p:nvPr/>
        </p:nvPicPr>
        <p:blipFill rotWithShape="1">
          <a:blip r:embed="rId2"/>
          <a:srcRect l="3585" t="650" r="2074" b="20164"/>
          <a:stretch/>
        </p:blipFill>
        <p:spPr>
          <a:xfrm>
            <a:off x="-2420110" y="0"/>
            <a:ext cx="11564110" cy="6858000"/>
          </a:xfrm>
          <a:prstGeom prst="rect">
            <a:avLst/>
          </a:prstGeom>
        </p:spPr>
      </p:pic>
    </p:spTree>
    <p:extLst>
      <p:ext uri="{BB962C8B-B14F-4D97-AF65-F5344CB8AC3E}">
        <p14:creationId xmlns:p14="http://schemas.microsoft.com/office/powerpoint/2010/main" val="1458238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NWC15 Papers Submitted on Systems</a:t>
            </a:r>
            <a:endParaRPr lang="en-US" dirty="0"/>
          </a:p>
        </p:txBody>
      </p:sp>
      <p:sp>
        <p:nvSpPr>
          <p:cNvPr id="3" name="Content Placeholder 2"/>
          <p:cNvSpPr>
            <a:spLocks noGrp="1"/>
          </p:cNvSpPr>
          <p:nvPr>
            <p:ph idx="1"/>
          </p:nvPr>
        </p:nvSpPr>
        <p:spPr/>
        <p:txBody>
          <a:bodyPr>
            <a:normAutofit fontScale="47500" lnSpcReduction="20000"/>
          </a:bodyPr>
          <a:lstStyle/>
          <a:p>
            <a:r>
              <a:rPr lang="en-US" b="1" cap="all" dirty="0"/>
              <a:t>Model-Learning for Power Consumption Simulation through Control </a:t>
            </a:r>
            <a:r>
              <a:rPr lang="en-US" b="1" cap="all" dirty="0" smtClean="0"/>
              <a:t>Signals</a:t>
            </a:r>
          </a:p>
          <a:p>
            <a:pPr lvl="1"/>
            <a:r>
              <a:rPr lang="en-US" dirty="0" smtClean="0"/>
              <a:t>Dipl</a:t>
            </a:r>
            <a:r>
              <a:rPr lang="en-US" dirty="0"/>
              <a:t>.-</a:t>
            </a:r>
            <a:r>
              <a:rPr lang="en-US" dirty="0" err="1"/>
              <a:t>Ing</a:t>
            </a:r>
            <a:r>
              <a:rPr lang="en-US" dirty="0"/>
              <a:t>. P. </a:t>
            </a:r>
            <a:r>
              <a:rPr lang="en-US" dirty="0" err="1"/>
              <a:t>Eberspächer</a:t>
            </a:r>
            <a:r>
              <a:rPr lang="en-US" dirty="0"/>
              <a:t>, Dr. A. </a:t>
            </a:r>
            <a:r>
              <a:rPr lang="en-US" dirty="0" err="1"/>
              <a:t>Lechler</a:t>
            </a:r>
            <a:r>
              <a:rPr lang="en-US" dirty="0"/>
              <a:t> </a:t>
            </a:r>
            <a:r>
              <a:rPr lang="en-US" dirty="0" smtClean="0"/>
              <a:t>(</a:t>
            </a:r>
            <a:r>
              <a:rPr lang="en-US" dirty="0"/>
              <a:t>Institute for Control Engineering of Machine Tools and Manufacturing Units (ISW), University Stuttgart, Germany</a:t>
            </a:r>
            <a:r>
              <a:rPr lang="en-US" dirty="0" smtClean="0"/>
              <a:t>)</a:t>
            </a:r>
          </a:p>
          <a:p>
            <a:pPr lvl="1"/>
            <a:r>
              <a:rPr lang="en-US" dirty="0" smtClean="0"/>
              <a:t>Prof</a:t>
            </a:r>
            <a:r>
              <a:rPr lang="en-US" dirty="0"/>
              <a:t>. Dr.-</a:t>
            </a:r>
            <a:r>
              <a:rPr lang="en-US" dirty="0" err="1"/>
              <a:t>Ing</a:t>
            </a:r>
            <a:r>
              <a:rPr lang="en-US" dirty="0"/>
              <a:t>. Dr. </a:t>
            </a:r>
            <a:r>
              <a:rPr lang="en-US" dirty="0" err="1"/>
              <a:t>h.c</a:t>
            </a:r>
            <a:r>
              <a:rPr lang="en-US" dirty="0"/>
              <a:t>. </a:t>
            </a:r>
            <a:r>
              <a:rPr lang="en-US" dirty="0" err="1"/>
              <a:t>mult</a:t>
            </a:r>
            <a:r>
              <a:rPr lang="en-US" dirty="0"/>
              <a:t>. A. </a:t>
            </a:r>
            <a:r>
              <a:rPr lang="en-US" dirty="0" err="1" smtClean="0"/>
              <a:t>Verl</a:t>
            </a:r>
            <a:r>
              <a:rPr lang="en-US" dirty="0" smtClean="0"/>
              <a:t> (</a:t>
            </a:r>
            <a:r>
              <a:rPr lang="en-US" dirty="0" err="1"/>
              <a:t>Fraunhofer-Gesellschaft</a:t>
            </a:r>
            <a:r>
              <a:rPr lang="en-US" dirty="0"/>
              <a:t>, Germany</a:t>
            </a:r>
            <a:r>
              <a:rPr lang="en-US" dirty="0" smtClean="0"/>
              <a:t>)</a:t>
            </a:r>
          </a:p>
          <a:p>
            <a:r>
              <a:rPr lang="en-US" b="1" cap="all" dirty="0"/>
              <a:t>Integrating Physical Interaction and Signal Flow Simulation with Systems Engineering Models</a:t>
            </a:r>
            <a:r>
              <a:rPr lang="en-US" cap="all" dirty="0"/>
              <a:t> </a:t>
            </a:r>
            <a:endParaRPr lang="en-US" b="1" cap="all" dirty="0"/>
          </a:p>
          <a:p>
            <a:pPr lvl="1"/>
            <a:r>
              <a:rPr lang="en-US" dirty="0"/>
              <a:t>Conrad Bock, Raphael </a:t>
            </a:r>
            <a:r>
              <a:rPr lang="en-US" dirty="0" err="1" smtClean="0"/>
              <a:t>Barbau</a:t>
            </a:r>
            <a:r>
              <a:rPr lang="en-US" dirty="0" smtClean="0"/>
              <a:t>(U.S</a:t>
            </a:r>
            <a:r>
              <a:rPr lang="en-US" dirty="0"/>
              <a:t>. National Institute of Standards and Technology, </a:t>
            </a:r>
            <a:r>
              <a:rPr lang="en-US" dirty="0" smtClean="0"/>
              <a:t>USA)</a:t>
            </a:r>
          </a:p>
          <a:p>
            <a:pPr lvl="1"/>
            <a:r>
              <a:rPr lang="en-US" dirty="0" smtClean="0"/>
              <a:t>Ion </a:t>
            </a:r>
            <a:r>
              <a:rPr lang="en-US" dirty="0" err="1" smtClean="0"/>
              <a:t>Matei</a:t>
            </a:r>
            <a:r>
              <a:rPr lang="en-US" dirty="0" smtClean="0"/>
              <a:t> (</a:t>
            </a:r>
            <a:r>
              <a:rPr lang="en-US" dirty="0"/>
              <a:t>Palo Alto Research Center, USA</a:t>
            </a:r>
            <a:r>
              <a:rPr lang="en-US" dirty="0" smtClean="0"/>
              <a:t>)</a:t>
            </a:r>
          </a:p>
          <a:p>
            <a:r>
              <a:rPr lang="en-GB" b="1" cap="all" dirty="0"/>
              <a:t>Determination of functional intersections between multiple tolerance-chains by the use of the assembly-graph </a:t>
            </a:r>
            <a:endParaRPr lang="en-GB" b="1" cap="all" dirty="0" smtClean="0"/>
          </a:p>
          <a:p>
            <a:pPr lvl="1"/>
            <a:r>
              <a:rPr lang="de-DE" dirty="0" smtClean="0"/>
              <a:t>F</a:t>
            </a:r>
            <a:r>
              <a:rPr lang="de-DE" dirty="0"/>
              <a:t>. Litwa, M. Gottwald, J. Forstmeier </a:t>
            </a:r>
            <a:r>
              <a:rPr lang="de-DE" dirty="0" smtClean="0"/>
              <a:t>(</a:t>
            </a:r>
            <a:r>
              <a:rPr lang="de-DE" dirty="0"/>
              <a:t>Daimler AG, Benzstraße, 71059 Sindelfingen, Germany</a:t>
            </a:r>
            <a:r>
              <a:rPr lang="de-DE" dirty="0" smtClean="0"/>
              <a:t>)</a:t>
            </a:r>
            <a:endParaRPr lang="en-US" dirty="0"/>
          </a:p>
          <a:p>
            <a:pPr lvl="1"/>
            <a:r>
              <a:rPr lang="en-US" dirty="0" smtClean="0"/>
              <a:t>Prof</a:t>
            </a:r>
            <a:r>
              <a:rPr lang="en-US" dirty="0"/>
              <a:t>. Dr.-</a:t>
            </a:r>
            <a:r>
              <a:rPr lang="en-US" dirty="0" err="1"/>
              <a:t>Ing</a:t>
            </a:r>
            <a:r>
              <a:rPr lang="en-US" dirty="0"/>
              <a:t>. M. </a:t>
            </a:r>
            <a:r>
              <a:rPr lang="en-US" dirty="0" err="1" smtClean="0"/>
              <a:t>Vielhaber</a:t>
            </a:r>
            <a:r>
              <a:rPr lang="en-US" dirty="0" smtClean="0"/>
              <a:t> </a:t>
            </a:r>
            <a:r>
              <a:rPr lang="en-GB" dirty="0" smtClean="0"/>
              <a:t>(</a:t>
            </a:r>
            <a:r>
              <a:rPr lang="en-GB" dirty="0"/>
              <a:t>Institute of Engineering Design, Saarland University, Germany</a:t>
            </a:r>
            <a:r>
              <a:rPr lang="en-GB" dirty="0" smtClean="0"/>
              <a:t>)</a:t>
            </a:r>
          </a:p>
          <a:p>
            <a:r>
              <a:rPr lang="en-US" b="1" cap="all" dirty="0"/>
              <a:t>Automatic Generation of standardized System Models from 3D-Simulations in a Systems Engineering </a:t>
            </a:r>
            <a:r>
              <a:rPr lang="en-US" b="1" cap="all" dirty="0" smtClean="0"/>
              <a:t>Context</a:t>
            </a:r>
          </a:p>
          <a:p>
            <a:pPr lvl="1"/>
            <a:r>
              <a:rPr lang="en-US" dirty="0" smtClean="0"/>
              <a:t>Dr</a:t>
            </a:r>
            <a:r>
              <a:rPr lang="en-US" dirty="0"/>
              <a:t>. D. Hartmann </a:t>
            </a:r>
            <a:r>
              <a:rPr lang="en-US" dirty="0" smtClean="0"/>
              <a:t>Siemens </a:t>
            </a:r>
            <a:r>
              <a:rPr lang="en-US" dirty="0"/>
              <a:t>AG, </a:t>
            </a:r>
            <a:r>
              <a:rPr lang="en-US" dirty="0" smtClean="0"/>
              <a:t>Germany</a:t>
            </a:r>
          </a:p>
          <a:p>
            <a:pPr lvl="1"/>
            <a:r>
              <a:rPr lang="en-US" dirty="0" smtClean="0"/>
              <a:t>M</a:t>
            </a:r>
            <a:r>
              <a:rPr lang="en-US" dirty="0"/>
              <a:t>. Mahler </a:t>
            </a:r>
            <a:r>
              <a:rPr lang="en-US" dirty="0" smtClean="0"/>
              <a:t>Siemens </a:t>
            </a:r>
            <a:r>
              <a:rPr lang="en-US" dirty="0"/>
              <a:t>Industry Software GmbH &amp; Co. </a:t>
            </a:r>
            <a:r>
              <a:rPr lang="en-US" dirty="0" smtClean="0"/>
              <a:t>KG</a:t>
            </a:r>
          </a:p>
          <a:p>
            <a:r>
              <a:rPr lang="en-GB" b="1" cap="all" dirty="0"/>
              <a:t>NAFEMS WORLD CONGRESS 2015 – Meta Modelling of Body-in-White Processes as a sustainable Knowledge Base during Series </a:t>
            </a:r>
            <a:r>
              <a:rPr lang="en-GB" b="1" cap="all" dirty="0" smtClean="0"/>
              <a:t>Production</a:t>
            </a:r>
            <a:endParaRPr lang="en-US" b="1" cap="all" dirty="0"/>
          </a:p>
          <a:p>
            <a:pPr lvl="1"/>
            <a:r>
              <a:rPr lang="de-DE" dirty="0" smtClean="0"/>
              <a:t>Anke </a:t>
            </a:r>
            <a:r>
              <a:rPr lang="de-DE" dirty="0"/>
              <a:t>Beckmann, Martin Bohn </a:t>
            </a:r>
            <a:r>
              <a:rPr lang="de-DE" dirty="0" smtClean="0"/>
              <a:t>(</a:t>
            </a:r>
            <a:r>
              <a:rPr lang="de-DE" dirty="0"/>
              <a:t>Daimler AG, Benzstrasse, 71063 Sindelfingen, Germany</a:t>
            </a:r>
            <a:r>
              <a:rPr lang="de-DE" dirty="0" smtClean="0"/>
              <a:t>)</a:t>
            </a:r>
            <a:endParaRPr lang="en-US" dirty="0"/>
          </a:p>
          <a:p>
            <a:pPr lvl="1"/>
            <a:r>
              <a:rPr lang="en-US" dirty="0" smtClean="0"/>
              <a:t>Peter </a:t>
            </a:r>
            <a:r>
              <a:rPr lang="en-US" dirty="0"/>
              <a:t>Gust </a:t>
            </a:r>
            <a:r>
              <a:rPr lang="en-US" dirty="0" smtClean="0"/>
              <a:t>(</a:t>
            </a:r>
            <a:r>
              <a:rPr lang="en-US" dirty="0"/>
              <a:t>Institute of Engineering Design, University Wuppertal, Germany</a:t>
            </a:r>
            <a:r>
              <a:rPr lang="en-US" dirty="0" smtClean="0"/>
              <a:t>)</a:t>
            </a:r>
          </a:p>
          <a:p>
            <a:r>
              <a:rPr lang="en-GB" b="1" cap="all" dirty="0"/>
              <a:t>Improvement of pulling phenomenon during the braking of a truck by a robust design method </a:t>
            </a:r>
            <a:endParaRPr lang="en-US" b="1" cap="all" dirty="0"/>
          </a:p>
          <a:p>
            <a:pPr lvl="1"/>
            <a:r>
              <a:rPr lang="en-GB" dirty="0" smtClean="0"/>
              <a:t>Jong-min </a:t>
            </a:r>
            <a:r>
              <a:rPr lang="en-GB" dirty="0"/>
              <a:t>Kim </a:t>
            </a:r>
            <a:r>
              <a:rPr lang="en-GB" dirty="0" smtClean="0"/>
              <a:t>(</a:t>
            </a:r>
            <a:r>
              <a:rPr lang="en-GB" dirty="0"/>
              <a:t>Hyundai-Kia Motors, South Korea</a:t>
            </a:r>
            <a:r>
              <a:rPr lang="en-GB" dirty="0" smtClean="0"/>
              <a:t>)</a:t>
            </a:r>
            <a:endParaRPr lang="en-US" dirty="0"/>
          </a:p>
          <a:p>
            <a:pPr lvl="1"/>
            <a:r>
              <a:rPr lang="en-GB" dirty="0" smtClean="0"/>
              <a:t>Yong-</a:t>
            </a:r>
            <a:r>
              <a:rPr lang="en-GB" dirty="0" err="1" smtClean="0"/>
              <a:t>ki</a:t>
            </a:r>
            <a:r>
              <a:rPr lang="en-GB" dirty="0" smtClean="0"/>
              <a:t> </a:t>
            </a:r>
            <a:r>
              <a:rPr lang="en-GB" dirty="0"/>
              <a:t>Kim </a:t>
            </a:r>
            <a:r>
              <a:rPr lang="en-GB" dirty="0" smtClean="0"/>
              <a:t>(</a:t>
            </a:r>
            <a:r>
              <a:rPr lang="en-GB" dirty="0"/>
              <a:t>Hyundai-Kia Motors, South Korea)</a:t>
            </a:r>
            <a:endParaRPr lang="en-US" dirty="0"/>
          </a:p>
          <a:p>
            <a:pPr lvl="1"/>
            <a:endParaRPr lang="en-US" dirty="0"/>
          </a:p>
          <a:p>
            <a:endParaRPr lang="en-US" dirty="0"/>
          </a:p>
          <a:p>
            <a:endParaRPr lang="en-US" dirty="0"/>
          </a:p>
          <a:p>
            <a:endParaRPr lang="en-US" dirty="0"/>
          </a:p>
          <a:p>
            <a:endParaRPr lang="en-US" dirty="0"/>
          </a:p>
          <a:p>
            <a:pPr lvl="1"/>
            <a:endParaRPr lang="en-US" b="1" cap="all" dirty="0"/>
          </a:p>
          <a:p>
            <a:endParaRPr lang="en-US" dirty="0"/>
          </a:p>
        </p:txBody>
      </p:sp>
      <p:sp>
        <p:nvSpPr>
          <p:cNvPr id="4" name="Slide Number Placeholder 3"/>
          <p:cNvSpPr>
            <a:spLocks noGrp="1"/>
          </p:cNvSpPr>
          <p:nvPr>
            <p:ph type="sldNum" sz="quarter" idx="12"/>
          </p:nvPr>
        </p:nvSpPr>
        <p:spPr/>
        <p:txBody>
          <a:bodyPr/>
          <a:lstStyle/>
          <a:p>
            <a:pPr algn="ctr"/>
            <a:fld id="{33E9EC35-AD31-4AB2-93A8-D6F93F11AE10}" type="slidenum">
              <a:rPr lang="en-GB" smtClean="0"/>
              <a:pPr algn="ctr"/>
              <a:t>9</a:t>
            </a:fld>
            <a:endParaRPr lang="en-GB" dirty="0"/>
          </a:p>
        </p:txBody>
      </p:sp>
    </p:spTree>
    <p:extLst>
      <p:ext uri="{BB962C8B-B14F-4D97-AF65-F5344CB8AC3E}">
        <p14:creationId xmlns:p14="http://schemas.microsoft.com/office/powerpoint/2010/main" val="1603251523"/>
      </p:ext>
    </p:extLst>
  </p:cSld>
  <p:clrMapOvr>
    <a:masterClrMapping/>
  </p:clrMapOvr>
</p:sld>
</file>

<file path=ppt/theme/theme1.xml><?xml version="1.0" encoding="utf-8"?>
<a:theme xmlns:a="http://schemas.openxmlformats.org/drawingml/2006/main" name="NAFEMS 2013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865DC5B-1009-40C1-A3DE-08823FC03187}" vid="{5D539D25-213B-4BE5-89B8-5553DEF94F1C}"/>
    </a:ext>
  </a:extLst>
</a:theme>
</file>

<file path=ppt/theme/theme2.xml><?xml version="1.0" encoding="utf-8"?>
<a:theme xmlns:a="http://schemas.openxmlformats.org/drawingml/2006/main" name="2013_dana_template">
  <a:themeElements>
    <a:clrScheme name="DANA New">
      <a:dk1>
        <a:sysClr val="windowText" lastClr="000000"/>
      </a:dk1>
      <a:lt1>
        <a:sysClr val="window" lastClr="FFFFFF"/>
      </a:lt1>
      <a:dk2>
        <a:srgbClr val="073E87"/>
      </a:dk2>
      <a:lt2>
        <a:srgbClr val="31B6FD"/>
      </a:lt2>
      <a:accent1>
        <a:srgbClr val="4BACC6"/>
      </a:accent1>
      <a:accent2>
        <a:srgbClr val="C0504D"/>
      </a:accent2>
      <a:accent3>
        <a:srgbClr val="9BBB59"/>
      </a:accent3>
      <a:accent4>
        <a:srgbClr val="8064A2"/>
      </a:accent4>
      <a:accent5>
        <a:srgbClr val="4F81BD"/>
      </a:accent5>
      <a:accent6>
        <a:srgbClr val="F79646"/>
      </a:accent6>
      <a:hlink>
        <a:srgbClr val="9BBB59"/>
      </a:hlink>
      <a:folHlink>
        <a:srgbClr val="8064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bg2">
                <a:lumMod val="75000"/>
              </a:schemeClr>
            </a:gs>
            <a:gs pos="100000">
              <a:schemeClr val="bg2"/>
            </a:gs>
          </a:gsLst>
          <a:lin ang="16200000" scaled="1"/>
          <a:tileRect/>
        </a:gra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2400" b="0" i="0" u="none" strike="noStrike" kern="0" cap="none" spc="0" normalizeH="0" baseline="0" noProof="0" dirty="0" err="1" smtClean="0">
            <a:ln>
              <a:noFill/>
            </a:ln>
            <a:solidFill>
              <a:sysClr val="window" lastClr="FFFFFF"/>
            </a:solidFill>
            <a:effectLst/>
            <a:uLnTx/>
            <a:uFillTx/>
            <a:latin typeface="Arial"/>
            <a:ea typeface="+mn-ea"/>
            <a:cs typeface="+mn-cs"/>
          </a:defRPr>
        </a:defPPr>
      </a:lstStyle>
    </a:spDef>
    <a:txDef>
      <a:spPr>
        <a:noFill/>
      </a:spPr>
      <a:bodyPr wrap="square" rtlCol="0" anchor="ctr" anchorCtr="0">
        <a:spAutoFit/>
      </a:bodyPr>
      <a:lstStyle>
        <a:defPPr algn="ctr">
          <a:defRPr sz="24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1342</TotalTime>
  <Words>1887</Words>
  <Application>Microsoft Office PowerPoint</Application>
  <PresentationFormat>On-screen Show (4:3)</PresentationFormat>
  <Paragraphs>417</Paragraphs>
  <Slides>16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Century Gothic</vt:lpstr>
      <vt:lpstr>Franklin Gothic Book</vt:lpstr>
      <vt:lpstr>Symbol</vt:lpstr>
      <vt:lpstr>NAFEMS 2013 PPT THEME</vt:lpstr>
      <vt:lpstr>2013_dana_template</vt:lpstr>
      <vt:lpstr>SMSWG Meeting</vt:lpstr>
      <vt:lpstr>Agenda</vt:lpstr>
      <vt:lpstr>SMSWG Participation</vt:lpstr>
      <vt:lpstr>SMSWG Member Companies</vt:lpstr>
      <vt:lpstr>NAFEMS Webinar: FMI</vt:lpstr>
      <vt:lpstr>NAFEMS Event: Automotive</vt:lpstr>
      <vt:lpstr>NAFEMS Event: Oil &amp; Gas</vt:lpstr>
      <vt:lpstr>PowerPoint Presentation</vt:lpstr>
      <vt:lpstr>NWC15 Papers Submitted on Systems</vt:lpstr>
      <vt:lpstr>NWC15 Papers Submitted on Systems</vt:lpstr>
      <vt:lpstr>Keynotes</vt:lpstr>
      <vt:lpstr>Current SMSWG Activities</vt:lpstr>
      <vt:lpstr>Engineering Areas / Disciplines throughout the Life Cycle </vt:lpstr>
      <vt:lpstr>Engineering Areas / Disciplines throughout the Life Cycle </vt:lpstr>
      <vt:lpstr>Engineering Areas / Disciplines throughout the Life Cycle </vt:lpstr>
      <vt:lpstr>Open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9</cp:revision>
  <dcterms:created xsi:type="dcterms:W3CDTF">2015-02-25T16:22:53Z</dcterms:created>
  <dcterms:modified xsi:type="dcterms:W3CDTF">2015-03-24T19:25:31Z</dcterms:modified>
</cp:coreProperties>
</file>