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3" r:id="rId1"/>
  </p:sldMasterIdLst>
  <p:notesMasterIdLst>
    <p:notesMasterId r:id="rId37"/>
  </p:notesMasterIdLst>
  <p:handoutMasterIdLst>
    <p:handoutMasterId r:id="rId38"/>
  </p:handoutMasterIdLst>
  <p:sldIdLst>
    <p:sldId id="320" r:id="rId2"/>
    <p:sldId id="263" r:id="rId3"/>
    <p:sldId id="312" r:id="rId4"/>
    <p:sldId id="264" r:id="rId5"/>
    <p:sldId id="311" r:id="rId6"/>
    <p:sldId id="323" r:id="rId7"/>
    <p:sldId id="322" r:id="rId8"/>
    <p:sldId id="324" r:id="rId9"/>
    <p:sldId id="271" r:id="rId10"/>
    <p:sldId id="273" r:id="rId11"/>
    <p:sldId id="321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314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18" r:id="rId33"/>
    <p:sldId id="305" r:id="rId34"/>
    <p:sldId id="306" r:id="rId35"/>
    <p:sldId id="313" r:id="rId36"/>
  </p:sldIdLst>
  <p:sldSz cx="9144000" cy="6858000" type="screen4x3"/>
  <p:notesSz cx="7019925" cy="9305925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rgbClr val="000000"/>
        </a:solidFill>
        <a:latin typeface="Arial" charset="0"/>
        <a:ea typeface="+mn-ea"/>
        <a:cs typeface="Arial" charset="0"/>
      </a:defRPr>
    </a:lvl1pPr>
    <a:lvl2pPr marL="4572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rgbClr val="000000"/>
        </a:solidFill>
        <a:latin typeface="Arial" charset="0"/>
        <a:ea typeface="+mn-ea"/>
        <a:cs typeface="Arial" charset="0"/>
      </a:defRPr>
    </a:lvl2pPr>
    <a:lvl3pPr marL="9144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rgbClr val="000000"/>
        </a:solidFill>
        <a:latin typeface="Arial" charset="0"/>
        <a:ea typeface="+mn-ea"/>
        <a:cs typeface="Arial" charset="0"/>
      </a:defRPr>
    </a:lvl3pPr>
    <a:lvl4pPr marL="1371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rgbClr val="000000"/>
        </a:solidFill>
        <a:latin typeface="Arial" charset="0"/>
        <a:ea typeface="+mn-ea"/>
        <a:cs typeface="Arial" charset="0"/>
      </a:defRPr>
    </a:lvl4pPr>
    <a:lvl5pPr marL="18288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kern="1200">
        <a:solidFill>
          <a:srgbClr val="000000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90426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90" autoAdjust="0"/>
    <p:restoredTop sz="94628" autoAdjust="0"/>
  </p:normalViewPr>
  <p:slideViewPr>
    <p:cSldViewPr>
      <p:cViewPr varScale="1">
        <p:scale>
          <a:sx n="122" d="100"/>
          <a:sy n="122" d="100"/>
        </p:scale>
        <p:origin x="-1314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943"/>
        <p:guide pos="221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1625" cy="26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29" tIns="46749" rIns="93129" bIns="46749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tabLst>
                <a:tab pos="0" algn="l"/>
                <a:tab pos="934974" algn="l"/>
                <a:tab pos="1869948" algn="l"/>
                <a:tab pos="2804922" algn="l"/>
                <a:tab pos="3739896" algn="l"/>
                <a:tab pos="4674870" algn="l"/>
                <a:tab pos="5609844" algn="l"/>
                <a:tab pos="6544818" algn="l"/>
                <a:tab pos="7479792" algn="l"/>
                <a:tab pos="8414766" algn="l"/>
                <a:tab pos="9349740" algn="l"/>
                <a:tab pos="10284714" algn="l"/>
              </a:tabLst>
              <a:defRPr sz="1200"/>
            </a:lvl1pPr>
          </a:lstStyle>
          <a:p>
            <a:endParaRPr lang="en-GB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0"/>
            <a:ext cx="1625" cy="26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29" tIns="46749" rIns="93129" bIns="46749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ct val="90000"/>
              </a:lnSpc>
              <a:tabLst>
                <a:tab pos="0" algn="l"/>
                <a:tab pos="934974" algn="l"/>
                <a:tab pos="1869948" algn="l"/>
                <a:tab pos="2804922" algn="l"/>
                <a:tab pos="3739896" algn="l"/>
                <a:tab pos="4674870" algn="l"/>
                <a:tab pos="5609844" algn="l"/>
                <a:tab pos="6544818" algn="l"/>
                <a:tab pos="7479792" algn="l"/>
                <a:tab pos="8414766" algn="l"/>
                <a:tab pos="9349740" algn="l"/>
                <a:tab pos="10284714" algn="l"/>
              </a:tabLst>
              <a:defRPr sz="1200"/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ftr" idx="2"/>
          </p:nvPr>
        </p:nvSpPr>
        <p:spPr bwMode="auto">
          <a:xfrm>
            <a:off x="0" y="-258987"/>
            <a:ext cx="1625" cy="260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29" tIns="46749" rIns="93129" bIns="46749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90000"/>
              </a:lnSpc>
              <a:tabLst>
                <a:tab pos="0" algn="l"/>
                <a:tab pos="934974" algn="l"/>
                <a:tab pos="1869948" algn="l"/>
                <a:tab pos="2804922" algn="l"/>
                <a:tab pos="3739896" algn="l"/>
                <a:tab pos="4674870" algn="l"/>
                <a:tab pos="5609844" algn="l"/>
                <a:tab pos="6544818" algn="l"/>
                <a:tab pos="7479792" algn="l"/>
                <a:tab pos="8414766" algn="l"/>
                <a:tab pos="9349740" algn="l"/>
                <a:tab pos="10284714" algn="l"/>
              </a:tabLst>
              <a:defRPr sz="1200"/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idx="3"/>
          </p:nvPr>
        </p:nvSpPr>
        <p:spPr bwMode="auto">
          <a:xfrm>
            <a:off x="0" y="-554453"/>
            <a:ext cx="1625" cy="55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29" tIns="46749" rIns="93129" bIns="46749" numCol="1" anchor="b" anchorCtr="0" compatLnSpc="1">
            <a:prstTxWarp prst="textNoShape">
              <a:avLst/>
            </a:prstTxWarp>
            <a:spAutoFit/>
          </a:bodyPr>
          <a:lstStyle>
            <a:lvl1pPr algn="r">
              <a:tabLst>
                <a:tab pos="0" algn="l"/>
                <a:tab pos="934974" algn="l"/>
                <a:tab pos="1869948" algn="l"/>
                <a:tab pos="2804922" algn="l"/>
                <a:tab pos="3739896" algn="l"/>
                <a:tab pos="4674870" algn="l"/>
                <a:tab pos="5609844" algn="l"/>
                <a:tab pos="6544818" algn="l"/>
                <a:tab pos="7479792" algn="l"/>
                <a:tab pos="8414766" algn="l"/>
                <a:tab pos="9349740" algn="l"/>
                <a:tab pos="10284714" algn="l"/>
              </a:tabLst>
              <a:defRPr sz="1000"/>
            </a:lvl1pPr>
          </a:lstStyle>
          <a:p>
            <a:fld id="{83EA3524-380A-480F-91D7-ECD8A0C840DC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1625" cy="24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29" tIns="46749" rIns="93129" bIns="46749" numCol="1" anchor="t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0" algn="l"/>
                <a:tab pos="934974" algn="l"/>
                <a:tab pos="1869948" algn="l"/>
                <a:tab pos="2804922" algn="l"/>
                <a:tab pos="3739896" algn="l"/>
                <a:tab pos="4674870" algn="l"/>
                <a:tab pos="5609844" algn="l"/>
                <a:tab pos="6544818" algn="l"/>
                <a:tab pos="7479792" algn="l"/>
                <a:tab pos="8414766" algn="l"/>
                <a:tab pos="9349740" algn="l"/>
                <a:tab pos="10284714" algn="l"/>
              </a:tabLst>
              <a:defRPr sz="1000"/>
            </a:lvl1pPr>
          </a:lstStyle>
          <a:p>
            <a:endParaRPr lang="en-GB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dt" idx="1"/>
          </p:nvPr>
        </p:nvSpPr>
        <p:spPr bwMode="auto">
          <a:xfrm>
            <a:off x="0" y="0"/>
            <a:ext cx="1625" cy="24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29" tIns="46749" rIns="93129" bIns="46749" numCol="1" anchor="t" anchorCtr="0" compatLnSpc="1">
            <a:prstTxWarp prst="textNoShape">
              <a:avLst/>
            </a:prstTxWarp>
            <a:spAutoFit/>
          </a:bodyPr>
          <a:lstStyle>
            <a:lvl1pPr algn="r">
              <a:tabLst>
                <a:tab pos="0" algn="l"/>
                <a:tab pos="934974" algn="l"/>
                <a:tab pos="1869948" algn="l"/>
                <a:tab pos="2804922" algn="l"/>
                <a:tab pos="3739896" algn="l"/>
                <a:tab pos="4674870" algn="l"/>
                <a:tab pos="5609844" algn="l"/>
                <a:tab pos="6544818" algn="l"/>
                <a:tab pos="7479792" algn="l"/>
                <a:tab pos="8414766" algn="l"/>
                <a:tab pos="9349740" algn="l"/>
                <a:tab pos="10284714" algn="l"/>
              </a:tabLst>
              <a:defRPr sz="1000"/>
            </a:lvl1pPr>
          </a:lstStyle>
          <a:p>
            <a:endParaRPr lang="en-GB"/>
          </a:p>
        </p:txBody>
      </p:sp>
      <p:sp>
        <p:nvSpPr>
          <p:cNvPr id="307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6913"/>
            <a:ext cx="4651375" cy="3489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6" name="Text Box 4"/>
          <p:cNvSpPr txBox="1">
            <a:spLocks noGrp="1" noChangeArrowheads="1"/>
          </p:cNvSpPr>
          <p:nvPr>
            <p:ph type="body" idx="3"/>
          </p:nvPr>
        </p:nvSpPr>
        <p:spPr bwMode="auto">
          <a:xfrm>
            <a:off x="279497" y="4366664"/>
            <a:ext cx="6460931" cy="4188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29" tIns="46749" rIns="93129" bIns="467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notes format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idx="4"/>
          </p:nvPr>
        </p:nvSpPr>
        <p:spPr bwMode="auto">
          <a:xfrm>
            <a:off x="0" y="-246676"/>
            <a:ext cx="1625" cy="248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29" tIns="46749" rIns="93129" bIns="46749" numCol="1" anchor="b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0" algn="l"/>
                <a:tab pos="934974" algn="l"/>
                <a:tab pos="1869948" algn="l"/>
                <a:tab pos="2804922" algn="l"/>
                <a:tab pos="3739896" algn="l"/>
                <a:tab pos="4674870" algn="l"/>
                <a:tab pos="5609844" algn="l"/>
                <a:tab pos="6544818" algn="l"/>
                <a:tab pos="7479792" algn="l"/>
                <a:tab pos="8414766" algn="l"/>
                <a:tab pos="9349740" algn="l"/>
                <a:tab pos="10284714" algn="l"/>
              </a:tabLst>
              <a:defRPr sz="1000"/>
            </a:lvl1pPr>
          </a:lstStyle>
          <a:p>
            <a:endParaRPr lang="en-GB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idx="5"/>
          </p:nvPr>
        </p:nvSpPr>
        <p:spPr bwMode="auto">
          <a:xfrm>
            <a:off x="0" y="-554453"/>
            <a:ext cx="1625" cy="556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29" tIns="46749" rIns="93129" bIns="46749" numCol="1" anchor="b" anchorCtr="0" compatLnSpc="1">
            <a:prstTxWarp prst="textNoShape">
              <a:avLst/>
            </a:prstTxWarp>
            <a:spAutoFit/>
          </a:bodyPr>
          <a:lstStyle>
            <a:lvl1pPr algn="r">
              <a:tabLst>
                <a:tab pos="0" algn="l"/>
                <a:tab pos="934974" algn="l"/>
                <a:tab pos="1869948" algn="l"/>
                <a:tab pos="2804922" algn="l"/>
                <a:tab pos="3739896" algn="l"/>
                <a:tab pos="4674870" algn="l"/>
                <a:tab pos="5609844" algn="l"/>
                <a:tab pos="6544818" algn="l"/>
                <a:tab pos="7479792" algn="l"/>
                <a:tab pos="8414766" algn="l"/>
                <a:tab pos="9349740" algn="l"/>
                <a:tab pos="10284714" algn="l"/>
              </a:tabLst>
              <a:defRPr sz="1000" b="1"/>
            </a:lvl1pPr>
          </a:lstStyle>
          <a:p>
            <a:fld id="{53A1307E-709F-43C8-8BA7-5F15C0BC2D9C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Arial" charset="0"/>
      <a:defRPr sz="1200" kern="1200">
        <a:solidFill>
          <a:srgbClr val="000000"/>
        </a:solidFill>
        <a:latin typeface="Arial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Arial" charset="0"/>
      <a:defRPr sz="1200" kern="1200">
        <a:solidFill>
          <a:srgbClr val="000000"/>
        </a:solidFill>
        <a:latin typeface="Arial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Arial" charset="0"/>
      <a:defRPr sz="1200" kern="1200">
        <a:solidFill>
          <a:srgbClr val="000000"/>
        </a:solidFill>
        <a:latin typeface="Arial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Arial" charset="0"/>
      <a:defRPr sz="1200" kern="1200">
        <a:solidFill>
          <a:srgbClr val="000000"/>
        </a:solidFill>
        <a:latin typeface="Arial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Arial" charset="0"/>
      <a:defRPr sz="1200" kern="1200">
        <a:solidFill>
          <a:srgbClr val="000000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0" y="-246676"/>
            <a:ext cx="1625" cy="248299"/>
          </a:xfrm>
        </p:spPr>
        <p:txBody>
          <a:bodyPr/>
          <a:lstStyle/>
          <a:p>
            <a:pPr>
              <a:defRPr/>
            </a:pPr>
            <a:fld id="{0DE320AC-B1DF-4F72-9BE5-D7B4ADDF2324}" type="slidenum">
              <a:rPr lang="en-US" smtClean="0"/>
              <a:pPr>
                <a:defRPr/>
              </a:pPr>
              <a:t>6</a:t>
            </a:fld>
            <a:endParaRPr 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4613" y="817563"/>
            <a:ext cx="4333875" cy="325120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17239" y="4428393"/>
            <a:ext cx="4985447" cy="3664208"/>
          </a:xfrm>
          <a:noFill/>
          <a:ln/>
        </p:spPr>
        <p:txBody>
          <a:bodyPr/>
          <a:lstStyle/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0" y="-407205"/>
            <a:ext cx="1625" cy="408828"/>
          </a:xfrm>
          <a:noFill/>
        </p:spPr>
        <p:txBody>
          <a:bodyPr/>
          <a:lstStyle/>
          <a:p>
            <a:fld id="{D0F4C9D4-FF2B-4F80-975F-429C514CFE31}" type="slidenum">
              <a:rPr lang="en-US"/>
              <a:pPr/>
              <a:t>34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54550" cy="3490912"/>
          </a:xfrm>
          <a:solidFill>
            <a:srgbClr val="FFFFFF"/>
          </a:solidFill>
          <a:ln/>
        </p:spPr>
      </p:sp>
      <p:sp>
        <p:nvSpPr>
          <p:cNvPr id="40964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701993" y="4420200"/>
            <a:ext cx="5615940" cy="739034"/>
          </a:xfrm>
          <a:noFill/>
          <a:ln/>
        </p:spPr>
        <p:txBody>
          <a:bodyPr lIns="93129" tIns="46749" rIns="93129" bIns="46749">
            <a:spAutoFit/>
          </a:bodyPr>
          <a:lstStyle/>
          <a:p>
            <a:pPr marL="126611" indent="-126611" defTabSz="459371" eaLnBrk="1" hangingPunct="1">
              <a:spcBef>
                <a:spcPts val="320"/>
              </a:spcBef>
              <a:buClr>
                <a:srgbClr val="7889FB"/>
              </a:buClr>
              <a:tabLst>
                <a:tab pos="931728" algn="l"/>
                <a:tab pos="1866702" algn="l"/>
                <a:tab pos="2801676" algn="l"/>
                <a:tab pos="3736650" algn="l"/>
                <a:tab pos="4671624" algn="l"/>
                <a:tab pos="5606598" algn="l"/>
                <a:tab pos="6541572" algn="l"/>
                <a:tab pos="7476546" algn="l"/>
                <a:tab pos="8411520" algn="l"/>
                <a:tab pos="9346494" algn="l"/>
                <a:tab pos="10281468" algn="l"/>
              </a:tabLst>
            </a:pPr>
            <a:r>
              <a:rPr lang="en-GB" sz="900" b="1" dirty="0" smtClean="0"/>
              <a:t>Author Notes:</a:t>
            </a:r>
            <a:br>
              <a:rPr lang="en-GB" sz="900" b="1" dirty="0" smtClean="0"/>
            </a:br>
            <a:endParaRPr lang="en-GB" sz="900" b="1" dirty="0" smtClean="0"/>
          </a:p>
          <a:p>
            <a:pPr marL="126611" indent="-126611" defTabSz="459371" eaLnBrk="1" hangingPunct="1">
              <a:spcBef>
                <a:spcPts val="320"/>
              </a:spcBef>
              <a:buClr>
                <a:srgbClr val="7889FB"/>
              </a:buClr>
              <a:buFont typeface="Wingdings" pitchFamily="2" charset="2"/>
              <a:buChar char=""/>
              <a:tabLst>
                <a:tab pos="931728" algn="l"/>
                <a:tab pos="1866702" algn="l"/>
                <a:tab pos="2801676" algn="l"/>
                <a:tab pos="3736650" algn="l"/>
                <a:tab pos="4671624" algn="l"/>
                <a:tab pos="5606598" algn="l"/>
                <a:tab pos="6541572" algn="l"/>
                <a:tab pos="7476546" algn="l"/>
                <a:tab pos="8411520" algn="l"/>
                <a:tab pos="9346494" algn="l"/>
                <a:tab pos="10281468" algn="l"/>
              </a:tabLst>
            </a:pPr>
            <a:r>
              <a:rPr lang="en-GB" sz="900" dirty="0" smtClean="0"/>
              <a:t>Optional IBM Rational “Questions” Breaker Slide</a:t>
            </a:r>
          </a:p>
          <a:p>
            <a:pPr marL="126611" indent="-126611" defTabSz="459371" eaLnBrk="1" hangingPunct="1">
              <a:spcBef>
                <a:spcPts val="320"/>
              </a:spcBef>
              <a:buClr>
                <a:srgbClr val="7889FB"/>
              </a:buClr>
              <a:buFont typeface="Wingdings" pitchFamily="2" charset="2"/>
              <a:buChar char=""/>
              <a:tabLst>
                <a:tab pos="931728" algn="l"/>
                <a:tab pos="1866702" algn="l"/>
                <a:tab pos="2801676" algn="l"/>
                <a:tab pos="3736650" algn="l"/>
                <a:tab pos="4671624" algn="l"/>
                <a:tab pos="5606598" algn="l"/>
                <a:tab pos="6541572" algn="l"/>
                <a:tab pos="7476546" algn="l"/>
                <a:tab pos="8411520" algn="l"/>
                <a:tab pos="9346494" algn="l"/>
                <a:tab pos="10281468" algn="l"/>
              </a:tabLst>
            </a:pPr>
            <a:endParaRPr lang="en-GB" sz="900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0" descr="ppt_future_globe"/>
          <p:cNvPicPr>
            <a:picLocks noChangeAspect="1" noChangeArrowheads="1"/>
          </p:cNvPicPr>
          <p:nvPr/>
        </p:nvPicPr>
        <p:blipFill>
          <a:blip r:embed="rId2" cstate="print"/>
          <a:srcRect l="18333"/>
          <a:stretch>
            <a:fillRect/>
          </a:stretch>
        </p:blipFill>
        <p:spPr bwMode="auto">
          <a:xfrm>
            <a:off x="0" y="0"/>
            <a:ext cx="7467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9" descr="noc_logo bl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533400"/>
            <a:ext cx="2819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C092D7-FEEB-4A18-AEBA-57700635005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Rectangle 85"/>
          <p:cNvSpPr>
            <a:spLocks noChangeArrowheads="1"/>
          </p:cNvSpPr>
          <p:nvPr userDrawn="1"/>
        </p:nvSpPr>
        <p:spPr bwMode="auto">
          <a:xfrm>
            <a:off x="3477799" y="6659563"/>
            <a:ext cx="218681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00" dirty="0" smtClean="0">
                <a:solidFill>
                  <a:srgbClr val="ED1A2D"/>
                </a:solidFill>
                <a:latin typeface="Arial Narrow" pitchFamily="34" charset="0"/>
              </a:rPr>
              <a:t>Copyright © 2010 NORTHROP</a:t>
            </a:r>
            <a:r>
              <a:rPr lang="en-US" sz="700" baseline="0" dirty="0" smtClean="0">
                <a:solidFill>
                  <a:srgbClr val="ED1A2D"/>
                </a:solidFill>
                <a:latin typeface="Arial Narrow" pitchFamily="34" charset="0"/>
              </a:rPr>
              <a:t> GRUMMAN CORPORATION</a:t>
            </a:r>
            <a:endParaRPr lang="en-US" sz="700" dirty="0">
              <a:solidFill>
                <a:srgbClr val="ED1A2D"/>
              </a:solidFill>
              <a:latin typeface="Arial Narrow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9014A6-6DC1-42D5-946B-AB38523AE13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77000"/>
            <a:ext cx="54102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latin typeface="Arial Narrow" pitchFamily="34" charset="0"/>
              </a:defRPr>
            </a:lvl1pPr>
          </a:lstStyle>
          <a:p>
            <a:r>
              <a:rPr lang="en-GB" dirty="0" smtClean="0"/>
              <a:t>Architectural Visualization and Execution to Validate User Requirements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76200"/>
            <a:ext cx="207645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76200"/>
            <a:ext cx="607695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C477AD-58C4-465E-BFC2-236A2640512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77000"/>
            <a:ext cx="54102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latin typeface="Arial Narrow" pitchFamily="34" charset="0"/>
              </a:defRPr>
            </a:lvl1pPr>
          </a:lstStyle>
          <a:p>
            <a:r>
              <a:rPr lang="en-GB" dirty="0" smtClean="0"/>
              <a:t>Architectural Visualization and Execution to Validate User Requirements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3" y="727075"/>
            <a:ext cx="3700462" cy="4746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77000"/>
            <a:ext cx="54102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latin typeface="Arial Narrow" pitchFamily="34" charset="0"/>
              </a:defRPr>
            </a:lvl1pPr>
          </a:lstStyle>
          <a:p>
            <a:r>
              <a:rPr lang="en-GB" dirty="0" smtClean="0"/>
              <a:t>Architectural Visualization and Execution to Validate User Requirements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6318250"/>
            <a:ext cx="1295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anada.jpg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580031" y="6657945"/>
            <a:ext cx="4057521" cy="200055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r>
              <a:rPr lang="en-US" smtClean="0"/>
              <a:t>Mark pages according to the proprietary level of information as described in Company Procedure J103 (or remove)</a:t>
            </a:r>
            <a:endParaRPr lang="en-US" dirty="0"/>
          </a:p>
        </p:txBody>
      </p:sp>
      <p:sp>
        <p:nvSpPr>
          <p:cNvPr id="25" name="Title 4"/>
          <p:cNvSpPr>
            <a:spLocks noGrp="1"/>
          </p:cNvSpPr>
          <p:nvPr>
            <p:ph type="ctrTitle" hasCustomPrompt="1"/>
          </p:nvPr>
        </p:nvSpPr>
        <p:spPr>
          <a:xfrm>
            <a:off x="2305050" y="1927860"/>
            <a:ext cx="6385730" cy="1219200"/>
          </a:xfrm>
        </p:spPr>
        <p:txBody>
          <a:bodyPr tIns="457200" bIns="548640"/>
          <a:lstStyle>
            <a:lvl1pPr algn="r">
              <a:defRPr sz="2800" b="1" spc="4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Main Title, Font: Arial Bold 28pt.</a:t>
            </a:r>
            <a:endParaRPr lang="en-US" dirty="0"/>
          </a:p>
        </p:txBody>
      </p:sp>
      <p:sp>
        <p:nvSpPr>
          <p:cNvPr id="34" name="Text Placeholder 32"/>
          <p:cNvSpPr>
            <a:spLocks noGrp="1"/>
          </p:cNvSpPr>
          <p:nvPr>
            <p:ph type="body" sz="quarter" idx="14" hasCustomPrompt="1"/>
          </p:nvPr>
        </p:nvSpPr>
        <p:spPr>
          <a:xfrm>
            <a:off x="3718947" y="4030729"/>
            <a:ext cx="4968114" cy="457200"/>
          </a:xfrm>
        </p:spPr>
        <p:txBody>
          <a:bodyPr wrap="none" tIns="0"/>
          <a:lstStyle>
            <a:lvl1pPr algn="r"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 dirty="0" smtClean="0"/>
              <a:t>Meeting date(s), Arial 20pt.</a:t>
            </a:r>
            <a:endParaRPr lang="en-US" dirty="0"/>
          </a:p>
        </p:txBody>
      </p:sp>
      <p:sp>
        <p:nvSpPr>
          <p:cNvPr id="39" name="Text Placeholder 37"/>
          <p:cNvSpPr>
            <a:spLocks noGrp="1"/>
          </p:cNvSpPr>
          <p:nvPr>
            <p:ph type="body" sz="quarter" idx="15" hasCustomPrompt="1"/>
          </p:nvPr>
        </p:nvSpPr>
        <p:spPr>
          <a:xfrm>
            <a:off x="3719477" y="5038996"/>
            <a:ext cx="4972728" cy="457200"/>
          </a:xfrm>
        </p:spPr>
        <p:txBody>
          <a:bodyPr wrap="none" bIns="18288" anchor="b" anchorCtr="0"/>
          <a:lstStyle>
            <a:lvl1pPr algn="r">
              <a:buNone/>
              <a:defRPr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Speaker’s name, Arial 20pt.</a:t>
            </a:r>
            <a:endParaRPr lang="en-US" dirty="0"/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16" hasCustomPrompt="1"/>
          </p:nvPr>
        </p:nvSpPr>
        <p:spPr>
          <a:xfrm>
            <a:off x="3719477" y="5539740"/>
            <a:ext cx="4972726" cy="381000"/>
          </a:xfrm>
        </p:spPr>
        <p:txBody>
          <a:bodyPr wrap="none" tIns="0" bIns="438912">
            <a:noAutofit/>
          </a:bodyPr>
          <a:lstStyle>
            <a:lvl1pPr algn="r">
              <a:buNone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 sz="1800"/>
            </a:lvl2pPr>
            <a:lvl3pPr>
              <a:buNone/>
              <a:defRPr sz="1800"/>
            </a:lvl3pPr>
            <a:lvl4pPr>
              <a:buNone/>
              <a:defRPr sz="1800"/>
            </a:lvl4pPr>
            <a:lvl5pPr>
              <a:buNone/>
              <a:defRPr sz="1800"/>
            </a:lvl5pPr>
          </a:lstStyle>
          <a:p>
            <a:pPr lvl="0"/>
            <a:r>
              <a:rPr lang="en-US" dirty="0" smtClean="0"/>
              <a:t>Speaker’s title, Arial 16pt.</a:t>
            </a:r>
            <a:endParaRPr lang="en-US" dirty="0"/>
          </a:p>
        </p:txBody>
      </p:sp>
      <p:sp>
        <p:nvSpPr>
          <p:cNvPr id="45" name="Text Placeholder 43"/>
          <p:cNvSpPr>
            <a:spLocks noGrp="1"/>
          </p:cNvSpPr>
          <p:nvPr>
            <p:ph type="body" sz="quarter" idx="17" hasCustomPrompt="1"/>
          </p:nvPr>
        </p:nvSpPr>
        <p:spPr>
          <a:xfrm>
            <a:off x="2293034" y="3528060"/>
            <a:ext cx="6394816" cy="457200"/>
          </a:xfrm>
        </p:spPr>
        <p:txBody>
          <a:bodyPr wrap="square" anchor="ctr" anchorCtr="0">
            <a:noAutofit/>
          </a:bodyPr>
          <a:lstStyle>
            <a:lvl1pPr algn="r">
              <a:buNone/>
              <a:defRPr sz="2400" b="1" spc="2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Sub-title, Arial Bold 24pt.</a:t>
            </a:r>
            <a:endParaRPr lang="en-US" dirty="0"/>
          </a:p>
        </p:txBody>
      </p:sp>
      <p:pic>
        <p:nvPicPr>
          <p:cNvPr id="22" name="Picture 93" descr="noc_logo blue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212963" y="623089"/>
            <a:ext cx="2382644" cy="415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4995CE-7CF1-4C59-A428-AFA69B8A0E4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37413D-E2BE-48E8-8B22-29726CD11B0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77000"/>
            <a:ext cx="54102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latin typeface="Arial Narrow" pitchFamily="34" charset="0"/>
              </a:defRPr>
            </a:lvl1pPr>
          </a:lstStyle>
          <a:p>
            <a:r>
              <a:rPr lang="en-GB" dirty="0" smtClean="0"/>
              <a:t>Architectural Visualization and Execution to Validate User Requirements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9C4D7-9AFE-4A5E-A67A-96B27162DFF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2133600" y="6477000"/>
            <a:ext cx="54102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latin typeface="Arial Narrow" pitchFamily="34" charset="0"/>
              </a:defRPr>
            </a:lvl1pPr>
          </a:lstStyle>
          <a:p>
            <a:r>
              <a:rPr lang="en-GB" dirty="0" smtClean="0"/>
              <a:t>Architectural Visualization and Execution to Validate User Requirements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0B11B6-9404-4923-B4F0-3CB4CCE7AFE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2133600" y="6477000"/>
            <a:ext cx="54102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latin typeface="Arial Narrow" pitchFamily="34" charset="0"/>
              </a:defRPr>
            </a:lvl1pPr>
          </a:lstStyle>
          <a:p>
            <a:r>
              <a:rPr lang="en-GB" dirty="0" smtClean="0"/>
              <a:t>Architectural Visualization and Execution to Validate User Requirements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09BCB4-1F63-4A92-BD90-4C6D7539B2A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77000"/>
            <a:ext cx="54102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latin typeface="Arial Narrow" pitchFamily="34" charset="0"/>
              </a:defRPr>
            </a:lvl1pPr>
          </a:lstStyle>
          <a:p>
            <a:r>
              <a:rPr lang="en-GB" dirty="0" smtClean="0"/>
              <a:t>Architectural Visualization and Execution to Validate User Requirements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B80ED1-B615-49A9-ADF4-F3DE79350E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33600" y="6477000"/>
            <a:ext cx="54102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latin typeface="Arial Narrow" pitchFamily="34" charset="0"/>
              </a:defRPr>
            </a:lvl1pPr>
          </a:lstStyle>
          <a:p>
            <a:r>
              <a:rPr lang="en-GB" dirty="0" smtClean="0"/>
              <a:t>Architectural Visualization and Execution to Validate User Requirements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C2B6F-06FE-429E-A01A-E2D1E73C7A7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2133600" y="6477000"/>
            <a:ext cx="54102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latin typeface="Arial Narrow" pitchFamily="34" charset="0"/>
              </a:defRPr>
            </a:lvl1pPr>
          </a:lstStyle>
          <a:p>
            <a:r>
              <a:rPr lang="en-GB" dirty="0" smtClean="0"/>
              <a:t>Architectural Visualization and Execution to Validate User Requirements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8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A7C54-C92E-4C4A-A3ED-26B2820CA2A4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2"/>
          </p:nvPr>
        </p:nvSpPr>
        <p:spPr bwMode="auto">
          <a:xfrm>
            <a:off x="2133600" y="6477000"/>
            <a:ext cx="5410200" cy="228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>
                <a:latin typeface="Arial Narrow" pitchFamily="34" charset="0"/>
              </a:defRPr>
            </a:lvl1pPr>
          </a:lstStyle>
          <a:p>
            <a:r>
              <a:rPr lang="en-GB" dirty="0" smtClean="0"/>
              <a:t>Architectural Visualization and Execution to Validate User Requirements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8" descr="noc_logo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32625" y="282575"/>
            <a:ext cx="19843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76200"/>
            <a:ext cx="6705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08" name="Rectangle 84"/>
          <p:cNvSpPr>
            <a:spLocks noChangeArrowheads="1"/>
          </p:cNvSpPr>
          <p:nvPr/>
        </p:nvSpPr>
        <p:spPr bwMode="auto">
          <a:xfrm>
            <a:off x="0" y="990600"/>
            <a:ext cx="9144000" cy="76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13" name="Rectangle 8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77000"/>
            <a:ext cx="45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3" tIns="48326" rIns="96653" bIns="48326" numCol="1" anchor="t" anchorCtr="0" compatLnSpc="1">
            <a:prstTxWarp prst="textNoShape">
              <a:avLst/>
            </a:prstTxWarp>
          </a:bodyPr>
          <a:lstStyle>
            <a:lvl1pPr algn="ctr">
              <a:defRPr sz="130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D3C092D7-FEEB-4A18-AEBA-57700635005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85"/>
          <p:cNvSpPr>
            <a:spLocks noChangeArrowheads="1"/>
          </p:cNvSpPr>
          <p:nvPr userDrawn="1"/>
        </p:nvSpPr>
        <p:spPr bwMode="auto">
          <a:xfrm>
            <a:off x="3467387" y="6659563"/>
            <a:ext cx="220765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00" dirty="0" smtClean="0">
                <a:solidFill>
                  <a:srgbClr val="ED1A2D"/>
                </a:solidFill>
                <a:latin typeface="Arial Narrow" pitchFamily="34" charset="0"/>
              </a:rPr>
              <a:t>Copyright © 2010 NORTHROP</a:t>
            </a:r>
            <a:r>
              <a:rPr lang="en-US" sz="700" baseline="0" dirty="0" smtClean="0">
                <a:solidFill>
                  <a:srgbClr val="ED1A2D"/>
                </a:solidFill>
                <a:latin typeface="Arial Narrow" pitchFamily="34" charset="0"/>
              </a:rPr>
              <a:t> GRUMMAN CORPORATION </a:t>
            </a:r>
            <a:endParaRPr lang="en-US" sz="700" dirty="0">
              <a:solidFill>
                <a:srgbClr val="ED1A2D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Tahoma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65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7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90600" y="2209800"/>
            <a:ext cx="7715926" cy="1219200"/>
          </a:xfrm>
        </p:spPr>
        <p:txBody>
          <a:bodyPr/>
          <a:lstStyle/>
          <a:p>
            <a:r>
              <a:rPr lang="en-US" dirty="0" smtClean="0"/>
              <a:t>Using Simulation and Visualization to Support MBSE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738412" y="6172200"/>
            <a:ext cx="4968114" cy="457200"/>
          </a:xfrm>
        </p:spPr>
        <p:txBody>
          <a:bodyPr/>
          <a:lstStyle/>
          <a:p>
            <a:r>
              <a:rPr lang="en-US" sz="1800" dirty="0" smtClean="0"/>
              <a:t>31 January, 2011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3733800" y="4038600"/>
            <a:ext cx="4972726" cy="381000"/>
          </a:xfrm>
        </p:spPr>
        <p:txBody>
          <a:bodyPr/>
          <a:lstStyle/>
          <a:p>
            <a: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dirty="0" smtClean="0"/>
              <a:t>Gundars Osvalds</a:t>
            </a:r>
          </a:p>
          <a:p>
            <a: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 smtClean="0"/>
              <a:t>Senior Principal Enterprise Architect</a:t>
            </a:r>
          </a:p>
          <a:p>
            <a: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 smtClean="0"/>
              <a:t>gundars.osvalds@ngc.com</a:t>
            </a:r>
          </a:p>
          <a:p>
            <a:pPr>
              <a:spcBef>
                <a:spcPts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 smtClean="0"/>
              <a:t>Northrop Grumman</a:t>
            </a:r>
          </a:p>
          <a:p>
            <a:endParaRPr lang="en-US" dirty="0"/>
          </a:p>
        </p:txBody>
      </p:sp>
      <p:sp>
        <p:nvSpPr>
          <p:cNvPr id="7" name="Rectangle 85"/>
          <p:cNvSpPr>
            <a:spLocks noChangeArrowheads="1"/>
          </p:cNvSpPr>
          <p:nvPr/>
        </p:nvSpPr>
        <p:spPr bwMode="auto">
          <a:xfrm>
            <a:off x="3477809" y="6659563"/>
            <a:ext cx="2186816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00" dirty="0" smtClean="0">
                <a:solidFill>
                  <a:srgbClr val="ED1A2D"/>
                </a:solidFill>
                <a:latin typeface="Arial Narrow" pitchFamily="34" charset="0"/>
              </a:rPr>
              <a:t>Copyright © 2010 NORTHROP</a:t>
            </a:r>
            <a:r>
              <a:rPr lang="en-US" sz="700" baseline="0" dirty="0" smtClean="0">
                <a:solidFill>
                  <a:srgbClr val="ED1A2D"/>
                </a:solidFill>
                <a:latin typeface="Arial Narrow" pitchFamily="34" charset="0"/>
              </a:rPr>
              <a:t> GRUMMAN CORPORATION</a:t>
            </a:r>
            <a:endParaRPr lang="en-US" sz="700" dirty="0">
              <a:solidFill>
                <a:srgbClr val="ED1A2D"/>
              </a:solidFill>
              <a:latin typeface="Arial Narrow" pitchFamily="34" charset="0"/>
            </a:endParaRPr>
          </a:p>
        </p:txBody>
      </p:sp>
      <p:pic>
        <p:nvPicPr>
          <p:cNvPr id="9" name="Picture 7" descr="INCOSELogo_transpar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994" y="295870"/>
            <a:ext cx="1355406" cy="847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120px-Phoenix-logo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76800" y="295871"/>
            <a:ext cx="990600" cy="8337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600200" y="295871"/>
            <a:ext cx="304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GB" b="1" dirty="0" smtClean="0">
                <a:solidFill>
                  <a:srgbClr val="904269"/>
                </a:solidFill>
              </a:rPr>
              <a:t>INCOSE MBSE Workshop</a:t>
            </a:r>
          </a:p>
          <a:p>
            <a:pPr algn="r" eaLnBrk="0" hangingPunct="0">
              <a:defRPr/>
            </a:pPr>
            <a:r>
              <a:rPr lang="en-GB" b="1" dirty="0" smtClean="0">
                <a:solidFill>
                  <a:srgbClr val="904269"/>
                </a:solidFill>
              </a:rPr>
              <a:t>30 Jan - 1 Feb 2011</a:t>
            </a:r>
          </a:p>
          <a:p>
            <a:pPr algn="r" eaLnBrk="0" hangingPunct="0">
              <a:defRPr/>
            </a:pPr>
            <a:r>
              <a:rPr lang="en-GB" b="1" dirty="0" smtClean="0">
                <a:solidFill>
                  <a:srgbClr val="904269"/>
                </a:solidFill>
              </a:rPr>
              <a:t>Phoenix, AZ, USA</a:t>
            </a:r>
            <a:endParaRPr lang="en-GB" b="1" dirty="0" smtClean="0">
              <a:solidFill>
                <a:srgbClr val="B41E2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285051" y="68643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Demo Problem Description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782050" cy="55626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Data Exfiltration Using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Botnet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Demo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Hacker wants to gain access to User data on his system and have it sent back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Hacker created a Botnet consisting of multiple Drones (use of un-secure  computers) that are used to attack the User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On each Drone the hacker uses a Command and Control Computer to remotely install Malware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User protection consists of a Firewall and Analyst to evaluate questionable messages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If Firewall or Analyst determine message sent is an attack then the message is blocked from accessing the Users system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If Malware command gets through (unrecognized signature) the Firewall and Analyst then the Malware downloads data from the Users system to the Hacker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0ED8C22-8380-4718-A40C-ACBF8563B976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292608" y="66930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System Requirements</a:t>
            </a: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43207AA-77D9-4725-81B6-693165D470A1}" type="slidenum">
              <a:rPr lang="en-US"/>
              <a:pPr/>
              <a:t>11</a:t>
            </a:fld>
            <a:endParaRPr lang="en-US"/>
          </a:p>
        </p:txBody>
      </p:sp>
      <p:pic>
        <p:nvPicPr>
          <p:cNvPr id="1026" name="Picture 2" descr="C:\Documents and Settings\S364768\Desktop\Model Screenshots\REQ_BotnetUpdatedReqs3.png"/>
          <p:cNvPicPr>
            <a:picLocks noChangeAspect="1" noChangeArrowheads="1"/>
          </p:cNvPicPr>
          <p:nvPr/>
        </p:nvPicPr>
        <p:blipFill>
          <a:blip r:embed="rId2" cstate="print">
            <a:lum contrast="19000"/>
          </a:blip>
          <a:srcRect/>
          <a:stretch>
            <a:fillRect/>
          </a:stretch>
        </p:blipFill>
        <p:spPr bwMode="auto">
          <a:xfrm>
            <a:off x="685800" y="1204858"/>
            <a:ext cx="7840092" cy="511974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60720" y="4251960"/>
            <a:ext cx="2514600" cy="123443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Requirements in the model supports automated traceability and allocation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292608" y="3657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Logical Model – White Box</a:t>
            </a:r>
          </a:p>
        </p:txBody>
      </p:sp>
      <p:pic>
        <p:nvPicPr>
          <p:cNvPr id="7" name="Picture 6" descr="MBSE Process_r1_NEW.png"/>
          <p:cNvPicPr/>
          <p:nvPr/>
        </p:nvPicPr>
        <p:blipFill>
          <a:blip r:embed="rId2" cstate="print"/>
          <a:srcRect r="3448" b="43836"/>
          <a:stretch>
            <a:fillRect/>
          </a:stretch>
        </p:blipFill>
        <p:spPr>
          <a:xfrm>
            <a:off x="457200" y="3352800"/>
            <a:ext cx="8153400" cy="2895600"/>
          </a:xfrm>
          <a:prstGeom prst="rect">
            <a:avLst/>
          </a:prstGeom>
        </p:spPr>
      </p:pic>
      <p:sp>
        <p:nvSpPr>
          <p:cNvPr id="2150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07FED7E-935B-4549-960D-696ECD3AB25D}" type="slidenum">
              <a:rPr lang="en-US"/>
              <a:pPr/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667000" y="3886200"/>
            <a:ext cx="59436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2362200" y="1371600"/>
            <a:ext cx="3886200" cy="3733800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 smtClean="0">
                <a:latin typeface="Arial" pitchFamily="34" charset="0"/>
                <a:cs typeface="Arial" pitchFamily="34" charset="0"/>
              </a:rPr>
              <a:t>White Box Diagrams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Activity – Swim Lanes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Sequence – Logical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Internal Block – Physical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Block Definition – Physical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State – Allocated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Sub-State – Allocated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Sequence – Executable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State – Executable</a:t>
            </a:r>
          </a:p>
          <a:p>
            <a:pPr lvl="1">
              <a:spcBef>
                <a:spcPts val="600"/>
              </a:spcBef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Sequence – Verified vs. Executable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252984" y="5181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WB Activity – Swim Lanes</a:t>
            </a:r>
          </a:p>
        </p:txBody>
      </p:sp>
      <p:pic>
        <p:nvPicPr>
          <p:cNvPr id="5" name="Content Placeholder 4" descr="WB_ActivityDiagra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031" y="1607577"/>
            <a:ext cx="4675438" cy="4738436"/>
          </a:xfrm>
        </p:spPr>
      </p:pic>
      <p:sp>
        <p:nvSpPr>
          <p:cNvPr id="2253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76B98609-8FA5-4AA6-B020-018C51895D9F}" type="slidenum">
              <a:rPr lang="en-US"/>
              <a:pPr/>
              <a:t>13</a:t>
            </a:fld>
            <a:endParaRPr lang="en-US"/>
          </a:p>
        </p:txBody>
      </p:sp>
      <p:pic>
        <p:nvPicPr>
          <p:cNvPr id="5122" name="Picture 2" descr="C:\Documents and Settings\S364768\Desktop\Model Screenshots\WB_ActivityDiagramSegm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66800"/>
            <a:ext cx="4102472" cy="3698442"/>
          </a:xfrm>
          <a:prstGeom prst="rect">
            <a:avLst/>
          </a:prstGeom>
          <a:noFill/>
        </p:spPr>
      </p:pic>
      <p:sp>
        <p:nvSpPr>
          <p:cNvPr id="6" name="Flowchart: Process 5"/>
          <p:cNvSpPr/>
          <p:nvPr/>
        </p:nvSpPr>
        <p:spPr bwMode="auto">
          <a:xfrm>
            <a:off x="328864" y="2514613"/>
            <a:ext cx="553452" cy="244682"/>
          </a:xfrm>
          <a:prstGeom prst="flowChartProcess">
            <a:avLst/>
          </a:prstGeom>
          <a:solidFill>
            <a:schemeClr val="accent1">
              <a:alpha val="20000"/>
            </a:schemeClr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05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Flowchart: Process 8"/>
          <p:cNvSpPr/>
          <p:nvPr/>
        </p:nvSpPr>
        <p:spPr bwMode="auto">
          <a:xfrm>
            <a:off x="4967567" y="1060794"/>
            <a:ext cx="4087905" cy="3680652"/>
          </a:xfrm>
          <a:prstGeom prst="flowChartProcess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1536807" y="1066800"/>
            <a:ext cx="3416193" cy="49306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Flowchart: Process 15"/>
          <p:cNvSpPr/>
          <p:nvPr/>
        </p:nvSpPr>
        <p:spPr bwMode="auto">
          <a:xfrm>
            <a:off x="92208" y="1559859"/>
            <a:ext cx="1452283" cy="1344706"/>
          </a:xfrm>
          <a:prstGeom prst="flowChartProcess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1544491" y="2904565"/>
            <a:ext cx="3408509" cy="181983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" name="Content Placeholder 4" descr="BB_ActivityDiagra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680319" y="4800600"/>
            <a:ext cx="2006481" cy="193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Flowchart: Process 25"/>
          <p:cNvSpPr/>
          <p:nvPr/>
        </p:nvSpPr>
        <p:spPr bwMode="auto">
          <a:xfrm>
            <a:off x="7010400" y="5334000"/>
            <a:ext cx="499463" cy="122944"/>
          </a:xfrm>
          <a:prstGeom prst="flowChartProcess">
            <a:avLst/>
          </a:prstGeom>
          <a:solidFill>
            <a:schemeClr val="accent1">
              <a:alpha val="20000"/>
            </a:schemeClr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rot="10800000">
            <a:off x="4801894" y="5071130"/>
            <a:ext cx="1826877" cy="1585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Dot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690218" y="4916168"/>
            <a:ext cx="205703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Box Activity</a:t>
            </a:r>
            <a:endParaRPr lang="en-US" dirty="0"/>
          </a:p>
        </p:txBody>
      </p:sp>
      <p:sp>
        <p:nvSpPr>
          <p:cNvPr id="15" name="Flowchart: Process 14"/>
          <p:cNvSpPr/>
          <p:nvPr/>
        </p:nvSpPr>
        <p:spPr bwMode="auto">
          <a:xfrm>
            <a:off x="5626472" y="3750846"/>
            <a:ext cx="1406178" cy="430306"/>
          </a:xfrm>
          <a:prstGeom prst="flowChartProcess">
            <a:avLst/>
          </a:prstGeom>
          <a:solidFill>
            <a:schemeClr val="accent1">
              <a:alpha val="20000"/>
            </a:schemeClr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81600" y="4800600"/>
            <a:ext cx="67999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&lt;&lt;</a:t>
            </a:r>
            <a:r>
              <a:rPr lang="en-US" sz="800" dirty="0" smtClean="0">
                <a:solidFill>
                  <a:schemeClr val="accent5">
                    <a:lumMod val="50000"/>
                  </a:schemeClr>
                </a:solidFill>
              </a:rPr>
              <a:t>refine</a:t>
            </a:r>
            <a:r>
              <a:rPr lang="en-US" sz="800" dirty="0" smtClean="0"/>
              <a:t>&gt;&gt;</a:t>
            </a:r>
            <a:endParaRPr lang="en-US" sz="800" dirty="0"/>
          </a:p>
        </p:txBody>
      </p:sp>
      <p:sp>
        <p:nvSpPr>
          <p:cNvPr id="23" name="TextBox 22"/>
          <p:cNvSpPr txBox="1"/>
          <p:nvPr/>
        </p:nvSpPr>
        <p:spPr>
          <a:xfrm>
            <a:off x="228600" y="3886200"/>
            <a:ext cx="1828800" cy="17543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Add swim lanes to original Black Box Diagram and allocate Activities to the objects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Flowchart: Alternate Process 27"/>
          <p:cNvSpPr/>
          <p:nvPr/>
        </p:nvSpPr>
        <p:spPr>
          <a:xfrm>
            <a:off x="7622381" y="5355429"/>
            <a:ext cx="381000" cy="228600"/>
          </a:xfrm>
          <a:prstGeom prst="flowChartAlternateProcess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lowchart: Alternate Process 28"/>
          <p:cNvSpPr/>
          <p:nvPr/>
        </p:nvSpPr>
        <p:spPr>
          <a:xfrm>
            <a:off x="1447800" y="3352800"/>
            <a:ext cx="3276600" cy="304800"/>
          </a:xfrm>
          <a:prstGeom prst="flowChartAlternateProcess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265176" y="5181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WB Sequence</a:t>
            </a:r>
          </a:p>
        </p:txBody>
      </p:sp>
      <p:pic>
        <p:nvPicPr>
          <p:cNvPr id="5" name="Content Placeholder 4" descr="WB_UnanimatedSequenceDiagra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5888" y="1245788"/>
            <a:ext cx="3792366" cy="4816554"/>
          </a:xfrm>
        </p:spPr>
      </p:pic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9A79A88-6D3E-470F-B44E-57BF13253B28}" type="slidenum">
              <a:rPr lang="en-US"/>
              <a:pPr/>
              <a:t>14</a:t>
            </a:fld>
            <a:endParaRPr lang="en-US"/>
          </a:p>
        </p:txBody>
      </p:sp>
      <p:sp>
        <p:nvSpPr>
          <p:cNvPr id="7" name="Flowchart: Process 6"/>
          <p:cNvSpPr/>
          <p:nvPr/>
        </p:nvSpPr>
        <p:spPr bwMode="auto">
          <a:xfrm>
            <a:off x="238205" y="1275550"/>
            <a:ext cx="3803597" cy="4787153"/>
          </a:xfrm>
          <a:prstGeom prst="flowChartProcess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146" name="Picture 2" descr="C:\Documents and Settings\S364768\Desktop\Model Screenshots\WB_UnanimatedSequenceDiagramSegm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2479" y="2075596"/>
            <a:ext cx="6554788" cy="4553804"/>
          </a:xfrm>
          <a:prstGeom prst="rect">
            <a:avLst/>
          </a:prstGeom>
          <a:noFill/>
        </p:spPr>
      </p:pic>
      <p:sp>
        <p:nvSpPr>
          <p:cNvPr id="6" name="Flowchart: Process 5"/>
          <p:cNvSpPr/>
          <p:nvPr/>
        </p:nvSpPr>
        <p:spPr bwMode="auto">
          <a:xfrm>
            <a:off x="2420471" y="2188028"/>
            <a:ext cx="6539112" cy="4441372"/>
          </a:xfrm>
          <a:prstGeom prst="flowChartProcess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Flowchart: Process 7"/>
          <p:cNvSpPr/>
          <p:nvPr/>
        </p:nvSpPr>
        <p:spPr bwMode="auto">
          <a:xfrm>
            <a:off x="2766252" y="3526971"/>
            <a:ext cx="4326111" cy="345782"/>
          </a:xfrm>
          <a:prstGeom prst="flowChartProcess">
            <a:avLst/>
          </a:prstGeom>
          <a:solidFill>
            <a:schemeClr val="accent1">
              <a:alpha val="20000"/>
            </a:schemeClr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Flowchart: Process 8"/>
          <p:cNvSpPr/>
          <p:nvPr/>
        </p:nvSpPr>
        <p:spPr bwMode="auto">
          <a:xfrm>
            <a:off x="344905" y="2300631"/>
            <a:ext cx="1772653" cy="147733"/>
          </a:xfrm>
          <a:prstGeom prst="flowChartProcess">
            <a:avLst/>
          </a:prstGeom>
          <a:solidFill>
            <a:schemeClr val="accent1">
              <a:alpha val="20000"/>
            </a:schemeClr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2400" y="2895600"/>
            <a:ext cx="67999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5">
                    <a:lumMod val="50000"/>
                  </a:schemeClr>
                </a:solidFill>
              </a:rPr>
              <a:t>&lt;&lt;refine&gt;&gt;</a:t>
            </a:r>
            <a:endParaRPr lang="en-US" sz="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01671" y="5446701"/>
            <a:ext cx="67999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5">
                    <a:lumMod val="50000"/>
                  </a:schemeClr>
                </a:solidFill>
              </a:rPr>
              <a:t>&lt;&lt;refine&gt;&gt;</a:t>
            </a:r>
            <a:endParaRPr lang="en-US" sz="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2200" y="2133600"/>
            <a:ext cx="67999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5">
                    <a:lumMod val="50000"/>
                  </a:schemeClr>
                </a:solidFill>
              </a:rPr>
              <a:t>&lt;&lt;refine&gt;&gt;</a:t>
            </a:r>
            <a:endParaRPr lang="en-US" sz="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38400" y="838200"/>
            <a:ext cx="2209800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Presents the five objects that execute the use case functionality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92608" y="5181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WB Internal Block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F8FA40C-4CB1-4C4B-BD0F-859A7FBC977D}" type="slidenum">
              <a:rPr lang="en-US"/>
              <a:pPr/>
              <a:t>15</a:t>
            </a:fld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978122" y="1537777"/>
            <a:ext cx="2013065" cy="2585323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Objects are shown with Operations and Messages automatically allocated from the White Box Activity/Sequence diagrams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Content Placeholder 4" descr="WB_InternalBlockDiagra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683" y="1545104"/>
            <a:ext cx="5088544" cy="4817276"/>
          </a:xfrm>
        </p:spPr>
      </p:pic>
      <p:sp>
        <p:nvSpPr>
          <p:cNvPr id="21" name="Flowchart: Process 20"/>
          <p:cNvSpPr/>
          <p:nvPr/>
        </p:nvSpPr>
        <p:spPr bwMode="auto">
          <a:xfrm>
            <a:off x="138313" y="1506071"/>
            <a:ext cx="5079146" cy="4856309"/>
          </a:xfrm>
          <a:prstGeom prst="flowChartProcess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 rot="5400000">
            <a:off x="2023011" y="1610314"/>
            <a:ext cx="2573267" cy="169932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3495759" y="3681876"/>
            <a:ext cx="3277275" cy="84157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10800000">
            <a:off x="5232828" y="5329850"/>
            <a:ext cx="1110639" cy="414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dashDot"/>
            <a:round/>
            <a:headEnd type="none" w="med" len="med"/>
            <a:tailEnd type="arrow"/>
          </a:ln>
          <a:effectLst/>
        </p:spPr>
      </p:cxnSp>
      <p:grpSp>
        <p:nvGrpSpPr>
          <p:cNvPr id="25" name="Group 24"/>
          <p:cNvGrpSpPr/>
          <p:nvPr/>
        </p:nvGrpSpPr>
        <p:grpSpPr>
          <a:xfrm>
            <a:off x="5859081" y="4283016"/>
            <a:ext cx="2653740" cy="2117791"/>
            <a:chOff x="6286658" y="3875084"/>
            <a:chExt cx="2672526" cy="2301336"/>
          </a:xfrm>
        </p:grpSpPr>
        <p:pic>
          <p:nvPicPr>
            <p:cNvPr id="26" name="Content Placeholder 4" descr="BB_InternalBlockDiagram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6327086" y="4210377"/>
              <a:ext cx="2544197" cy="1966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6"/>
            <p:cNvSpPr/>
            <p:nvPr/>
          </p:nvSpPr>
          <p:spPr>
            <a:xfrm>
              <a:off x="6286658" y="3875084"/>
              <a:ext cx="2672526" cy="341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Black Box Internal Block</a:t>
              </a:r>
              <a:endParaRPr lang="en-US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2459979" y="3746612"/>
            <a:ext cx="1027688" cy="776836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</a:pPr>
            <a:endParaRPr lang="en-US" sz="1400" dirty="0" smtClean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159305" y="1173345"/>
            <a:ext cx="2615184" cy="2509846"/>
            <a:chOff x="4159305" y="1173345"/>
            <a:chExt cx="2615184" cy="2509846"/>
          </a:xfrm>
        </p:grpSpPr>
        <p:grpSp>
          <p:nvGrpSpPr>
            <p:cNvPr id="30" name="Group 35"/>
            <p:cNvGrpSpPr/>
            <p:nvPr/>
          </p:nvGrpSpPr>
          <p:grpSpPr>
            <a:xfrm>
              <a:off x="4159305" y="1173345"/>
              <a:ext cx="2615184" cy="2509846"/>
              <a:chOff x="3827532" y="1157161"/>
              <a:chExt cx="2615184" cy="2509846"/>
            </a:xfrm>
          </p:grpSpPr>
          <p:pic>
            <p:nvPicPr>
              <p:cNvPr id="32" name="Picture 2" descr="Z:\IBM Presentation\Model Screenshots\WB_HostileEnterprise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29050" y="1172535"/>
                <a:ext cx="2604118" cy="2494472"/>
              </a:xfrm>
              <a:prstGeom prst="rect">
                <a:avLst/>
              </a:prstGeom>
              <a:noFill/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3827532" y="1157161"/>
                <a:ext cx="2615184" cy="2500439"/>
              </a:xfrm>
              <a:prstGeom prst="rect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fontAlgn="b">
                  <a:lnSpc>
                    <a:spcPct val="90000"/>
                  </a:lnSpc>
                  <a:spcBef>
                    <a:spcPct val="50000"/>
                  </a:spcBef>
                  <a:buClr>
                    <a:schemeClr val="accent1"/>
                  </a:buClr>
                </a:pPr>
                <a:endParaRPr lang="en-US" sz="1400" dirty="0" smtClean="0">
                  <a:solidFill>
                    <a:schemeClr val="tx1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31" name="Flowchart: Process 11"/>
            <p:cNvSpPr/>
            <p:nvPr/>
          </p:nvSpPr>
          <p:spPr bwMode="auto">
            <a:xfrm>
              <a:off x="4216699" y="3410485"/>
              <a:ext cx="1413862" cy="145997"/>
            </a:xfrm>
            <a:prstGeom prst="flowChartProcess">
              <a:avLst/>
            </a:prstGeom>
            <a:solidFill>
              <a:schemeClr val="accent1">
                <a:alpha val="20000"/>
              </a:schemeClr>
            </a:solidFill>
            <a:ln w="63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chemeClr val="accent1"/>
                </a:buClr>
                <a:buSzTx/>
                <a:buFont typeface="Wingdings" pitchFamily="2" charset="2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34" name="Flowchart: Alternate Process 33"/>
          <p:cNvSpPr/>
          <p:nvPr/>
        </p:nvSpPr>
        <p:spPr>
          <a:xfrm>
            <a:off x="2503487" y="2967037"/>
            <a:ext cx="539750" cy="66675"/>
          </a:xfrm>
          <a:prstGeom prst="flowChartAlternateProcess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Alternate Process 34"/>
          <p:cNvSpPr/>
          <p:nvPr/>
        </p:nvSpPr>
        <p:spPr>
          <a:xfrm>
            <a:off x="2498725" y="4862521"/>
            <a:ext cx="539750" cy="66675"/>
          </a:xfrm>
          <a:prstGeom prst="flowChartAlternateProcess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 rot="10800000">
            <a:off x="2209800" y="3581400"/>
            <a:ext cx="469108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>
            <a:off x="2209800" y="5029200"/>
            <a:ext cx="292896" cy="0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 flipH="1">
            <a:off x="1489473" y="4301727"/>
            <a:ext cx="1445418" cy="4764"/>
          </a:xfrm>
          <a:prstGeom prst="line">
            <a:avLst/>
          </a:prstGeom>
          <a:ln w="254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280416" y="5181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WB Block Definition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F8FA40C-4CB1-4C4B-BD0F-859A7FBC977D}" type="slidenum">
              <a:rPr lang="en-US"/>
              <a:pPr/>
              <a:t>16</a:t>
            </a:fld>
            <a:endParaRPr lang="en-US"/>
          </a:p>
        </p:txBody>
      </p:sp>
      <p:pic>
        <p:nvPicPr>
          <p:cNvPr id="18" name="Picture 2" descr="Z:\IBM Presentation\Model Screenshots\DataExfiltrationBD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639" y="2672154"/>
            <a:ext cx="2849966" cy="3687978"/>
          </a:xfrm>
          <a:prstGeom prst="rect">
            <a:avLst/>
          </a:prstGeom>
          <a:noFill/>
        </p:spPr>
      </p:pic>
      <p:pic>
        <p:nvPicPr>
          <p:cNvPr id="19" name="Picture 3" descr="Z:\IBM Presentation\Model Screenshots\DataExfiltrationBDDSegmen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6553" y="1452051"/>
            <a:ext cx="5649422" cy="2275868"/>
          </a:xfrm>
          <a:prstGeom prst="rect">
            <a:avLst/>
          </a:prstGeom>
          <a:noFill/>
        </p:spPr>
      </p:pic>
      <p:sp>
        <p:nvSpPr>
          <p:cNvPr id="20" name="Rectangle 19"/>
          <p:cNvSpPr/>
          <p:nvPr/>
        </p:nvSpPr>
        <p:spPr>
          <a:xfrm>
            <a:off x="5704884" y="2718924"/>
            <a:ext cx="971045" cy="938676"/>
          </a:xfrm>
          <a:prstGeom prst="rect">
            <a:avLst/>
          </a:prstGeom>
          <a:solidFill>
            <a:schemeClr val="accent1">
              <a:alpha val="20000"/>
            </a:schemeClr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</a:pPr>
            <a:endParaRPr lang="en-US" sz="1400" dirty="0" smtClean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317735" y="1440382"/>
            <a:ext cx="5632056" cy="2249586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</a:pPr>
            <a:endParaRPr lang="en-US" sz="1400" dirty="0" smtClean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75129" y="5097982"/>
            <a:ext cx="2670372" cy="1205714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fontAlgn="b">
              <a:lnSpc>
                <a:spcPct val="90000"/>
              </a:lnSpc>
              <a:spcBef>
                <a:spcPct val="50000"/>
              </a:spcBef>
              <a:buClr>
                <a:schemeClr val="accent1"/>
              </a:buClr>
            </a:pPr>
            <a:endParaRPr lang="en-US" sz="1400" dirty="0" smtClean="0">
              <a:solidFill>
                <a:schemeClr val="tx1"/>
              </a:solidFill>
              <a:latin typeface="Tahoma" pitchFamily="34" charset="0"/>
              <a:cs typeface="Arial" pitchFamily="34" charset="0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rot="5400000" flipH="1" flipV="1">
            <a:off x="-28322" y="1751925"/>
            <a:ext cx="3657600" cy="303451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2945501" y="3689968"/>
            <a:ext cx="6004290" cy="261372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733800" y="3810000"/>
            <a:ext cx="4114800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System Objects are Logical but can be allocated to Physical devices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80416" y="64008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WB State - Allocated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32F44C5-C214-4994-B8EC-B9B84AC9D2D7}" type="slidenum">
              <a:rPr lang="en-US"/>
              <a:pPr/>
              <a:t>17</a:t>
            </a:fld>
            <a:endParaRPr lang="en-US"/>
          </a:p>
        </p:txBody>
      </p:sp>
      <p:pic>
        <p:nvPicPr>
          <p:cNvPr id="26" name="Content Placeholder 4" descr="WB_StateDiagramBlock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" y="2362200"/>
            <a:ext cx="8394512" cy="3809932"/>
          </a:xfrm>
        </p:spPr>
      </p:pic>
      <p:sp>
        <p:nvSpPr>
          <p:cNvPr id="27" name="Rectangle 26"/>
          <p:cNvSpPr/>
          <p:nvPr/>
        </p:nvSpPr>
        <p:spPr bwMode="auto">
          <a:xfrm>
            <a:off x="152400" y="2362200"/>
            <a:ext cx="8382000" cy="381000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219200" y="5334000"/>
            <a:ext cx="27911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latin typeface="Arial Black" pitchFamily="34" charset="0"/>
              </a:rPr>
              <a:t>HIGH LEVEL</a:t>
            </a:r>
            <a:endParaRPr lang="en-US" sz="3000" dirty="0">
              <a:latin typeface="Arial Black" pitchFamily="34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048000" y="1524000"/>
            <a:ext cx="3124200" cy="3124200"/>
            <a:chOff x="3048000" y="914400"/>
            <a:chExt cx="3124200" cy="3124200"/>
          </a:xfrm>
        </p:grpSpPr>
        <p:sp>
          <p:nvSpPr>
            <p:cNvPr id="43" name="TextBox 42"/>
            <p:cNvSpPr txBox="1"/>
            <p:nvPr/>
          </p:nvSpPr>
          <p:spPr>
            <a:xfrm>
              <a:off x="3080084" y="942474"/>
              <a:ext cx="774571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Detail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048000" y="1866581"/>
              <a:ext cx="679994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accent5">
                      <a:lumMod val="50000"/>
                    </a:schemeClr>
                  </a:solidFill>
                </a:rPr>
                <a:t>&lt;&lt;refine&gt;&gt;</a:t>
              </a:r>
              <a:endParaRPr lang="en-US" sz="8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121408" y="2180347"/>
              <a:ext cx="679994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schemeClr val="accent5">
                      <a:lumMod val="50000"/>
                    </a:schemeClr>
                  </a:solidFill>
                </a:rPr>
                <a:t>&lt;&lt;refine&gt;&gt;</a:t>
              </a:r>
              <a:endParaRPr lang="en-US" sz="8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pic>
          <p:nvPicPr>
            <p:cNvPr id="46" name="Picture 2" descr="Z:\IBM Presentation\Model Screenshots\WB_StateDiagramBlockSegment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24200" y="914400"/>
              <a:ext cx="3044824" cy="310181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sp>
          <p:nvSpPr>
            <p:cNvPr id="48" name="Rectangle 47"/>
            <p:cNvSpPr/>
            <p:nvPr/>
          </p:nvSpPr>
          <p:spPr bwMode="auto">
            <a:xfrm>
              <a:off x="3124200" y="914400"/>
              <a:ext cx="3048000" cy="3124200"/>
            </a:xfrm>
            <a:prstGeom prst="rect">
              <a:avLst/>
            </a:prstGeom>
            <a:solidFill>
              <a:schemeClr val="accent5">
                <a:lumMod val="75000"/>
                <a:alpha val="22000"/>
              </a:schemeClr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charset="0"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124200" y="1066800"/>
              <a:ext cx="11051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latin typeface="Arial Black" pitchFamily="34" charset="0"/>
                </a:rPr>
                <a:t>DETAIL</a:t>
              </a:r>
              <a:endParaRPr lang="en-US" dirty="0">
                <a:latin typeface="Arial Black" pitchFamily="34" charset="0"/>
              </a:endParaRPr>
            </a:p>
          </p:txBody>
        </p:sp>
      </p:grpSp>
      <p:cxnSp>
        <p:nvCxnSpPr>
          <p:cNvPr id="51" name="Straight Connector 50"/>
          <p:cNvCxnSpPr/>
          <p:nvPr/>
        </p:nvCxnSpPr>
        <p:spPr bwMode="auto">
          <a:xfrm flipV="1">
            <a:off x="685800" y="1524000"/>
            <a:ext cx="2438400" cy="106680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/>
          <p:cNvCxnSpPr/>
          <p:nvPr/>
        </p:nvCxnSpPr>
        <p:spPr bwMode="auto">
          <a:xfrm>
            <a:off x="1905000" y="4114800"/>
            <a:ext cx="1219200" cy="53340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6172200" y="1828800"/>
            <a:ext cx="6799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tx1"/>
                </a:solidFill>
              </a:rPr>
              <a:t>&lt;&lt;refine&gt;&gt;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31" name="Flowchart: Alternate Process 30"/>
          <p:cNvSpPr/>
          <p:nvPr/>
        </p:nvSpPr>
        <p:spPr>
          <a:xfrm>
            <a:off x="533400" y="2590800"/>
            <a:ext cx="1447800" cy="1600200"/>
          </a:xfrm>
          <a:prstGeom prst="flowChartAlternateProcess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52984" y="5181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WB Sub-State - Allocated</a:t>
            </a:r>
          </a:p>
        </p:txBody>
      </p:sp>
      <p:pic>
        <p:nvPicPr>
          <p:cNvPr id="11" name="Content Placeholder 10" descr="WB_StateDiagramSubStat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0200" y="1143000"/>
            <a:ext cx="5843414" cy="4973908"/>
          </a:xfrm>
        </p:spPr>
      </p:pic>
      <p:sp>
        <p:nvSpPr>
          <p:cNvPr id="2560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32F44C5-C214-4994-B8EC-B9B84AC9D2D7}" type="slidenum">
              <a:rPr lang="en-US"/>
              <a:pPr/>
              <a:t>18</a:t>
            </a:fld>
            <a:endParaRPr lang="en-US"/>
          </a:p>
        </p:txBody>
      </p:sp>
      <p:sp>
        <p:nvSpPr>
          <p:cNvPr id="12" name="Flowchart: Process 11"/>
          <p:cNvSpPr/>
          <p:nvPr/>
        </p:nvSpPr>
        <p:spPr bwMode="auto">
          <a:xfrm>
            <a:off x="3440233" y="2619196"/>
            <a:ext cx="1928692" cy="776087"/>
          </a:xfrm>
          <a:prstGeom prst="flowChartProcess">
            <a:avLst/>
          </a:prstGeom>
          <a:solidFill>
            <a:schemeClr val="accent1">
              <a:alpha val="20000"/>
            </a:schemeClr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43839" y="5030702"/>
            <a:ext cx="67999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5">
                    <a:lumMod val="50000"/>
                  </a:schemeClr>
                </a:solidFill>
              </a:rPr>
              <a:t>&lt;&lt;refine&gt;&gt;</a:t>
            </a:r>
            <a:endParaRPr lang="en-US" sz="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4533" y="3859329"/>
            <a:ext cx="2250989" cy="1477328"/>
          </a:xfrm>
          <a:prstGeom prst="rect">
            <a:avLst/>
          </a:prstGeom>
          <a:solidFill>
            <a:schemeClr val="accent5">
              <a:lumMod val="75000"/>
            </a:schemeClr>
          </a:solidFill>
          <a:ln w="254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Re-used state operations  integrated into Hostile Enterprise Object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80416" y="5181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WB Sequence - Executable</a:t>
            </a:r>
          </a:p>
        </p:txBody>
      </p:sp>
      <p:pic>
        <p:nvPicPr>
          <p:cNvPr id="5" name="Content Placeholder 4" descr="WB_AnimatedSequenceSegment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6090" y="1524000"/>
            <a:ext cx="4861924" cy="4525963"/>
          </a:xfrm>
        </p:spPr>
      </p:pic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16B71FF-851E-464A-9CE1-0E03F3F57D3D}" type="slidenum">
              <a:rPr lang="en-US"/>
              <a:pPr/>
              <a:t>19</a:t>
            </a:fld>
            <a:endParaRPr lang="en-US"/>
          </a:p>
        </p:txBody>
      </p:sp>
      <p:sp>
        <p:nvSpPr>
          <p:cNvPr id="7" name="Flowchart: Process 6"/>
          <p:cNvSpPr/>
          <p:nvPr/>
        </p:nvSpPr>
        <p:spPr bwMode="auto">
          <a:xfrm>
            <a:off x="3780544" y="3863471"/>
            <a:ext cx="3818965" cy="1089529"/>
          </a:xfrm>
          <a:prstGeom prst="flowChartProcess">
            <a:avLst/>
          </a:prstGeom>
          <a:solidFill>
            <a:schemeClr val="accent1">
              <a:alpha val="20000"/>
            </a:schemeClr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7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3962400"/>
            <a:ext cx="2209800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Check for proper execution of reapportioned state diagram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52984" y="64008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Objectives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25413" y="1243584"/>
            <a:ext cx="7935745" cy="2086725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Show process and techniques in using MBSE to drive Simulation and Visualization of model</a:t>
            </a:r>
          </a:p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A2378DE-B730-41D2-9B01-9426E1592B88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252984" y="5181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WB State – Executable - Visual</a:t>
            </a:r>
          </a:p>
        </p:txBody>
      </p:sp>
      <p:pic>
        <p:nvPicPr>
          <p:cNvPr id="5" name="Content Placeholder 4" descr="WB_StateDiagramAnimatedSubStat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6629" y="1524000"/>
            <a:ext cx="4865942" cy="4525963"/>
          </a:xfrm>
        </p:spPr>
      </p:pic>
      <p:sp>
        <p:nvSpPr>
          <p:cNvPr id="26628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16B71FF-851E-464A-9CE1-0E03F3F57D3D}" type="slidenum">
              <a:rPr lang="en-US"/>
              <a:pPr/>
              <a:t>20</a:t>
            </a:fld>
            <a:endParaRPr lang="en-US"/>
          </a:p>
        </p:txBody>
      </p:sp>
      <p:sp>
        <p:nvSpPr>
          <p:cNvPr id="6" name="Flowchart: Process 5"/>
          <p:cNvSpPr/>
          <p:nvPr/>
        </p:nvSpPr>
        <p:spPr bwMode="auto">
          <a:xfrm>
            <a:off x="2554335" y="1861370"/>
            <a:ext cx="2210170" cy="729430"/>
          </a:xfrm>
          <a:prstGeom prst="flowChartProcess">
            <a:avLst/>
          </a:prstGeom>
          <a:solidFill>
            <a:schemeClr val="accent1">
              <a:alpha val="20000"/>
            </a:schemeClr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9627" y="4378620"/>
            <a:ext cx="679994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accent5">
                    <a:lumMod val="50000"/>
                  </a:schemeClr>
                </a:solidFill>
              </a:rPr>
              <a:t>&lt;&lt;refine&gt;&gt;</a:t>
            </a:r>
            <a:endParaRPr lang="en-US" sz="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1143000"/>
            <a:ext cx="2209800" cy="1797287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Rhapsody modeling tool provides a built-in visualization of each state as the model is executed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280416" y="5181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WB Sequence – Verified vs. Executable </a:t>
            </a:r>
          </a:p>
        </p:txBody>
      </p:sp>
      <p:pic>
        <p:nvPicPr>
          <p:cNvPr id="8" name="Content Placeholder 7" descr="WB_SequenceCompare1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" contrast="-21000"/>
          </a:blip>
          <a:stretch>
            <a:fillRect/>
          </a:stretch>
        </p:blipFill>
        <p:spPr>
          <a:xfrm>
            <a:off x="143983" y="1584357"/>
            <a:ext cx="4411922" cy="4047088"/>
          </a:xfrm>
        </p:spPr>
      </p:pic>
      <p:sp>
        <p:nvSpPr>
          <p:cNvPr id="2765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269465F-4BF7-4AAB-85C7-5E326014BA41}" type="slidenum">
              <a:rPr lang="en-US"/>
              <a:pPr/>
              <a:t>21</a:t>
            </a:fld>
            <a:endParaRPr lang="en-US"/>
          </a:p>
        </p:txBody>
      </p:sp>
      <p:pic>
        <p:nvPicPr>
          <p:cNvPr id="1026" name="Picture 2" descr="C:\Documents and Settings\S364768\Desktop\Model Screenshots\WB_SequenceCompare2.png"/>
          <p:cNvPicPr>
            <a:picLocks noChangeAspect="1" noChangeArrowheads="1"/>
          </p:cNvPicPr>
          <p:nvPr/>
        </p:nvPicPr>
        <p:blipFill>
          <a:blip r:embed="rId3" cstate="print">
            <a:lum bright="-18000" contrast="48000"/>
          </a:blip>
          <a:srcRect/>
          <a:stretch>
            <a:fillRect/>
          </a:stretch>
        </p:blipFill>
        <p:spPr bwMode="auto">
          <a:xfrm>
            <a:off x="4604669" y="1585660"/>
            <a:ext cx="4240190" cy="4047974"/>
          </a:xfrm>
          <a:prstGeom prst="rect">
            <a:avLst/>
          </a:prstGeom>
          <a:noFill/>
        </p:spPr>
      </p:pic>
      <p:sp>
        <p:nvSpPr>
          <p:cNvPr id="9" name="Flowchart: Process 8"/>
          <p:cNvSpPr/>
          <p:nvPr/>
        </p:nvSpPr>
        <p:spPr bwMode="auto">
          <a:xfrm>
            <a:off x="235234" y="3601239"/>
            <a:ext cx="3445613" cy="341632"/>
          </a:xfrm>
          <a:prstGeom prst="flowChartProcess">
            <a:avLst/>
          </a:prstGeom>
          <a:solidFill>
            <a:schemeClr val="accent1">
              <a:alpha val="20000"/>
            </a:schemeClr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Flowchart: Process 5"/>
          <p:cNvSpPr/>
          <p:nvPr/>
        </p:nvSpPr>
        <p:spPr bwMode="auto">
          <a:xfrm>
            <a:off x="5432156" y="3591826"/>
            <a:ext cx="2324746" cy="341632"/>
          </a:xfrm>
          <a:prstGeom prst="flowChartProcess">
            <a:avLst/>
          </a:prstGeom>
          <a:solidFill>
            <a:schemeClr val="accent1">
              <a:alpha val="20000"/>
            </a:schemeClr>
          </a:solidFill>
          <a:ln w="63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itchFamily="2" charset="2"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6600" y="4419600"/>
            <a:ext cx="2209800" cy="175432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Verify that the reallocate activities correctly  implement the scenarios in each object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56032" y="64008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Visualization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133434" y="1442786"/>
            <a:ext cx="8481176" cy="3420936"/>
          </a:xfrm>
        </p:spPr>
        <p:txBody>
          <a:bodyPr/>
          <a:lstStyle/>
          <a:p>
            <a:pPr eaLnBrk="1" hangingPunct="1">
              <a:spcBef>
                <a:spcPts val="240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Purpose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Verification of Requirements</a:t>
            </a:r>
          </a:p>
          <a:p>
            <a:pPr lvl="2">
              <a:spcBef>
                <a:spcPts val="600"/>
              </a:spcBef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Models provides a mechanism to verify that Requirements are implemented in the design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Validation of Design</a:t>
            </a:r>
          </a:p>
          <a:p>
            <a:pPr lvl="2" eaLnBrk="1" hangingPunct="1">
              <a:spcBef>
                <a:spcPts val="600"/>
              </a:spcBef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The model visualization allows the Stakeholder to Validate that the systems performs that capabilities that were intended   </a:t>
            </a:r>
          </a:p>
          <a:p>
            <a:pPr eaLnBrk="1" hangingPunct="1">
              <a:spcBef>
                <a:spcPts val="240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Demonstration</a:t>
            </a:r>
          </a:p>
          <a:p>
            <a:pPr lvl="1" eaLnBrk="1" hangingPunct="1">
              <a:spcBef>
                <a:spcPts val="600"/>
              </a:spcBef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Visualization of Executable Demo on World Map</a:t>
            </a:r>
          </a:p>
          <a:p>
            <a:pPr lvl="2" eaLnBrk="1" hangingPunct="1">
              <a:spcBef>
                <a:spcPts val="600"/>
              </a:spcBef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A high level animation is shown on the world map to present visually how attacks are directed and detected 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CE5EC9C-1C07-4853-8F15-7A816C43F59A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124200"/>
            <a:ext cx="6705600" cy="838200"/>
          </a:xfrm>
        </p:spPr>
        <p:txBody>
          <a:bodyPr/>
          <a:lstStyle/>
          <a:p>
            <a:pPr algn="ctr"/>
            <a:r>
              <a:rPr lang="en-US" sz="9600" dirty="0" smtClean="0">
                <a:solidFill>
                  <a:schemeClr val="accent1">
                    <a:lumMod val="75000"/>
                  </a:schemeClr>
                </a:solidFill>
              </a:rPr>
              <a:t>Demo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68224" y="54159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Hacker Uploading Malware to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Command and Control</a:t>
            </a:r>
          </a:p>
        </p:txBody>
      </p:sp>
      <p:pic>
        <p:nvPicPr>
          <p:cNvPr id="5" name="Content Placeholder 4" descr="HackerUploadingMalwareToCommandAndContro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4000" cy="5410200"/>
          </a:xfrm>
        </p:spPr>
      </p:pic>
      <p:sp>
        <p:nvSpPr>
          <p:cNvPr id="358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3065AA4-7818-47AB-BAD7-5B2A74CB131E}" type="slidenum">
              <a:rPr lang="en-US"/>
              <a:pPr/>
              <a:t>24</a:t>
            </a:fld>
            <a:endParaRPr lang="en-US"/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491788" y="3749517"/>
            <a:ext cx="4660437" cy="272074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creates Malware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Uploads Malware to Command and Control computer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 uploads Malware to Drones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instructs CC to command the Drones to attack User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Drones use Malware to attack the Firewall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Attack is blocked by Firewall or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Firewall routes attack packets to either Analyst or User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is blocked by Analyst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or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of User is successful and sends Exfiltrated data to Hacker via the Drones to the CC computer and then back to Hacker</a:t>
            </a:r>
          </a:p>
        </p:txBody>
      </p:sp>
      <p:pic>
        <p:nvPicPr>
          <p:cNvPr id="7" name="Picture 2" descr="C:\Documents and Settings\S364768\Desktop\Copy of DetectionTestBotnet(DEMO)\JavaGUI\GenerateAndRun\Caution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895600"/>
            <a:ext cx="218047" cy="218047"/>
          </a:xfrm>
          <a:prstGeom prst="rect">
            <a:avLst/>
          </a:prstGeom>
          <a:noFill/>
        </p:spPr>
      </p:pic>
      <p:pic>
        <p:nvPicPr>
          <p:cNvPr id="8" name="Picture 2" descr="C:\Documents and Settings\S364768\Desktop\Copy of DetectionTestBotnet(DEMO)\JavaGUI\GenerateAndRun\Caution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7544" y="1842404"/>
            <a:ext cx="218047" cy="218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68224" y="6108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Command and Control Uploads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Malware to Drones</a:t>
            </a:r>
          </a:p>
        </p:txBody>
      </p:sp>
      <p:pic>
        <p:nvPicPr>
          <p:cNvPr id="11" name="Content Placeholder 4" descr="CommandAndControlUploadingMalwareToDron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3999" cy="5410200"/>
          </a:xfrm>
        </p:spPr>
      </p:pic>
      <p:sp>
        <p:nvSpPr>
          <p:cNvPr id="358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3065AA4-7818-47AB-BAD7-5B2A74CB131E}" type="slidenum">
              <a:rPr lang="en-US"/>
              <a:pPr/>
              <a:t>25</a:t>
            </a:fld>
            <a:endParaRPr lang="en-US"/>
          </a:p>
        </p:txBody>
      </p:sp>
      <p:pic>
        <p:nvPicPr>
          <p:cNvPr id="12" name="Picture 2" descr="C:\Documents and Settings\S364768\Desktop\Copy of DetectionTestBotnet(DEMO)\JavaGUI\GenerateAndRun\Caution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4343400"/>
            <a:ext cx="218047" cy="218047"/>
          </a:xfrm>
          <a:prstGeom prst="rect">
            <a:avLst/>
          </a:prstGeom>
          <a:noFill/>
        </p:spPr>
      </p:pic>
      <p:pic>
        <p:nvPicPr>
          <p:cNvPr id="13" name="Picture 2" descr="C:\Documents and Settings\S364768\Desktop\Copy of DetectionTestBotnet(DEMO)\JavaGUI\GenerateAndRun\Caution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3962400"/>
            <a:ext cx="218047" cy="218047"/>
          </a:xfrm>
          <a:prstGeom prst="rect">
            <a:avLst/>
          </a:prstGeom>
          <a:noFill/>
        </p:spPr>
      </p:pic>
      <p:pic>
        <p:nvPicPr>
          <p:cNvPr id="14" name="Picture 2" descr="C:\Documents and Settings\S364768\Desktop\Copy of DetectionTestBotnet(DEMO)\JavaGUI\GenerateAndRun\Caution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962400"/>
            <a:ext cx="218047" cy="218047"/>
          </a:xfrm>
          <a:prstGeom prst="rect">
            <a:avLst/>
          </a:prstGeom>
          <a:noFill/>
        </p:spPr>
      </p:pic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1788" y="3747111"/>
            <a:ext cx="4660437" cy="272074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creates Malware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Uploads Malware to Command and Control computer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 uploads Malware to Drones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instructs CC to command the Drones to attack User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Drones use Malware to attack the Firewall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Attack is blocked by Firewall or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Firewall routes attack packets to either Analyst or User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is blocked by Analyst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or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of User is successful and sends Exfiltrated data to Hacker via the Drones to the CC computer and then back to Hacker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65176" y="6108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Drones Use Malware to Attack Firewall</a:t>
            </a:r>
          </a:p>
        </p:txBody>
      </p:sp>
      <p:pic>
        <p:nvPicPr>
          <p:cNvPr id="11" name="Content Placeholder 4" descr="DronesUseMalwareToAttackFirewall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4000" cy="5410200"/>
          </a:xfrm>
        </p:spPr>
      </p:pic>
      <p:sp>
        <p:nvSpPr>
          <p:cNvPr id="358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3065AA4-7818-47AB-BAD7-5B2A74CB131E}" type="slidenum">
              <a:rPr lang="en-US"/>
              <a:pPr/>
              <a:t>26</a:t>
            </a:fld>
            <a:endParaRPr lang="en-US"/>
          </a:p>
        </p:txBody>
      </p:sp>
      <p:pic>
        <p:nvPicPr>
          <p:cNvPr id="12" name="Picture 2" descr="C:\Documents and Settings\S364768\Desktop\Copy of DetectionTestBotnet(DEMO)\JavaGUI\GenerateAndRun\Bad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124200"/>
            <a:ext cx="241540" cy="241540"/>
          </a:xfrm>
          <a:prstGeom prst="rect">
            <a:avLst/>
          </a:prstGeom>
          <a:noFill/>
        </p:spPr>
      </p:pic>
      <p:pic>
        <p:nvPicPr>
          <p:cNvPr id="13" name="Picture 2" descr="C:\Documents and Settings\S364768\Desktop\Copy of DetectionTestBotnet(DEMO)\JavaGUI\GenerateAndRun\Bad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743200"/>
            <a:ext cx="241540" cy="241540"/>
          </a:xfrm>
          <a:prstGeom prst="rect">
            <a:avLst/>
          </a:prstGeom>
          <a:noFill/>
        </p:spPr>
      </p:pic>
      <p:pic>
        <p:nvPicPr>
          <p:cNvPr id="14" name="Picture 2" descr="C:\Documents and Settings\S364768\Desktop\Copy of DetectionTestBotnet(DEMO)\JavaGUI\GenerateAndRun\Bad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505200"/>
            <a:ext cx="241540" cy="241540"/>
          </a:xfrm>
          <a:prstGeom prst="rect">
            <a:avLst/>
          </a:prstGeom>
          <a:noFill/>
        </p:spPr>
      </p:pic>
      <p:sp>
        <p:nvSpPr>
          <p:cNvPr id="15" name="Rounded Rectangle 14"/>
          <p:cNvSpPr/>
          <p:nvPr/>
        </p:nvSpPr>
        <p:spPr>
          <a:xfrm>
            <a:off x="2286000" y="4419600"/>
            <a:ext cx="228600" cy="2286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057400" y="4038600"/>
            <a:ext cx="228600" cy="2286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362200" y="4038600"/>
            <a:ext cx="228600" cy="22860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4491788" y="3746152"/>
            <a:ext cx="4660437" cy="272074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creates Malware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Uploads Malware to Command and Control computer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 uploads Malware to Drones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instructs CC to command the Drones to attack User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Drones use Malware to attack the Firewall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Attack is blocked by Firewall or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Firewall routes attack packets to either Analyst or User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is blocked by Analyst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or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of User is successful and sends Exfiltrated data to Hacker via the Drones to the CC computer and then back to Hacker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77368" y="63882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Firewall Blocks Packet</a:t>
            </a:r>
          </a:p>
        </p:txBody>
      </p:sp>
      <p:pic>
        <p:nvPicPr>
          <p:cNvPr id="9" name="Content Placeholder 11" descr="AnalystBlocksPacket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3999" cy="5410200"/>
          </a:xfrm>
        </p:spPr>
      </p:pic>
      <p:sp>
        <p:nvSpPr>
          <p:cNvPr id="358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3065AA4-7818-47AB-BAD7-5B2A74CB131E}" type="slidenum">
              <a:rPr lang="en-US"/>
              <a:pPr/>
              <a:t>27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10800000" flipV="1">
            <a:off x="1827100" y="2780617"/>
            <a:ext cx="211932" cy="20954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0"/>
          <p:cNvGrpSpPr/>
          <p:nvPr/>
        </p:nvGrpSpPr>
        <p:grpSpPr>
          <a:xfrm>
            <a:off x="1779838" y="2731819"/>
            <a:ext cx="241540" cy="241540"/>
            <a:chOff x="1308783" y="4480263"/>
            <a:chExt cx="241540" cy="241540"/>
          </a:xfrm>
        </p:grpSpPr>
        <p:pic>
          <p:nvPicPr>
            <p:cNvPr id="13" name="Picture 2" descr="C:\Documents and Settings\S364768\Desktop\Copy of DetectionTestBotnet(DEMO)\JavaGUI\GenerateAndRun\BadPacke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8783" y="4480263"/>
              <a:ext cx="241540" cy="241540"/>
            </a:xfrm>
            <a:prstGeom prst="rect">
              <a:avLst/>
            </a:prstGeom>
            <a:noFill/>
          </p:spPr>
        </p:pic>
        <p:sp>
          <p:nvSpPr>
            <p:cNvPr id="14" name="&quot;No&quot; Symbol 13"/>
            <p:cNvSpPr/>
            <p:nvPr/>
          </p:nvSpPr>
          <p:spPr>
            <a:xfrm>
              <a:off x="1334799" y="4502944"/>
              <a:ext cx="182880" cy="192882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14"/>
          <p:cNvGrpSpPr/>
          <p:nvPr/>
        </p:nvGrpSpPr>
        <p:grpSpPr>
          <a:xfrm>
            <a:off x="1682856" y="2634837"/>
            <a:ext cx="241540" cy="241540"/>
            <a:chOff x="1308783" y="4480263"/>
            <a:chExt cx="241540" cy="241540"/>
          </a:xfrm>
        </p:grpSpPr>
        <p:pic>
          <p:nvPicPr>
            <p:cNvPr id="16" name="Picture 2" descr="C:\Documents and Settings\S364768\Desktop\Copy of DetectionTestBotnet(DEMO)\JavaGUI\GenerateAndRun\BadPacke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8783" y="4480263"/>
              <a:ext cx="241540" cy="241540"/>
            </a:xfrm>
            <a:prstGeom prst="rect">
              <a:avLst/>
            </a:prstGeom>
            <a:noFill/>
          </p:spPr>
        </p:pic>
        <p:sp>
          <p:nvSpPr>
            <p:cNvPr id="17" name="&quot;No&quot; Symbol 16"/>
            <p:cNvSpPr/>
            <p:nvPr/>
          </p:nvSpPr>
          <p:spPr>
            <a:xfrm>
              <a:off x="1334799" y="4502944"/>
              <a:ext cx="182880" cy="192882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1585873" y="2529543"/>
            <a:ext cx="241540" cy="241540"/>
            <a:chOff x="1308783" y="4480263"/>
            <a:chExt cx="241540" cy="241540"/>
          </a:xfrm>
        </p:grpSpPr>
        <p:pic>
          <p:nvPicPr>
            <p:cNvPr id="19" name="Picture 2" descr="C:\Documents and Settings\S364768\Desktop\Copy of DetectionTestBotnet(DEMO)\JavaGUI\GenerateAndRun\BadPacke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8783" y="4480263"/>
              <a:ext cx="241540" cy="241540"/>
            </a:xfrm>
            <a:prstGeom prst="rect">
              <a:avLst/>
            </a:prstGeom>
            <a:noFill/>
          </p:spPr>
        </p:pic>
        <p:sp>
          <p:nvSpPr>
            <p:cNvPr id="20" name="&quot;No&quot; Symbol 19"/>
            <p:cNvSpPr/>
            <p:nvPr/>
          </p:nvSpPr>
          <p:spPr>
            <a:xfrm>
              <a:off x="1334799" y="4502944"/>
              <a:ext cx="182880" cy="192882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483767" y="3751369"/>
            <a:ext cx="4660437" cy="272074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creates Malware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Uploads Malware to Command and Control computer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 uploads Malware to Drones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instructs CC to command the Drones to attack User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Drones use Malware to attack the Firewall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Attack is blocked by Firewall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Firewall routes attack packets to either Analyst or User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is blocked by Analyst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or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of User is successful and sends Exfiltrated data to Hacker via the Drones to the CC computer and then back to Hacker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77368" y="68643"/>
            <a:ext cx="76962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Firewall Routes Attack Packets to Analyst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3065AA4-7818-47AB-BAD7-5B2A74CB131E}" type="slidenum">
              <a:rPr lang="en-US"/>
              <a:pPr/>
              <a:t>28</a:t>
            </a:fld>
            <a:endParaRPr lang="en-US"/>
          </a:p>
        </p:txBody>
      </p:sp>
      <p:pic>
        <p:nvPicPr>
          <p:cNvPr id="7" name="Content Placeholder 11" descr="AnalystBlocksPacket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066800"/>
            <a:ext cx="9141205" cy="541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S364768\Desktop\Copy of DetectionTestBotnet(DEMO)\JavaGUI\GenerateAndRun\Bad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730260"/>
            <a:ext cx="241540" cy="241540"/>
          </a:xfrm>
          <a:prstGeom prst="rect">
            <a:avLst/>
          </a:prstGeom>
          <a:noFill/>
        </p:spPr>
      </p:pic>
      <p:pic>
        <p:nvPicPr>
          <p:cNvPr id="11" name="Picture 2" descr="C:\Documents and Settings\S364768\Desktop\Copy of DetectionTestBotnet(DEMO)\JavaGUI\GenerateAndRun\Bad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768" y="2590800"/>
            <a:ext cx="241540" cy="241540"/>
          </a:xfrm>
          <a:prstGeom prst="rect">
            <a:avLst/>
          </a:prstGeom>
          <a:noFill/>
        </p:spPr>
      </p:pic>
      <p:pic>
        <p:nvPicPr>
          <p:cNvPr id="12" name="Picture 2" descr="C:\Documents and Settings\S364768\Desktop\Copy of DetectionTestBotnet(DEMO)\JavaGUI\GenerateAndRun\Bad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5168" y="2667000"/>
            <a:ext cx="241540" cy="241540"/>
          </a:xfrm>
          <a:prstGeom prst="rect">
            <a:avLst/>
          </a:prstGeom>
          <a:noFill/>
        </p:spPr>
      </p:pic>
      <p:pic>
        <p:nvPicPr>
          <p:cNvPr id="13" name="Picture 2" descr="C:\Documents and Settings\S364768\Desktop\Copy of DetectionTestBotnet(DEMO)\JavaGUI\GenerateAndRun\Bad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860" y="2759528"/>
            <a:ext cx="241540" cy="241540"/>
          </a:xfrm>
          <a:prstGeom prst="rect">
            <a:avLst/>
          </a:prstGeom>
          <a:noFill/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484695" y="3755296"/>
            <a:ext cx="4660437" cy="272074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creates Malware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Uploads Malware to Command and Control computer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 uploads Malware to Drones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instructs CC to command the Drones to attack User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Drones use Malware to attack the Firewall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Attack is blocked by Firewall or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Firewall routes attack packets to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either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Analyst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 User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is blocked by Analyst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or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of User is successful and sends Exfiltrated data to Hacker via the Drones to the CC computer and then back to Hacker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68224" y="5181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Analyst Blocks Packet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3065AA4-7818-47AB-BAD7-5B2A74CB131E}" type="slidenum">
              <a:rPr lang="en-US"/>
              <a:pPr/>
              <a:t>29</a:t>
            </a:fld>
            <a:endParaRPr lang="en-US"/>
          </a:p>
        </p:txBody>
      </p:sp>
      <p:pic>
        <p:nvPicPr>
          <p:cNvPr id="7" name="Content Placeholder 11" descr="AnalystBlocksPacket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794" y="1066800"/>
            <a:ext cx="9141205" cy="5418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/>
          <p:nvPr/>
        </p:nvGrpSpPr>
        <p:grpSpPr>
          <a:xfrm>
            <a:off x="1042776" y="2801092"/>
            <a:ext cx="241540" cy="241540"/>
            <a:chOff x="1308783" y="4480263"/>
            <a:chExt cx="241540" cy="241540"/>
          </a:xfrm>
        </p:grpSpPr>
        <p:pic>
          <p:nvPicPr>
            <p:cNvPr id="9" name="Picture 2" descr="C:\Documents and Settings\S364768\Desktop\Copy of DetectionTestBotnet(DEMO)\JavaGUI\GenerateAndRun\BadPacket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08783" y="4480263"/>
              <a:ext cx="241540" cy="241540"/>
            </a:xfrm>
            <a:prstGeom prst="rect">
              <a:avLst/>
            </a:prstGeom>
            <a:noFill/>
          </p:spPr>
        </p:pic>
        <p:sp>
          <p:nvSpPr>
            <p:cNvPr id="11" name="&quot;No&quot; Symbol 10"/>
            <p:cNvSpPr/>
            <p:nvPr/>
          </p:nvSpPr>
          <p:spPr>
            <a:xfrm>
              <a:off x="1334799" y="4502944"/>
              <a:ext cx="182880" cy="192882"/>
            </a:xfrm>
            <a:prstGeom prst="noSmoking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483767" y="3755296"/>
            <a:ext cx="4660437" cy="272074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creates Malware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Uploads Malware to Command and Control computer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 uploads Malware to Drones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instructs CC to command the Drones to attack User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Drones use Malware to attack the Firewall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Attack is blocked by Firewall or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Firewall routes attack packets to either Analyst or User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+mn-cs"/>
              </a:rPr>
              <a:t>Attack is blocked by Analyst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or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of User is successful and sends Exfiltrated data to Hacker via the Drones to the CC computer and then back to Hacker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92608" y="5181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Agenda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125413" y="1255776"/>
            <a:ext cx="8782050" cy="1920526"/>
          </a:xfrm>
        </p:spPr>
        <p:txBody>
          <a:bodyPr/>
          <a:lstStyle/>
          <a:p>
            <a:pPr marL="342900" lvl="1" indent="-342900">
              <a:spcBef>
                <a:spcPts val="2400"/>
              </a:spcBef>
              <a:buFontTx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Present a sample Architecture, Simulation and Visualization</a:t>
            </a:r>
          </a:p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A2378DE-B730-41D2-9B01-9426E1592B88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65176" y="6108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Firewall Routes Attack Packets to User</a:t>
            </a:r>
          </a:p>
        </p:txBody>
      </p:sp>
      <p:pic>
        <p:nvPicPr>
          <p:cNvPr id="9" name="Content Placeholder 4" descr="FirewallRoutesAttackPacketsToUs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3999" cy="5410200"/>
          </a:xfrm>
        </p:spPr>
      </p:pic>
      <p:sp>
        <p:nvSpPr>
          <p:cNvPr id="358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3065AA4-7818-47AB-BAD7-5B2A74CB131E}" type="slidenum">
              <a:rPr lang="en-US"/>
              <a:pPr/>
              <a:t>30</a:t>
            </a:fld>
            <a:endParaRPr lang="en-US"/>
          </a:p>
        </p:txBody>
      </p:sp>
      <p:pic>
        <p:nvPicPr>
          <p:cNvPr id="10" name="Picture 2" descr="C:\Documents and Settings\S364768\Desktop\Copy of DetectionTestBotnet(DEMO)\JavaGUI\GenerateAndRun\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3945" y="2418716"/>
            <a:ext cx="257015" cy="257015"/>
          </a:xfrm>
          <a:prstGeom prst="rect">
            <a:avLst/>
          </a:prstGeom>
          <a:noFill/>
        </p:spPr>
      </p:pic>
      <p:pic>
        <p:nvPicPr>
          <p:cNvPr id="11" name="Picture 2" descr="C:\Documents and Settings\S364768\Desktop\Copy of DetectionTestBotnet(DEMO)\JavaGUI\GenerateAndRun\BadPack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048000"/>
            <a:ext cx="241540" cy="241540"/>
          </a:xfrm>
          <a:prstGeom prst="rect">
            <a:avLst/>
          </a:prstGeom>
          <a:noFill/>
        </p:spPr>
      </p:pic>
      <p:pic>
        <p:nvPicPr>
          <p:cNvPr id="12" name="Picture 2" descr="C:\Documents and Settings\S364768\Desktop\Copy of DetectionTestBotnet(DEMO)\JavaGUI\GenerateAndRun\BadPack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2819400"/>
            <a:ext cx="241540" cy="241540"/>
          </a:xfrm>
          <a:prstGeom prst="rect">
            <a:avLst/>
          </a:prstGeom>
          <a:noFill/>
        </p:spPr>
      </p:pic>
      <p:pic>
        <p:nvPicPr>
          <p:cNvPr id="13" name="Picture 2" descr="C:\Documents and Settings\S364768\Desktop\Copy of DetectionTestBotnet(DEMO)\JavaGUI\GenerateAndRun\BadPack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429000"/>
            <a:ext cx="241540" cy="241540"/>
          </a:xfrm>
          <a:prstGeom prst="rect">
            <a:avLst/>
          </a:prstGeom>
          <a:noFill/>
        </p:spPr>
      </p:pic>
      <p:sp>
        <p:nvSpPr>
          <p:cNvPr id="7" name="Rectangle 6"/>
          <p:cNvSpPr txBox="1">
            <a:spLocks noChangeArrowheads="1"/>
          </p:cNvSpPr>
          <p:nvPr/>
        </p:nvSpPr>
        <p:spPr bwMode="auto">
          <a:xfrm>
            <a:off x="4491788" y="3741357"/>
            <a:ext cx="4660437" cy="272074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creates Malware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Uploads Malware to Command and Control computer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 uploads Malware to Drones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instructs CC to command the Drones to attack User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Drones use Malware to attack the Firewall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Attack is blocked by Firewall or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Firewall routes attack packets to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either Analyst or 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is blocked by Analyst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or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of User is successful and sends Exfiltrated data to Hacker via the Drones to the CC computer and then back to Hacker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75781" y="61086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Successful Data Exfiltration to Hacker</a:t>
            </a:r>
          </a:p>
        </p:txBody>
      </p:sp>
      <p:pic>
        <p:nvPicPr>
          <p:cNvPr id="9" name="Content Placeholder 6" descr="DataExfiltratedToHacker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3999" cy="5410200"/>
          </a:xfrm>
        </p:spPr>
      </p:pic>
      <p:sp>
        <p:nvSpPr>
          <p:cNvPr id="3584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3065AA4-7818-47AB-BAD7-5B2A74CB131E}" type="slidenum">
              <a:rPr lang="en-US"/>
              <a:pPr/>
              <a:t>31</a:t>
            </a:fld>
            <a:endParaRPr lang="en-US"/>
          </a:p>
        </p:txBody>
      </p:sp>
      <p:pic>
        <p:nvPicPr>
          <p:cNvPr id="10" name="Picture 2" descr="C:\Documents and Settings\S364768\Desktop\Copy of DetectionTestBotnet(DEMO)\JavaGUI\GenerateAndRun\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828800"/>
            <a:ext cx="257015" cy="257015"/>
          </a:xfrm>
          <a:prstGeom prst="rect">
            <a:avLst/>
          </a:prstGeom>
          <a:noFill/>
        </p:spPr>
      </p:pic>
      <p:pic>
        <p:nvPicPr>
          <p:cNvPr id="11" name="Picture 2" descr="C:\Documents and Settings\S364768\Desktop\Copy of DetectionTestBotnet(DEMO)\JavaGUI\GenerateAndRun\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048000"/>
            <a:ext cx="257015" cy="257015"/>
          </a:xfrm>
          <a:prstGeom prst="rect">
            <a:avLst/>
          </a:prstGeom>
          <a:noFill/>
        </p:spPr>
      </p:pic>
      <p:pic>
        <p:nvPicPr>
          <p:cNvPr id="12" name="Picture 2" descr="C:\Documents and Settings\S364768\Desktop\Copy of DetectionTestBotnet(DEMO)\JavaGUI\GenerateAndRun\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3886200"/>
            <a:ext cx="257015" cy="257015"/>
          </a:xfrm>
          <a:prstGeom prst="rect">
            <a:avLst/>
          </a:prstGeom>
          <a:noFill/>
        </p:spPr>
      </p:pic>
      <p:pic>
        <p:nvPicPr>
          <p:cNvPr id="13" name="Picture 2" descr="C:\Documents and Settings\S364768\Desktop\Copy of DetectionTestBotnet(DEMO)\JavaGUI\GenerateAndRun\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0" y="3048000"/>
            <a:ext cx="257015" cy="257015"/>
          </a:xfrm>
          <a:prstGeom prst="rect">
            <a:avLst/>
          </a:prstGeom>
          <a:noFill/>
        </p:spPr>
      </p:pic>
      <p:sp>
        <p:nvSpPr>
          <p:cNvPr id="6" name="Rectangle 6"/>
          <p:cNvSpPr txBox="1">
            <a:spLocks noChangeArrowheads="1"/>
          </p:cNvSpPr>
          <p:nvPr/>
        </p:nvSpPr>
        <p:spPr bwMode="auto">
          <a:xfrm>
            <a:off x="4491788" y="3750323"/>
            <a:ext cx="4660437" cy="271628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250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creates Malware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Uploads Malware to Command and Control computer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CC uploads Malware to Drones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Hacker instructs CC to command the Drones to attack User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Drones use Malware to attack the Firewall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Attack is blocked by Firewall or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15000"/>
              </a:spcAft>
              <a:buClr>
                <a:schemeClr val="accent1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Firewall routes attack packets to either Analyst or User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Attack is blocked by Analyst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5">
                    <a:lumMod val="90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or</a:t>
            </a:r>
          </a:p>
          <a:p>
            <a:pPr marL="457200" marR="0" lvl="1" indent="-227013" algn="l" defTabSz="914400" rtl="0" eaLnBrk="0" fontAlgn="base" latinLnBrk="0" hangingPunct="0">
              <a:lnSpc>
                <a:spcPct val="100000"/>
              </a:lnSpc>
              <a:spcBef>
                <a:spcPct val="15000"/>
              </a:spcBef>
              <a:spcAft>
                <a:spcPct val="15000"/>
              </a:spcAft>
              <a:buClr>
                <a:schemeClr val="accent1"/>
              </a:buClr>
              <a:buSzTx/>
              <a:buFont typeface="Webdings" pitchFamily="18" charset="2"/>
              <a:buChar char="4"/>
              <a:tabLst/>
              <a:defRPr/>
            </a:pPr>
            <a:r>
              <a:rPr kumimoji="0" lang="en-US" sz="105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+mn-cs"/>
              </a:rPr>
              <a:t>Attack of User is successful and sends Exfiltrated data to Hacker via the Drones to the CC computer and then back to Hacker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04800" y="1524000"/>
            <a:ext cx="8229600" cy="45259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Model Based System Engineering capability: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Reduce design and specification errors that have to be corrected at greater cost during the system development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Reduced manually induced design errors since the tool has the capability to automatically create diagrams from data entered into the previous diagram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Provides for modeling of the requirements in the architecture of the system for an integrated view of the system</a:t>
            </a:r>
          </a:p>
          <a:p>
            <a:pPr lvl="1">
              <a:spcBef>
                <a:spcPts val="600"/>
              </a:spcBef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The simulation of the architecture and its visualization provided a more accurate view for the Stakeholders to determine that the design meets the needs their needs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2"/>
          <p:cNvSpPr>
            <a:spLocks noGrp="1"/>
          </p:cNvSpPr>
          <p:nvPr>
            <p:ph type="title"/>
          </p:nvPr>
        </p:nvSpPr>
        <p:spPr>
          <a:xfrm>
            <a:off x="228600" y="76200"/>
            <a:ext cx="6705600" cy="8382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Conclusions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153988" y="228600"/>
            <a:ext cx="8990012" cy="424732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Data Exfiltration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Using a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Botnet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Model Simulation</a:t>
            </a:r>
          </a:p>
        </p:txBody>
      </p:sp>
      <p:pic>
        <p:nvPicPr>
          <p:cNvPr id="5" name="Content Placeholder 4" descr="Attack3DView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66800"/>
            <a:ext cx="9143999" cy="5410200"/>
          </a:xfrm>
        </p:spPr>
      </p:pic>
      <p:sp>
        <p:nvSpPr>
          <p:cNvPr id="30724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7112FDD-5DAE-4681-BD69-FDA5F44063AF}" type="slidenum">
              <a:rPr lang="en-US"/>
              <a:pPr/>
              <a:t>33</a:t>
            </a:fld>
            <a:endParaRPr lang="en-US"/>
          </a:p>
        </p:txBody>
      </p:sp>
      <p:pic>
        <p:nvPicPr>
          <p:cNvPr id="8" name="Picture 2" descr="C:\Documents and Settings\S364768\Desktop\Copy of DetectionTestBotnet(DEMO)\JavaGUI\GenerateAndRun\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3120" y="1965960"/>
            <a:ext cx="257015" cy="257015"/>
          </a:xfrm>
          <a:prstGeom prst="rect">
            <a:avLst/>
          </a:prstGeom>
          <a:noFill/>
        </p:spPr>
      </p:pic>
      <p:pic>
        <p:nvPicPr>
          <p:cNvPr id="9" name="Picture 2" descr="C:\Documents and Settings\S364768\Desktop\Copy of DetectionTestBotnet(DEMO)\JavaGUI\GenerateAndRun\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8440" y="2956560"/>
            <a:ext cx="257015" cy="257015"/>
          </a:xfrm>
          <a:prstGeom prst="rect">
            <a:avLst/>
          </a:prstGeom>
          <a:noFill/>
        </p:spPr>
      </p:pic>
      <p:pic>
        <p:nvPicPr>
          <p:cNvPr id="10" name="Picture 2" descr="C:\Documents and Settings\S364768\Desktop\Copy of DetectionTestBotnet(DEMO)\JavaGUI\GenerateAndRun\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7080" y="4876800"/>
            <a:ext cx="257015" cy="257015"/>
          </a:xfrm>
          <a:prstGeom prst="rect">
            <a:avLst/>
          </a:prstGeom>
          <a:noFill/>
        </p:spPr>
      </p:pic>
      <p:pic>
        <p:nvPicPr>
          <p:cNvPr id="11" name="Picture 2" descr="C:\Documents and Settings\S364768\Desktop\Copy of DetectionTestBotnet(DEMO)\JavaGUI\GenerateAndRun\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3108960"/>
            <a:ext cx="257015" cy="257015"/>
          </a:xfrm>
          <a:prstGeom prst="rect">
            <a:avLst/>
          </a:prstGeom>
          <a:noFill/>
        </p:spPr>
      </p:pic>
      <p:pic>
        <p:nvPicPr>
          <p:cNvPr id="12" name="Picture 2" descr="C:\Documents and Settings\S364768\Desktop\Copy of DetectionTestBotnet(DEMO)\JavaGUI\GenerateAndRun\Packe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2514600"/>
            <a:ext cx="257015" cy="25701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3764280" y="3308330"/>
            <a:ext cx="169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Video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57600" y="4202668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YouTube: Search NGMBSE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AF7C22B-3D66-4CBC-9F89-8DB59787B549}" type="slidenum">
              <a:rPr lang="en-US"/>
              <a:pPr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81200" y="42722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Gundars Osvalds</a:t>
            </a:r>
          </a:p>
          <a:p>
            <a:pPr eaLnBrk="1" hangingPunct="1"/>
            <a:r>
              <a:rPr lang="en-GB" i="1" dirty="0" smtClean="0">
                <a:solidFill>
                  <a:schemeClr val="accent1">
                    <a:lumMod val="75000"/>
                  </a:schemeClr>
                </a:solidFill>
              </a:rPr>
              <a:t>Senior Principal Enterprise Architect Northrop Grumman</a:t>
            </a:r>
          </a:p>
          <a:p>
            <a:pPr eaLnBrk="1" hangingPunct="1"/>
            <a:r>
              <a:rPr lang="en-GB" i="1" dirty="0" smtClean="0">
                <a:solidFill>
                  <a:schemeClr val="accent1">
                    <a:lumMod val="75000"/>
                  </a:schemeClr>
                </a:solidFill>
              </a:rPr>
              <a:t>gundars.osvalds@ngc.com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90600" y="1981200"/>
            <a:ext cx="67056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600" kern="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Questions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8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" name="Group 10"/>
            <p:cNvGrpSpPr>
              <a:grpSpLocks/>
            </p:cNvGrpSpPr>
            <p:nvPr/>
          </p:nvGrpSpPr>
          <p:grpSpPr bwMode="auto">
            <a:xfrm>
              <a:off x="552" y="1662"/>
              <a:ext cx="4655" cy="978"/>
              <a:chOff x="529" y="1662"/>
              <a:chExt cx="4655" cy="978"/>
            </a:xfrm>
          </p:grpSpPr>
          <p:pic>
            <p:nvPicPr>
              <p:cNvPr id="10" name="Picture 9" descr="noc_logo_tagline_blu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29" y="1662"/>
                <a:ext cx="4610" cy="9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1824" y="2245"/>
                <a:ext cx="3360" cy="38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277494" y="68643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A2378DE-B730-41D2-9B01-9426E1592B88}" type="slidenum">
              <a:rPr lang="en-US"/>
              <a:pPr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0737" y="1383268"/>
            <a:ext cx="7567863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1313">
              <a:spcBef>
                <a:spcPts val="2400"/>
              </a:spcBef>
              <a:buFont typeface="Arial" pitchFamily="34" charset="0"/>
              <a:buChar char="•"/>
            </a:pPr>
            <a:r>
              <a:rPr lang="en-US" sz="2000" dirty="0" smtClean="0"/>
              <a:t>Applying Modeling to Simulation and Visualization </a:t>
            </a:r>
          </a:p>
          <a:p>
            <a:pPr lvl="1" indent="346075">
              <a:spcBef>
                <a:spcPts val="600"/>
              </a:spcBef>
              <a:buFont typeface="Arial" pitchFamily="34" charset="0"/>
              <a:buChar char="–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MBSE Process Using SysML Rhapsody and Harmony</a:t>
            </a:r>
          </a:p>
          <a:p>
            <a:pPr marL="803275" lvl="1" indent="-342900">
              <a:spcBef>
                <a:spcPts val="600"/>
              </a:spcBef>
              <a:buFont typeface="Arial" pitchFamily="34" charset="0"/>
              <a:buChar char="–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Application of Modeling</a:t>
            </a:r>
          </a:p>
          <a:p>
            <a:pPr lvl="1" indent="346075">
              <a:spcBef>
                <a:spcPts val="600"/>
              </a:spcBef>
              <a:buFont typeface="Arial" pitchFamily="34" charset="0"/>
              <a:buChar char="–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Demo Problem Description</a:t>
            </a:r>
          </a:p>
          <a:p>
            <a:pPr lvl="1" indent="346075">
              <a:spcBef>
                <a:spcPts val="600"/>
              </a:spcBef>
              <a:buFont typeface="Arial" pitchFamily="34" charset="0"/>
              <a:buChar char="–"/>
            </a:pPr>
            <a:r>
              <a:rPr lang="en-US" sz="1600" dirty="0" smtClean="0">
                <a:latin typeface="Arial" pitchFamily="34" charset="0"/>
                <a:cs typeface="Arial" pitchFamily="34" charset="0"/>
              </a:rPr>
              <a:t>Sample White Box Model</a:t>
            </a:r>
          </a:p>
          <a:p>
            <a:pPr lvl="1" indent="346075">
              <a:spcBef>
                <a:spcPts val="600"/>
              </a:spcBef>
              <a:buFont typeface="Arial" pitchFamily="34" charset="0"/>
              <a:buChar char="–"/>
            </a:pPr>
            <a:endParaRPr lang="en-U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39" y="276812"/>
            <a:ext cx="8990012" cy="424732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Architectural Modeling Purpose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5413" y="1316736"/>
            <a:ext cx="8782050" cy="5084064"/>
          </a:xfrm>
        </p:spPr>
        <p:txBody>
          <a:bodyPr/>
          <a:lstStyle/>
          <a:p>
            <a:pPr marL="230188" indent="-228600"/>
            <a:r>
              <a:rPr lang="en-US" dirty="0" smtClean="0">
                <a:latin typeface="Arial" pitchFamily="34" charset="0"/>
                <a:cs typeface="Arial" pitchFamily="34" charset="0"/>
              </a:rPr>
              <a:t>Why</a:t>
            </a:r>
          </a:p>
          <a:p>
            <a:pPr marL="630238" lvl="1" indent="-228600"/>
            <a:r>
              <a:rPr lang="en-US" sz="1600" dirty="0" smtClean="0">
                <a:latin typeface="Arial" pitchFamily="34" charset="0"/>
                <a:cs typeface="Arial" pitchFamily="34" charset="0"/>
              </a:rPr>
              <a:t>To provide a solution that satisfies the Stakeholders</a:t>
            </a:r>
          </a:p>
          <a:p>
            <a:pPr marL="230188" indent="-228600"/>
            <a:r>
              <a:rPr lang="en-US" dirty="0" smtClean="0">
                <a:latin typeface="Arial" pitchFamily="34" charset="0"/>
                <a:cs typeface="Arial" pitchFamily="34" charset="0"/>
              </a:rPr>
              <a:t>When</a:t>
            </a:r>
          </a:p>
          <a:p>
            <a:pPr marL="630238" lvl="1" indent="-228600"/>
            <a:r>
              <a:rPr lang="en-US" sz="1600" dirty="0" smtClean="0">
                <a:latin typeface="Arial" pitchFamily="34" charset="0"/>
                <a:cs typeface="Arial" pitchFamily="34" charset="0"/>
              </a:rPr>
              <a:t>Before implementation is started</a:t>
            </a:r>
          </a:p>
          <a:p>
            <a:pPr marL="230188" indent="-228600"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What</a:t>
            </a:r>
          </a:p>
          <a:p>
            <a:pPr marL="630238" lvl="1" indent="-228600"/>
            <a:r>
              <a:rPr lang="en-US" sz="1600" dirty="0" smtClean="0">
                <a:latin typeface="Arial" pitchFamily="34" charset="0"/>
                <a:cs typeface="Arial" pitchFamily="34" charset="0"/>
              </a:rPr>
              <a:t>Documents the design of the solution</a:t>
            </a:r>
          </a:p>
          <a:p>
            <a:pPr marL="230188" indent="-228600"/>
            <a:r>
              <a:rPr lang="en-US" dirty="0" smtClean="0">
                <a:latin typeface="Arial" pitchFamily="34" charset="0"/>
                <a:cs typeface="Arial" pitchFamily="34" charset="0"/>
              </a:rPr>
              <a:t>How</a:t>
            </a:r>
          </a:p>
          <a:p>
            <a:pPr marL="630238" lvl="1" indent="-228600"/>
            <a:r>
              <a:rPr lang="en-US" sz="1600" dirty="0" smtClean="0">
                <a:latin typeface="Arial" pitchFamily="34" charset="0"/>
                <a:cs typeface="Arial" pitchFamily="34" charset="0"/>
              </a:rPr>
              <a:t>Use the Systems Modeling Language (SysML) specification for models</a:t>
            </a:r>
          </a:p>
          <a:p>
            <a:pPr marL="230188" indent="-228600"/>
            <a:r>
              <a:rPr lang="en-US" dirty="0" smtClean="0">
                <a:latin typeface="Arial" pitchFamily="34" charset="0"/>
                <a:cs typeface="Arial" pitchFamily="34" charset="0"/>
              </a:rPr>
              <a:t>Where</a:t>
            </a:r>
          </a:p>
          <a:p>
            <a:pPr marL="630238" lvl="1" indent="-228600"/>
            <a:r>
              <a:rPr lang="en-US" sz="1600" dirty="0" smtClean="0">
                <a:latin typeface="Arial" pitchFamily="34" charset="0"/>
                <a:cs typeface="Arial" pitchFamily="34" charset="0"/>
              </a:rPr>
              <a:t>Executable Architecture provides system Simulation and Visualization</a:t>
            </a:r>
          </a:p>
          <a:p>
            <a:pPr marL="230188" indent="-228600"/>
            <a:r>
              <a:rPr lang="en-US" dirty="0" smtClean="0">
                <a:latin typeface="Arial" pitchFamily="34" charset="0"/>
                <a:cs typeface="Arial" pitchFamily="34" charset="0"/>
              </a:rPr>
              <a:t>Who</a:t>
            </a:r>
          </a:p>
          <a:p>
            <a:pPr marL="630238" lvl="1" indent="-228600"/>
            <a:r>
              <a:rPr lang="en-US" sz="1600" dirty="0" smtClean="0">
                <a:latin typeface="Arial" pitchFamily="34" charset="0"/>
                <a:cs typeface="Arial" pitchFamily="34" charset="0"/>
              </a:rPr>
              <a:t>Systems Engineer and Architect</a:t>
            </a: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4C6F05C-B865-4B41-A342-756A6EBD670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7538" y="36512"/>
            <a:ext cx="5732462" cy="954088"/>
          </a:xfrm>
        </p:spPr>
        <p:txBody>
          <a:bodyPr anchorCtr="0"/>
          <a:lstStyle/>
          <a:p>
            <a:pPr eaLnBrk="1" hangingPunct="1"/>
            <a:r>
              <a:rPr lang="en-GB" dirty="0" smtClean="0"/>
              <a:t>  MBSE Strategic Roadmap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276600" y="6096000"/>
            <a:ext cx="31037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Source:</a:t>
            </a:r>
            <a:r>
              <a:rPr lang="en-US" sz="1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INCOSE MBSE Initiative, June 2007</a:t>
            </a:r>
            <a:endParaRPr lang="en-US" sz="10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60"/>
          <p:cNvGrpSpPr/>
          <p:nvPr/>
        </p:nvGrpSpPr>
        <p:grpSpPr>
          <a:xfrm>
            <a:off x="209593" y="1295400"/>
            <a:ext cx="8934407" cy="4671822"/>
            <a:chOff x="524387" y="2911639"/>
            <a:chExt cx="11397408" cy="5877848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554271" y="3370233"/>
              <a:ext cx="8407102" cy="4979557"/>
              <a:chOff x="1124" y="934"/>
              <a:chExt cx="3931" cy="2683"/>
            </a:xfrm>
          </p:grpSpPr>
          <p:sp>
            <p:nvSpPr>
              <p:cNvPr id="87" name="Rectangle 4"/>
              <p:cNvSpPr>
                <a:spLocks noChangeArrowheads="1"/>
              </p:cNvSpPr>
              <p:nvPr/>
            </p:nvSpPr>
            <p:spPr bwMode="auto">
              <a:xfrm>
                <a:off x="1124" y="934"/>
                <a:ext cx="629" cy="2683"/>
              </a:xfrm>
              <a:prstGeom prst="rect">
                <a:avLst/>
              </a:prstGeom>
              <a:solidFill>
                <a:srgbClr val="CBFDFF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8" name="Rectangle 5"/>
              <p:cNvSpPr>
                <a:spLocks noChangeArrowheads="1"/>
              </p:cNvSpPr>
              <p:nvPr/>
            </p:nvSpPr>
            <p:spPr bwMode="auto">
              <a:xfrm>
                <a:off x="1749" y="934"/>
                <a:ext cx="2152" cy="2683"/>
              </a:xfrm>
              <a:prstGeom prst="rect">
                <a:avLst/>
              </a:prstGeom>
              <a:solidFill>
                <a:srgbClr val="A6EFFD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700" b="1" dirty="0">
                  <a:latin typeface="Tahoma" pitchFamily="34" charset="0"/>
                </a:endParaRPr>
              </a:p>
            </p:txBody>
          </p:sp>
          <p:sp>
            <p:nvSpPr>
              <p:cNvPr id="89" name="Rectangle 6"/>
              <p:cNvSpPr>
                <a:spLocks noChangeArrowheads="1"/>
              </p:cNvSpPr>
              <p:nvPr/>
            </p:nvSpPr>
            <p:spPr bwMode="auto">
              <a:xfrm>
                <a:off x="3896" y="934"/>
                <a:ext cx="1159" cy="2683"/>
              </a:xfrm>
              <a:prstGeom prst="rect">
                <a:avLst/>
              </a:prstGeom>
              <a:solidFill>
                <a:srgbClr val="D3E8FD"/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700" b="1" dirty="0">
                  <a:solidFill>
                    <a:srgbClr val="4D4D4D"/>
                  </a:solidFill>
                  <a:latin typeface="Tahoma" pitchFamily="34" charset="0"/>
                </a:endParaRPr>
              </a:p>
            </p:txBody>
          </p:sp>
        </p:grpSp>
        <p:sp>
          <p:nvSpPr>
            <p:cNvPr id="63" name="Line 7"/>
            <p:cNvSpPr>
              <a:spLocks noChangeShapeType="1"/>
            </p:cNvSpPr>
            <p:nvPr/>
          </p:nvSpPr>
          <p:spPr bwMode="auto">
            <a:xfrm>
              <a:off x="3875809" y="8189091"/>
              <a:ext cx="0" cy="137441"/>
            </a:xfrm>
            <a:prstGeom prst="line">
              <a:avLst/>
            </a:prstGeom>
            <a:noFill/>
            <a:ln w="38100">
              <a:solidFill>
                <a:srgbClr val="2714B9"/>
              </a:solidFill>
              <a:round/>
              <a:headEnd/>
              <a:tailEnd/>
            </a:ln>
          </p:spPr>
          <p:txBody>
            <a:bodyPr wrap="none" lIns="94698" tIns="47349" rIns="94698" bIns="47349" anchor="ctr"/>
            <a:lstStyle/>
            <a:p>
              <a:endParaRPr lang="en-US" dirty="0"/>
            </a:p>
          </p:txBody>
        </p:sp>
        <p:sp>
          <p:nvSpPr>
            <p:cNvPr id="64" name="Line 8"/>
            <p:cNvSpPr>
              <a:spLocks noChangeShapeType="1"/>
            </p:cNvSpPr>
            <p:nvPr/>
          </p:nvSpPr>
          <p:spPr bwMode="auto">
            <a:xfrm>
              <a:off x="8443047" y="8214465"/>
              <a:ext cx="0" cy="137441"/>
            </a:xfrm>
            <a:prstGeom prst="line">
              <a:avLst/>
            </a:prstGeom>
            <a:noFill/>
            <a:ln w="38100">
              <a:solidFill>
                <a:srgbClr val="2714B9"/>
              </a:solidFill>
              <a:round/>
              <a:headEnd/>
              <a:tailEnd/>
            </a:ln>
          </p:spPr>
          <p:txBody>
            <a:bodyPr wrap="none" lIns="94698" tIns="47349" rIns="94698" bIns="47349" anchor="ctr"/>
            <a:lstStyle/>
            <a:p>
              <a:endParaRPr lang="en-US" dirty="0"/>
            </a:p>
          </p:txBody>
        </p:sp>
        <p:sp>
          <p:nvSpPr>
            <p:cNvPr id="65" name="Freeform 10"/>
            <p:cNvSpPr>
              <a:spLocks/>
            </p:cNvSpPr>
            <p:nvPr/>
          </p:nvSpPr>
          <p:spPr bwMode="auto">
            <a:xfrm>
              <a:off x="2529355" y="3390175"/>
              <a:ext cx="9392440" cy="4975329"/>
            </a:xfrm>
            <a:custGeom>
              <a:avLst/>
              <a:gdLst>
                <a:gd name="T0" fmla="*/ 0 w 4812"/>
                <a:gd name="T1" fmla="*/ 0 h 2671"/>
                <a:gd name="T2" fmla="*/ 0 w 4812"/>
                <a:gd name="T3" fmla="*/ 2147483647 h 2671"/>
                <a:gd name="T4" fmla="*/ 2147483647 w 4812"/>
                <a:gd name="T5" fmla="*/ 2147483647 h 2671"/>
                <a:gd name="T6" fmla="*/ 0 60000 65536"/>
                <a:gd name="T7" fmla="*/ 0 60000 65536"/>
                <a:gd name="T8" fmla="*/ 0 60000 65536"/>
                <a:gd name="T9" fmla="*/ 0 w 4812"/>
                <a:gd name="T10" fmla="*/ 0 h 2671"/>
                <a:gd name="T11" fmla="*/ 4812 w 4812"/>
                <a:gd name="T12" fmla="*/ 2671 h 26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12" h="2671">
                  <a:moveTo>
                    <a:pt x="0" y="0"/>
                  </a:moveTo>
                  <a:lnTo>
                    <a:pt x="0" y="2671"/>
                  </a:lnTo>
                  <a:lnTo>
                    <a:pt x="4812" y="2671"/>
                  </a:lnTo>
                </a:path>
              </a:pathLst>
            </a:custGeom>
            <a:noFill/>
            <a:ln w="28575" cap="flat" cmpd="sng">
              <a:solidFill>
                <a:srgbClr val="2714B9"/>
              </a:solidFill>
              <a:prstDash val="solid"/>
              <a:round/>
              <a:headEnd type="triangle" w="med" len="med"/>
              <a:tailEnd type="triangle" w="med" len="med"/>
            </a:ln>
          </p:spPr>
          <p:txBody>
            <a:bodyPr wrap="none" lIns="94698" tIns="47349" rIns="94698" bIns="47349" anchor="ctr"/>
            <a:lstStyle/>
            <a:p>
              <a:endParaRPr lang="en-US" dirty="0"/>
            </a:p>
          </p:txBody>
        </p:sp>
        <p:sp>
          <p:nvSpPr>
            <p:cNvPr id="66" name="Text Box 11"/>
            <p:cNvSpPr txBox="1">
              <a:spLocks noChangeArrowheads="1"/>
            </p:cNvSpPr>
            <p:nvPr/>
          </p:nvSpPr>
          <p:spPr bwMode="auto">
            <a:xfrm>
              <a:off x="3359882" y="8432254"/>
              <a:ext cx="749091" cy="357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4698" tIns="47349" rIns="94698" bIns="47349">
              <a:spAutoFit/>
            </a:bodyPr>
            <a:lstStyle/>
            <a:p>
              <a:pPr eaLnBrk="0" hangingPunct="0"/>
              <a:r>
                <a:rPr lang="en-GB" sz="1700" b="1" dirty="0">
                  <a:latin typeface="Tahoma" pitchFamily="34" charset="0"/>
                </a:rPr>
                <a:t>2010</a:t>
              </a:r>
            </a:p>
          </p:txBody>
        </p:sp>
        <p:sp>
          <p:nvSpPr>
            <p:cNvPr id="67" name="Text Box 12"/>
            <p:cNvSpPr txBox="1">
              <a:spLocks noChangeArrowheads="1"/>
            </p:cNvSpPr>
            <p:nvPr/>
          </p:nvSpPr>
          <p:spPr bwMode="auto">
            <a:xfrm>
              <a:off x="8081473" y="8432254"/>
              <a:ext cx="749091" cy="357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4698" tIns="47349" rIns="94698" bIns="47349">
              <a:spAutoFit/>
            </a:bodyPr>
            <a:lstStyle/>
            <a:p>
              <a:pPr eaLnBrk="0" hangingPunct="0"/>
              <a:r>
                <a:rPr lang="en-GB" sz="1700" b="1" dirty="0">
                  <a:latin typeface="Tahoma" pitchFamily="34" charset="0"/>
                </a:rPr>
                <a:t>2020</a:t>
              </a:r>
            </a:p>
          </p:txBody>
        </p:sp>
        <p:sp>
          <p:nvSpPr>
            <p:cNvPr id="68" name="Text Box 13"/>
            <p:cNvSpPr txBox="1">
              <a:spLocks noChangeArrowheads="1"/>
            </p:cNvSpPr>
            <p:nvPr/>
          </p:nvSpPr>
          <p:spPr bwMode="auto">
            <a:xfrm>
              <a:off x="10382010" y="8432254"/>
              <a:ext cx="749091" cy="357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4698" tIns="47349" rIns="94698" bIns="47349">
              <a:spAutoFit/>
            </a:bodyPr>
            <a:lstStyle/>
            <a:p>
              <a:pPr eaLnBrk="0" hangingPunct="0"/>
              <a:r>
                <a:rPr lang="en-GB" sz="1700" b="1" dirty="0">
                  <a:latin typeface="Tahoma" pitchFamily="34" charset="0"/>
                </a:rPr>
                <a:t>2025</a:t>
              </a:r>
            </a:p>
          </p:txBody>
        </p:sp>
        <p:sp>
          <p:nvSpPr>
            <p:cNvPr id="69" name="Text Box 14"/>
            <p:cNvSpPr txBox="1">
              <a:spLocks noChangeArrowheads="1"/>
            </p:cNvSpPr>
            <p:nvPr/>
          </p:nvSpPr>
          <p:spPr bwMode="auto">
            <a:xfrm rot="-5400000">
              <a:off x="1904843" y="6035979"/>
              <a:ext cx="848477" cy="2802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4698" tIns="47349" rIns="94698" bIns="47349">
              <a:spAutoFit/>
            </a:bodyPr>
            <a:lstStyle/>
            <a:p>
              <a:pPr eaLnBrk="0" hangingPunct="0"/>
              <a:r>
                <a:rPr lang="en-GB" sz="1200" b="1" dirty="0">
                  <a:latin typeface="Tahoma" pitchFamily="34" charset="0"/>
                </a:rPr>
                <a:t>Maturity</a:t>
              </a:r>
            </a:p>
          </p:txBody>
        </p:sp>
        <p:sp>
          <p:nvSpPr>
            <p:cNvPr id="70" name="Rectangle 15"/>
            <p:cNvSpPr>
              <a:spLocks noChangeArrowheads="1"/>
            </p:cNvSpPr>
            <p:nvPr/>
          </p:nvSpPr>
          <p:spPr bwMode="auto">
            <a:xfrm>
              <a:off x="524387" y="2976943"/>
              <a:ext cx="10401038" cy="41020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4698" tIns="47349" rIns="94698" bIns="47349" anchor="ctr"/>
            <a:lstStyle/>
            <a:p>
              <a:pPr eaLnBrk="0" hangingPunct="0"/>
              <a:r>
                <a:rPr lang="en-GB" sz="1400" b="1" dirty="0">
                  <a:solidFill>
                    <a:srgbClr val="FFFFFF"/>
                  </a:solidFill>
                  <a:latin typeface="Tahoma" pitchFamily="34" charset="0"/>
                </a:rPr>
                <a:t>MBSE Capability</a:t>
              </a:r>
            </a:p>
          </p:txBody>
        </p:sp>
        <p:sp>
          <p:nvSpPr>
            <p:cNvPr id="71" name="AutoShape 16"/>
            <p:cNvSpPr>
              <a:spLocks noChangeArrowheads="1"/>
            </p:cNvSpPr>
            <p:nvPr/>
          </p:nvSpPr>
          <p:spPr bwMode="auto">
            <a:xfrm rot="-1873602">
              <a:off x="2302652" y="5848383"/>
              <a:ext cx="7886943" cy="253735"/>
            </a:xfrm>
            <a:prstGeom prst="homePlate">
              <a:avLst>
                <a:gd name="adj" fmla="val 167073"/>
              </a:avLst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4698" tIns="47349" rIns="94698" bIns="47349" anchor="ctr"/>
            <a:lstStyle/>
            <a:p>
              <a:endParaRPr lang="en-US" dirty="0"/>
            </a:p>
          </p:txBody>
        </p:sp>
        <p:sp>
          <p:nvSpPr>
            <p:cNvPr id="72" name="Text Box 17"/>
            <p:cNvSpPr txBox="1">
              <a:spLocks noChangeArrowheads="1"/>
            </p:cNvSpPr>
            <p:nvPr/>
          </p:nvSpPr>
          <p:spPr bwMode="auto">
            <a:xfrm>
              <a:off x="718919" y="7759857"/>
              <a:ext cx="1345408" cy="4033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4698" tIns="47349" rIns="94698" bIns="47349">
              <a:spAutoFit/>
            </a:bodyPr>
            <a:lstStyle/>
            <a:p>
              <a:pPr eaLnBrk="0" hangingPunct="0"/>
              <a:r>
                <a:rPr lang="en-GB" sz="1000" b="1" dirty="0">
                  <a:latin typeface="Tahoma" pitchFamily="34" charset="0"/>
                </a:rPr>
                <a:t>Ad Hoc MBSE</a:t>
              </a:r>
            </a:p>
            <a:p>
              <a:pPr eaLnBrk="0" hangingPunct="0"/>
              <a:r>
                <a:rPr lang="en-GB" sz="1000" b="1" dirty="0">
                  <a:latin typeface="Tahoma" pitchFamily="34" charset="0"/>
                </a:rPr>
                <a:t>Document Centric</a:t>
              </a:r>
            </a:p>
          </p:txBody>
        </p:sp>
        <p:sp>
          <p:nvSpPr>
            <p:cNvPr id="73" name="Text Box 19"/>
            <p:cNvSpPr txBox="1">
              <a:spLocks noChangeArrowheads="1"/>
            </p:cNvSpPr>
            <p:nvPr/>
          </p:nvSpPr>
          <p:spPr bwMode="auto">
            <a:xfrm>
              <a:off x="727377" y="5858955"/>
              <a:ext cx="1241190" cy="4033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4698" tIns="47349" rIns="94698" bIns="47349">
              <a:spAutoFit/>
            </a:bodyPr>
            <a:lstStyle/>
            <a:p>
              <a:pPr eaLnBrk="0" hangingPunct="0"/>
              <a:r>
                <a:rPr lang="en-GB" sz="1000" b="1" dirty="0">
                  <a:latin typeface="Tahoma" pitchFamily="34" charset="0"/>
                </a:rPr>
                <a:t>Well Defined MBSE</a:t>
              </a:r>
            </a:p>
          </p:txBody>
        </p:sp>
        <p:sp>
          <p:nvSpPr>
            <p:cNvPr id="74" name="Text Box 20"/>
            <p:cNvSpPr txBox="1">
              <a:spLocks noChangeArrowheads="1"/>
            </p:cNvSpPr>
            <p:nvPr/>
          </p:nvSpPr>
          <p:spPr bwMode="auto">
            <a:xfrm>
              <a:off x="608966" y="4309054"/>
              <a:ext cx="1446397" cy="557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4698" tIns="47349" rIns="94698" bIns="47349">
              <a:spAutoFit/>
            </a:bodyPr>
            <a:lstStyle/>
            <a:p>
              <a:pPr eaLnBrk="0" hangingPunct="0"/>
              <a:r>
                <a:rPr lang="en-GB" sz="1000" b="1" dirty="0">
                  <a:latin typeface="Tahoma" pitchFamily="34" charset="0"/>
                </a:rPr>
                <a:t>Institutionalized</a:t>
              </a:r>
            </a:p>
            <a:p>
              <a:pPr eaLnBrk="0" hangingPunct="0"/>
              <a:r>
                <a:rPr lang="en-GB" sz="1000" b="1" dirty="0">
                  <a:latin typeface="Tahoma" pitchFamily="34" charset="0"/>
                </a:rPr>
                <a:t>MBSE across </a:t>
              </a:r>
            </a:p>
            <a:p>
              <a:pPr eaLnBrk="0" hangingPunct="0"/>
              <a:r>
                <a:rPr lang="en-GB" sz="1000" b="1" dirty="0">
                  <a:latin typeface="Tahoma" pitchFamily="34" charset="0"/>
                </a:rPr>
                <a:t>Academia/Industry</a:t>
              </a:r>
            </a:p>
          </p:txBody>
        </p:sp>
        <p:sp>
          <p:nvSpPr>
            <p:cNvPr id="75" name="Text Box 21"/>
            <p:cNvSpPr txBox="1">
              <a:spLocks noChangeArrowheads="1"/>
            </p:cNvSpPr>
            <p:nvPr/>
          </p:nvSpPr>
          <p:spPr bwMode="auto">
            <a:xfrm>
              <a:off x="2945447" y="2966371"/>
              <a:ext cx="1500899" cy="249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4698" tIns="47349" rIns="94698" bIns="47349">
              <a:spAutoFit/>
            </a:bodyPr>
            <a:lstStyle/>
            <a:p>
              <a:pPr eaLnBrk="0" hangingPunct="0"/>
              <a:r>
                <a:rPr lang="en-GB" sz="1000" b="1" dirty="0">
                  <a:solidFill>
                    <a:srgbClr val="FFFFFF"/>
                  </a:solidFill>
                  <a:latin typeface="Tahoma" pitchFamily="34" charset="0"/>
                </a:rPr>
                <a:t>Reduced cycle times</a:t>
              </a:r>
            </a:p>
          </p:txBody>
        </p:sp>
        <p:sp>
          <p:nvSpPr>
            <p:cNvPr id="76" name="Text Box 23"/>
            <p:cNvSpPr txBox="1">
              <a:spLocks noChangeArrowheads="1"/>
            </p:cNvSpPr>
            <p:nvPr/>
          </p:nvSpPr>
          <p:spPr bwMode="auto">
            <a:xfrm>
              <a:off x="6774736" y="2928311"/>
              <a:ext cx="4209894" cy="4033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94698" tIns="47349" rIns="94698" bIns="47349">
              <a:spAutoFit/>
            </a:bodyPr>
            <a:lstStyle/>
            <a:p>
              <a:pPr eaLnBrk="0" hangingPunct="0"/>
              <a:r>
                <a:rPr lang="en-GB" sz="1000" b="1" dirty="0">
                  <a:solidFill>
                    <a:schemeClr val="bg1"/>
                  </a:solidFill>
                  <a:latin typeface="Tahoma" pitchFamily="34" charset="0"/>
                </a:rPr>
                <a:t>Design optimization across broad trade space</a:t>
              </a:r>
            </a:p>
            <a:p>
              <a:pPr eaLnBrk="0" hangingPunct="0"/>
              <a:r>
                <a:rPr lang="en-GB" sz="1000" b="1" dirty="0">
                  <a:solidFill>
                    <a:schemeClr val="bg1"/>
                  </a:solidFill>
                  <a:latin typeface="Tahoma" pitchFamily="34" charset="0"/>
                </a:rPr>
                <a:t>Cross domain effects based analysis</a:t>
              </a:r>
            </a:p>
          </p:txBody>
        </p:sp>
        <p:sp>
          <p:nvSpPr>
            <p:cNvPr id="77" name="Text Box 24"/>
            <p:cNvSpPr txBox="1">
              <a:spLocks noChangeArrowheads="1"/>
            </p:cNvSpPr>
            <p:nvPr/>
          </p:nvSpPr>
          <p:spPr bwMode="auto">
            <a:xfrm>
              <a:off x="4894151" y="2911639"/>
              <a:ext cx="1388689" cy="40339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4698" tIns="47349" rIns="94698" bIns="47349">
              <a:spAutoFit/>
            </a:bodyPr>
            <a:lstStyle/>
            <a:p>
              <a:pPr eaLnBrk="0" hangingPunct="0"/>
              <a:r>
                <a:rPr lang="en-GB" sz="1000" b="1" dirty="0">
                  <a:solidFill>
                    <a:srgbClr val="FFFFFF"/>
                  </a:solidFill>
                  <a:latin typeface="Tahoma" pitchFamily="34" charset="0"/>
                </a:rPr>
                <a:t>System of systems</a:t>
              </a:r>
            </a:p>
            <a:p>
              <a:pPr eaLnBrk="0" hangingPunct="0"/>
              <a:r>
                <a:rPr lang="en-GB" sz="1000" b="1" dirty="0">
                  <a:solidFill>
                    <a:srgbClr val="FFFFFF"/>
                  </a:solidFill>
                  <a:latin typeface="Tahoma" pitchFamily="34" charset="0"/>
                </a:rPr>
                <a:t>interoperability</a:t>
              </a:r>
            </a:p>
          </p:txBody>
        </p:sp>
        <p:sp>
          <p:nvSpPr>
            <p:cNvPr id="78" name="Rectangle 26"/>
            <p:cNvSpPr>
              <a:spLocks noChangeArrowheads="1"/>
            </p:cNvSpPr>
            <p:nvPr/>
          </p:nvSpPr>
          <p:spPr bwMode="auto">
            <a:xfrm>
              <a:off x="6531574" y="4616940"/>
              <a:ext cx="3685506" cy="403399"/>
            </a:xfrm>
            <a:prstGeom prst="rect">
              <a:avLst/>
            </a:prstGeom>
            <a:gradFill rotWithShape="1">
              <a:gsLst>
                <a:gs pos="0">
                  <a:srgbClr val="FFFFCC">
                    <a:alpha val="74001"/>
                  </a:srgbClr>
                </a:gs>
                <a:gs pos="100000">
                  <a:srgbClr val="FFFF66">
                    <a:alpha val="77000"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lIns="94698" tIns="47349" rIns="94698" bIns="47349" anchor="ctr" anchorCtr="1">
              <a:spAutoFit/>
            </a:bodyPr>
            <a:lstStyle/>
            <a:p>
              <a:pPr algn="ctr">
                <a:defRPr/>
              </a:pPr>
              <a:r>
                <a:rPr lang="en-GB" sz="1000" b="1" dirty="0">
                  <a:latin typeface="Tahoma" pitchFamily="34" charset="0"/>
                </a:rPr>
                <a:t>Distributed &amp; secure model repositories</a:t>
              </a:r>
            </a:p>
            <a:p>
              <a:pPr algn="ctr">
                <a:defRPr/>
              </a:pPr>
              <a:r>
                <a:rPr lang="en-GB" sz="1000" b="1" dirty="0">
                  <a:latin typeface="Tahoma" pitchFamily="34" charset="0"/>
                </a:rPr>
                <a:t>crossing multiple domains</a:t>
              </a:r>
              <a:endParaRPr lang="en-US" sz="1000" b="1" i="1" dirty="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endParaRPr>
            </a:p>
          </p:txBody>
        </p:sp>
        <p:sp>
          <p:nvSpPr>
            <p:cNvPr id="79" name="Rectangle 27"/>
            <p:cNvSpPr>
              <a:spLocks noChangeArrowheads="1"/>
            </p:cNvSpPr>
            <p:nvPr/>
          </p:nvSpPr>
          <p:spPr bwMode="auto">
            <a:xfrm>
              <a:off x="5116998" y="5404340"/>
              <a:ext cx="4334647" cy="249511"/>
            </a:xfrm>
            <a:prstGeom prst="rect">
              <a:avLst/>
            </a:prstGeom>
            <a:gradFill rotWithShape="1">
              <a:gsLst>
                <a:gs pos="0">
                  <a:srgbClr val="FFFFCC">
                    <a:alpha val="74001"/>
                  </a:srgbClr>
                </a:gs>
                <a:gs pos="100000">
                  <a:srgbClr val="FFFF66">
                    <a:alpha val="76999"/>
                  </a:srgbClr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4698" tIns="47349" rIns="94698" bIns="47349" anchor="ctr" anchorCtr="1">
              <a:spAutoFit/>
            </a:bodyPr>
            <a:lstStyle/>
            <a:p>
              <a:pPr algn="ctr"/>
              <a:r>
                <a:rPr lang="en-GB" sz="1000" b="1" dirty="0">
                  <a:latin typeface="Tahoma" pitchFamily="34" charset="0"/>
                </a:rPr>
                <a:t>Defined MBSE theory, ontology, and formalisms</a:t>
              </a:r>
              <a:endParaRPr lang="en-US" sz="1000" b="1" dirty="0">
                <a:latin typeface="Tahoma" pitchFamily="34" charset="0"/>
              </a:endParaRPr>
            </a:p>
          </p:txBody>
        </p:sp>
        <p:sp>
          <p:nvSpPr>
            <p:cNvPr id="80" name="Rectangle 28"/>
            <p:cNvSpPr>
              <a:spLocks noChangeArrowheads="1"/>
            </p:cNvSpPr>
            <p:nvPr/>
          </p:nvSpPr>
          <p:spPr bwMode="auto">
            <a:xfrm>
              <a:off x="2532298" y="7639328"/>
              <a:ext cx="2564842" cy="249511"/>
            </a:xfrm>
            <a:prstGeom prst="rect">
              <a:avLst/>
            </a:prstGeom>
            <a:gradFill rotWithShape="1">
              <a:gsLst>
                <a:gs pos="0">
                  <a:srgbClr val="FFFFCC">
                    <a:alpha val="74001"/>
                  </a:srgbClr>
                </a:gs>
                <a:gs pos="100000">
                  <a:srgbClr val="FFFF66">
                    <a:alpha val="76999"/>
                  </a:srgbClr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4698" tIns="47349" rIns="94698" bIns="47349" anchor="ctr" anchorCtr="1">
              <a:spAutoFit/>
            </a:bodyPr>
            <a:lstStyle/>
            <a:p>
              <a:pPr algn="ctr"/>
              <a:r>
                <a:rPr lang="en-GB" sz="1000" b="1" dirty="0">
                  <a:latin typeface="Tahoma" pitchFamily="34" charset="0"/>
                </a:rPr>
                <a:t>Emerging MBSE standards</a:t>
              </a:r>
              <a:endParaRPr lang="en-US" sz="1000" b="1" dirty="0">
                <a:latin typeface="Tahoma" pitchFamily="34" charset="0"/>
              </a:endParaRPr>
            </a:p>
          </p:txBody>
        </p:sp>
        <p:sp>
          <p:nvSpPr>
            <p:cNvPr id="81" name="Rectangle 29"/>
            <p:cNvSpPr>
              <a:spLocks noChangeArrowheads="1"/>
            </p:cNvSpPr>
            <p:nvPr/>
          </p:nvSpPr>
          <p:spPr bwMode="auto">
            <a:xfrm>
              <a:off x="3226670" y="6809637"/>
              <a:ext cx="3442344" cy="403399"/>
            </a:xfrm>
            <a:prstGeom prst="rect">
              <a:avLst/>
            </a:prstGeom>
            <a:gradFill rotWithShape="1">
              <a:gsLst>
                <a:gs pos="0">
                  <a:srgbClr val="FFFFCC">
                    <a:alpha val="74001"/>
                  </a:srgbClr>
                </a:gs>
                <a:gs pos="100000">
                  <a:srgbClr val="FFFF66">
                    <a:alpha val="76999"/>
                  </a:srgbClr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4698" tIns="47349" rIns="94698" bIns="47349" anchor="ctr" anchorCtr="1">
              <a:spAutoFit/>
            </a:bodyPr>
            <a:lstStyle/>
            <a:p>
              <a:pPr algn="ctr"/>
              <a:r>
                <a:rPr lang="en-GB" sz="1000" b="1" dirty="0">
                  <a:latin typeface="Tahoma" pitchFamily="34" charset="0"/>
                </a:rPr>
                <a:t>Matured MBSE methods and metrics,</a:t>
              </a:r>
            </a:p>
            <a:p>
              <a:pPr algn="ctr"/>
              <a:r>
                <a:rPr lang="en-GB" sz="1000" b="1" dirty="0">
                  <a:latin typeface="Tahoma" pitchFamily="34" charset="0"/>
                </a:rPr>
                <a:t>Integrated  System/HW/SW models</a:t>
              </a:r>
              <a:endParaRPr lang="en-US" sz="1000" b="1" dirty="0">
                <a:latin typeface="Tahoma" pitchFamily="34" charset="0"/>
              </a:endParaRPr>
            </a:p>
          </p:txBody>
        </p:sp>
        <p:sp>
          <p:nvSpPr>
            <p:cNvPr id="83" name="Rounded Rectangular Callout 82"/>
            <p:cNvSpPr/>
            <p:nvPr/>
          </p:nvSpPr>
          <p:spPr>
            <a:xfrm>
              <a:off x="2589970" y="4924929"/>
              <a:ext cx="1623907" cy="341976"/>
            </a:xfrm>
            <a:prstGeom prst="wedgeRoundRectCallout">
              <a:avLst>
                <a:gd name="adj1" fmla="val 57193"/>
                <a:gd name="adj2" fmla="val 269423"/>
                <a:gd name="adj3" fmla="val 16667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98" tIns="47349" rIns="94698" bIns="47349" rtlCol="0" anchor="ctr"/>
            <a:lstStyle/>
            <a:p>
              <a:pPr algn="ctr"/>
              <a:r>
                <a:rPr lang="en-US" sz="1200" b="1" dirty="0" smtClean="0"/>
                <a:t>We are here</a:t>
              </a:r>
              <a:endParaRPr lang="en-US" sz="1200" b="1" dirty="0"/>
            </a:p>
          </p:txBody>
        </p:sp>
        <p:sp>
          <p:nvSpPr>
            <p:cNvPr id="82" name="Rectangle 30"/>
            <p:cNvSpPr>
              <a:spLocks noChangeArrowheads="1"/>
            </p:cNvSpPr>
            <p:nvPr/>
          </p:nvSpPr>
          <p:spPr bwMode="auto">
            <a:xfrm>
              <a:off x="4004791" y="6023058"/>
              <a:ext cx="4028051" cy="403399"/>
            </a:xfrm>
            <a:prstGeom prst="rect">
              <a:avLst/>
            </a:prstGeom>
            <a:gradFill rotWithShape="1">
              <a:gsLst>
                <a:gs pos="0">
                  <a:srgbClr val="FFFFCC">
                    <a:alpha val="74001"/>
                  </a:srgbClr>
                </a:gs>
                <a:gs pos="100000">
                  <a:srgbClr val="FFFF66">
                    <a:alpha val="76999"/>
                  </a:srgbClr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94698" tIns="47349" rIns="94698" bIns="47349" anchor="ctr" anchorCtr="1">
              <a:spAutoFit/>
            </a:bodyPr>
            <a:lstStyle/>
            <a:p>
              <a:pPr algn="ctr"/>
              <a:r>
                <a:rPr lang="en-GB" sz="1000" b="1" dirty="0">
                  <a:latin typeface="Tahoma" pitchFamily="34" charset="0"/>
                </a:rPr>
                <a:t>Architecture model integrated </a:t>
              </a:r>
            </a:p>
            <a:p>
              <a:pPr algn="ctr"/>
              <a:r>
                <a:rPr lang="en-GB" sz="1000" b="1" dirty="0">
                  <a:latin typeface="Tahoma" pitchFamily="34" charset="0"/>
                </a:rPr>
                <a:t>with Simulation, Analysis, and Visualization</a:t>
              </a:r>
              <a:endParaRPr lang="en-US" sz="1000" b="1" dirty="0">
                <a:latin typeface="Tahoma" pitchFamily="34" charset="0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>
          <a:xfrm rot="5400000">
            <a:off x="1219200" y="3657600"/>
            <a:ext cx="3962400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4516" y="6477000"/>
            <a:ext cx="288168" cy="297651"/>
          </a:xfrm>
        </p:spPr>
        <p:txBody>
          <a:bodyPr/>
          <a:lstStyle/>
          <a:p>
            <a:pPr>
              <a:defRPr/>
            </a:pPr>
            <a:fld id="{09F2D3E2-BC01-4DEB-A4A7-58F97DA319C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715000" y="4267200"/>
            <a:ext cx="1031051" cy="369318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S/W Component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Specifications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>
            <a:stCxn id="44" idx="2"/>
            <a:endCxn id="63" idx="0"/>
          </p:cNvCxnSpPr>
          <p:nvPr/>
        </p:nvCxnSpPr>
        <p:spPr>
          <a:xfrm rot="5400000">
            <a:off x="3936094" y="4166506"/>
            <a:ext cx="965200" cy="455388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52400" y="4343400"/>
            <a:ext cx="1236210" cy="369318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Network Component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Specifications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9" name="Straight Arrow Connector 28"/>
          <p:cNvCxnSpPr>
            <a:stCxn id="62" idx="2"/>
            <a:endCxn id="64" idx="0"/>
          </p:cNvCxnSpPr>
          <p:nvPr/>
        </p:nvCxnSpPr>
        <p:spPr>
          <a:xfrm rot="16200000" flipH="1">
            <a:off x="827617" y="4345516"/>
            <a:ext cx="1024467" cy="190499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867400" y="2995139"/>
            <a:ext cx="917623" cy="369318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Structure and 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Interfaces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862250" y="6324600"/>
            <a:ext cx="5208003" cy="3385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lIns="91427" tIns="45713" rIns="91427" bIns="45713" rtlCol="0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IT TAKES MANY MODELS TO DESCRIBE  A SYSTEM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386801" y="2940490"/>
            <a:ext cx="780957" cy="369318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pPr algn="ctr"/>
            <a:r>
              <a:rPr lang="en-US" sz="900" dirty="0" smtClean="0">
                <a:latin typeface="Arial" pitchFamily="34" charset="0"/>
                <a:cs typeface="Arial" pitchFamily="34" charset="0"/>
              </a:rPr>
              <a:t>Design</a:t>
            </a:r>
          </a:p>
          <a:p>
            <a:pPr algn="ctr"/>
            <a:r>
              <a:rPr lang="en-US" sz="900" dirty="0" smtClean="0">
                <a:latin typeface="Arial" pitchFamily="34" charset="0"/>
                <a:cs typeface="Arial" pitchFamily="34" charset="0"/>
              </a:rPr>
              <a:t>Parameters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1" name="Straight Arrow Connector 50"/>
          <p:cNvCxnSpPr>
            <a:stCxn id="44" idx="1"/>
            <a:endCxn id="62" idx="3"/>
          </p:cNvCxnSpPr>
          <p:nvPr/>
        </p:nvCxnSpPr>
        <p:spPr>
          <a:xfrm rot="10800000" flipV="1">
            <a:off x="2311401" y="3411089"/>
            <a:ext cx="1113974" cy="1367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424119" y="1433785"/>
            <a:ext cx="1729935" cy="400095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Other Engineering Domain </a:t>
            </a:r>
          </a:p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Models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390433" y="1090292"/>
            <a:ext cx="1277888" cy="246207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sz="1000" dirty="0" smtClean="0">
                <a:latin typeface="Arial" pitchFamily="34" charset="0"/>
                <a:cs typeface="Arial" pitchFamily="34" charset="0"/>
              </a:rPr>
              <a:t>SE Domain Models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425375" y="2910580"/>
            <a:ext cx="2442025" cy="10010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b="1" dirty="0" smtClean="0"/>
              <a:t>Structure</a:t>
            </a:r>
          </a:p>
          <a:p>
            <a:pPr algn="ctr"/>
            <a:r>
              <a:rPr lang="en-US" b="1" dirty="0" smtClean="0"/>
              <a:t>Models</a:t>
            </a:r>
          </a:p>
          <a:p>
            <a:pPr algn="ctr"/>
            <a:r>
              <a:rPr lang="en-US" sz="1000" dirty="0" smtClean="0"/>
              <a:t>(External and Internal Block)</a:t>
            </a:r>
          </a:p>
        </p:txBody>
      </p:sp>
      <p:cxnSp>
        <p:nvCxnSpPr>
          <p:cNvPr id="70" name="Straight Arrow Connector 69"/>
          <p:cNvCxnSpPr>
            <a:endCxn id="65" idx="0"/>
          </p:cNvCxnSpPr>
          <p:nvPr/>
        </p:nvCxnSpPr>
        <p:spPr>
          <a:xfrm rot="5400000">
            <a:off x="6203954" y="4451350"/>
            <a:ext cx="1219197" cy="88903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3429000" y="4267200"/>
            <a:ext cx="1031051" cy="369318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H/W Component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Specifications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Rounded Rectangle 98"/>
          <p:cNvSpPr/>
          <p:nvPr/>
        </p:nvSpPr>
        <p:spPr>
          <a:xfrm>
            <a:off x="6802764" y="1097602"/>
            <a:ext cx="540938" cy="22735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7" tIns="45713" rIns="91427" bIns="45713"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6787319" y="1424932"/>
            <a:ext cx="572096" cy="22883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7" tIns="45713" rIns="91427" bIns="45713" rtlCol="0" anchor="ctr"/>
          <a:lstStyle/>
          <a:p>
            <a:pPr algn="ctr"/>
            <a:endParaRPr lang="en-US" sz="900" dirty="0" smtClean="0"/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0" y="62820"/>
            <a:ext cx="6705600" cy="838200"/>
          </a:xfrm>
        </p:spPr>
        <p:txBody>
          <a:bodyPr/>
          <a:lstStyle/>
          <a:p>
            <a:r>
              <a:rPr lang="en-US" dirty="0" smtClean="0"/>
              <a:t>  Modeling Framework for MBSE</a:t>
            </a:r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>
            <a:off x="177800" y="2921000"/>
            <a:ext cx="2133601" cy="10075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b="1" dirty="0" smtClean="0"/>
              <a:t>Parametrics </a:t>
            </a:r>
          </a:p>
          <a:p>
            <a:pPr algn="ctr"/>
            <a:r>
              <a:rPr lang="en-US" b="1" dirty="0" smtClean="0"/>
              <a:t>Models</a:t>
            </a:r>
          </a:p>
          <a:p>
            <a:pPr algn="ctr"/>
            <a:r>
              <a:rPr lang="en-US" sz="900" dirty="0" smtClean="0"/>
              <a:t>(Mathematic Formulas and Constraints)</a:t>
            </a:r>
          </a:p>
        </p:txBody>
      </p:sp>
      <p:sp>
        <p:nvSpPr>
          <p:cNvPr id="63" name="Oval 62"/>
          <p:cNvSpPr/>
          <p:nvPr/>
        </p:nvSpPr>
        <p:spPr>
          <a:xfrm>
            <a:off x="3048000" y="4876800"/>
            <a:ext cx="2286000" cy="10387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sz="1600" b="1" dirty="0" smtClean="0"/>
              <a:t>Hardware</a:t>
            </a:r>
          </a:p>
          <a:p>
            <a:pPr algn="ctr"/>
            <a:r>
              <a:rPr lang="en-US" sz="1600" b="1" dirty="0" smtClean="0"/>
              <a:t>Design </a:t>
            </a:r>
          </a:p>
          <a:p>
            <a:pPr algn="ctr"/>
            <a:r>
              <a:rPr lang="en-US" sz="1600" b="1" dirty="0" smtClean="0"/>
              <a:t>Models</a:t>
            </a:r>
          </a:p>
          <a:p>
            <a:pPr algn="ctr"/>
            <a:r>
              <a:rPr lang="en-US" sz="800" b="1" dirty="0" smtClean="0"/>
              <a:t>(VHDL, </a:t>
            </a:r>
            <a:r>
              <a:rPr lang="en-US" sz="800" b="1" dirty="0" err="1" smtClean="0"/>
              <a:t>Modelica</a:t>
            </a:r>
            <a:r>
              <a:rPr lang="en-US" sz="800" b="1" dirty="0" smtClean="0"/>
              <a:t>, </a:t>
            </a:r>
            <a:r>
              <a:rPr lang="en-US" sz="800" b="1" dirty="0" err="1" smtClean="0"/>
              <a:t>Matlab</a:t>
            </a:r>
            <a:r>
              <a:rPr lang="en-US" sz="800" b="1" dirty="0" smtClean="0"/>
              <a:t>)</a:t>
            </a:r>
          </a:p>
        </p:txBody>
      </p:sp>
      <p:sp>
        <p:nvSpPr>
          <p:cNvPr id="64" name="Oval 63"/>
          <p:cNvSpPr/>
          <p:nvPr/>
        </p:nvSpPr>
        <p:spPr>
          <a:xfrm>
            <a:off x="304800" y="4953000"/>
            <a:ext cx="2260599" cy="10387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sz="1600" b="1" dirty="0" smtClean="0"/>
              <a:t>Network</a:t>
            </a:r>
          </a:p>
          <a:p>
            <a:pPr algn="ctr"/>
            <a:r>
              <a:rPr lang="en-US" sz="1600" b="1" dirty="0" smtClean="0"/>
              <a:t>Design </a:t>
            </a:r>
          </a:p>
          <a:p>
            <a:pPr algn="ctr"/>
            <a:r>
              <a:rPr lang="en-US" sz="1600" b="1" dirty="0" smtClean="0"/>
              <a:t>Models</a:t>
            </a:r>
          </a:p>
          <a:p>
            <a:pPr algn="ctr"/>
            <a:r>
              <a:rPr lang="en-US" sz="800" b="1" dirty="0" smtClean="0"/>
              <a:t>(OPNET, QUALNET)</a:t>
            </a:r>
          </a:p>
        </p:txBody>
      </p:sp>
      <p:sp>
        <p:nvSpPr>
          <p:cNvPr id="65" name="Oval 64"/>
          <p:cNvSpPr/>
          <p:nvPr/>
        </p:nvSpPr>
        <p:spPr>
          <a:xfrm>
            <a:off x="5638800" y="5105400"/>
            <a:ext cx="2260599" cy="1038792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sz="1600" b="1" dirty="0" smtClean="0"/>
              <a:t>Software</a:t>
            </a:r>
          </a:p>
          <a:p>
            <a:pPr algn="ctr"/>
            <a:r>
              <a:rPr lang="en-US" sz="1600" b="1" dirty="0" smtClean="0"/>
              <a:t>Design</a:t>
            </a:r>
          </a:p>
          <a:p>
            <a:pPr algn="ctr"/>
            <a:r>
              <a:rPr lang="en-US" sz="1600" b="1" dirty="0" smtClean="0"/>
              <a:t>Models</a:t>
            </a:r>
          </a:p>
          <a:p>
            <a:pPr algn="ctr"/>
            <a:r>
              <a:rPr lang="en-US" sz="800" b="1" dirty="0" smtClean="0"/>
              <a:t>(UML)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3514969" y="1271953"/>
            <a:ext cx="2269067" cy="106680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b="1" dirty="0" smtClean="0"/>
              <a:t>Requirements Models </a:t>
            </a:r>
          </a:p>
          <a:p>
            <a:pPr algn="ctr"/>
            <a:r>
              <a:rPr lang="en-US" sz="900" dirty="0" smtClean="0"/>
              <a:t>(DOORS, </a:t>
            </a:r>
            <a:r>
              <a:rPr lang="en-US" sz="900" dirty="0" err="1" smtClean="0"/>
              <a:t>ReqPro</a:t>
            </a:r>
            <a:r>
              <a:rPr lang="en-US" sz="900" dirty="0" smtClean="0"/>
              <a:t>, Excel)</a:t>
            </a:r>
          </a:p>
        </p:txBody>
      </p:sp>
      <p:cxnSp>
        <p:nvCxnSpPr>
          <p:cNvPr id="50" name="Straight Arrow Connector 49"/>
          <p:cNvCxnSpPr>
            <a:stCxn id="66" idx="1"/>
            <a:endCxn id="62" idx="0"/>
          </p:cNvCxnSpPr>
          <p:nvPr/>
        </p:nvCxnSpPr>
        <p:spPr>
          <a:xfrm rot="10800000" flipV="1">
            <a:off x="1244601" y="1805354"/>
            <a:ext cx="2270368" cy="111564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1263196" y="1756482"/>
            <a:ext cx="960493" cy="369318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Non-functional 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Requirements</a:t>
            </a:r>
          </a:p>
        </p:txBody>
      </p:sp>
      <p:cxnSp>
        <p:nvCxnSpPr>
          <p:cNvPr id="85" name="Straight Arrow Connector 84"/>
          <p:cNvCxnSpPr>
            <a:stCxn id="66" idx="3"/>
            <a:endCxn id="54" idx="0"/>
          </p:cNvCxnSpPr>
          <p:nvPr/>
        </p:nvCxnSpPr>
        <p:spPr>
          <a:xfrm>
            <a:off x="5784036" y="1805354"/>
            <a:ext cx="1970373" cy="111564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6945815" y="1943100"/>
            <a:ext cx="902785" cy="369318"/>
          </a:xfrm>
          <a:prstGeom prst="rect">
            <a:avLst/>
          </a:prstGeom>
          <a:noFill/>
        </p:spPr>
        <p:txBody>
          <a:bodyPr wrap="none" lIns="91427" tIns="45713" rIns="91427" bIns="45713" rtlCol="0">
            <a:spAutoFit/>
          </a:bodyPr>
          <a:lstStyle/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Functional</a:t>
            </a:r>
          </a:p>
          <a:p>
            <a:r>
              <a:rPr lang="en-US" sz="900" dirty="0" smtClean="0">
                <a:latin typeface="Arial" pitchFamily="34" charset="0"/>
                <a:cs typeface="Arial" pitchFamily="34" charset="0"/>
              </a:rPr>
              <a:t>Requirements</a:t>
            </a:r>
          </a:p>
        </p:txBody>
      </p:sp>
      <p:sp>
        <p:nvSpPr>
          <p:cNvPr id="59" name="Oval 58"/>
          <p:cNvSpPr/>
          <p:nvPr/>
        </p:nvSpPr>
        <p:spPr>
          <a:xfrm>
            <a:off x="6934200" y="4267200"/>
            <a:ext cx="1885002" cy="77661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System Visualizations   </a:t>
            </a:r>
            <a:r>
              <a:rPr lang="en-US" sz="105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(GUI Software)</a:t>
            </a:r>
          </a:p>
        </p:txBody>
      </p:sp>
      <p:cxnSp>
        <p:nvCxnSpPr>
          <p:cNvPr id="60" name="Straight Arrow Connector 59"/>
          <p:cNvCxnSpPr/>
          <p:nvPr/>
        </p:nvCxnSpPr>
        <p:spPr>
          <a:xfrm rot="16200000" flipH="1">
            <a:off x="7607827" y="3949421"/>
            <a:ext cx="482352" cy="806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ounded Rectangle 53"/>
          <p:cNvSpPr/>
          <p:nvPr/>
        </p:nvSpPr>
        <p:spPr>
          <a:xfrm>
            <a:off x="6771218" y="2921000"/>
            <a:ext cx="1966381" cy="9649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27" tIns="45713" rIns="91427" bIns="45713" rtlCol="0" anchor="ctr"/>
          <a:lstStyle/>
          <a:p>
            <a:pPr algn="ctr"/>
            <a:r>
              <a:rPr lang="en-US" b="1" dirty="0" smtClean="0"/>
              <a:t>Behavior </a:t>
            </a:r>
          </a:p>
          <a:p>
            <a:pPr algn="ctr"/>
            <a:r>
              <a:rPr lang="en-US" b="1" dirty="0" smtClean="0"/>
              <a:t>Models</a:t>
            </a:r>
          </a:p>
          <a:p>
            <a:pPr algn="ctr"/>
            <a:r>
              <a:rPr lang="en-US" sz="1000" dirty="0" smtClean="0"/>
              <a:t>(Use Case, Activity, Sequence and State Machine)</a:t>
            </a:r>
          </a:p>
        </p:txBody>
      </p:sp>
      <p:cxnSp>
        <p:nvCxnSpPr>
          <p:cNvPr id="61" name="Straight Arrow Connector 60"/>
          <p:cNvCxnSpPr>
            <a:stCxn id="54" idx="1"/>
            <a:endCxn id="44" idx="3"/>
          </p:cNvCxnSpPr>
          <p:nvPr/>
        </p:nvCxnSpPr>
        <p:spPr>
          <a:xfrm rot="10800000" flipV="1">
            <a:off x="5867400" y="3403482"/>
            <a:ext cx="903818" cy="7607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934200" y="3960182"/>
            <a:ext cx="1038223" cy="230818"/>
          </a:xfrm>
          <a:prstGeom prst="rect">
            <a:avLst/>
          </a:prstGeom>
          <a:noFill/>
        </p:spPr>
        <p:txBody>
          <a:bodyPr wrap="square" lIns="91427" tIns="45713" rIns="91427" bIns="45713" rtlCol="0">
            <a:spAutoFit/>
          </a:bodyPr>
          <a:lstStyle/>
          <a:p>
            <a:pPr algn="ctr"/>
            <a:r>
              <a:rPr lang="en-US" sz="900" dirty="0" smtClean="0">
                <a:latin typeface="Arial" pitchFamily="34" charset="0"/>
                <a:cs typeface="Arial" pitchFamily="34" charset="0"/>
              </a:rPr>
              <a:t>Sequence</a:t>
            </a:r>
            <a:endParaRPr lang="en-US" sz="9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90600"/>
            <a:ext cx="7956000" cy="888600"/>
          </a:xfrm>
        </p:spPr>
        <p:txBody>
          <a:bodyPr/>
          <a:lstStyle/>
          <a:p>
            <a:r>
              <a:rPr lang="en-US" dirty="0" smtClean="0"/>
              <a:t>  Four Pillars of SysML</a:t>
            </a:r>
          </a:p>
        </p:txBody>
      </p:sp>
      <p:pic>
        <p:nvPicPr>
          <p:cNvPr id="20483" name="Picture 5" descr="Figure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5926" y="1188041"/>
            <a:ext cx="5178074" cy="492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1703859" y="6477000"/>
            <a:ext cx="5715000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n-GB" sz="1050" dirty="0">
                <a:solidFill>
                  <a:srgbClr val="CC0000"/>
                </a:solidFill>
              </a:rPr>
              <a:t>Source: </a:t>
            </a:r>
            <a:r>
              <a:rPr lang="en-GB" sz="1050" dirty="0" smtClean="0">
                <a:solidFill>
                  <a:srgbClr val="CC0000"/>
                </a:solidFill>
              </a:rPr>
              <a:t>The </a:t>
            </a:r>
            <a:r>
              <a:rPr lang="en-GB" sz="1050" dirty="0">
                <a:solidFill>
                  <a:srgbClr val="CC0000"/>
                </a:solidFill>
              </a:rPr>
              <a:t>OMG </a:t>
            </a:r>
            <a:r>
              <a:rPr lang="en-GB" sz="1050" dirty="0" err="1">
                <a:solidFill>
                  <a:srgbClr val="CC0000"/>
                </a:solidFill>
              </a:rPr>
              <a:t>SysML</a:t>
            </a:r>
            <a:r>
              <a:rPr lang="en-GB" sz="1050" dirty="0">
                <a:solidFill>
                  <a:srgbClr val="CC0000"/>
                </a:solidFill>
              </a:rPr>
              <a:t> Resource Page, 11 February 2008</a:t>
            </a: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76200" y="6415088"/>
            <a:ext cx="457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buClrTx/>
              <a:buSzTx/>
              <a:buFontTx/>
              <a:buNone/>
            </a:pPr>
            <a:r>
              <a:rPr lang="en-GB">
                <a:latin typeface="Tahoma" charset="0"/>
              </a:rPr>
              <a:t>18</a:t>
            </a:r>
          </a:p>
        </p:txBody>
      </p:sp>
      <p:sp>
        <p:nvSpPr>
          <p:cNvPr id="7" name="Rectangle 6"/>
          <p:cNvSpPr/>
          <p:nvPr/>
        </p:nvSpPr>
        <p:spPr>
          <a:xfrm>
            <a:off x="-382085" y="1054004"/>
            <a:ext cx="4572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defTabSz="914400">
              <a:buClrTx/>
              <a:buSzTx/>
              <a:buFontTx/>
              <a:buNone/>
            </a:pPr>
            <a:r>
              <a:rPr lang="en-US" sz="2000" b="1" dirty="0" smtClean="0">
                <a:latin typeface="Tahoma" charset="0"/>
              </a:rPr>
              <a:t>Requirements</a:t>
            </a:r>
            <a:r>
              <a:rPr lang="en-US" sz="2000" dirty="0" smtClean="0">
                <a:latin typeface="Tahoma" charset="0"/>
              </a:rPr>
              <a:t> - </a:t>
            </a:r>
            <a:r>
              <a:rPr lang="en-US" sz="1600" dirty="0" smtClean="0">
                <a:latin typeface="Tahoma" charset="0"/>
              </a:rPr>
              <a:t>Operational, functional, and non-functional requirements and their relationships with other requirements and/or model objects.</a:t>
            </a:r>
          </a:p>
          <a:p>
            <a:pPr lvl="1" defTabSz="914400">
              <a:buClrTx/>
              <a:buSzTx/>
              <a:buFontTx/>
              <a:buNone/>
            </a:pPr>
            <a:endParaRPr lang="en-US" sz="1600" dirty="0" smtClean="0">
              <a:latin typeface="Tahoma" charset="0"/>
            </a:endParaRPr>
          </a:p>
          <a:p>
            <a:pPr lvl="1" defTabSz="914400">
              <a:buClrTx/>
              <a:buSzTx/>
              <a:buFontTx/>
              <a:buNone/>
            </a:pPr>
            <a:r>
              <a:rPr lang="en-US" sz="2000" b="1" dirty="0" smtClean="0">
                <a:latin typeface="Tahoma" charset="0"/>
              </a:rPr>
              <a:t>Structure</a:t>
            </a:r>
            <a:r>
              <a:rPr lang="en-US" sz="2000" dirty="0" smtClean="0">
                <a:latin typeface="Tahoma" charset="0"/>
              </a:rPr>
              <a:t> - </a:t>
            </a:r>
            <a:r>
              <a:rPr lang="en-US" sz="1600" dirty="0" smtClean="0">
                <a:latin typeface="Tahoma" charset="0"/>
              </a:rPr>
              <a:t>Enterprise and system </a:t>
            </a:r>
          </a:p>
          <a:p>
            <a:pPr lvl="1" defTabSz="914400">
              <a:buClrTx/>
              <a:buSzTx/>
              <a:buFontTx/>
              <a:buNone/>
            </a:pPr>
            <a:r>
              <a:rPr lang="en-US" sz="1600" dirty="0" smtClean="0">
                <a:latin typeface="Tahoma" charset="0"/>
              </a:rPr>
              <a:t>level contexts from both the logical and physical viewpoints.</a:t>
            </a:r>
          </a:p>
          <a:p>
            <a:pPr lvl="1" defTabSz="914400">
              <a:buClrTx/>
              <a:buSzTx/>
              <a:buFontTx/>
              <a:buNone/>
            </a:pPr>
            <a:endParaRPr lang="en-US" sz="1600" dirty="0" smtClean="0">
              <a:latin typeface="Tahoma" charset="0"/>
            </a:endParaRPr>
          </a:p>
          <a:p>
            <a:pPr lvl="1" defTabSz="914400">
              <a:buClrTx/>
              <a:buSzTx/>
              <a:buFontTx/>
              <a:buNone/>
            </a:pPr>
            <a:r>
              <a:rPr lang="en-US" sz="2000" b="1" dirty="0" smtClean="0">
                <a:latin typeface="Tahoma" charset="0"/>
              </a:rPr>
              <a:t>Behavior</a:t>
            </a:r>
            <a:r>
              <a:rPr lang="en-US" sz="2000" dirty="0" smtClean="0">
                <a:latin typeface="Tahoma" charset="0"/>
              </a:rPr>
              <a:t> -</a:t>
            </a:r>
            <a:r>
              <a:rPr lang="en-US" sz="1600" dirty="0" smtClean="0">
                <a:latin typeface="Tahoma" charset="0"/>
              </a:rPr>
              <a:t>Intended and unintended behaviors for a given system of interest.</a:t>
            </a:r>
          </a:p>
          <a:p>
            <a:pPr lvl="1" defTabSz="914400">
              <a:buClrTx/>
              <a:buSzTx/>
              <a:buFontTx/>
              <a:buNone/>
            </a:pPr>
            <a:endParaRPr lang="en-US" sz="1600" dirty="0" smtClean="0">
              <a:latin typeface="Tahoma" charset="0"/>
            </a:endParaRPr>
          </a:p>
          <a:p>
            <a:pPr lvl="1" defTabSz="914400">
              <a:buClrTx/>
              <a:buSzTx/>
              <a:buFontTx/>
              <a:buNone/>
            </a:pPr>
            <a:r>
              <a:rPr lang="en-US" sz="2000" b="1" dirty="0" err="1" smtClean="0">
                <a:latin typeface="Tahoma" charset="0"/>
              </a:rPr>
              <a:t>Parametrics</a:t>
            </a:r>
            <a:r>
              <a:rPr lang="en-US" sz="2000" b="1" dirty="0" smtClean="0">
                <a:latin typeface="Tahoma" charset="0"/>
              </a:rPr>
              <a:t> </a:t>
            </a:r>
            <a:r>
              <a:rPr lang="en-US" sz="2000" dirty="0" smtClean="0">
                <a:latin typeface="Tahoma" charset="0"/>
              </a:rPr>
              <a:t>-</a:t>
            </a:r>
            <a:r>
              <a:rPr lang="en-US" sz="2000" b="1" dirty="0" smtClean="0">
                <a:latin typeface="Tahoma" charset="0"/>
              </a:rPr>
              <a:t> </a:t>
            </a:r>
            <a:r>
              <a:rPr lang="en-US" sz="1600" dirty="0" smtClean="0">
                <a:latin typeface="Tahoma" charset="0"/>
              </a:rPr>
              <a:t>Formal relationships and constraints levied on system and its components such as Measures of Effectiveness/Key Performance Parameters (MOEs/KPPs).  Tied to system architecture and/or Processes. Allows SEs to perform various systems analysis activities such as trade studies, engineering budgets and design optimization.</a:t>
            </a:r>
            <a:endParaRPr lang="en-US" sz="1600" dirty="0">
              <a:latin typeface="Tahoma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82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65176" y="68643"/>
            <a:ext cx="6705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cs typeface="Arial" pitchFamily="34" charset="0"/>
              </a:rPr>
              <a:t>MBSE Process </a:t>
            </a:r>
            <a:br>
              <a:rPr lang="en-US" dirty="0" smtClean="0">
                <a:latin typeface="Arial" pitchFamily="34" charset="0"/>
                <a:cs typeface="Arial" pitchFamily="34" charset="0"/>
              </a:rPr>
            </a:br>
            <a:r>
              <a:rPr lang="en-US" dirty="0" smtClean="0">
                <a:latin typeface="Arial" pitchFamily="34" charset="0"/>
                <a:cs typeface="Arial" pitchFamily="34" charset="0"/>
              </a:rPr>
              <a:t>Using SysML, Rhapsody and Harmony</a:t>
            </a: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E3CDA20-D61B-4CE0-89C5-786A9D33D4FF}" type="slidenum">
              <a:rPr lang="en-US"/>
              <a:pPr/>
              <a:t>9</a:t>
            </a:fld>
            <a:endParaRPr lang="en-US"/>
          </a:p>
        </p:txBody>
      </p:sp>
      <p:pic>
        <p:nvPicPr>
          <p:cNvPr id="6" name="Picture 5" descr="MBSE Process_r1_NEW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1143000"/>
            <a:ext cx="8839200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GTheme">
  <a:themeElements>
    <a:clrScheme name="Default Design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5DAA"/>
      </a:accent1>
      <a:accent2>
        <a:srgbClr val="CC0000"/>
      </a:accent2>
      <a:accent3>
        <a:srgbClr val="FFFFFF"/>
      </a:accent3>
      <a:accent4>
        <a:srgbClr val="000000"/>
      </a:accent4>
      <a:accent5>
        <a:srgbClr val="AAB6D2"/>
      </a:accent5>
      <a:accent6>
        <a:srgbClr val="B90000"/>
      </a:accent6>
      <a:hlink>
        <a:srgbClr val="4FAFFF"/>
      </a:hlink>
      <a:folHlink>
        <a:srgbClr val="009600"/>
      </a:folHlink>
    </a:clrScheme>
    <a:fontScheme name="Default Design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5DAA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B6D2"/>
        </a:accent5>
        <a:accent6>
          <a:srgbClr val="B90000"/>
        </a:accent6>
        <a:hlink>
          <a:srgbClr val="4FAFFF"/>
        </a:hlink>
        <a:folHlink>
          <a:srgbClr val="00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5DAA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AAB6D2"/>
        </a:accent5>
        <a:accent6>
          <a:srgbClr val="B90000"/>
        </a:accent6>
        <a:hlink>
          <a:srgbClr val="4FAFFF"/>
        </a:hlink>
        <a:folHlink>
          <a:srgbClr val="009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</TotalTime>
  <Words>1640</Words>
  <Application>Microsoft Office PowerPoint</Application>
  <PresentationFormat>On-screen Show (4:3)</PresentationFormat>
  <Paragraphs>312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NGTheme</vt:lpstr>
      <vt:lpstr>Using Simulation and Visualization to Support MBSE </vt:lpstr>
      <vt:lpstr>Objectives</vt:lpstr>
      <vt:lpstr>Agenda</vt:lpstr>
      <vt:lpstr>Outline</vt:lpstr>
      <vt:lpstr>Architectural Modeling Purpose</vt:lpstr>
      <vt:lpstr>  MBSE Strategic Roadmap</vt:lpstr>
      <vt:lpstr>  Modeling Framework for MBSE</vt:lpstr>
      <vt:lpstr>  Four Pillars of SysML</vt:lpstr>
      <vt:lpstr>MBSE Process  Using SysML, Rhapsody and Harmony</vt:lpstr>
      <vt:lpstr>Demo Problem Description</vt:lpstr>
      <vt:lpstr>System Requirements</vt:lpstr>
      <vt:lpstr>Logical Model – White Box</vt:lpstr>
      <vt:lpstr>WB Activity – Swim Lanes</vt:lpstr>
      <vt:lpstr>WB Sequence</vt:lpstr>
      <vt:lpstr>WB Internal Block</vt:lpstr>
      <vt:lpstr>WB Block Definition</vt:lpstr>
      <vt:lpstr>WB State - Allocated</vt:lpstr>
      <vt:lpstr>WB Sub-State - Allocated</vt:lpstr>
      <vt:lpstr>WB Sequence - Executable</vt:lpstr>
      <vt:lpstr>WB State – Executable - Visual</vt:lpstr>
      <vt:lpstr>WB Sequence – Verified vs. Executable </vt:lpstr>
      <vt:lpstr>Visualization </vt:lpstr>
      <vt:lpstr>Demo </vt:lpstr>
      <vt:lpstr>Hacker Uploading Malware to  Command and Control</vt:lpstr>
      <vt:lpstr>Command and Control Uploads  Malware to Drones</vt:lpstr>
      <vt:lpstr>Drones Use Malware to Attack Firewall</vt:lpstr>
      <vt:lpstr>Firewall Blocks Packet</vt:lpstr>
      <vt:lpstr>Firewall Routes Attack Packets to Analyst</vt:lpstr>
      <vt:lpstr>Analyst Blocks Packet</vt:lpstr>
      <vt:lpstr>Firewall Routes Attack Packets to User</vt:lpstr>
      <vt:lpstr>Successful Data Exfiltration to Hacker</vt:lpstr>
      <vt:lpstr>Conclusions</vt:lpstr>
      <vt:lpstr>Data Exfiltration  Using a Botnet Model Simulation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IBM Innovate 2010 Session Track Template</dc:title>
  <cp:lastModifiedBy>Gundars Osvalds</cp:lastModifiedBy>
  <cp:revision>117</cp:revision>
  <dcterms:modified xsi:type="dcterms:W3CDTF">2011-01-25T19:40:59Z</dcterms:modified>
</cp:coreProperties>
</file>