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60" r:id="rId2"/>
    <p:sldId id="261" r:id="rId3"/>
    <p:sldId id="262" r:id="rId4"/>
    <p:sldId id="28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73203" autoAdjust="0"/>
  </p:normalViewPr>
  <p:slideViewPr>
    <p:cSldViewPr snapToGrid="0">
      <p:cViewPr varScale="1">
        <p:scale>
          <a:sx n="73" d="100"/>
          <a:sy n="73" d="100"/>
        </p:scale>
        <p:origin x="-870" y="-108"/>
      </p:cViewPr>
      <p:guideLst>
        <p:guide orient="horz" pos="2161"/>
        <p:guide orient="horz" pos="719"/>
        <p:guide orient="horz" pos="4051"/>
        <p:guide orient="horz" pos="816"/>
        <p:guide pos="2881"/>
        <p:guide pos="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20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F355E9-63A3-4C39-889F-8632F443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8971A-40EC-40AD-89A0-B46ED0EE13F8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457200"/>
            <a:fld id="{368DFDD7-59C5-46D6-9158-3AD767BDCF58}" type="slidenum">
              <a:rPr lang="en-US" sz="1200">
                <a:ea typeface="ＭＳ Ｐゴシック" pitchFamily="34" charset="-128"/>
              </a:rPr>
              <a:pPr algn="r" defTabSz="457200"/>
              <a:t>3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148" name="Rectangle 5"/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 txBox="1">
            <a:spLocks noGrp="1" noChangeArrowheads="1"/>
          </p:cNvSpPr>
          <p:nvPr/>
        </p:nvSpPr>
        <p:spPr bwMode="auto">
          <a:xfrm>
            <a:off x="3885054" y="8635135"/>
            <a:ext cx="2972948" cy="50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02" tIns="0" rIns="19002" bIns="0" anchor="b"/>
          <a:lstStyle>
            <a:lvl1pPr defTabSz="9271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EBD2478-B8FA-4BF8-BFDF-6D6EDFC5999E}" type="slidenum">
              <a:rPr lang="en-US" sz="1000" i="1" u="none">
                <a:latin typeface="Times" pitchFamily="18" charset="0"/>
              </a:rPr>
              <a:pPr algn="r"/>
              <a:t>4</a:t>
            </a:fld>
            <a:endParaRPr lang="en-US" sz="1000" i="1" u="none" dirty="0">
              <a:latin typeface="Times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50875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3" y="4344970"/>
            <a:ext cx="5030663" cy="41116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39" tIns="45922" rIns="91839" bIns="45922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F533-AB42-4637-A3B8-F343B03E9495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defTabSz="885825">
              <a:buClr>
                <a:schemeClr val="accent2"/>
              </a:buClr>
              <a:buFontTx/>
              <a:buChar char="•"/>
            </a:pPr>
            <a:r>
              <a:rPr lang="en-US" sz="1200" dirty="0" smtClean="0"/>
              <a:t>Products comprise components produced by multiple suppliers</a:t>
            </a:r>
          </a:p>
          <a:p>
            <a:pPr marL="342900" indent="-342900" defTabSz="885825">
              <a:buClr>
                <a:schemeClr val="accent2"/>
              </a:buClr>
              <a:buFontTx/>
              <a:buChar char="•"/>
            </a:pPr>
            <a:r>
              <a:rPr lang="en-US" sz="1200" dirty="0" smtClean="0"/>
              <a:t>Components are procured through contracts imposing specifications</a:t>
            </a:r>
            <a:endParaRPr lang="en-US" b="1" dirty="0" smtClean="0"/>
          </a:p>
          <a:p>
            <a:pPr marL="800100" lvl="1" indent="-342900" defTabSz="885825">
              <a:buClr>
                <a:schemeClr val="accent2"/>
              </a:buClr>
              <a:buFontTx/>
              <a:buChar char="•"/>
            </a:pPr>
            <a:r>
              <a:rPr lang="en-US" sz="2000" dirty="0" smtClean="0"/>
              <a:t>Specifications include interface definitions</a:t>
            </a:r>
            <a:endParaRPr lang="en-US" sz="2000" strike="sngStrike" dirty="0" smtClean="0"/>
          </a:p>
          <a:p>
            <a:pPr marL="342900" indent="-342900" defTabSz="885825">
              <a:buClr>
                <a:schemeClr val="accent2"/>
              </a:buClr>
              <a:buFontTx/>
              <a:buChar char="•"/>
            </a:pPr>
            <a:r>
              <a:rPr lang="en-US" sz="2000" dirty="0" smtClean="0"/>
              <a:t>The more “right” the specifications are, the better the components integrate when delivered, reducing the cost and schedule impacts of rework, and reducing test costs</a:t>
            </a:r>
          </a:p>
          <a:p>
            <a:pPr marL="342900" indent="-342900" defTabSz="885825">
              <a:buClr>
                <a:schemeClr val="accent2"/>
              </a:buClr>
              <a:buFontTx/>
              <a:buChar char="•"/>
            </a:pPr>
            <a:r>
              <a:rPr lang="en-US" sz="2000" dirty="0" smtClean="0"/>
              <a:t>Models enable getting the specifications “right” to a degree not possible in document-based systems engineering</a:t>
            </a:r>
          </a:p>
          <a:p>
            <a:pPr marL="800100" lvl="1" indent="-342900" defTabSz="885825">
              <a:buClr>
                <a:schemeClr val="accent2"/>
              </a:buClr>
              <a:buFontTx/>
              <a:buChar char="•"/>
            </a:pPr>
            <a:r>
              <a:rPr lang="en-US" sz="2000" dirty="0" smtClean="0"/>
              <a:t>Because the individual components are integrated into an overall system functional model</a:t>
            </a:r>
          </a:p>
          <a:p>
            <a:pPr marL="342900" indent="-342900" defTabSz="885825">
              <a:buClr>
                <a:schemeClr val="accent2"/>
              </a:buClr>
              <a:buFontTx/>
              <a:buChar char="•"/>
            </a:pPr>
            <a:r>
              <a:rPr lang="en-US" sz="2000" dirty="0" smtClean="0"/>
              <a:t>Models also enable emulation, since not all components are delivered concurrently</a:t>
            </a:r>
          </a:p>
          <a:p>
            <a:pPr marL="800100" lvl="1" indent="-342900" defTabSz="885825">
              <a:buClr>
                <a:schemeClr val="accent2"/>
              </a:buClr>
              <a:buFontTx/>
              <a:buChar char="•"/>
            </a:pP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E50C-F815-4151-94C9-7D8484C193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Continuing support of legacy products (up to 50+ years old)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Complexity of new products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Small programs and very large scale programs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Overcoming a variety of past SE / product architecting approaches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“Requirements only” approach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Architectures developed only for detailed subsystems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Data captured only in </a:t>
            </a:r>
            <a:r>
              <a:rPr lang="en-US" sz="1800" dirty="0" err="1" smtClean="0"/>
              <a:t>powerpoint</a:t>
            </a:r>
            <a:r>
              <a:rPr lang="en-US" sz="1800" dirty="0" smtClean="0"/>
              <a:t>, word, excel and </a:t>
            </a:r>
            <a:r>
              <a:rPr lang="en-US" sz="1800" dirty="0" err="1" smtClean="0"/>
              <a:t>visio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Communication / understanding of the motivation to use MBSE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 of MBSE information in downstream product definition lifecycle (detailed HW and SW design, test, certification)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Moving / using the data in a host of many other tools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Adequate skill / knowledge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E50C-F815-4151-94C9-7D8484C193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Matthew </a:t>
            </a:r>
            <a:r>
              <a:rPr lang="en-US" dirty="0" err="1" smtClean="0"/>
              <a:t>Hause</a:t>
            </a:r>
            <a:r>
              <a:rPr lang="en-US" dirty="0" smtClean="0"/>
              <a:t> request from last IS and IW</a:t>
            </a:r>
          </a:p>
          <a:p>
            <a:pPr marL="228600" indent="-228600">
              <a:buAutoNum type="arabicPeriod"/>
            </a:pPr>
            <a:r>
              <a:rPr lang="en-US" dirty="0" smtClean="0"/>
              <a:t>Similar – but quantified to help promote MBSE to management</a:t>
            </a:r>
          </a:p>
          <a:p>
            <a:pPr marL="228600" indent="-228600">
              <a:buAutoNum type="arabicPeriod"/>
            </a:pPr>
            <a:r>
              <a:rPr lang="en-US" dirty="0" smtClean="0"/>
              <a:t>How to train individuals</a:t>
            </a:r>
            <a:r>
              <a:rPr lang="en-US" baseline="0" dirty="0" smtClean="0"/>
              <a:t> so that the model is “fit for use” – much more than tool training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to ensure that the work survives/persists after the leader/advocate has moved on – eliminate single point organizational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E50C-F815-4151-94C9-7D8484C1939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O&amp;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338" y="6565900"/>
            <a:ext cx="2065337" cy="20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>
              <a:defRPr/>
            </a:pPr>
            <a:endParaRPr lang="en-US" sz="600" dirty="0">
              <a:cs typeface="+mn-cs"/>
            </a:endParaRPr>
          </a:p>
          <a:p>
            <a:pPr defTabSz="820738" eaLnBrk="0" hangingPunct="0">
              <a:defRPr/>
            </a:pPr>
            <a:r>
              <a:rPr lang="en-US" sz="600" dirty="0">
                <a:cs typeface="+mn-cs"/>
              </a:rPr>
              <a:t>Copyright © </a:t>
            </a:r>
            <a:r>
              <a:rPr lang="en-US" sz="600" dirty="0" smtClean="0">
                <a:cs typeface="+mn-cs"/>
              </a:rPr>
              <a:t>2014 </a:t>
            </a:r>
            <a:r>
              <a:rPr lang="en-US" sz="600" dirty="0">
                <a:cs typeface="+mn-cs"/>
              </a:rPr>
              <a:t>Boeing. All rights reserved.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38912" y="2286000"/>
            <a:ext cx="8247888" cy="1495794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8912" y="4572000"/>
            <a:ext cx="8247888" cy="3046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mtClean="0"/>
            </a:lvl1pPr>
          </a:lstStyle>
          <a:p>
            <a:pPr>
              <a:defRPr/>
            </a:pPr>
            <a:fld id="{C393CEEA-CDD1-43CF-884B-23E5388841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951379" y="252919"/>
            <a:ext cx="3842425" cy="55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6173"/>
            <a:ext cx="2895600" cy="2233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5901"/>
            <a:ext cx="2895600" cy="2233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545CA-EB67-4503-BA63-CA4B98E1F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354013"/>
            <a:ext cx="83010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295400"/>
            <a:ext cx="830103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65188"/>
            <a:ext cx="9144000" cy="284162"/>
          </a:xfrm>
          <a:prstGeom prst="rect">
            <a:avLst/>
          </a:prstGeom>
          <a:solidFill>
            <a:srgbClr val="A5ACB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32000" tIns="0" rIns="0" bIns="0" anchor="ctr"/>
          <a:lstStyle/>
          <a:p>
            <a:pPr defTabSz="820738" eaLnBrk="0" hangingPunct="0">
              <a:defRPr/>
            </a:pPr>
            <a:endParaRPr lang="en-US" sz="12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4338" y="6657975"/>
            <a:ext cx="2065337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>
              <a:defRPr/>
            </a:pPr>
            <a:r>
              <a:rPr lang="en-US" sz="600" dirty="0">
                <a:cs typeface="+mn-cs"/>
              </a:rPr>
              <a:t>Copyright © </a:t>
            </a:r>
            <a:r>
              <a:rPr lang="en-US" sz="600" dirty="0" smtClean="0">
                <a:cs typeface="+mn-cs"/>
              </a:rPr>
              <a:t>2014 </a:t>
            </a:r>
            <a:r>
              <a:rPr lang="en-US" sz="600" dirty="0">
                <a:cs typeface="+mn-cs"/>
              </a:rPr>
              <a:t>Boeing. All rights reserved.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5313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cs typeface="+mn-cs"/>
              </a:defRPr>
            </a:lvl1pPr>
          </a:lstStyle>
          <a:p>
            <a:pPr>
              <a:defRPr/>
            </a:pPr>
            <a:fld id="{C933D6F3-54EF-4FF0-B987-46720C7BF0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4338" y="868363"/>
            <a:ext cx="1583767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defTabSz="820738" eaLnBrk="0" hangingPunct="0"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The Boeing Company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536989"/>
            <a:ext cx="2895600" cy="24285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20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nald.s.carson@boeing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912" y="1947330"/>
            <a:ext cx="8247888" cy="1661993"/>
          </a:xfrm>
        </p:spPr>
        <p:txBody>
          <a:bodyPr/>
          <a:lstStyle/>
          <a:p>
            <a:r>
              <a:rPr lang="en-US" sz="4000" b="1" dirty="0"/>
              <a:t>MBSE Implementation Across Diverse </a:t>
            </a:r>
            <a:r>
              <a:rPr lang="en-US" sz="4000" b="1" dirty="0" smtClean="0"/>
              <a:t>Domains at </a:t>
            </a:r>
            <a:br>
              <a:rPr lang="en-US" sz="4000" b="1" dirty="0" smtClean="0"/>
            </a:br>
            <a:r>
              <a:rPr lang="en-US" sz="4000" b="1" dirty="0" smtClean="0"/>
              <a:t>The </a:t>
            </a:r>
            <a:r>
              <a:rPr lang="en-US" sz="4000" b="1" dirty="0"/>
              <a:t>Boeing Company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69262"/>
            <a:ext cx="7398913" cy="172354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INCOSE MBSE Working Group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25-26 January 2014</a:t>
            </a:r>
            <a:endParaRPr lang="en-US" sz="2800" b="1" dirty="0"/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Barbara Sheeley, Robert Malone, John Palmer, Ron Carson </a:t>
            </a:r>
            <a:r>
              <a:rPr lang="en-US" sz="1800" b="1" dirty="0" smtClean="0"/>
              <a:t>(</a:t>
            </a:r>
            <a:r>
              <a:rPr lang="en-US" sz="1800" b="1" dirty="0" smtClean="0">
                <a:hlinkClick r:id="rId2"/>
              </a:rPr>
              <a:t>ronald.s.carson@boeing.com</a:t>
            </a:r>
            <a:r>
              <a:rPr lang="en-US" sz="1800" b="1" dirty="0" smtClean="0"/>
              <a:t> 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3CEEA-CDD1-43CF-884B-23E53888415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4000"/>
            <a:ext cx="2895600" cy="264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4" y="203878"/>
            <a:ext cx="5638800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/>
              <a:t>Getting it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664797"/>
          </a:xfrm>
        </p:spPr>
        <p:txBody>
          <a:bodyPr/>
          <a:lstStyle/>
          <a:p>
            <a:pPr marL="231775" indent="-231775"/>
            <a:r>
              <a:rPr lang="en-US" sz="2400" b="1" dirty="0" smtClean="0"/>
              <a:t>MBSE can improve probability of “getting it right” the first time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876800" y="3048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 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048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 Interfaces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048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0" y="3048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4953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Simulated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>
            <a:off x="8191500" y="36576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4953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Models of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4953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Models of Interfaces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4953000"/>
            <a:ext cx="190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Models of Components</a:t>
            </a:r>
          </a:p>
        </p:txBody>
      </p:sp>
      <p:cxnSp>
        <p:nvCxnSpPr>
          <p:cNvPr id="14" name="Straight Arrow Connector 13"/>
          <p:cNvCxnSpPr>
            <a:stCxn id="13" idx="3"/>
            <a:endCxn id="8" idx="1"/>
          </p:cNvCxnSpPr>
          <p:nvPr/>
        </p:nvCxnSpPr>
        <p:spPr>
          <a:xfrm>
            <a:off x="6781800" y="52578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>
            <a:off x="4572000" y="52578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12" idx="1"/>
          </p:cNvCxnSpPr>
          <p:nvPr/>
        </p:nvCxnSpPr>
        <p:spPr>
          <a:xfrm>
            <a:off x="2286000" y="5257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3" idx="0"/>
          </p:cNvCxnSpPr>
          <p:nvPr/>
        </p:nvCxnSpPr>
        <p:spPr>
          <a:xfrm>
            <a:off x="5829300" y="36576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2" idx="0"/>
          </p:cNvCxnSpPr>
          <p:nvPr/>
        </p:nvCxnSpPr>
        <p:spPr>
          <a:xfrm>
            <a:off x="3619500" y="36576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1" idx="0"/>
          </p:cNvCxnSpPr>
          <p:nvPr/>
        </p:nvCxnSpPr>
        <p:spPr>
          <a:xfrm>
            <a:off x="1333500" y="36576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6" idx="0"/>
            <a:endCxn id="7" idx="0"/>
          </p:cNvCxnSpPr>
          <p:nvPr/>
        </p:nvCxnSpPr>
        <p:spPr>
          <a:xfrm rot="5400000" flipH="1" flipV="1">
            <a:off x="4762500" y="-381000"/>
            <a:ext cx="12700" cy="6858000"/>
          </a:xfrm>
          <a:prstGeom prst="bentConnector3">
            <a:avLst>
              <a:gd name="adj1" fmla="val 5903230"/>
            </a:avLst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5" idx="0"/>
            <a:endCxn id="7" idx="0"/>
          </p:cNvCxnSpPr>
          <p:nvPr/>
        </p:nvCxnSpPr>
        <p:spPr>
          <a:xfrm rot="5400000" flipH="1" flipV="1">
            <a:off x="5905500" y="762000"/>
            <a:ext cx="12700" cy="4572000"/>
          </a:xfrm>
          <a:prstGeom prst="bentConnector3">
            <a:avLst>
              <a:gd name="adj1" fmla="val 4664521"/>
            </a:avLst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4" idx="0"/>
            <a:endCxn id="7" idx="0"/>
          </p:cNvCxnSpPr>
          <p:nvPr/>
        </p:nvCxnSpPr>
        <p:spPr>
          <a:xfrm rot="5400000" flipH="1" flipV="1">
            <a:off x="7010400" y="1866900"/>
            <a:ext cx="12700" cy="2362200"/>
          </a:xfrm>
          <a:prstGeom prst="bentConnector3">
            <a:avLst>
              <a:gd name="adj1" fmla="val 3348395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248400" y="533400"/>
            <a:ext cx="2797175" cy="1631950"/>
            <a:chOff x="47625" y="1250950"/>
            <a:chExt cx="6172200" cy="4648200"/>
          </a:xfrm>
        </p:grpSpPr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7625" y="1250950"/>
              <a:ext cx="6172200" cy="4648200"/>
            </a:xfrm>
            <a:prstGeom prst="rect">
              <a:avLst/>
            </a:prstGeom>
            <a:solidFill>
              <a:srgbClr val="FFFFB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"/>
                <a:t>\</a:t>
              </a:r>
            </a:p>
          </p:txBody>
        </p:sp>
        <p:sp>
          <p:nvSpPr>
            <p:cNvPr id="48" name="AutoShape 3"/>
            <p:cNvSpPr>
              <a:spLocks noChangeArrowheads="1"/>
            </p:cNvSpPr>
            <p:nvPr/>
          </p:nvSpPr>
          <p:spPr bwMode="auto">
            <a:xfrm rot="2190256">
              <a:off x="2185988" y="2874963"/>
              <a:ext cx="3581400" cy="268287"/>
            </a:xfrm>
            <a:prstGeom prst="rightArrow">
              <a:avLst>
                <a:gd name="adj1" fmla="val 50000"/>
                <a:gd name="adj2" fmla="val 33372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 rot="-8609744">
              <a:off x="609600" y="3951288"/>
              <a:ext cx="3581400" cy="268287"/>
            </a:xfrm>
            <a:prstGeom prst="rightArrow">
              <a:avLst>
                <a:gd name="adj1" fmla="val 50000"/>
                <a:gd name="adj2" fmla="val 33372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69863" y="1454150"/>
              <a:ext cx="1533525" cy="877888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9863" y="1454150"/>
              <a:ext cx="1533525" cy="87788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252414" y="1757363"/>
              <a:ext cx="1064686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rgbClr val="000000"/>
                  </a:solidFill>
                </a:rPr>
                <a:t>Requirements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1706563" y="2551113"/>
              <a:ext cx="1319212" cy="879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1706563" y="2551113"/>
              <a:ext cx="1319212" cy="8794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1854200" y="2543175"/>
              <a:ext cx="834771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rgbClr val="000000"/>
                  </a:solidFill>
                </a:rPr>
                <a:t>Functional 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1781175" y="2808287"/>
              <a:ext cx="909051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rgbClr val="000000"/>
                  </a:solidFill>
                </a:rPr>
                <a:t>Architecture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1827213" y="3082924"/>
              <a:ext cx="28297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(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1873251" y="3082924"/>
              <a:ext cx="619004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What Has to Be 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165350" y="3257550"/>
              <a:ext cx="198081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Done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513013" y="3257550"/>
              <a:ext cx="28297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)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3244850" y="3649663"/>
              <a:ext cx="1317625" cy="8778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244850" y="3649663"/>
              <a:ext cx="1317625" cy="87788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557590" y="3732214"/>
              <a:ext cx="590707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rgbClr val="000000"/>
                  </a:solidFill>
                </a:rPr>
                <a:t>Logical 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319464" y="3998912"/>
              <a:ext cx="909051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rgbClr val="000000"/>
                  </a:solidFill>
                </a:rPr>
                <a:t>Architecture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3373439" y="4264024"/>
              <a:ext cx="28297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(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3419475" y="4264024"/>
              <a:ext cx="555335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How It Is Done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4381502" y="4264024"/>
              <a:ext cx="28297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rgbClr val="000000"/>
                  </a:solidFill>
                </a:rPr>
                <a:t>)</a:t>
              </a:r>
              <a:endParaRPr lang="en-US" sz="800">
                <a:latin typeface="Times" pitchFamily="18" charset="0"/>
              </a:endParaRP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4783138" y="4748213"/>
              <a:ext cx="1317625" cy="8778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5030789" y="4738688"/>
              <a:ext cx="682673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chemeClr val="bg2"/>
                  </a:solidFill>
                </a:rPr>
                <a:t>Physical </a:t>
              </a:r>
              <a:endParaRPr lang="en-US" sz="8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4856165" y="5003800"/>
              <a:ext cx="909051" cy="26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600">
                  <a:solidFill>
                    <a:schemeClr val="bg2"/>
                  </a:solidFill>
                </a:rPr>
                <a:t>Architecture</a:t>
              </a:r>
              <a:endParaRPr lang="en-US" sz="8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5130803" y="5278437"/>
              <a:ext cx="28297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chemeClr val="bg2"/>
                  </a:solidFill>
                </a:rPr>
                <a:t>(</a:t>
              </a:r>
              <a:endParaRPr lang="en-US" sz="8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5176839" y="5278437"/>
              <a:ext cx="357255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chemeClr val="bg2"/>
                  </a:solidFill>
                </a:rPr>
                <a:t>How It Is </a:t>
              </a:r>
              <a:endParaRPr lang="en-US" sz="8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4994277" y="5453063"/>
              <a:ext cx="484592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chemeClr val="bg2"/>
                  </a:solidFill>
                </a:rPr>
                <a:t>Implemented</a:t>
              </a:r>
              <a:endParaRPr lang="en-US" sz="8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5835652" y="5453063"/>
              <a:ext cx="28297" cy="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0738" eaLnBrk="0" hangingPunct="0"/>
              <a:r>
                <a:rPr lang="en-US" sz="300">
                  <a:solidFill>
                    <a:schemeClr val="bg2"/>
                  </a:solidFill>
                </a:rPr>
                <a:t>)</a:t>
              </a:r>
              <a:endParaRPr lang="en-US" sz="8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1703388" y="1892300"/>
              <a:ext cx="663575" cy="565150"/>
            </a:xfrm>
            <a:custGeom>
              <a:avLst/>
              <a:gdLst>
                <a:gd name="T0" fmla="*/ 0 w 418"/>
                <a:gd name="T1" fmla="*/ 0 h 356"/>
                <a:gd name="T2" fmla="*/ 2147483647 w 418"/>
                <a:gd name="T3" fmla="*/ 0 h 356"/>
                <a:gd name="T4" fmla="*/ 2147483647 w 418"/>
                <a:gd name="T5" fmla="*/ 2147483647 h 356"/>
                <a:gd name="T6" fmla="*/ 0 60000 65536"/>
                <a:gd name="T7" fmla="*/ 0 60000 65536"/>
                <a:gd name="T8" fmla="*/ 0 60000 65536"/>
                <a:gd name="T9" fmla="*/ 0 w 418"/>
                <a:gd name="T10" fmla="*/ 0 h 356"/>
                <a:gd name="T11" fmla="*/ 418 w 418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8" h="356">
                  <a:moveTo>
                    <a:pt x="0" y="0"/>
                  </a:moveTo>
                  <a:lnTo>
                    <a:pt x="418" y="0"/>
                  </a:lnTo>
                  <a:lnTo>
                    <a:pt x="418" y="356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2311400" y="2443163"/>
              <a:ext cx="107950" cy="107950"/>
            </a:xfrm>
            <a:custGeom>
              <a:avLst/>
              <a:gdLst>
                <a:gd name="T0" fmla="*/ 2147483647 w 68"/>
                <a:gd name="T1" fmla="*/ 0 h 68"/>
                <a:gd name="T2" fmla="*/ 2147483647 w 68"/>
                <a:gd name="T3" fmla="*/ 2147483647 h 68"/>
                <a:gd name="T4" fmla="*/ 0 w 68"/>
                <a:gd name="T5" fmla="*/ 0 h 68"/>
                <a:gd name="T6" fmla="*/ 2147483647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68" y="0"/>
                  </a:moveTo>
                  <a:lnTo>
                    <a:pt x="35" y="6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1703388" y="1892300"/>
              <a:ext cx="2200275" cy="1662113"/>
            </a:xfrm>
            <a:custGeom>
              <a:avLst/>
              <a:gdLst>
                <a:gd name="T0" fmla="*/ 0 w 1386"/>
                <a:gd name="T1" fmla="*/ 0 h 1047"/>
                <a:gd name="T2" fmla="*/ 2147483647 w 1386"/>
                <a:gd name="T3" fmla="*/ 0 h 1047"/>
                <a:gd name="T4" fmla="*/ 2147483647 w 1386"/>
                <a:gd name="T5" fmla="*/ 2147483647 h 1047"/>
                <a:gd name="T6" fmla="*/ 0 60000 65536"/>
                <a:gd name="T7" fmla="*/ 0 60000 65536"/>
                <a:gd name="T8" fmla="*/ 0 60000 65536"/>
                <a:gd name="T9" fmla="*/ 0 w 1386"/>
                <a:gd name="T10" fmla="*/ 0 h 1047"/>
                <a:gd name="T11" fmla="*/ 1386 w 1386"/>
                <a:gd name="T12" fmla="*/ 1047 h 10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6" h="1047">
                  <a:moveTo>
                    <a:pt x="0" y="0"/>
                  </a:moveTo>
                  <a:lnTo>
                    <a:pt x="1386" y="0"/>
                  </a:lnTo>
                  <a:lnTo>
                    <a:pt x="1386" y="104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3849688" y="3541713"/>
              <a:ext cx="107950" cy="107950"/>
            </a:xfrm>
            <a:custGeom>
              <a:avLst/>
              <a:gdLst>
                <a:gd name="T0" fmla="*/ 2147483647 w 68"/>
                <a:gd name="T1" fmla="*/ 0 h 68"/>
                <a:gd name="T2" fmla="*/ 2147483647 w 68"/>
                <a:gd name="T3" fmla="*/ 2147483647 h 68"/>
                <a:gd name="T4" fmla="*/ 0 w 68"/>
                <a:gd name="T5" fmla="*/ 0 h 68"/>
                <a:gd name="T6" fmla="*/ 2147483647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68" y="0"/>
                  </a:moveTo>
                  <a:lnTo>
                    <a:pt x="34" y="6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1703388" y="1892300"/>
              <a:ext cx="3738562" cy="2760663"/>
            </a:xfrm>
            <a:custGeom>
              <a:avLst/>
              <a:gdLst>
                <a:gd name="T0" fmla="*/ 0 w 2355"/>
                <a:gd name="T1" fmla="*/ 0 h 1739"/>
                <a:gd name="T2" fmla="*/ 2147483647 w 2355"/>
                <a:gd name="T3" fmla="*/ 0 h 1739"/>
                <a:gd name="T4" fmla="*/ 2147483647 w 2355"/>
                <a:gd name="T5" fmla="*/ 2147483647 h 1739"/>
                <a:gd name="T6" fmla="*/ 0 60000 65536"/>
                <a:gd name="T7" fmla="*/ 0 60000 65536"/>
                <a:gd name="T8" fmla="*/ 0 60000 65536"/>
                <a:gd name="T9" fmla="*/ 0 w 2355"/>
                <a:gd name="T10" fmla="*/ 0 h 1739"/>
                <a:gd name="T11" fmla="*/ 2355 w 2355"/>
                <a:gd name="T12" fmla="*/ 1739 h 17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5" h="1739">
                  <a:moveTo>
                    <a:pt x="0" y="0"/>
                  </a:moveTo>
                  <a:lnTo>
                    <a:pt x="2355" y="0"/>
                  </a:lnTo>
                  <a:lnTo>
                    <a:pt x="2355" y="1739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5386388" y="4638675"/>
              <a:ext cx="109537" cy="109538"/>
            </a:xfrm>
            <a:custGeom>
              <a:avLst/>
              <a:gdLst>
                <a:gd name="T0" fmla="*/ 2147483647 w 69"/>
                <a:gd name="T1" fmla="*/ 0 h 69"/>
                <a:gd name="T2" fmla="*/ 2147483647 w 69"/>
                <a:gd name="T3" fmla="*/ 2147483647 h 69"/>
                <a:gd name="T4" fmla="*/ 0 w 69"/>
                <a:gd name="T5" fmla="*/ 0 h 69"/>
                <a:gd name="T6" fmla="*/ 2147483647 w 69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9"/>
                <a:gd name="T14" fmla="*/ 69 w 69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9">
                  <a:moveTo>
                    <a:pt x="69" y="0"/>
                  </a:moveTo>
                  <a:lnTo>
                    <a:pt x="35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936625" y="2427288"/>
              <a:ext cx="769938" cy="563562"/>
            </a:xfrm>
            <a:custGeom>
              <a:avLst/>
              <a:gdLst>
                <a:gd name="T0" fmla="*/ 2147483647 w 485"/>
                <a:gd name="T1" fmla="*/ 2147483647 h 355"/>
                <a:gd name="T2" fmla="*/ 0 w 485"/>
                <a:gd name="T3" fmla="*/ 2147483647 h 355"/>
                <a:gd name="T4" fmla="*/ 0 w 485"/>
                <a:gd name="T5" fmla="*/ 0 h 355"/>
                <a:gd name="T6" fmla="*/ 0 60000 65536"/>
                <a:gd name="T7" fmla="*/ 0 60000 65536"/>
                <a:gd name="T8" fmla="*/ 0 60000 65536"/>
                <a:gd name="T9" fmla="*/ 0 w 485"/>
                <a:gd name="T10" fmla="*/ 0 h 355"/>
                <a:gd name="T11" fmla="*/ 485 w 485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5" h="355">
                  <a:moveTo>
                    <a:pt x="485" y="355"/>
                  </a:moveTo>
                  <a:lnTo>
                    <a:pt x="0" y="355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882650" y="2332038"/>
              <a:ext cx="107950" cy="107950"/>
            </a:xfrm>
            <a:custGeom>
              <a:avLst/>
              <a:gdLst>
                <a:gd name="T0" fmla="*/ 0 w 68"/>
                <a:gd name="T1" fmla="*/ 2147483647 h 68"/>
                <a:gd name="T2" fmla="*/ 2147483647 w 68"/>
                <a:gd name="T3" fmla="*/ 0 h 68"/>
                <a:gd name="T4" fmla="*/ 2147483647 w 68"/>
                <a:gd name="T5" fmla="*/ 2147483647 h 68"/>
                <a:gd name="T6" fmla="*/ 0 w 68"/>
                <a:gd name="T7" fmla="*/ 214748364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68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3903663" y="4622800"/>
              <a:ext cx="879475" cy="563563"/>
            </a:xfrm>
            <a:custGeom>
              <a:avLst/>
              <a:gdLst>
                <a:gd name="T0" fmla="*/ 2147483647 w 554"/>
                <a:gd name="T1" fmla="*/ 2147483647 h 355"/>
                <a:gd name="T2" fmla="*/ 0 w 554"/>
                <a:gd name="T3" fmla="*/ 2147483647 h 355"/>
                <a:gd name="T4" fmla="*/ 0 w 554"/>
                <a:gd name="T5" fmla="*/ 0 h 355"/>
                <a:gd name="T6" fmla="*/ 0 60000 65536"/>
                <a:gd name="T7" fmla="*/ 0 60000 65536"/>
                <a:gd name="T8" fmla="*/ 0 60000 65536"/>
                <a:gd name="T9" fmla="*/ 0 w 554"/>
                <a:gd name="T10" fmla="*/ 0 h 355"/>
                <a:gd name="T11" fmla="*/ 554 w 554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355">
                  <a:moveTo>
                    <a:pt x="554" y="355"/>
                  </a:moveTo>
                  <a:lnTo>
                    <a:pt x="0" y="355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0"/>
            <p:cNvSpPr>
              <a:spLocks/>
            </p:cNvSpPr>
            <p:nvPr/>
          </p:nvSpPr>
          <p:spPr bwMode="auto">
            <a:xfrm>
              <a:off x="3849688" y="4527550"/>
              <a:ext cx="107950" cy="107950"/>
            </a:xfrm>
            <a:custGeom>
              <a:avLst/>
              <a:gdLst>
                <a:gd name="T0" fmla="*/ 0 w 68"/>
                <a:gd name="T1" fmla="*/ 2147483647 h 68"/>
                <a:gd name="T2" fmla="*/ 2147483647 w 68"/>
                <a:gd name="T3" fmla="*/ 0 h 68"/>
                <a:gd name="T4" fmla="*/ 2147483647 w 68"/>
                <a:gd name="T5" fmla="*/ 2147483647 h 68"/>
                <a:gd name="T6" fmla="*/ 0 w 68"/>
                <a:gd name="T7" fmla="*/ 214748364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68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2366963" y="3551238"/>
              <a:ext cx="877887" cy="538162"/>
            </a:xfrm>
            <a:custGeom>
              <a:avLst/>
              <a:gdLst>
                <a:gd name="T0" fmla="*/ 2147483647 w 553"/>
                <a:gd name="T1" fmla="*/ 2147483647 h 339"/>
                <a:gd name="T2" fmla="*/ 0 w 553"/>
                <a:gd name="T3" fmla="*/ 2147483647 h 339"/>
                <a:gd name="T4" fmla="*/ 0 w 553"/>
                <a:gd name="T5" fmla="*/ 0 h 339"/>
                <a:gd name="T6" fmla="*/ 0 60000 65536"/>
                <a:gd name="T7" fmla="*/ 0 60000 65536"/>
                <a:gd name="T8" fmla="*/ 0 60000 65536"/>
                <a:gd name="T9" fmla="*/ 0 w 553"/>
                <a:gd name="T10" fmla="*/ 0 h 339"/>
                <a:gd name="T11" fmla="*/ 553 w 553"/>
                <a:gd name="T12" fmla="*/ 339 h 3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39">
                  <a:moveTo>
                    <a:pt x="553" y="339"/>
                  </a:moveTo>
                  <a:lnTo>
                    <a:pt x="0" y="33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2311400" y="3457575"/>
              <a:ext cx="107950" cy="107950"/>
            </a:xfrm>
            <a:custGeom>
              <a:avLst/>
              <a:gdLst>
                <a:gd name="T0" fmla="*/ 0 w 68"/>
                <a:gd name="T1" fmla="*/ 2147483647 h 68"/>
                <a:gd name="T2" fmla="*/ 2147483647 w 68"/>
                <a:gd name="T3" fmla="*/ 0 h 68"/>
                <a:gd name="T4" fmla="*/ 2147483647 w 68"/>
                <a:gd name="T5" fmla="*/ 2147483647 h 68"/>
                <a:gd name="T6" fmla="*/ 0 w 68"/>
                <a:gd name="T7" fmla="*/ 214748364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68"/>
                  </a:moveTo>
                  <a:lnTo>
                    <a:pt x="35" y="0"/>
                  </a:lnTo>
                  <a:lnTo>
                    <a:pt x="68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2366963" y="3430588"/>
              <a:ext cx="2416175" cy="1755775"/>
            </a:xfrm>
            <a:custGeom>
              <a:avLst/>
              <a:gdLst>
                <a:gd name="T0" fmla="*/ 2147483647 w 1522"/>
                <a:gd name="T1" fmla="*/ 2147483647 h 1106"/>
                <a:gd name="T2" fmla="*/ 0 w 1522"/>
                <a:gd name="T3" fmla="*/ 2147483647 h 1106"/>
                <a:gd name="T4" fmla="*/ 0 w 1522"/>
                <a:gd name="T5" fmla="*/ 0 h 1106"/>
                <a:gd name="T6" fmla="*/ 0 60000 65536"/>
                <a:gd name="T7" fmla="*/ 0 60000 65536"/>
                <a:gd name="T8" fmla="*/ 0 60000 65536"/>
                <a:gd name="T9" fmla="*/ 0 w 1522"/>
                <a:gd name="T10" fmla="*/ 0 h 1106"/>
                <a:gd name="T11" fmla="*/ 1522 w 1522"/>
                <a:gd name="T12" fmla="*/ 1106 h 1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2" h="1106">
                  <a:moveTo>
                    <a:pt x="1522" y="1106"/>
                  </a:moveTo>
                  <a:lnTo>
                    <a:pt x="0" y="1106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936625" y="2332038"/>
              <a:ext cx="3846513" cy="2854325"/>
            </a:xfrm>
            <a:custGeom>
              <a:avLst/>
              <a:gdLst>
                <a:gd name="T0" fmla="*/ 2147483647 w 2423"/>
                <a:gd name="T1" fmla="*/ 2147483647 h 1798"/>
                <a:gd name="T2" fmla="*/ 0 w 2423"/>
                <a:gd name="T3" fmla="*/ 2147483647 h 1798"/>
                <a:gd name="T4" fmla="*/ 0 w 2423"/>
                <a:gd name="T5" fmla="*/ 0 h 1798"/>
                <a:gd name="T6" fmla="*/ 0 60000 65536"/>
                <a:gd name="T7" fmla="*/ 0 60000 65536"/>
                <a:gd name="T8" fmla="*/ 0 60000 65536"/>
                <a:gd name="T9" fmla="*/ 0 w 2423"/>
                <a:gd name="T10" fmla="*/ 0 h 1798"/>
                <a:gd name="T11" fmla="*/ 2423 w 2423"/>
                <a:gd name="T12" fmla="*/ 1798 h 1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3" h="1798">
                  <a:moveTo>
                    <a:pt x="2423" y="1798"/>
                  </a:moveTo>
                  <a:lnTo>
                    <a:pt x="0" y="1798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4562475" y="4089400"/>
              <a:ext cx="879475" cy="658813"/>
            </a:xfrm>
            <a:custGeom>
              <a:avLst/>
              <a:gdLst>
                <a:gd name="T0" fmla="*/ 0 w 554"/>
                <a:gd name="T1" fmla="*/ 0 h 415"/>
                <a:gd name="T2" fmla="*/ 2147483647 w 554"/>
                <a:gd name="T3" fmla="*/ 0 h 415"/>
                <a:gd name="T4" fmla="*/ 2147483647 w 554"/>
                <a:gd name="T5" fmla="*/ 2147483647 h 415"/>
                <a:gd name="T6" fmla="*/ 0 60000 65536"/>
                <a:gd name="T7" fmla="*/ 0 60000 65536"/>
                <a:gd name="T8" fmla="*/ 0 60000 65536"/>
                <a:gd name="T9" fmla="*/ 0 w 554"/>
                <a:gd name="T10" fmla="*/ 0 h 415"/>
                <a:gd name="T11" fmla="*/ 554 w 554"/>
                <a:gd name="T12" fmla="*/ 415 h 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415">
                  <a:moveTo>
                    <a:pt x="0" y="0"/>
                  </a:moveTo>
                  <a:lnTo>
                    <a:pt x="554" y="0"/>
                  </a:lnTo>
                  <a:lnTo>
                    <a:pt x="554" y="415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025775" y="2990850"/>
              <a:ext cx="877888" cy="579438"/>
            </a:xfrm>
            <a:custGeom>
              <a:avLst/>
              <a:gdLst>
                <a:gd name="T0" fmla="*/ 0 w 553"/>
                <a:gd name="T1" fmla="*/ 0 h 365"/>
                <a:gd name="T2" fmla="*/ 2147483647 w 553"/>
                <a:gd name="T3" fmla="*/ 0 h 365"/>
                <a:gd name="T4" fmla="*/ 2147483647 w 553"/>
                <a:gd name="T5" fmla="*/ 2147483647 h 365"/>
                <a:gd name="T6" fmla="*/ 0 60000 65536"/>
                <a:gd name="T7" fmla="*/ 0 60000 65536"/>
                <a:gd name="T8" fmla="*/ 0 60000 65536"/>
                <a:gd name="T9" fmla="*/ 0 w 553"/>
                <a:gd name="T10" fmla="*/ 0 h 365"/>
                <a:gd name="T11" fmla="*/ 553 w 553"/>
                <a:gd name="T12" fmla="*/ 365 h 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65">
                  <a:moveTo>
                    <a:pt x="0" y="0"/>
                  </a:moveTo>
                  <a:lnTo>
                    <a:pt x="553" y="0"/>
                  </a:lnTo>
                  <a:lnTo>
                    <a:pt x="553" y="365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857625" y="3559175"/>
              <a:ext cx="92075" cy="90488"/>
            </a:xfrm>
            <a:custGeom>
              <a:avLst/>
              <a:gdLst>
                <a:gd name="T0" fmla="*/ 2147483647 w 58"/>
                <a:gd name="T1" fmla="*/ 0 h 57"/>
                <a:gd name="T2" fmla="*/ 2147483647 w 58"/>
                <a:gd name="T3" fmla="*/ 2147483647 h 57"/>
                <a:gd name="T4" fmla="*/ 0 w 58"/>
                <a:gd name="T5" fmla="*/ 0 h 57"/>
                <a:gd name="T6" fmla="*/ 2147483647 w 58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7"/>
                <a:gd name="T14" fmla="*/ 58 w 58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7">
                  <a:moveTo>
                    <a:pt x="58" y="0"/>
                  </a:moveTo>
                  <a:lnTo>
                    <a:pt x="29" y="57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48"/>
            <p:cNvSpPr txBox="1">
              <a:spLocks noChangeArrowheads="1"/>
            </p:cNvSpPr>
            <p:nvPr/>
          </p:nvSpPr>
          <p:spPr bwMode="auto">
            <a:xfrm rot="2218961">
              <a:off x="3330076" y="2512921"/>
              <a:ext cx="1305921" cy="438311"/>
            </a:xfrm>
            <a:prstGeom prst="rect">
              <a:avLst/>
            </a:prstGeom>
            <a:solidFill>
              <a:srgbClr val="FFFFE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820738" eaLnBrk="0" hangingPunct="0"/>
              <a:r>
                <a:rPr lang="en-US" sz="400"/>
                <a:t>Product Definition</a:t>
              </a:r>
            </a:p>
          </p:txBody>
        </p:sp>
        <p:sp>
          <p:nvSpPr>
            <p:cNvPr id="93" name="Text Box 49"/>
            <p:cNvSpPr txBox="1">
              <a:spLocks noChangeArrowheads="1"/>
            </p:cNvSpPr>
            <p:nvPr/>
          </p:nvSpPr>
          <p:spPr bwMode="auto">
            <a:xfrm rot="2188546">
              <a:off x="1737085" y="4292510"/>
              <a:ext cx="1723305" cy="438311"/>
            </a:xfrm>
            <a:prstGeom prst="rect">
              <a:avLst/>
            </a:prstGeom>
            <a:solidFill>
              <a:srgbClr val="FFFFE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820738" eaLnBrk="0" hangingPunct="0"/>
              <a:r>
                <a:rPr lang="en-US" sz="400"/>
                <a:t>Verification and Validation</a:t>
              </a:r>
            </a:p>
          </p:txBody>
        </p:sp>
      </p:grpSp>
      <p:cxnSp>
        <p:nvCxnSpPr>
          <p:cNvPr id="94" name="Elbow Connector 93"/>
          <p:cNvCxnSpPr>
            <a:stCxn id="6" idx="0"/>
            <a:endCxn id="4" idx="0"/>
          </p:cNvCxnSpPr>
          <p:nvPr/>
        </p:nvCxnSpPr>
        <p:spPr>
          <a:xfrm rot="5400000" flipH="1" flipV="1">
            <a:off x="3581400" y="800100"/>
            <a:ext cx="12700" cy="4495800"/>
          </a:xfrm>
          <a:prstGeom prst="bentConnector3">
            <a:avLst>
              <a:gd name="adj1" fmla="val 3812899"/>
            </a:avLst>
          </a:prstGeom>
          <a:ln w="25400">
            <a:solidFill>
              <a:srgbClr val="0070C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5" idx="0"/>
            <a:endCxn id="4" idx="0"/>
          </p:cNvCxnSpPr>
          <p:nvPr/>
        </p:nvCxnSpPr>
        <p:spPr>
          <a:xfrm rot="5400000" flipH="1" flipV="1">
            <a:off x="4724400" y="1943100"/>
            <a:ext cx="12700" cy="2209800"/>
          </a:xfrm>
          <a:prstGeom prst="bentConnector3">
            <a:avLst>
              <a:gd name="adj1" fmla="val 2419355"/>
            </a:avLst>
          </a:prstGeom>
          <a:ln w="25400">
            <a:solidFill>
              <a:srgbClr val="0070C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28600" y="6096000"/>
            <a:ext cx="86868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Information is Connected in a Single Data Model</a:t>
            </a:r>
            <a:endParaRPr lang="en-US" sz="2000" b="1" dirty="0"/>
          </a:p>
        </p:txBody>
      </p:sp>
      <p:cxnSp>
        <p:nvCxnSpPr>
          <p:cNvPr id="100" name="Elbow Connector 99"/>
          <p:cNvCxnSpPr>
            <a:stCxn id="8" idx="2"/>
            <a:endCxn id="11" idx="2"/>
          </p:cNvCxnSpPr>
          <p:nvPr/>
        </p:nvCxnSpPr>
        <p:spPr>
          <a:xfrm rot="5400000">
            <a:off x="4762500" y="2133600"/>
            <a:ext cx="12700" cy="6858000"/>
          </a:xfrm>
          <a:prstGeom prst="bent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lide Number Placeholder 9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54459" y="275334"/>
            <a:ext cx="8229600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Getting the </a:t>
            </a:r>
            <a:r>
              <a:rPr lang="en-US" dirty="0" smtClean="0"/>
              <a:t>Specifications Right</a:t>
            </a:r>
            <a:endParaRPr lang="en-US" dirty="0"/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828800" y="1308100"/>
          <a:ext cx="5334000" cy="5092700"/>
        </p:xfrm>
        <a:graphic>
          <a:graphicData uri="http://schemas.openxmlformats.org/presentationml/2006/ole">
            <p:oleObj spid="_x0000_s11266" name="Visio" r:id="rId3" imgW="7710631" imgH="7361131" progId="Visio.Drawing.11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600200" y="1689100"/>
            <a:ext cx="693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3975100"/>
            <a:ext cx="693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33400" y="1155700"/>
            <a:ext cx="1347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Requirements </a:t>
            </a:r>
          </a:p>
          <a:p>
            <a:r>
              <a:rPr lang="en-US" sz="1400"/>
              <a:t>Architecture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33400" y="2603500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Functional </a:t>
            </a:r>
          </a:p>
          <a:p>
            <a:r>
              <a:rPr lang="en-US" sz="1400"/>
              <a:t>Architecture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33400" y="4813300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Logical </a:t>
            </a:r>
          </a:p>
          <a:p>
            <a:r>
              <a:rPr lang="en-US" sz="1400"/>
              <a:t>Architecture</a:t>
            </a: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7162800" y="1460500"/>
            <a:ext cx="1809750" cy="2308225"/>
          </a:xfrm>
          <a:prstGeom prst="rect">
            <a:avLst/>
          </a:prstGeom>
          <a:solidFill>
            <a:srgbClr val="3366CC"/>
          </a:solidFill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lIns="9525" tIns="46038" rIns="9525" bIns="46038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Do the functions and requirements included in the specification completely and accurately specify the logical architecture model?</a:t>
            </a:r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>
            <a:off x="7162800" y="4394200"/>
            <a:ext cx="1809750" cy="1816524"/>
          </a:xfrm>
          <a:prstGeom prst="rect">
            <a:avLst/>
          </a:prstGeom>
          <a:solidFill>
            <a:srgbClr val="3366CC"/>
          </a:solidFill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lIns="9525" tIns="46038" rIns="9525" bIns="46038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Are </a:t>
            </a:r>
            <a:r>
              <a:rPr lang="en-US" sz="1600" b="1" i="1" dirty="0">
                <a:solidFill>
                  <a:schemeClr val="bg1"/>
                </a:solidFill>
              </a:rPr>
              <a:t>the individual specifications, especially regarding interfaces, </a:t>
            </a:r>
            <a:r>
              <a:rPr lang="en-US" sz="1600" b="1" i="1" dirty="0" smtClean="0">
                <a:solidFill>
                  <a:schemeClr val="bg1"/>
                </a:solidFill>
              </a:rPr>
              <a:t>consistent </a:t>
            </a:r>
            <a:r>
              <a:rPr lang="en-US" sz="1600" b="1" i="1" dirty="0">
                <a:solidFill>
                  <a:schemeClr val="bg1"/>
                </a:solidFill>
              </a:rPr>
              <a:t>with each </a:t>
            </a:r>
            <a:r>
              <a:rPr lang="en-US" sz="1600" b="1" i="1" dirty="0" smtClean="0">
                <a:solidFill>
                  <a:schemeClr val="bg1"/>
                </a:solidFill>
              </a:rPr>
              <a:t>other?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4896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/>
              <a:t>Boeing </a:t>
            </a:r>
            <a:r>
              <a:rPr lang="en-US" dirty="0"/>
              <a:t>Approach to </a:t>
            </a:r>
            <a:r>
              <a:rPr lang="en-US" dirty="0" smtClean="0"/>
              <a:t>MBSE Tools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695940" cy="4265783"/>
          </a:xfrm>
        </p:spPr>
        <p:txBody>
          <a:bodyPr/>
          <a:lstStyle/>
          <a:p>
            <a:pPr marL="231775" indent="-231775"/>
            <a:r>
              <a:rPr lang="en-US" sz="2800" dirty="0"/>
              <a:t>Structured </a:t>
            </a:r>
            <a:r>
              <a:rPr lang="en-US" sz="2800" dirty="0" smtClean="0"/>
              <a:t>MBSE approach</a:t>
            </a:r>
            <a:endParaRPr lang="en-US" sz="2800" dirty="0"/>
          </a:p>
          <a:p>
            <a:pPr marL="482600" lvl="2" indent="-231775"/>
            <a:r>
              <a:rPr lang="en-US" sz="2400" dirty="0" smtClean="0"/>
              <a:t>Siemens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</a:t>
            </a:r>
            <a:r>
              <a:rPr lang="en-US" sz="2400" dirty="0" err="1" smtClean="0"/>
              <a:t>Teamcenter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for SE 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Teamcenter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Unified</a:t>
            </a:r>
            <a:endParaRPr lang="en-US" sz="2400" strike="sngStrike" dirty="0"/>
          </a:p>
          <a:p>
            <a:pPr marL="231775" indent="-231775"/>
            <a:endParaRPr lang="en-US" sz="2800" dirty="0"/>
          </a:p>
          <a:p>
            <a:pPr marL="231775" indent="-231775"/>
            <a:endParaRPr lang="en-US" sz="2800" dirty="0"/>
          </a:p>
          <a:p>
            <a:pPr marL="231775" indent="-231775"/>
            <a:r>
              <a:rPr lang="en-US" sz="2800" dirty="0"/>
              <a:t>Object-oriented MBSE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approach using SysML</a:t>
            </a:r>
            <a:r>
              <a:rPr lang="en-US" sz="2800" baseline="30000" dirty="0" smtClean="0"/>
              <a:t>™</a:t>
            </a:r>
            <a:endParaRPr lang="en-US" sz="2800" dirty="0"/>
          </a:p>
          <a:p>
            <a:pPr lvl="2"/>
            <a:r>
              <a:rPr lang="en-US" sz="2400" dirty="0" smtClean="0"/>
              <a:t>IBM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Rational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Rhapsody</a:t>
            </a:r>
            <a:r>
              <a:rPr lang="en-US" sz="2400" baseline="30000" dirty="0" smtClean="0"/>
              <a:t>®</a:t>
            </a:r>
            <a:endParaRPr lang="en-US" sz="2400" baseline="300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876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4235037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2" y="4953000"/>
            <a:ext cx="2243138" cy="150592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20574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/>
              <a:t>Boeing Approach to MBSE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sz="2800" b="1" dirty="0" smtClean="0"/>
              <a:t>Legacy programs</a:t>
            </a:r>
          </a:p>
          <a:p>
            <a:pPr lvl="1"/>
            <a:r>
              <a:rPr lang="en-US" sz="2400" b="1" dirty="0" smtClean="0"/>
              <a:t>Apply MBSE to the increment or change (Herzog et al., INCOSE 2010)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/>
              <a:t>“Come along side” to train new approach, tools</a:t>
            </a:r>
          </a:p>
          <a:p>
            <a:pPr lvl="2"/>
            <a:r>
              <a:rPr lang="en-US" sz="2000" b="1" dirty="0" smtClean="0"/>
              <a:t>“Tell, show, do, apply”</a:t>
            </a:r>
          </a:p>
          <a:p>
            <a:r>
              <a:rPr lang="en-US" sz="2800" b="1" dirty="0" smtClean="0"/>
              <a:t>New programs</a:t>
            </a:r>
          </a:p>
          <a:p>
            <a:pPr lvl="1"/>
            <a:r>
              <a:rPr lang="en-US" sz="2400" b="1" dirty="0" smtClean="0"/>
              <a:t>Gain adoption during program definition phase</a:t>
            </a:r>
          </a:p>
          <a:p>
            <a:pPr lvl="1"/>
            <a:r>
              <a:rPr lang="en-US" sz="2400" b="1" dirty="0" smtClean="0"/>
              <a:t>Provide training, support, expertise, assistance, tools, help, troubleshooting, tailoring – “service-ready solution”</a:t>
            </a:r>
          </a:p>
          <a:p>
            <a:r>
              <a:rPr lang="en-US" sz="2800" b="1" dirty="0" smtClean="0"/>
              <a:t>Ensure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persistence – embed the new ways of thinking in the organizational culture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4896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Topics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95400"/>
            <a:ext cx="8301037" cy="1938992"/>
          </a:xfrm>
        </p:spPr>
        <p:txBody>
          <a:bodyPr/>
          <a:lstStyle/>
          <a:p>
            <a:r>
              <a:rPr lang="en-US" sz="2800" dirty="0" smtClean="0"/>
              <a:t>Boeing </a:t>
            </a:r>
            <a:r>
              <a:rPr lang="en-US" sz="2800" dirty="0"/>
              <a:t>diverse product lines</a:t>
            </a:r>
          </a:p>
          <a:p>
            <a:r>
              <a:rPr lang="en-US" sz="2800" dirty="0"/>
              <a:t>Boeing approach to MBSE</a:t>
            </a:r>
          </a:p>
          <a:p>
            <a:r>
              <a:rPr lang="en-US" sz="2800" dirty="0" smtClean="0"/>
              <a:t>Boeing </a:t>
            </a:r>
            <a:r>
              <a:rPr lang="en-US" sz="2800" dirty="0"/>
              <a:t>MBSE challenges</a:t>
            </a:r>
          </a:p>
          <a:p>
            <a:r>
              <a:rPr lang="en-US" sz="2800" dirty="0" smtClean="0"/>
              <a:t>Boeing MBSE needs from industry</a:t>
            </a:r>
            <a:endParaRPr lang="en-US" sz="28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2198678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4896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5237"/>
            <a:ext cx="5562600" cy="5170646"/>
          </a:xfrm>
        </p:spPr>
        <p:txBody>
          <a:bodyPr/>
          <a:lstStyle/>
          <a:p>
            <a:r>
              <a:rPr lang="en-US" sz="2800" dirty="0" smtClean="0"/>
              <a:t>Legacy and new products</a:t>
            </a:r>
          </a:p>
          <a:p>
            <a:r>
              <a:rPr lang="en-US" sz="2800" dirty="0" smtClean="0"/>
              <a:t>Process definition/adoption</a:t>
            </a:r>
          </a:p>
          <a:p>
            <a:r>
              <a:rPr lang="en-US" sz="2800" dirty="0" smtClean="0"/>
              <a:t>Transition to downstream phases and tools</a:t>
            </a:r>
          </a:p>
          <a:p>
            <a:pPr lvl="1"/>
            <a:r>
              <a:rPr lang="en-US" sz="2400" dirty="0" smtClean="0"/>
              <a:t>Integration, Verification, Manufacturing, PLM, Support</a:t>
            </a:r>
          </a:p>
          <a:p>
            <a:r>
              <a:rPr lang="en-US" sz="2800" dirty="0" smtClean="0"/>
              <a:t>Product complexity</a:t>
            </a:r>
          </a:p>
          <a:p>
            <a:r>
              <a:rPr lang="en-US" sz="2800" dirty="0" smtClean="0"/>
              <a:t>Quantity of engineering data</a:t>
            </a:r>
          </a:p>
          <a:p>
            <a:r>
              <a:rPr lang="en-US" sz="2800" dirty="0" smtClean="0"/>
              <a:t>Process/tool training and skills</a:t>
            </a:r>
          </a:p>
          <a:p>
            <a:r>
              <a:rPr lang="en-US" sz="2800" dirty="0" smtClean="0"/>
              <a:t>Use of diagramming</a:t>
            </a:r>
          </a:p>
          <a:p>
            <a:endParaRPr lang="en-US" sz="2800" dirty="0"/>
          </a:p>
        </p:txBody>
      </p:sp>
      <p:pic>
        <p:nvPicPr>
          <p:cNvPr id="57348" name="Picture 4" descr="https://tcc.web.boeing.com/bds/non-us_tav/av/Structures/airframe/Documents/Section%2041/Aerial%20Refueling%20(AR)%20Documents/KC-135%20and%20E-3A%20Pictures/A-B-52-Stratofortress-flies-a-routine-mission-over-the-Pacific-Oc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5026" y="1374775"/>
            <a:ext cx="3488974" cy="2282825"/>
          </a:xfrm>
          <a:prstGeom prst="rect">
            <a:avLst/>
          </a:prstGeom>
          <a:noFill/>
        </p:spPr>
      </p:pic>
      <p:pic>
        <p:nvPicPr>
          <p:cNvPr id="57350" name="Picture 6" descr="http://boeing.mediaroom.com/image/K64246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79520"/>
            <a:ext cx="3505200" cy="280416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8763000" cy="400110"/>
          </a:xfrm>
          <a:prstGeom prst="rect">
            <a:avLst/>
          </a:prstGeom>
          <a:solidFill>
            <a:srgbClr val="0038A8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2000" b="1" i="1" dirty="0">
                <a:solidFill>
                  <a:srgbClr val="FFFFFF"/>
                </a:solidFill>
                <a:cs typeface="Arial" pitchFamily="34" charset="0"/>
              </a:rPr>
              <a:t>Increased Systems Complexity/Integration Drives Need </a:t>
            </a:r>
            <a:r>
              <a:rPr lang="en-US" sz="2000" b="1" i="1" dirty="0" smtClean="0">
                <a:solidFill>
                  <a:srgbClr val="FFFFFF"/>
                </a:solidFill>
                <a:cs typeface="Arial" pitchFamily="34" charset="0"/>
              </a:rPr>
              <a:t>for MBSE</a:t>
            </a:r>
            <a:endParaRPr lang="en-US" sz="20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2" cstate="print"/>
          <a:srcRect l="3894" r="2989"/>
          <a:stretch>
            <a:fillRect/>
          </a:stretch>
        </p:blipFill>
        <p:spPr bwMode="auto">
          <a:xfrm>
            <a:off x="152400" y="1524000"/>
            <a:ext cx="891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609600" y="48768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Number of signals versus introduction date of the commercial transport aircraft.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800600" y="48006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Lines of Software code versus commercial transport aircraft.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4338" y="348965"/>
            <a:ext cx="8301037" cy="443198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Size/Complexity Challenges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884" y="217171"/>
            <a:ext cx="8661115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cs typeface="Arial" pitchFamily="34" charset="0"/>
              </a:rPr>
              <a:t>Quantity of Engineering Data</a:t>
            </a:r>
            <a:endParaRPr lang="en-US" dirty="0"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49688"/>
            <a:ext cx="9144000" cy="4716882"/>
          </a:xfrm>
        </p:spPr>
        <p:txBody>
          <a:bodyPr lIns="457154" tIns="457154" rIns="457154" bIns="44446">
            <a:spAutoFit/>
          </a:bodyPr>
          <a:lstStyle/>
          <a:p>
            <a:pPr marL="234950" indent="-234950" defTabSz="885825"/>
            <a:r>
              <a:rPr lang="en-US" sz="2800" dirty="0" smtClean="0">
                <a:cs typeface="Arial" pitchFamily="34" charset="0"/>
              </a:rPr>
              <a:t>Example Boeing Commercial Airplane System Architecture Model Volume (</a:t>
            </a:r>
            <a:r>
              <a:rPr lang="en-US" sz="2800" b="1" dirty="0" smtClean="0"/>
              <a:t>~14 GB)</a:t>
            </a:r>
            <a:endParaRPr lang="en-US" sz="2800" b="1" dirty="0"/>
          </a:p>
          <a:p>
            <a:pPr marL="687388" lvl="1" indent="-233363" defTabSz="885825"/>
            <a:r>
              <a:rPr lang="en-US" sz="2400" b="1" dirty="0"/>
              <a:t>~2,300 functions </a:t>
            </a:r>
          </a:p>
          <a:p>
            <a:pPr marL="687388" lvl="1" indent="-233363" defTabSz="885825"/>
            <a:r>
              <a:rPr lang="en-US" sz="2400" b="1" dirty="0"/>
              <a:t>~10,000 data flows</a:t>
            </a:r>
          </a:p>
          <a:p>
            <a:pPr marL="687388" lvl="1" indent="-233363" defTabSz="885825"/>
            <a:r>
              <a:rPr lang="en-US" sz="2400" b="1" dirty="0"/>
              <a:t>~5266 equipment installations with data interfaces</a:t>
            </a:r>
          </a:p>
          <a:p>
            <a:pPr marL="687388" lvl="1" indent="-233363" defTabSz="885825"/>
            <a:r>
              <a:rPr lang="en-US" sz="2400" b="1" dirty="0"/>
              <a:t>~1,000,000 data parameters</a:t>
            </a:r>
          </a:p>
          <a:p>
            <a:pPr marL="687388" lvl="1" indent="-233363" defTabSz="885825"/>
            <a:r>
              <a:rPr lang="en-US" sz="2400" b="1" dirty="0"/>
              <a:t>~9490 electrical connections</a:t>
            </a:r>
          </a:p>
          <a:p>
            <a:pPr marL="687388" lvl="1" indent="-233363" defTabSz="885825"/>
            <a:r>
              <a:rPr lang="en-US" sz="2400" b="1" dirty="0"/>
              <a:t>~ 60,000,000 objects in data base (~ 3 relationships (links) </a:t>
            </a:r>
            <a:r>
              <a:rPr lang="en-US" sz="2400" b="1" dirty="0" smtClean="0"/>
              <a:t>per object</a:t>
            </a:r>
            <a:r>
              <a:rPr lang="en-US" sz="2400" b="1" dirty="0"/>
              <a:t>)</a:t>
            </a:r>
          </a:p>
          <a:p>
            <a:pPr marL="687388" lvl="1" indent="-233363" defTabSz="885825"/>
            <a:endParaRPr lang="en-US" sz="2400" b="1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52488" y="5867400"/>
            <a:ext cx="7764462" cy="462307"/>
          </a:xfrm>
          <a:prstGeom prst="rect">
            <a:avLst/>
          </a:prstGeom>
          <a:solidFill>
            <a:srgbClr val="3366CC"/>
          </a:solidFill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lIns="9525" tIns="46038" rIns="9525" bIns="46038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~1300 users are required to produce this dataset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25" y="238518"/>
            <a:ext cx="8229600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cs typeface="Arial" pitchFamily="34" charset="0"/>
              </a:rPr>
              <a:t>Training &amp; Skill Challenges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0044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Programs need a combination of 4 skill sets: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SE knowledge and experience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Product domain knowledge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Tool user skills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Modeling skills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Acquiring modeling skills is the most difficult to achieve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Knowing what to model at what level of detail based on the questions to be answered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Knowing what modeled data to analyze &amp; how to analyze 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2498" y="210758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85761" y="2761788"/>
            <a:ext cx="75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Tool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8225" y="3541623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Modeling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34615" y="2564781"/>
            <a:ext cx="1683834" cy="959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Knowledge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Experience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Skill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4513" y="276178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10966" y="237782"/>
            <a:ext cx="8733034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cs typeface="Arial" pitchFamily="34" charset="0"/>
              </a:rPr>
              <a:t>Diagramming Challenges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0" y="871653"/>
            <a:ext cx="6556918" cy="4402950"/>
          </a:xfrm>
        </p:spPr>
        <p:txBody>
          <a:bodyPr wrap="square" lIns="457154" tIns="457154" rIns="457154" bIns="44446">
            <a:spAutoFit/>
          </a:bodyPr>
          <a:lstStyle/>
          <a:p>
            <a:pPr marL="234950" lvl="1" indent="-234950" defTabSz="885825">
              <a:buFontTx/>
              <a:buChar char="•"/>
            </a:pPr>
            <a:r>
              <a:rPr lang="en-US" b="1" dirty="0" smtClean="0">
                <a:ea typeface="+mn-ea"/>
                <a:cs typeface="+mn-cs"/>
              </a:rPr>
              <a:t>Diagramming is a starting point for stakeholder discussions and model review</a:t>
            </a:r>
          </a:p>
          <a:p>
            <a:pPr marL="234950" indent="-234950" defTabSz="885825"/>
            <a:r>
              <a:rPr lang="en-US" sz="2000" b="1" dirty="0" smtClean="0"/>
              <a:t>A </a:t>
            </a:r>
            <a:r>
              <a:rPr lang="en-US" sz="2000" b="1" dirty="0"/>
              <a:t>diagramming interface is </a:t>
            </a:r>
            <a:r>
              <a:rPr lang="en-US" sz="2000" b="1" dirty="0" smtClean="0"/>
              <a:t>inadequate for creating millions of objects </a:t>
            </a:r>
            <a:r>
              <a:rPr lang="en-US" sz="2000" b="1" dirty="0"/>
              <a:t>and relationships</a:t>
            </a:r>
          </a:p>
          <a:p>
            <a:pPr marL="687388" lvl="1" indent="-233363" defTabSz="885825"/>
            <a:r>
              <a:rPr lang="en-US" sz="1800" b="1" dirty="0" smtClean="0"/>
              <a:t>Also use </a:t>
            </a:r>
            <a:r>
              <a:rPr lang="en-US" sz="1800" b="1" dirty="0"/>
              <a:t>bulk import </a:t>
            </a:r>
            <a:r>
              <a:rPr lang="en-US" sz="1800" b="1" dirty="0" smtClean="0"/>
              <a:t>utilities, spreadsheets, documents, and database objects</a:t>
            </a:r>
            <a:endParaRPr lang="en-US" sz="1800" b="1" dirty="0"/>
          </a:p>
          <a:p>
            <a:pPr marL="234950" indent="-234950" defTabSz="885825"/>
            <a:r>
              <a:rPr lang="en-US" sz="2000" b="1" dirty="0"/>
              <a:t>A diagramming interface is impractical </a:t>
            </a:r>
            <a:r>
              <a:rPr lang="en-US" sz="2000" b="1" dirty="0" smtClean="0"/>
              <a:t>for analyzing millions of objects </a:t>
            </a:r>
            <a:r>
              <a:rPr lang="en-US" sz="2000" b="1" dirty="0"/>
              <a:t>and relationships for integrity</a:t>
            </a:r>
          </a:p>
          <a:p>
            <a:pPr marL="687388" lvl="1" indent="-233363" defTabSz="885825"/>
            <a:r>
              <a:rPr lang="en-US" sz="1800" b="1" dirty="0" smtClean="0"/>
              <a:t>Also need query </a:t>
            </a:r>
            <a:r>
              <a:rPr lang="en-US" sz="1800" b="1" dirty="0"/>
              <a:t>and </a:t>
            </a:r>
            <a:r>
              <a:rPr lang="en-US" sz="1800" b="1" dirty="0" smtClean="0"/>
              <a:t>presentation of </a:t>
            </a:r>
            <a:r>
              <a:rPr lang="en-US" sz="1800" b="1" dirty="0"/>
              <a:t>results in </a:t>
            </a:r>
            <a:r>
              <a:rPr lang="en-US" sz="1800" b="1" dirty="0" smtClean="0"/>
              <a:t>a report format </a:t>
            </a:r>
            <a:endParaRPr lang="en-US" sz="1800" b="1" dirty="0"/>
          </a:p>
          <a:p>
            <a:pPr marL="687388" lvl="1" indent="-233363" defTabSz="885825"/>
            <a:endParaRPr lang="en-US" sz="1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9288" y="5536895"/>
            <a:ext cx="7764462" cy="1016305"/>
          </a:xfrm>
          <a:prstGeom prst="rect">
            <a:avLst/>
          </a:prstGeom>
          <a:solidFill>
            <a:srgbClr val="3366CC"/>
          </a:solidFill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lIns="9525" tIns="46038" rIns="9525" bIns="46038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 diagramming interface is a necessary component of an MBSE environment to allow human comprehension of the model, but is not sufficient, in itself, to define and analyze the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5910145" y="2051824"/>
          <a:ext cx="3137481" cy="2539111"/>
        </p:xfrm>
        <a:graphic>
          <a:graphicData uri="http://schemas.openxmlformats.org/presentationml/2006/ole">
            <p:oleObj spid="_x0000_s30723" name="Visio" r:id="rId3" imgW="9561095" imgH="7736881" progId="Visio.Drawing.11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95400"/>
            <a:ext cx="8301037" cy="1938992"/>
          </a:xfrm>
        </p:spPr>
        <p:txBody>
          <a:bodyPr/>
          <a:lstStyle/>
          <a:p>
            <a:r>
              <a:rPr lang="en-US" sz="2800" dirty="0" smtClean="0"/>
              <a:t>Boeing </a:t>
            </a:r>
            <a:r>
              <a:rPr lang="en-US" sz="2800" dirty="0"/>
              <a:t>diverse product lines</a:t>
            </a:r>
          </a:p>
          <a:p>
            <a:r>
              <a:rPr lang="en-US" sz="2800" dirty="0"/>
              <a:t>Boeing approach to MBSE</a:t>
            </a:r>
          </a:p>
          <a:p>
            <a:r>
              <a:rPr lang="en-US" sz="2800" dirty="0" smtClean="0"/>
              <a:t>Boeing </a:t>
            </a:r>
            <a:r>
              <a:rPr lang="en-US" sz="2800" dirty="0"/>
              <a:t>MBSE challenges</a:t>
            </a:r>
          </a:p>
          <a:p>
            <a:r>
              <a:rPr lang="en-US" sz="2800" dirty="0" smtClean="0"/>
              <a:t>Boeing MBSE needs from </a:t>
            </a:r>
            <a:r>
              <a:rPr lang="en-US" sz="2800" dirty="0"/>
              <a:t>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4896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 pitchFamily="34" charset="0"/>
              </a:rPr>
              <a:t>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95400"/>
            <a:ext cx="8301037" cy="1938992"/>
          </a:xfrm>
        </p:spPr>
        <p:txBody>
          <a:bodyPr/>
          <a:lstStyle/>
          <a:p>
            <a:r>
              <a:rPr lang="en-US" sz="2800" dirty="0" smtClean="0"/>
              <a:t>Boeing </a:t>
            </a:r>
            <a:r>
              <a:rPr lang="en-US" sz="2800" dirty="0"/>
              <a:t>diverse product lines</a:t>
            </a:r>
          </a:p>
          <a:p>
            <a:r>
              <a:rPr lang="en-US" sz="2800" dirty="0"/>
              <a:t>Boeing approach to MBSE</a:t>
            </a:r>
          </a:p>
          <a:p>
            <a:r>
              <a:rPr lang="en-US" sz="2800" dirty="0" smtClean="0"/>
              <a:t>Boeing </a:t>
            </a:r>
            <a:r>
              <a:rPr lang="en-US" sz="2800" dirty="0"/>
              <a:t>MBSE challenges</a:t>
            </a:r>
          </a:p>
          <a:p>
            <a:r>
              <a:rPr lang="en-US" sz="2800" dirty="0" smtClean="0"/>
              <a:t>Boeing MBSE needs from industry</a:t>
            </a:r>
            <a:endParaRPr lang="en-US" sz="28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4800" y="2736360"/>
            <a:ext cx="7315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934948" y="343879"/>
            <a:ext cx="8209052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cs typeface="Arial" pitchFamily="34" charset="0"/>
              </a:rPr>
              <a:t>MBSE Process Needs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6705600" cy="4273684"/>
          </a:xfrm>
        </p:spPr>
        <p:txBody>
          <a:bodyPr wrap="square" lIns="457154" tIns="457154" rIns="457154" bIns="44446">
            <a:spAutoFit/>
          </a:bodyPr>
          <a:lstStyle/>
          <a:p>
            <a:pPr marL="234950" indent="-234950" defTabSz="885825"/>
            <a:r>
              <a:rPr lang="en-US" sz="2400" b="1" dirty="0" smtClean="0"/>
              <a:t>Success stories – to help promote the benefits</a:t>
            </a:r>
          </a:p>
          <a:p>
            <a:pPr marL="234950" indent="-234950" defTabSz="885825"/>
            <a:endParaRPr lang="en-US" sz="2400" b="1" dirty="0" smtClean="0"/>
          </a:p>
          <a:p>
            <a:pPr marL="234950" indent="-234950" defTabSz="885825"/>
            <a:r>
              <a:rPr lang="en-US" sz="2400" b="1" dirty="0" smtClean="0"/>
              <a:t>Methods to measure impact of MBSE</a:t>
            </a:r>
          </a:p>
          <a:p>
            <a:pPr marL="234950" indent="-234950" defTabSz="885825"/>
            <a:endParaRPr lang="en-US" sz="2400" b="1" dirty="0" smtClean="0"/>
          </a:p>
          <a:p>
            <a:pPr marL="234950" indent="-234950" defTabSz="885825"/>
            <a:r>
              <a:rPr lang="en-US" sz="2400" b="1" dirty="0" smtClean="0"/>
              <a:t>Training to develop good “modelers”</a:t>
            </a:r>
          </a:p>
          <a:p>
            <a:pPr marL="234950" indent="-234950" defTabSz="885825"/>
            <a:endParaRPr lang="en-US" sz="2400" b="1" dirty="0" smtClean="0"/>
          </a:p>
          <a:p>
            <a:pPr marL="234950" indent="-234950" defTabSz="885825"/>
            <a:r>
              <a:rPr lang="en-US" sz="2400" b="1" dirty="0" smtClean="0"/>
              <a:t>Methods to ensure persistence of MBSE after the advocates move on</a:t>
            </a:r>
            <a:endParaRPr lang="en-US" sz="2400" b="1" dirty="0"/>
          </a:p>
        </p:txBody>
      </p:sp>
      <p:pic>
        <p:nvPicPr>
          <p:cNvPr id="51202" name="Picture 2" descr="C:\Users\carsonr\AppData\Local\Microsoft\Windows\Temporary Internet Files\Content.IE5\4K97WWWC\MP9004485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1828800"/>
            <a:ext cx="2565400" cy="38481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14338" y="34896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cs typeface="Arial" pitchFamily="34" charset="0"/>
              </a:rPr>
              <a:t>MBSE Tool Needs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7484" y="770549"/>
            <a:ext cx="6654282" cy="6028010"/>
          </a:xfrm>
        </p:spPr>
        <p:txBody>
          <a:bodyPr wrap="square" lIns="457154" tIns="457154" rIns="457154" bIns="44446">
            <a:spAutoFit/>
          </a:bodyPr>
          <a:lstStyle/>
          <a:p>
            <a:pPr marL="234950" indent="-234950" defTabSz="885825"/>
            <a:r>
              <a:rPr lang="en-US" sz="2000" b="1" dirty="0" smtClean="0"/>
              <a:t>Lower user ‘entry barriers’ – more intuitive user interfaces</a:t>
            </a:r>
          </a:p>
          <a:p>
            <a:pPr marL="234950" indent="-234950" defTabSz="885825"/>
            <a:r>
              <a:rPr lang="en-US" sz="2000" b="1" dirty="0" smtClean="0"/>
              <a:t>Support for hundreds of globally distributed users</a:t>
            </a:r>
          </a:p>
          <a:p>
            <a:pPr marL="234950" indent="-234950" defTabSz="885825"/>
            <a:r>
              <a:rPr lang="en-US" sz="2000" b="1" dirty="0" smtClean="0"/>
              <a:t>Size scaling – consistent performance when managing large quantities of data and users</a:t>
            </a:r>
          </a:p>
          <a:p>
            <a:pPr marL="234950" indent="-234950" defTabSz="885825"/>
            <a:r>
              <a:rPr lang="en-US" sz="2000" b="1" dirty="0" smtClean="0"/>
              <a:t>Each diagram object is a database object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34950" indent="-234950" defTabSz="885825"/>
            <a:r>
              <a:rPr lang="en-US" sz="2000" dirty="0" smtClean="0"/>
              <a:t>Exchange and synchronization of f</a:t>
            </a:r>
            <a:r>
              <a:rPr lang="en-US" sz="2000" b="1" dirty="0" smtClean="0"/>
              <a:t>ederated engineering data (different databases)</a:t>
            </a:r>
          </a:p>
          <a:p>
            <a:pPr marL="687388" lvl="1" indent="-233363" defTabSz="885825"/>
            <a:r>
              <a:rPr lang="en-US" sz="1800" b="1" dirty="0" smtClean="0"/>
              <a:t>Other Engineering disciplines (SWE, EE, etc.)</a:t>
            </a:r>
          </a:p>
          <a:p>
            <a:pPr marL="687388" lvl="1" indent="-233363" defTabSz="885825"/>
            <a:r>
              <a:rPr lang="en-US" sz="1800" b="1" dirty="0" smtClean="0"/>
              <a:t>Transition to Manufacturing and PLM</a:t>
            </a:r>
          </a:p>
          <a:p>
            <a:pPr marL="687388" lvl="1" indent="-233363" defTabSz="885825"/>
            <a:r>
              <a:rPr lang="en-US" sz="1800" b="1" dirty="0" smtClean="0"/>
              <a:t>Tool vendors working together!</a:t>
            </a:r>
          </a:p>
          <a:p>
            <a:pPr marL="234950" indent="-234950" defTabSz="885825"/>
            <a:r>
              <a:rPr lang="en-US" sz="2000" b="1" dirty="0" smtClean="0"/>
              <a:t>Support for data reference libraries and data reuse</a:t>
            </a:r>
          </a:p>
          <a:p>
            <a:pPr marL="234950" indent="-234950" defTabSz="885825"/>
            <a:r>
              <a:rPr lang="en-US" sz="2000" b="1" dirty="0" smtClean="0"/>
              <a:t>Configuration and version control of all objects</a:t>
            </a:r>
          </a:p>
          <a:p>
            <a:pPr marL="234950" indent="-234950" defTabSz="885825"/>
            <a:r>
              <a:rPr lang="en-US" sz="2000" b="1" dirty="0" smtClean="0"/>
              <a:t>Bulk import / export / update capability</a:t>
            </a:r>
            <a:endParaRPr lang="en-US" sz="1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0177" name="Picture 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90600"/>
            <a:ext cx="1795882" cy="1833372"/>
          </a:xfrm>
          <a:prstGeom prst="rect">
            <a:avLst/>
          </a:prstGeom>
          <a:noFill/>
        </p:spPr>
      </p:pic>
      <p:pic>
        <p:nvPicPr>
          <p:cNvPr id="50178" name="Picture 2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1769364" cy="1739189"/>
          </a:xfrm>
          <a:prstGeom prst="rect">
            <a:avLst/>
          </a:prstGeom>
          <a:noFill/>
        </p:spPr>
      </p:pic>
      <p:pic>
        <p:nvPicPr>
          <p:cNvPr id="50180" name="Picture 4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124200"/>
            <a:ext cx="1638300" cy="1408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17688" y="262782"/>
            <a:ext cx="4752623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cs typeface="Arial" pitchFamily="34" charset="0"/>
              </a:rPr>
              <a:t>Summary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942992"/>
            <a:ext cx="5791200" cy="5861811"/>
          </a:xfrm>
        </p:spPr>
        <p:txBody>
          <a:bodyPr wrap="square" lIns="457154" tIns="457154" rIns="457154" bIns="44446">
            <a:spAutoFit/>
          </a:bodyPr>
          <a:lstStyle/>
          <a:p>
            <a:pPr marL="234950" indent="-234950" defTabSz="885825"/>
            <a:r>
              <a:rPr lang="en-US" sz="2400" b="1" dirty="0" smtClean="0"/>
              <a:t>Boeing diverse product lines, customer bases, and legacy programs require a balanced effort to implement MBSE</a:t>
            </a:r>
          </a:p>
          <a:p>
            <a:pPr marL="234950" indent="-234950" defTabSz="885825"/>
            <a:endParaRPr lang="en-US" sz="2400" b="1" dirty="0" smtClean="0"/>
          </a:p>
          <a:p>
            <a:pPr marL="234950" indent="-234950" defTabSz="885825"/>
            <a:r>
              <a:rPr lang="en-US" sz="2400" b="1" dirty="0" smtClean="0"/>
              <a:t>Success has been seen on a variety of programs</a:t>
            </a:r>
          </a:p>
          <a:p>
            <a:pPr marL="234950" indent="-234950" defTabSz="885825"/>
            <a:endParaRPr lang="en-US" sz="2400" b="1" dirty="0" smtClean="0"/>
          </a:p>
          <a:p>
            <a:pPr marL="234950" indent="-234950" defTabSz="885825"/>
            <a:r>
              <a:rPr lang="en-US" sz="2400" b="1" dirty="0" smtClean="0"/>
              <a:t>Boeing is committed to moving forward with MBSE</a:t>
            </a:r>
          </a:p>
          <a:p>
            <a:pPr marL="234950" indent="-234950" defTabSz="885825"/>
            <a:endParaRPr lang="en-US" sz="2400" b="1" dirty="0" smtClean="0"/>
          </a:p>
          <a:p>
            <a:pPr marL="234950" indent="-234950" defTabSz="885825"/>
            <a:r>
              <a:rPr lang="en-US" sz="2400" b="1" dirty="0" smtClean="0"/>
              <a:t>Help needed with integrating data among different tools</a:t>
            </a:r>
            <a:endParaRPr lang="en-US" sz="2000" b="1" dirty="0"/>
          </a:p>
          <a:p>
            <a:pPr marL="687388" lvl="1" indent="-233363" defTabSz="885825"/>
            <a:endParaRPr lang="en-US" sz="2000" b="1" dirty="0"/>
          </a:p>
        </p:txBody>
      </p:sp>
      <p:pic>
        <p:nvPicPr>
          <p:cNvPr id="48134" name="Picture 6" descr="C:\Users\carsonr\AppData\Local\Microsoft\Windows\Temporary Internet Files\Content.IE5\ZMQOGOT0\MP9004486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890484" cy="4343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4841" t="25679" r="15714" b="6878"/>
          <a:stretch>
            <a:fillRect/>
          </a:stretch>
        </p:blipFill>
        <p:spPr bwMode="auto">
          <a:xfrm>
            <a:off x="453386" y="4451492"/>
            <a:ext cx="2459497" cy="13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099" name="Title 6"/>
          <p:cNvSpPr>
            <a:spLocks noGrp="1"/>
          </p:cNvSpPr>
          <p:nvPr>
            <p:ph type="title" idx="4294967295"/>
          </p:nvPr>
        </p:nvSpPr>
        <p:spPr>
          <a:xfrm>
            <a:off x="427732" y="285448"/>
            <a:ext cx="5931971" cy="444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/>
              <a:t>Boeing at a Glance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250825" y="1213674"/>
            <a:ext cx="8893175" cy="3848100"/>
          </a:xfrm>
        </p:spPr>
        <p:txBody>
          <a:bodyPr/>
          <a:lstStyle/>
          <a:p>
            <a:pPr marL="230188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Customers and customer support in 150 countries</a:t>
            </a:r>
          </a:p>
          <a:p>
            <a:pPr marL="630238" lvl="2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400" dirty="0"/>
              <a:t>Total revenue in </a:t>
            </a:r>
            <a:r>
              <a:rPr lang="en-US" sz="1400" dirty="0" smtClean="0"/>
              <a:t>2012:  $81.7 billion</a:t>
            </a:r>
            <a:endParaRPr lang="en-US" sz="1400" dirty="0"/>
          </a:p>
          <a:p>
            <a:pPr marL="630238" lvl="2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400" dirty="0"/>
              <a:t>70 percent of commercial airplane revenue </a:t>
            </a:r>
            <a:r>
              <a:rPr lang="en-US" sz="1400" dirty="0" smtClean="0"/>
              <a:t>from </a:t>
            </a:r>
            <a:r>
              <a:rPr lang="en-US" sz="1400" dirty="0"/>
              <a:t>customers outside the United States </a:t>
            </a:r>
          </a:p>
          <a:p>
            <a:pPr marL="230188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Manufacturing, service &amp; technology partnerships with companies around the world</a:t>
            </a:r>
          </a:p>
          <a:p>
            <a:pPr marL="630238" lvl="2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400" dirty="0"/>
              <a:t>Contracts with 22,000 suppliers and partners globally</a:t>
            </a:r>
          </a:p>
          <a:p>
            <a:pPr marL="230188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Research, design &amp; technology-development centers &amp; programs in multiple countries</a:t>
            </a:r>
          </a:p>
          <a:p>
            <a:pPr marL="230188" indent="-230188" defTabSz="457200">
              <a:spcBef>
                <a:spcPct val="0"/>
              </a:spcBef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More than 170,000 Boeing employees in 50 states and 70 countries</a:t>
            </a:r>
          </a:p>
        </p:txBody>
      </p:sp>
      <p:pic>
        <p:nvPicPr>
          <p:cNvPr id="12" name="Picture 8" descr="v22"/>
          <p:cNvPicPr>
            <a:picLocks noChangeAspect="1" noChangeArrowheads="1"/>
          </p:cNvPicPr>
          <p:nvPr/>
        </p:nvPicPr>
        <p:blipFill>
          <a:blip r:embed="rId4" cstate="print"/>
          <a:srcRect t="9824" b="8645"/>
          <a:stretch>
            <a:fillRect/>
          </a:stretch>
        </p:blipFill>
        <p:spPr bwMode="auto">
          <a:xfrm>
            <a:off x="6331925" y="4437112"/>
            <a:ext cx="2412081" cy="13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5" descr="777-787"/>
          <p:cNvPicPr>
            <a:picLocks noChangeAspect="1" noChangeArrowheads="1"/>
          </p:cNvPicPr>
          <p:nvPr/>
        </p:nvPicPr>
        <p:blipFill>
          <a:blip r:embed="rId5" cstate="print"/>
          <a:srcRect t="6484" b="7492"/>
          <a:stretch>
            <a:fillRect/>
          </a:stretch>
        </p:blipFill>
        <p:spPr>
          <a:xfrm>
            <a:off x="3417780" y="4452111"/>
            <a:ext cx="2424858" cy="13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7"/>
          <p:cNvSpPr>
            <a:spLocks noChangeArrowheads="1"/>
          </p:cNvSpPr>
          <p:nvPr/>
        </p:nvSpPr>
        <p:spPr bwMode="auto">
          <a:xfrm>
            <a:off x="0" y="2152650"/>
            <a:ext cx="9144000" cy="47053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r"/>
            <a:endParaRPr lang="en-US" u="none"/>
          </a:p>
        </p:txBody>
      </p:sp>
      <p:pic>
        <p:nvPicPr>
          <p:cNvPr id="29702" name="Picture 6" descr="m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5578600"/>
            <a:ext cx="1712487" cy="12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68"/>
          <p:cNvSpPr>
            <a:spLocks noChangeArrowheads="1"/>
          </p:cNvSpPr>
          <p:nvPr/>
        </p:nvSpPr>
        <p:spPr bwMode="auto">
          <a:xfrm>
            <a:off x="7067550" y="5772150"/>
            <a:ext cx="2076450" cy="1085850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820738" eaLnBrk="0" hangingPunct="0"/>
            <a:endParaRPr lang="en-US" sz="1600" u="none"/>
          </a:p>
        </p:txBody>
      </p:sp>
      <p:pic>
        <p:nvPicPr>
          <p:cNvPr id="2970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174750"/>
            <a:ext cx="153828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130cockp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" r="-221" b="6976"/>
          <a:stretch>
            <a:fillRect/>
          </a:stretch>
        </p:blipFill>
        <p:spPr bwMode="auto">
          <a:xfrm>
            <a:off x="1856486" y="5612082"/>
            <a:ext cx="1731382" cy="124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white">
          <a:xfrm>
            <a:off x="498475" y="6659563"/>
            <a:ext cx="2820988" cy="1508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100" b="1" u="none" dirty="0">
                <a:solidFill>
                  <a:schemeClr val="bg1"/>
                </a:solidFill>
                <a:latin typeface="Arial" charset="0"/>
              </a:rPr>
              <a:t>Maintenance, Modifications &amp; Upgrades</a:t>
            </a:r>
          </a:p>
        </p:txBody>
      </p:sp>
      <p:pic>
        <p:nvPicPr>
          <p:cNvPr id="29704" name="Picture 8" descr="c17g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681663"/>
            <a:ext cx="156368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9" name="Text Box 9"/>
          <p:cNvSpPr txBox="1">
            <a:spLocks noChangeArrowheads="1"/>
          </p:cNvSpPr>
          <p:nvPr/>
        </p:nvSpPr>
        <p:spPr bwMode="white">
          <a:xfrm>
            <a:off x="5419725" y="5880100"/>
            <a:ext cx="739775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C-17 GSP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white">
          <a:xfrm>
            <a:off x="7734300" y="6211888"/>
            <a:ext cx="957263" cy="330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FUTURE</a:t>
            </a:r>
            <a:br>
              <a:rPr lang="en-US" sz="12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PROGRAMS</a:t>
            </a:r>
          </a:p>
        </p:txBody>
      </p:sp>
      <p:pic>
        <p:nvPicPr>
          <p:cNvPr id="29708" name="Picture 14" descr="F-15K_First_Flight_s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265363"/>
            <a:ext cx="2178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5" descr="p-8a_1_s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987675"/>
            <a:ext cx="1828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6" name="Text Box 16"/>
          <p:cNvSpPr txBox="1">
            <a:spLocks noChangeArrowheads="1"/>
          </p:cNvSpPr>
          <p:nvPr/>
        </p:nvSpPr>
        <p:spPr bwMode="white">
          <a:xfrm>
            <a:off x="8489950" y="3856038"/>
            <a:ext cx="369888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P-8A</a:t>
            </a:r>
          </a:p>
        </p:txBody>
      </p:sp>
      <p:pic>
        <p:nvPicPr>
          <p:cNvPr id="29711" name="Picture 17" descr="Apach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028950"/>
            <a:ext cx="2087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8" name="Text Box 18"/>
          <p:cNvSpPr txBox="1">
            <a:spLocks noChangeArrowheads="1"/>
          </p:cNvSpPr>
          <p:nvPr/>
        </p:nvSpPr>
        <p:spPr bwMode="white">
          <a:xfrm>
            <a:off x="5140325" y="3856038"/>
            <a:ext cx="585788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Apache</a:t>
            </a:r>
          </a:p>
        </p:txBody>
      </p:sp>
      <p:pic>
        <p:nvPicPr>
          <p:cNvPr id="29713" name="Picture 19" descr="C-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025775"/>
            <a:ext cx="18669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0" name="Text Box 20"/>
          <p:cNvSpPr txBox="1">
            <a:spLocks noChangeArrowheads="1"/>
          </p:cNvSpPr>
          <p:nvPr/>
        </p:nvSpPr>
        <p:spPr bwMode="white">
          <a:xfrm>
            <a:off x="4316413" y="3856038"/>
            <a:ext cx="350837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C-17</a:t>
            </a:r>
          </a:p>
        </p:txBody>
      </p:sp>
      <p:pic>
        <p:nvPicPr>
          <p:cNvPr id="29715" name="Picture 21" descr="AWACS3"/>
          <p:cNvPicPr>
            <a:picLocks noChangeAspect="1" noChangeArrowheads="1"/>
          </p:cNvPicPr>
          <p:nvPr/>
        </p:nvPicPr>
        <p:blipFill>
          <a:blip r:embed="rId11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024188"/>
            <a:ext cx="15986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2" descr="JDAM"/>
          <p:cNvPicPr>
            <a:picLocks noChangeAspect="1" noChangeArrowheads="1"/>
          </p:cNvPicPr>
          <p:nvPr/>
        </p:nvPicPr>
        <p:blipFill>
          <a:blip r:embed="rId1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5363"/>
            <a:ext cx="15605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3" name="Text Box 23"/>
          <p:cNvSpPr txBox="1">
            <a:spLocks noChangeArrowheads="1"/>
          </p:cNvSpPr>
          <p:nvPr/>
        </p:nvSpPr>
        <p:spPr bwMode="white">
          <a:xfrm>
            <a:off x="22225" y="2974975"/>
            <a:ext cx="723900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Weapons</a:t>
            </a:r>
          </a:p>
        </p:txBody>
      </p:sp>
      <p:sp>
        <p:nvSpPr>
          <p:cNvPr id="286744" name="Text Box 24"/>
          <p:cNvSpPr txBox="1">
            <a:spLocks noChangeArrowheads="1"/>
          </p:cNvSpPr>
          <p:nvPr/>
        </p:nvSpPr>
        <p:spPr bwMode="white">
          <a:xfrm>
            <a:off x="1281113" y="3856038"/>
            <a:ext cx="612775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AWACS</a:t>
            </a:r>
          </a:p>
        </p:txBody>
      </p:sp>
      <p:pic>
        <p:nvPicPr>
          <p:cNvPr id="29719" name="Picture 25" descr="F-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214563"/>
            <a:ext cx="1876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6" descr="PAC-3_012703 sm"/>
          <p:cNvPicPr>
            <a:picLocks noChangeAspect="1" noChangeArrowheads="1"/>
          </p:cNvPicPr>
          <p:nvPr/>
        </p:nvPicPr>
        <p:blipFill>
          <a:blip r:embed="rId14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82938"/>
            <a:ext cx="10477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7" name="Text Box 27"/>
          <p:cNvSpPr txBox="1">
            <a:spLocks noChangeArrowheads="1"/>
          </p:cNvSpPr>
          <p:nvPr/>
        </p:nvSpPr>
        <p:spPr bwMode="white">
          <a:xfrm>
            <a:off x="74613" y="3836988"/>
            <a:ext cx="485775" cy="1635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PAC-3</a:t>
            </a:r>
          </a:p>
        </p:txBody>
      </p:sp>
      <p:pic>
        <p:nvPicPr>
          <p:cNvPr id="29722" name="Picture 28" descr="CH-4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265363"/>
            <a:ext cx="15128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9" name="Text Box 29"/>
          <p:cNvSpPr txBox="1">
            <a:spLocks noChangeArrowheads="1"/>
          </p:cNvSpPr>
          <p:nvPr/>
        </p:nvSpPr>
        <p:spPr bwMode="white">
          <a:xfrm>
            <a:off x="5962650" y="3005138"/>
            <a:ext cx="466725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CH-47</a:t>
            </a:r>
          </a:p>
        </p:txBody>
      </p:sp>
      <p:pic>
        <p:nvPicPr>
          <p:cNvPr id="29724" name="Picture 30" descr="GM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4165600"/>
            <a:ext cx="92551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1" name="Text Box 31"/>
          <p:cNvSpPr txBox="1">
            <a:spLocks noChangeArrowheads="1"/>
          </p:cNvSpPr>
          <p:nvPr/>
        </p:nvSpPr>
        <p:spPr bwMode="white">
          <a:xfrm>
            <a:off x="550863" y="4211638"/>
            <a:ext cx="379412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GMD</a:t>
            </a:r>
          </a:p>
        </p:txBody>
      </p:sp>
      <p:pic>
        <p:nvPicPr>
          <p:cNvPr id="29726" name="Picture 32" descr="is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65600"/>
            <a:ext cx="14144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3" name="Text Box 33"/>
          <p:cNvSpPr txBox="1">
            <a:spLocks noChangeArrowheads="1"/>
          </p:cNvSpPr>
          <p:nvPr/>
        </p:nvSpPr>
        <p:spPr bwMode="white">
          <a:xfrm>
            <a:off x="7781925" y="4191000"/>
            <a:ext cx="263525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ISS</a:t>
            </a:r>
          </a:p>
        </p:txBody>
      </p:sp>
      <p:pic>
        <p:nvPicPr>
          <p:cNvPr id="29728" name="Picture 34" descr="JTRS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165600"/>
            <a:ext cx="15049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5" descr="fab-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165600"/>
            <a:ext cx="17113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36" descr="tank_fab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5" y="4559300"/>
            <a:ext cx="1333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7" descr="FC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65600"/>
            <a:ext cx="14097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8" descr="SBInet Logo_007FLAT_sm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786313"/>
            <a:ext cx="1574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9" descr="AB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6250" y="5162550"/>
            <a:ext cx="1387475" cy="6572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</p:pic>
      <p:sp>
        <p:nvSpPr>
          <p:cNvPr id="286760" name="Text Box 40"/>
          <p:cNvSpPr txBox="1">
            <a:spLocks noChangeArrowheads="1"/>
          </p:cNvSpPr>
          <p:nvPr/>
        </p:nvSpPr>
        <p:spPr bwMode="white">
          <a:xfrm>
            <a:off x="1473200" y="5584825"/>
            <a:ext cx="336550" cy="166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ABL</a:t>
            </a:r>
          </a:p>
        </p:txBody>
      </p:sp>
      <p:sp>
        <p:nvSpPr>
          <p:cNvPr id="286761" name="Text Box 41"/>
          <p:cNvSpPr txBox="1">
            <a:spLocks noChangeArrowheads="1"/>
          </p:cNvSpPr>
          <p:nvPr/>
        </p:nvSpPr>
        <p:spPr bwMode="white">
          <a:xfrm>
            <a:off x="1511300" y="4192588"/>
            <a:ext cx="468313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BCTM</a:t>
            </a:r>
          </a:p>
        </p:txBody>
      </p:sp>
      <p:sp>
        <p:nvSpPr>
          <p:cNvPr id="286764" name="Text Box 44"/>
          <p:cNvSpPr txBox="1">
            <a:spLocks noChangeArrowheads="1"/>
          </p:cNvSpPr>
          <p:nvPr/>
        </p:nvSpPr>
        <p:spPr bwMode="white">
          <a:xfrm>
            <a:off x="3806825" y="4222750"/>
            <a:ext cx="487363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FAB-T</a:t>
            </a:r>
          </a:p>
        </p:txBody>
      </p:sp>
      <p:sp>
        <p:nvSpPr>
          <p:cNvPr id="286765" name="Text Box 45"/>
          <p:cNvSpPr txBox="1">
            <a:spLocks noChangeArrowheads="1"/>
          </p:cNvSpPr>
          <p:nvPr/>
        </p:nvSpPr>
        <p:spPr bwMode="white">
          <a:xfrm>
            <a:off x="5321300" y="4233863"/>
            <a:ext cx="414338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JTRS</a:t>
            </a:r>
          </a:p>
        </p:txBody>
      </p:sp>
      <p:sp>
        <p:nvSpPr>
          <p:cNvPr id="29740" name="Text Box 46"/>
          <p:cNvSpPr txBox="1">
            <a:spLocks noChangeArrowheads="1"/>
          </p:cNvSpPr>
          <p:nvPr/>
        </p:nvSpPr>
        <p:spPr bwMode="white">
          <a:xfrm>
            <a:off x="8156575" y="5599113"/>
            <a:ext cx="517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 b="1" u="none">
                <a:solidFill>
                  <a:schemeClr val="bg1"/>
                </a:solidFill>
              </a:rPr>
              <a:t>Shuttle</a:t>
            </a:r>
          </a:p>
        </p:txBody>
      </p:sp>
      <p:pic>
        <p:nvPicPr>
          <p:cNvPr id="29741" name="Picture 48" descr="New sats 2 cop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65600"/>
            <a:ext cx="12001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9" name="Text Box 49"/>
          <p:cNvSpPr txBox="1">
            <a:spLocks noChangeArrowheads="1"/>
          </p:cNvSpPr>
          <p:nvPr/>
        </p:nvSpPr>
        <p:spPr bwMode="white">
          <a:xfrm>
            <a:off x="6843713" y="4191000"/>
            <a:ext cx="712787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Satellites</a:t>
            </a:r>
          </a:p>
        </p:txBody>
      </p:sp>
      <p:pic>
        <p:nvPicPr>
          <p:cNvPr id="29743" name="Picture 50" descr="s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776788"/>
            <a:ext cx="838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4" name="Picture 51" descr="sl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298950"/>
            <a:ext cx="7143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2" name="Text Box 52"/>
          <p:cNvSpPr txBox="1">
            <a:spLocks noChangeArrowheads="1"/>
          </p:cNvSpPr>
          <p:nvPr/>
        </p:nvSpPr>
        <p:spPr bwMode="white">
          <a:xfrm>
            <a:off x="5410200" y="2316163"/>
            <a:ext cx="333375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F-18</a:t>
            </a:r>
          </a:p>
        </p:txBody>
      </p:sp>
      <p:sp>
        <p:nvSpPr>
          <p:cNvPr id="286773" name="Text Box 53"/>
          <p:cNvSpPr txBox="1">
            <a:spLocks noChangeArrowheads="1"/>
          </p:cNvSpPr>
          <p:nvPr/>
        </p:nvSpPr>
        <p:spPr bwMode="white">
          <a:xfrm>
            <a:off x="3403600" y="2316163"/>
            <a:ext cx="333375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F-15</a:t>
            </a:r>
          </a:p>
        </p:txBody>
      </p:sp>
      <p:pic>
        <p:nvPicPr>
          <p:cNvPr id="29747" name="Picture 55" descr="imag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60463"/>
            <a:ext cx="1557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8" name="Picture 56" descr="imag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08" r="-3239" b="5225"/>
          <a:stretch>
            <a:fillRect/>
          </a:stretch>
        </p:blipFill>
        <p:spPr bwMode="auto">
          <a:xfrm>
            <a:off x="4484688" y="1130300"/>
            <a:ext cx="161766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9" name="Picture 57" descr="imag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160463"/>
            <a:ext cx="14779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0" name="Picture 59" descr="imag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171575"/>
            <a:ext cx="15906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0" name="Text Box 60"/>
          <p:cNvSpPr txBox="1">
            <a:spLocks noChangeArrowheads="1"/>
          </p:cNvSpPr>
          <p:nvPr/>
        </p:nvSpPr>
        <p:spPr bwMode="white">
          <a:xfrm>
            <a:off x="2651125" y="2009775"/>
            <a:ext cx="252413" cy="155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737</a:t>
            </a:r>
          </a:p>
        </p:txBody>
      </p:sp>
      <p:sp>
        <p:nvSpPr>
          <p:cNvPr id="286781" name="Text Box 61"/>
          <p:cNvSpPr txBox="1">
            <a:spLocks noChangeArrowheads="1"/>
          </p:cNvSpPr>
          <p:nvPr/>
        </p:nvSpPr>
        <p:spPr bwMode="white">
          <a:xfrm>
            <a:off x="4154488" y="2005013"/>
            <a:ext cx="252412" cy="155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747</a:t>
            </a:r>
          </a:p>
        </p:txBody>
      </p:sp>
      <p:sp>
        <p:nvSpPr>
          <p:cNvPr id="286782" name="Text Box 62"/>
          <p:cNvSpPr txBox="1">
            <a:spLocks noChangeArrowheads="1"/>
          </p:cNvSpPr>
          <p:nvPr/>
        </p:nvSpPr>
        <p:spPr bwMode="white">
          <a:xfrm>
            <a:off x="7019925" y="2001838"/>
            <a:ext cx="387350" cy="155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>
                <a:solidFill>
                  <a:schemeClr val="bg1"/>
                </a:solidFill>
                <a:latin typeface="Arial" charset="0"/>
              </a:rPr>
              <a:t>747-8</a:t>
            </a:r>
          </a:p>
        </p:txBody>
      </p:sp>
      <p:sp>
        <p:nvSpPr>
          <p:cNvPr id="286784" name="Text Box 64"/>
          <p:cNvSpPr txBox="1">
            <a:spLocks noChangeArrowheads="1"/>
          </p:cNvSpPr>
          <p:nvPr/>
        </p:nvSpPr>
        <p:spPr bwMode="white">
          <a:xfrm>
            <a:off x="5697538" y="1970088"/>
            <a:ext cx="252412" cy="155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777</a:t>
            </a:r>
          </a:p>
        </p:txBody>
      </p:sp>
      <p:sp>
        <p:nvSpPr>
          <p:cNvPr id="286785" name="Text Box 65"/>
          <p:cNvSpPr txBox="1">
            <a:spLocks noChangeArrowheads="1"/>
          </p:cNvSpPr>
          <p:nvPr/>
        </p:nvSpPr>
        <p:spPr bwMode="white">
          <a:xfrm>
            <a:off x="8818563" y="2009775"/>
            <a:ext cx="269875" cy="163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787</a:t>
            </a:r>
          </a:p>
        </p:txBody>
      </p:sp>
      <p:pic>
        <p:nvPicPr>
          <p:cNvPr id="29756" name="Picture 66" descr="imag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268538"/>
            <a:ext cx="1504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7" name="Text Box 67"/>
          <p:cNvSpPr txBox="1">
            <a:spLocks noChangeArrowheads="1"/>
          </p:cNvSpPr>
          <p:nvPr/>
        </p:nvSpPr>
        <p:spPr bwMode="white">
          <a:xfrm>
            <a:off x="8278813" y="2316163"/>
            <a:ext cx="620712" cy="165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Tankers</a:t>
            </a:r>
          </a:p>
        </p:txBody>
      </p:sp>
      <p:sp>
        <p:nvSpPr>
          <p:cNvPr id="29758" name="TextBox 65"/>
          <p:cNvSpPr txBox="1">
            <a:spLocks noChangeArrowheads="1"/>
          </p:cNvSpPr>
          <p:nvPr/>
        </p:nvSpPr>
        <p:spPr bwMode="auto">
          <a:xfrm>
            <a:off x="3086100" y="4613275"/>
            <a:ext cx="195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sz="2000" b="1" u="none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9759" name="Rectangle 8"/>
          <p:cNvSpPr>
            <a:spLocks noChangeArrowheads="1"/>
          </p:cNvSpPr>
          <p:nvPr/>
        </p:nvSpPr>
        <p:spPr bwMode="auto">
          <a:xfrm>
            <a:off x="0" y="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 anchor="ctr"/>
          <a:lstStyle/>
          <a:p>
            <a:pPr algn="ctr" defTabSz="1020763" eaLnBrk="0" hangingPunct="0"/>
            <a:r>
              <a:rPr lang="en-US" sz="2400" b="1" i="1" u="none" dirty="0">
                <a:solidFill>
                  <a:schemeClr val="bg1"/>
                </a:solidFill>
              </a:rPr>
              <a:t>Boeing’s 80 </a:t>
            </a:r>
            <a:r>
              <a:rPr lang="en-US" sz="2400" b="1" i="1" u="none" dirty="0" smtClean="0">
                <a:solidFill>
                  <a:schemeClr val="bg1"/>
                </a:solidFill>
              </a:rPr>
              <a:t>Year </a:t>
            </a:r>
            <a:r>
              <a:rPr lang="en-US" sz="2400" b="1" i="1" u="none" dirty="0">
                <a:solidFill>
                  <a:schemeClr val="bg1"/>
                </a:solidFill>
              </a:rPr>
              <a:t>Heritage of Systems Engineering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29760" name="Text Box 47"/>
          <p:cNvSpPr txBox="1">
            <a:spLocks noChangeArrowheads="1"/>
          </p:cNvSpPr>
          <p:nvPr/>
        </p:nvSpPr>
        <p:spPr bwMode="white">
          <a:xfrm>
            <a:off x="5303838" y="5561013"/>
            <a:ext cx="11080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 u="none">
                <a:solidFill>
                  <a:schemeClr val="bg1"/>
                </a:solidFill>
              </a:rPr>
              <a:t>Sea</a:t>
            </a:r>
            <a:r>
              <a:rPr lang="en-US" sz="1400" b="1" u="none">
                <a:solidFill>
                  <a:srgbClr val="002060"/>
                </a:solidFill>
              </a:rPr>
              <a:t> </a:t>
            </a:r>
            <a:r>
              <a:rPr lang="en-US" sz="1400" b="1" u="none">
                <a:solidFill>
                  <a:schemeClr val="bg1"/>
                </a:solidFill>
              </a:rPr>
              <a:t>Launch</a:t>
            </a:r>
          </a:p>
        </p:txBody>
      </p:sp>
      <p:pic>
        <p:nvPicPr>
          <p:cNvPr id="29761" name="Picture 67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9" t="27083" r="15625" b="25000"/>
          <a:stretch>
            <a:fillRect/>
          </a:stretch>
        </p:blipFill>
        <p:spPr bwMode="auto">
          <a:xfrm>
            <a:off x="0" y="1138238"/>
            <a:ext cx="14525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0"/>
          <p:cNvSpPr txBox="1">
            <a:spLocks noChangeArrowheads="1"/>
          </p:cNvSpPr>
          <p:nvPr/>
        </p:nvSpPr>
        <p:spPr bwMode="white">
          <a:xfrm>
            <a:off x="955675" y="1944688"/>
            <a:ext cx="328613" cy="155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>
                <a:solidFill>
                  <a:schemeClr val="bg1"/>
                </a:solidFill>
                <a:latin typeface="Arial" charset="0"/>
              </a:rPr>
              <a:t>B-52</a:t>
            </a: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14338" y="348965"/>
            <a:ext cx="8301037" cy="443198"/>
          </a:xfrm>
        </p:spPr>
        <p:txBody>
          <a:bodyPr/>
          <a:lstStyle/>
          <a:p>
            <a:r>
              <a:rPr lang="en-US" dirty="0" smtClean="0"/>
              <a:t>A Sample of </a:t>
            </a:r>
            <a:r>
              <a:rPr lang="en-US" dirty="0" smtClean="0"/>
              <a:t>Diverse </a:t>
            </a:r>
            <a:r>
              <a:rPr lang="en-US" dirty="0" smtClean="0"/>
              <a:t>Boeing Products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06C76-17F0-4F5A-B997-94E375493B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9707" name="Picture 12" descr="ts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589"/>
          <a:stretch>
            <a:fillRect/>
          </a:stretch>
        </p:blipFill>
        <p:spPr bwMode="auto">
          <a:xfrm>
            <a:off x="3777107" y="5562600"/>
            <a:ext cx="111188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44"/>
          <p:cNvSpPr txBox="1">
            <a:spLocks noChangeArrowheads="1"/>
          </p:cNvSpPr>
          <p:nvPr/>
        </p:nvSpPr>
        <p:spPr bwMode="white">
          <a:xfrm>
            <a:off x="3840097" y="5574792"/>
            <a:ext cx="256481" cy="15696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52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200" b="1" u="none" dirty="0" smtClean="0">
                <a:solidFill>
                  <a:schemeClr val="bg1"/>
                </a:solidFill>
                <a:latin typeface="Arial" charset="0"/>
              </a:rPr>
              <a:t>SBI</a:t>
            </a:r>
            <a:endParaRPr lang="en-US" sz="12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7456615" y="6694876"/>
            <a:ext cx="1687385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b">
            <a:spAutoFit/>
          </a:bodyPr>
          <a:lstStyle/>
          <a:p>
            <a:pPr defTabSz="820738" eaLnBrk="0" hangingPunct="0">
              <a:defRPr/>
            </a:pPr>
            <a:r>
              <a:rPr lang="en-US" sz="600" dirty="0">
                <a:solidFill>
                  <a:schemeClr val="bg1"/>
                </a:solidFill>
                <a:cs typeface="+mn-cs"/>
              </a:rPr>
              <a:t>Copyright © </a:t>
            </a:r>
            <a:r>
              <a:rPr lang="en-US" sz="600" dirty="0" smtClean="0">
                <a:solidFill>
                  <a:schemeClr val="bg1"/>
                </a:solidFill>
                <a:cs typeface="+mn-cs"/>
              </a:rPr>
              <a:t>2014 </a:t>
            </a:r>
            <a:r>
              <a:rPr lang="en-US" sz="600" dirty="0">
                <a:solidFill>
                  <a:schemeClr val="bg1"/>
                </a:solidFill>
                <a:cs typeface="+mn-cs"/>
              </a:rPr>
              <a:t>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530778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567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/>
              <a:t>Diverse Boeing Product Domains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95400"/>
            <a:ext cx="8301037" cy="3471720"/>
          </a:xfrm>
        </p:spPr>
        <p:txBody>
          <a:bodyPr/>
          <a:lstStyle/>
          <a:p>
            <a:r>
              <a:rPr lang="en-US" sz="2400" b="1" dirty="0"/>
              <a:t>Commercial </a:t>
            </a:r>
            <a:r>
              <a:rPr lang="en-US" sz="2400" b="1" dirty="0" smtClean="0"/>
              <a:t>Airplanes and Aviation Services</a:t>
            </a:r>
          </a:p>
          <a:p>
            <a:r>
              <a:rPr lang="en-US" sz="2400" b="1" dirty="0" smtClean="0"/>
              <a:t>Defense, </a:t>
            </a:r>
            <a:r>
              <a:rPr lang="en-US" sz="2400" b="1" dirty="0"/>
              <a:t>Space </a:t>
            </a:r>
            <a:r>
              <a:rPr lang="en-US" sz="2400" b="1" dirty="0" smtClean="0"/>
              <a:t>&amp; Security includes</a:t>
            </a:r>
            <a:r>
              <a:rPr lang="en-US" sz="2400" b="1" dirty="0"/>
              <a:t>:</a:t>
            </a:r>
          </a:p>
          <a:p>
            <a:pPr lvl="1"/>
            <a:r>
              <a:rPr lang="en-US" sz="2000" b="1" dirty="0"/>
              <a:t>Boeing Military Aircraft</a:t>
            </a:r>
          </a:p>
          <a:p>
            <a:pPr lvl="1"/>
            <a:r>
              <a:rPr lang="en-US" sz="2000" b="1" dirty="0"/>
              <a:t>Network &amp; Space Systems</a:t>
            </a:r>
          </a:p>
          <a:p>
            <a:pPr lvl="1"/>
            <a:r>
              <a:rPr lang="en-US" sz="2000" b="1" dirty="0"/>
              <a:t>Global Services &amp; Support</a:t>
            </a:r>
          </a:p>
          <a:p>
            <a:pPr lvl="1"/>
            <a:r>
              <a:rPr lang="en-US" sz="2000" b="1" dirty="0"/>
              <a:t>Phantom Works</a:t>
            </a:r>
          </a:p>
          <a:p>
            <a:r>
              <a:rPr lang="en-US" sz="2400" b="1" dirty="0" smtClean="0"/>
              <a:t>Components to systems-of-systems</a:t>
            </a:r>
          </a:p>
          <a:p>
            <a:r>
              <a:rPr lang="en-US" sz="2400" b="1" dirty="0" smtClean="0"/>
              <a:t>Highly networked and high-integrity performance demands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638800"/>
            <a:ext cx="8686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 and Organizational Diversity Yields MBSE Challenges and a Need for Diversity of MBSE Solutions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48965"/>
            <a:ext cx="8301037" cy="4431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Topics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95400"/>
            <a:ext cx="8301037" cy="1938992"/>
          </a:xfrm>
        </p:spPr>
        <p:txBody>
          <a:bodyPr/>
          <a:lstStyle/>
          <a:p>
            <a:r>
              <a:rPr lang="en-US" sz="2800" dirty="0" smtClean="0"/>
              <a:t>Boeing </a:t>
            </a:r>
            <a:r>
              <a:rPr lang="en-US" sz="2800" dirty="0"/>
              <a:t>diverse product lines</a:t>
            </a:r>
          </a:p>
          <a:p>
            <a:r>
              <a:rPr lang="en-US" sz="2800" dirty="0"/>
              <a:t>Boeing approach to MBSE</a:t>
            </a:r>
          </a:p>
          <a:p>
            <a:r>
              <a:rPr lang="en-US" sz="2800" dirty="0" smtClean="0"/>
              <a:t>Boeing </a:t>
            </a:r>
            <a:r>
              <a:rPr lang="en-US" sz="2800" dirty="0"/>
              <a:t>MBSE challenges</a:t>
            </a:r>
          </a:p>
          <a:p>
            <a:r>
              <a:rPr lang="en-US" sz="2800" dirty="0" smtClean="0"/>
              <a:t>Boeing MBSE needs from industry</a:t>
            </a:r>
            <a:endParaRPr lang="en-US" sz="28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4252" y="1716640"/>
            <a:ext cx="6096000" cy="543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7389"/>
            <a:ext cx="8301037" cy="7755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 smtClean="0"/>
              <a:t>Boeing Enterprise Approach </a:t>
            </a:r>
            <a:r>
              <a:rPr lang="en-US" sz="2800" dirty="0"/>
              <a:t>to MBSE</a:t>
            </a:r>
            <a:br>
              <a:rPr lang="en-US" sz="2800" dirty="0"/>
            </a:br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7011"/>
            <a:ext cx="8229600" cy="3508653"/>
          </a:xfrm>
        </p:spPr>
        <p:txBody>
          <a:bodyPr/>
          <a:lstStyle/>
          <a:p>
            <a:r>
              <a:rPr lang="en-US" sz="2400" dirty="0"/>
              <a:t>Education on </a:t>
            </a:r>
            <a:r>
              <a:rPr lang="en-US" sz="2400" dirty="0" smtClean="0"/>
              <a:t>the topic </a:t>
            </a:r>
            <a:r>
              <a:rPr lang="en-US" sz="2400" dirty="0"/>
              <a:t>of </a:t>
            </a:r>
            <a:r>
              <a:rPr lang="en-US" sz="2400" dirty="0" smtClean="0"/>
              <a:t>MBSE</a:t>
            </a:r>
            <a:endParaRPr lang="en-US" sz="2400" strike="sngStrike" dirty="0"/>
          </a:p>
          <a:p>
            <a:pPr lvl="1"/>
            <a:r>
              <a:rPr lang="en-US" dirty="0" smtClean="0"/>
              <a:t>Reestablishment of basic SE beyond requirements management</a:t>
            </a:r>
          </a:p>
          <a:p>
            <a:pPr lvl="1"/>
            <a:r>
              <a:rPr lang="en-US" dirty="0" smtClean="0"/>
              <a:t>Importance </a:t>
            </a:r>
            <a:r>
              <a:rPr lang="en-US" dirty="0"/>
              <a:t>of functional </a:t>
            </a:r>
            <a:r>
              <a:rPr lang="en-US" dirty="0" smtClean="0"/>
              <a:t>models (Carson &amp; Sheeley, INCOSE 2013)</a:t>
            </a:r>
            <a:endParaRPr lang="en-US" dirty="0"/>
          </a:p>
          <a:p>
            <a:r>
              <a:rPr lang="en-US" sz="2400" dirty="0"/>
              <a:t>Development </a:t>
            </a:r>
            <a:r>
              <a:rPr lang="en-US" sz="2400" dirty="0" smtClean="0"/>
              <a:t>of MBSE capability for programs </a:t>
            </a:r>
            <a:r>
              <a:rPr lang="en-US" sz="2400" dirty="0"/>
              <a:t>to </a:t>
            </a:r>
            <a:r>
              <a:rPr lang="en-US" sz="2400" dirty="0" smtClean="0"/>
              <a:t>use</a:t>
            </a:r>
          </a:p>
          <a:p>
            <a:r>
              <a:rPr lang="en-US" sz="2400" dirty="0" smtClean="0"/>
              <a:t>Development of guidance for how to use the MBSE developed capability</a:t>
            </a:r>
            <a:endParaRPr lang="en-US" sz="2400" dirty="0"/>
          </a:p>
          <a:p>
            <a:r>
              <a:rPr lang="en-US" sz="2400" dirty="0" smtClean="0"/>
              <a:t>A core </a:t>
            </a:r>
            <a:r>
              <a:rPr lang="en-US" sz="2400" dirty="0"/>
              <a:t>group that provides support to all programs</a:t>
            </a:r>
          </a:p>
          <a:p>
            <a:r>
              <a:rPr lang="en-US" sz="2400" dirty="0" smtClean="0"/>
              <a:t>Means to capture and share successes and lessons learned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7115"/>
            <a:ext cx="8301037" cy="7755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 smtClean="0"/>
              <a:t>Boeing </a:t>
            </a:r>
            <a:r>
              <a:rPr lang="en-US" sz="2800" dirty="0"/>
              <a:t>Approach to </a:t>
            </a:r>
            <a:r>
              <a:rPr lang="en-US" sz="2800" dirty="0" smtClean="0"/>
              <a:t>MBSE Capability </a:t>
            </a:r>
            <a:r>
              <a:rPr lang="en-US" sz="2800" dirty="0"/>
              <a:t>Development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95400"/>
            <a:ext cx="8301037" cy="49490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unified enterprise </a:t>
            </a:r>
            <a:r>
              <a:rPr lang="en-US" sz="2400" dirty="0"/>
              <a:t>approach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Common </a:t>
            </a:r>
            <a:r>
              <a:rPr lang="en-US" sz="2000" dirty="0"/>
              <a:t>process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Common set of tools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MBSE </a:t>
            </a:r>
            <a:r>
              <a:rPr lang="en-US" sz="2400" dirty="0"/>
              <a:t>will be accomplished thru capturing information in an integrated architecting </a:t>
            </a:r>
            <a:r>
              <a:rPr lang="en-US" sz="2400" dirty="0" smtClean="0"/>
              <a:t>environment, in </a:t>
            </a:r>
            <a:r>
              <a:rPr lang="en-US" sz="2400" dirty="0"/>
              <a:t>3 major architecture </a:t>
            </a:r>
            <a:r>
              <a:rPr lang="en-US" sz="2400" dirty="0" smtClean="0"/>
              <a:t>pieces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Functions and interfaces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Logical elements and interfaces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Architecture data extended / used to perform integration, verification and validation efforts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3352800" cy="176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876F-32BA-4314-B789-FDC3D44823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36575" y="11783"/>
            <a:ext cx="7896225" cy="8863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Integrated Product Architectures </a:t>
            </a:r>
            <a:br>
              <a:rPr lang="en-US" dirty="0"/>
            </a:br>
            <a:r>
              <a:rPr lang="en-US" dirty="0" smtClean="0"/>
              <a:t>at </a:t>
            </a:r>
            <a:r>
              <a:rPr lang="en-US" dirty="0"/>
              <a:t>The Boeing Company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66838"/>
            <a:ext cx="8893175" cy="2133600"/>
          </a:xfrm>
        </p:spPr>
        <p:txBody>
          <a:bodyPr/>
          <a:lstStyle/>
          <a:p>
            <a:pPr marL="547688" lvl="1" indent="-342900" defTabSz="457200">
              <a:lnSpc>
                <a:spcPct val="90000"/>
              </a:lnSpc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IPA is a enterprise effort to develop and deploy a common capability to enable Boeing engineers to integrate requirements, architectures, and analyses</a:t>
            </a:r>
          </a:p>
          <a:p>
            <a:pPr marL="547688" lvl="1" indent="-342900" defTabSz="457200">
              <a:lnSpc>
                <a:spcPct val="90000"/>
              </a:lnSpc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IPA uses a model based systems engineering (MBSE) approach in an integrated data environment</a:t>
            </a:r>
          </a:p>
          <a:p>
            <a:pPr marL="547688" lvl="1" indent="-342900" defTabSz="457200">
              <a:lnSpc>
                <a:spcPct val="90000"/>
              </a:lnSpc>
              <a:spcAft>
                <a:spcPts val="1200"/>
              </a:spcAft>
              <a:buClr>
                <a:srgbClr val="0038A8"/>
              </a:buClr>
              <a:buFont typeface="Wingdings" pitchFamily="2" charset="2"/>
              <a:buChar char="§"/>
            </a:pPr>
            <a:r>
              <a:rPr lang="en-US" sz="1800" dirty="0"/>
              <a:t>The </a:t>
            </a:r>
            <a:r>
              <a:rPr lang="en-US" sz="1800" dirty="0" smtClean="0"/>
              <a:t>integrated architecture environment </a:t>
            </a:r>
            <a:r>
              <a:rPr lang="en-US" sz="1800" dirty="0"/>
              <a:t>enables consistent, seamless generation of SE artifacts and enables more effective system trades</a:t>
            </a:r>
          </a:p>
          <a:p>
            <a:pPr defTabSz="457200"/>
            <a:endParaRPr lang="en-US" sz="1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46338" y="3500439"/>
            <a:ext cx="4002087" cy="2060575"/>
            <a:chOff x="1008" y="720"/>
            <a:chExt cx="3740" cy="200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1026" t="25348" r="19772" b="40103"/>
            <a:stretch>
              <a:fillRect/>
            </a:stretch>
          </p:blipFill>
          <p:spPr bwMode="auto">
            <a:xfrm>
              <a:off x="1008" y="720"/>
              <a:ext cx="3740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027" y="743"/>
              <a:ext cx="1166" cy="387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ea typeface="ＭＳ Ｐゴシック" pitchFamily="34" charset="-128"/>
                  <a:cs typeface="Arial" pitchFamily="34" charset="0"/>
                </a:rPr>
                <a:t>Requirements Architecture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204" y="725"/>
              <a:ext cx="1273" cy="3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ea typeface="ＭＳ Ｐゴシック" pitchFamily="34" charset="-128"/>
                  <a:cs typeface="Arial" pitchFamily="34" charset="0"/>
                </a:rPr>
                <a:t>Functional Architecture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480" y="743"/>
              <a:ext cx="1253" cy="2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ea typeface="ＭＳ Ｐゴシック" pitchFamily="34" charset="-128"/>
                  <a:cs typeface="Arial" pitchFamily="34" charset="0"/>
                </a:rPr>
                <a:t>Logical Architecture</a:t>
              </a:r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397000" y="3871913"/>
            <a:ext cx="1063625" cy="415925"/>
          </a:xfrm>
          <a:prstGeom prst="wedgeRoundRectCallout">
            <a:avLst>
              <a:gd name="adj1" fmla="val 163620"/>
              <a:gd name="adj2" fmla="val 2584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ＭＳ Ｐゴシック" charset="-128"/>
                <a:cs typeface="Arial" pitchFamily="34" charset="0"/>
              </a:rPr>
              <a:t>Requirements Allocation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283325" y="3733800"/>
            <a:ext cx="942975" cy="377825"/>
          </a:xfrm>
          <a:prstGeom prst="wedgeRoundRectCallout">
            <a:avLst>
              <a:gd name="adj1" fmla="val -174319"/>
              <a:gd name="adj2" fmla="val 75532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ＭＳ Ｐゴシック" charset="-128"/>
                <a:cs typeface="Arial" pitchFamily="34" charset="0"/>
              </a:rPr>
              <a:t>Functional Allocation</a:t>
            </a:r>
          </a:p>
        </p:txBody>
      </p:sp>
      <p:sp>
        <p:nvSpPr>
          <p:cNvPr id="15" name="Flowchart: Document 14"/>
          <p:cNvSpPr/>
          <p:nvPr/>
        </p:nvSpPr>
        <p:spPr>
          <a:xfrm>
            <a:off x="422275" y="3749675"/>
            <a:ext cx="696913" cy="436563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ICDs</a:t>
            </a:r>
          </a:p>
        </p:txBody>
      </p:sp>
      <p:sp>
        <p:nvSpPr>
          <p:cNvPr id="16" name="Flowchart: Document 15"/>
          <p:cNvSpPr/>
          <p:nvPr/>
        </p:nvSpPr>
        <p:spPr>
          <a:xfrm>
            <a:off x="520700" y="4106863"/>
            <a:ext cx="815975" cy="433387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Specs</a:t>
            </a:r>
          </a:p>
        </p:txBody>
      </p:sp>
      <p:sp>
        <p:nvSpPr>
          <p:cNvPr id="17" name="Flowchart: Document 16"/>
          <p:cNvSpPr/>
          <p:nvPr/>
        </p:nvSpPr>
        <p:spPr>
          <a:xfrm>
            <a:off x="654050" y="4449763"/>
            <a:ext cx="996950" cy="528637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DoDAF views</a:t>
            </a:r>
          </a:p>
        </p:txBody>
      </p:sp>
      <p:sp>
        <p:nvSpPr>
          <p:cNvPr id="18" name="Flowchart: Document 17"/>
          <p:cNvSpPr/>
          <p:nvPr/>
        </p:nvSpPr>
        <p:spPr>
          <a:xfrm>
            <a:off x="954088" y="4889500"/>
            <a:ext cx="1255712" cy="701675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Verification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Networks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7535863" y="3429000"/>
            <a:ext cx="1074737" cy="604837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Functional Timelines</a:t>
            </a:r>
          </a:p>
        </p:txBody>
      </p:sp>
      <p:sp>
        <p:nvSpPr>
          <p:cNvPr id="20" name="Flowchart: Document 19"/>
          <p:cNvSpPr/>
          <p:nvPr/>
        </p:nvSpPr>
        <p:spPr>
          <a:xfrm>
            <a:off x="7386638" y="3867150"/>
            <a:ext cx="1087437" cy="576262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Logical product structures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7138988" y="4383087"/>
            <a:ext cx="1117600" cy="755650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and data flows</a:t>
            </a:r>
            <a:endParaRPr lang="en-US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9" name="Text Box 5"/>
          <p:cNvSpPr txBox="1">
            <a:spLocks noChangeArrowheads="1"/>
          </p:cNvSpPr>
          <p:nvPr/>
        </p:nvSpPr>
        <p:spPr bwMode="auto">
          <a:xfrm>
            <a:off x="684213" y="5883994"/>
            <a:ext cx="7902575" cy="641350"/>
          </a:xfrm>
          <a:prstGeom prst="rect">
            <a:avLst/>
          </a:prstGeom>
          <a:solidFill>
            <a:srgbClr val="0023E7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  <a:ea typeface="ＭＳ Ｐゴシック"/>
                <a:cs typeface="ＭＳ Ｐゴシック"/>
              </a:rPr>
              <a:t>Architecture Data Captured and Managed in a Single Data Environment Ensures Product Quality and Enables Affordability</a:t>
            </a:r>
          </a:p>
        </p:txBody>
      </p:sp>
      <p:sp>
        <p:nvSpPr>
          <p:cNvPr id="24" name="Flowchart: Document 23"/>
          <p:cNvSpPr/>
          <p:nvPr/>
        </p:nvSpPr>
        <p:spPr>
          <a:xfrm>
            <a:off x="6934200" y="4953000"/>
            <a:ext cx="1117600" cy="755650"/>
          </a:xfrm>
          <a:prstGeom prst="flowChart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Specialty development perspectives</a:t>
            </a:r>
            <a:endParaRPr lang="en-US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5CA-EB67-4503-BA63-CA4B98E1F3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back_photoband_identitybar_2007">
  <a:themeElements>
    <a:clrScheme name="GradientBar_IdentityBar_QUESTIONS 2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580F8B"/>
      </a:accent1>
      <a:accent2>
        <a:srgbClr val="E70033"/>
      </a:accent2>
      <a:accent3>
        <a:srgbClr val="FFFFFF"/>
      </a:accent3>
      <a:accent4>
        <a:srgbClr val="000000"/>
      </a:accent4>
      <a:accent5>
        <a:srgbClr val="B4AAC4"/>
      </a:accent5>
      <a:accent6>
        <a:srgbClr val="D1002D"/>
      </a:accent6>
      <a:hlink>
        <a:srgbClr val="0096DB"/>
      </a:hlink>
      <a:folHlink>
        <a:srgbClr val="77B800"/>
      </a:folHlink>
    </a:clrScheme>
    <a:fontScheme name="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1460</Words>
  <Application>Microsoft Office PowerPoint</Application>
  <PresentationFormat>On-screen Show (4:3)</PresentationFormat>
  <Paragraphs>298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whiteback_photoband_identitybar_2007</vt:lpstr>
      <vt:lpstr>Visio</vt:lpstr>
      <vt:lpstr>MBSE Implementation Across Diverse Domains at  The Boeing Company</vt:lpstr>
      <vt:lpstr>Topics</vt:lpstr>
      <vt:lpstr>Boeing at a Glance</vt:lpstr>
      <vt:lpstr>A Sample of Diverse Boeing Products</vt:lpstr>
      <vt:lpstr>Diverse Boeing Product Domains</vt:lpstr>
      <vt:lpstr>Topics</vt:lpstr>
      <vt:lpstr>Boeing Enterprise Approach to MBSE Implementation</vt:lpstr>
      <vt:lpstr>Boeing Approach to MBSE Capability Development</vt:lpstr>
      <vt:lpstr>Integrated Product Architectures  at The Boeing Company </vt:lpstr>
      <vt:lpstr>Getting it Right</vt:lpstr>
      <vt:lpstr>Getting the Specifications Right</vt:lpstr>
      <vt:lpstr>Boeing Approach to MBSE Tools</vt:lpstr>
      <vt:lpstr>Boeing Approach to MBSE Deployment</vt:lpstr>
      <vt:lpstr>Topics</vt:lpstr>
      <vt:lpstr>Challenges</vt:lpstr>
      <vt:lpstr>Size/Complexity Challenges</vt:lpstr>
      <vt:lpstr>Quantity of Engineering Data</vt:lpstr>
      <vt:lpstr>Training &amp; Skill Challenges</vt:lpstr>
      <vt:lpstr>Diagramming Challenges</vt:lpstr>
      <vt:lpstr>Topics</vt:lpstr>
      <vt:lpstr>MBSE Process Needs</vt:lpstr>
      <vt:lpstr>MBSE Tool Needs</vt:lpstr>
      <vt:lpstr>Summary</vt:lpstr>
    </vt:vector>
  </TitlesOfParts>
  <Company>The Boeing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franklinea</dc:creator>
  <cp:lastModifiedBy>Ronald S Carson</cp:lastModifiedBy>
  <cp:revision>59</cp:revision>
  <dcterms:created xsi:type="dcterms:W3CDTF">2009-11-06T20:46:12Z</dcterms:created>
  <dcterms:modified xsi:type="dcterms:W3CDTF">2014-03-24T20:56:58Z</dcterms:modified>
</cp:coreProperties>
</file>