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4"/>
  </p:notesMasterIdLst>
  <p:sldIdLst>
    <p:sldId id="370" r:id="rId5"/>
    <p:sldId id="357" r:id="rId6"/>
    <p:sldId id="358" r:id="rId7"/>
    <p:sldId id="359" r:id="rId8"/>
    <p:sldId id="360" r:id="rId9"/>
    <p:sldId id="361" r:id="rId10"/>
    <p:sldId id="374" r:id="rId11"/>
    <p:sldId id="373" r:id="rId12"/>
    <p:sldId id="362" r:id="rId13"/>
    <p:sldId id="363" r:id="rId14"/>
    <p:sldId id="364" r:id="rId15"/>
    <p:sldId id="376" r:id="rId16"/>
    <p:sldId id="378" r:id="rId17"/>
    <p:sldId id="377" r:id="rId18"/>
    <p:sldId id="367" r:id="rId19"/>
    <p:sldId id="375" r:id="rId20"/>
    <p:sldId id="369" r:id="rId21"/>
    <p:sldId id="379" r:id="rId22"/>
    <p:sldId id="3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6A022"/>
    <a:srgbClr val="FFFFFF"/>
    <a:srgbClr val="0000FF"/>
    <a:srgbClr val="CC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9710" autoAdjust="0"/>
  </p:normalViewPr>
  <p:slideViewPr>
    <p:cSldViewPr>
      <p:cViewPr>
        <p:scale>
          <a:sx n="100" d="100"/>
          <a:sy n="100" d="100"/>
        </p:scale>
        <p:origin x="93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DBF0B-D018-4520-B4FB-EF9FA68BEEA1}" type="doc">
      <dgm:prSet loTypeId="urn:microsoft.com/office/officeart/2005/8/layout/cycle3" loCatId="cycle" qsTypeId="urn:microsoft.com/office/officeart/2005/8/quickstyle/simple1#2" qsCatId="simple" csTypeId="urn:microsoft.com/office/officeart/2005/8/colors/accent1_2#2" csCatId="accent1" phldr="1"/>
      <dgm:spPr/>
      <dgm:t>
        <a:bodyPr/>
        <a:lstStyle/>
        <a:p>
          <a:endParaRPr lang="en-US"/>
        </a:p>
      </dgm:t>
    </dgm:pt>
    <dgm:pt modelId="{05EDE1EE-FEED-4659-AD48-1DA00D6548EA}">
      <dgm:prSet phldrT="[Text]"/>
      <dgm:spPr>
        <a:noFill/>
        <a:ln>
          <a:noFill/>
        </a:ln>
      </dgm:spPr>
      <dgm:t>
        <a:bodyPr/>
        <a:lstStyle/>
        <a:p>
          <a:endParaRPr lang="en-US" dirty="0"/>
        </a:p>
      </dgm:t>
    </dgm:pt>
    <dgm:pt modelId="{A7DB9718-C7FC-4E66-8674-587B2BE3AA78}" type="parTrans" cxnId="{2A6650DC-0105-4FD6-BB14-D8D98B0AC5BE}">
      <dgm:prSet/>
      <dgm:spPr/>
      <dgm:t>
        <a:bodyPr/>
        <a:lstStyle/>
        <a:p>
          <a:endParaRPr lang="en-US"/>
        </a:p>
      </dgm:t>
    </dgm:pt>
    <dgm:pt modelId="{9BB29B3D-F6A1-4989-9499-673A3CFCA0E6}" type="sibTrans" cxnId="{2A6650DC-0105-4FD6-BB14-D8D98B0AC5BE}">
      <dgm:prSet/>
      <dgm:spPr/>
      <dgm:t>
        <a:bodyPr/>
        <a:lstStyle/>
        <a:p>
          <a:endParaRPr lang="en-US"/>
        </a:p>
      </dgm:t>
    </dgm:pt>
    <dgm:pt modelId="{2ABE393E-DD96-4B03-B118-39A6FE3A258E}">
      <dgm:prSet phldrT="[Text]"/>
      <dgm:spPr>
        <a:noFill/>
        <a:ln>
          <a:noFill/>
        </a:ln>
      </dgm:spPr>
      <dgm:t>
        <a:bodyPr/>
        <a:lstStyle/>
        <a:p>
          <a:endParaRPr lang="en-US" dirty="0"/>
        </a:p>
      </dgm:t>
    </dgm:pt>
    <dgm:pt modelId="{695AC60A-4D87-47F2-83AC-B74E3074D854}" type="parTrans" cxnId="{F3985B49-4452-4756-BBFF-11F6DF169881}">
      <dgm:prSet/>
      <dgm:spPr/>
      <dgm:t>
        <a:bodyPr/>
        <a:lstStyle/>
        <a:p>
          <a:endParaRPr lang="en-US"/>
        </a:p>
      </dgm:t>
    </dgm:pt>
    <dgm:pt modelId="{ABDB3828-9C5B-4CE3-80B2-92B4FCB619E5}" type="sibTrans" cxnId="{F3985B49-4452-4756-BBFF-11F6DF169881}">
      <dgm:prSet/>
      <dgm:spPr/>
      <dgm:t>
        <a:bodyPr/>
        <a:lstStyle/>
        <a:p>
          <a:endParaRPr lang="en-US"/>
        </a:p>
      </dgm:t>
    </dgm:pt>
    <dgm:pt modelId="{63CB3272-73F3-45D6-ABD2-FA64BBE47EB0}">
      <dgm:prSet phldrT="[Text]"/>
      <dgm:spPr>
        <a:noFill/>
        <a:ln>
          <a:noFill/>
        </a:ln>
      </dgm:spPr>
      <dgm:t>
        <a:bodyPr/>
        <a:lstStyle/>
        <a:p>
          <a:endParaRPr lang="en-US" dirty="0"/>
        </a:p>
      </dgm:t>
    </dgm:pt>
    <dgm:pt modelId="{3E4CA005-E557-4AB7-B285-CDD95DB8CF84}" type="parTrans" cxnId="{FFFEFE26-5802-477D-9305-C342974AE91A}">
      <dgm:prSet/>
      <dgm:spPr/>
      <dgm:t>
        <a:bodyPr/>
        <a:lstStyle/>
        <a:p>
          <a:endParaRPr lang="en-US"/>
        </a:p>
      </dgm:t>
    </dgm:pt>
    <dgm:pt modelId="{4DA1299C-317F-47EC-B2A9-10178E1423CE}" type="sibTrans" cxnId="{FFFEFE26-5802-477D-9305-C342974AE91A}">
      <dgm:prSet/>
      <dgm:spPr/>
      <dgm:t>
        <a:bodyPr/>
        <a:lstStyle/>
        <a:p>
          <a:endParaRPr lang="en-US"/>
        </a:p>
      </dgm:t>
    </dgm:pt>
    <dgm:pt modelId="{DE65629E-0EE2-4082-889B-D7E23A23D4A1}">
      <dgm:prSet phldrT="[Text]"/>
      <dgm:spPr>
        <a:noFill/>
        <a:ln>
          <a:noFill/>
        </a:ln>
      </dgm:spPr>
      <dgm:t>
        <a:bodyPr/>
        <a:lstStyle/>
        <a:p>
          <a:endParaRPr lang="en-US" dirty="0"/>
        </a:p>
      </dgm:t>
    </dgm:pt>
    <dgm:pt modelId="{85EA572B-381A-4C75-9CFC-027E28112389}" type="parTrans" cxnId="{24E70A62-5F0A-4121-83C2-DBAA75548862}">
      <dgm:prSet/>
      <dgm:spPr/>
      <dgm:t>
        <a:bodyPr/>
        <a:lstStyle/>
        <a:p>
          <a:endParaRPr lang="en-US"/>
        </a:p>
      </dgm:t>
    </dgm:pt>
    <dgm:pt modelId="{7247022A-21DE-4B19-BBDC-A90EAC1020D3}" type="sibTrans" cxnId="{24E70A62-5F0A-4121-83C2-DBAA75548862}">
      <dgm:prSet/>
      <dgm:spPr/>
      <dgm:t>
        <a:bodyPr/>
        <a:lstStyle/>
        <a:p>
          <a:endParaRPr lang="en-US"/>
        </a:p>
      </dgm:t>
    </dgm:pt>
    <dgm:pt modelId="{06FBDE0A-863B-44D8-AB51-613BBFE74365}">
      <dgm:prSet phldrT="[Text]"/>
      <dgm:spPr>
        <a:noFill/>
        <a:ln>
          <a:noFill/>
        </a:ln>
      </dgm:spPr>
      <dgm:t>
        <a:bodyPr/>
        <a:lstStyle/>
        <a:p>
          <a:endParaRPr lang="en-US" dirty="0"/>
        </a:p>
      </dgm:t>
    </dgm:pt>
    <dgm:pt modelId="{E7729FAB-0011-4EBF-9C72-DBF69B5C69C2}" type="parTrans" cxnId="{CDDD4B7C-D04E-47A3-9C8D-1645027D6589}">
      <dgm:prSet/>
      <dgm:spPr/>
      <dgm:t>
        <a:bodyPr/>
        <a:lstStyle/>
        <a:p>
          <a:endParaRPr lang="en-US"/>
        </a:p>
      </dgm:t>
    </dgm:pt>
    <dgm:pt modelId="{C12E5642-CAAF-4C3E-8B52-DD761C069611}" type="sibTrans" cxnId="{CDDD4B7C-D04E-47A3-9C8D-1645027D6589}">
      <dgm:prSet/>
      <dgm:spPr/>
      <dgm:t>
        <a:bodyPr/>
        <a:lstStyle/>
        <a:p>
          <a:endParaRPr lang="en-US"/>
        </a:p>
      </dgm:t>
    </dgm:pt>
    <dgm:pt modelId="{0C407A06-01DF-440F-9153-E3A6DDDCA259}">
      <dgm:prSet phldrT="[Text]"/>
      <dgm:spPr>
        <a:noFill/>
        <a:ln>
          <a:noFill/>
        </a:ln>
      </dgm:spPr>
      <dgm:t>
        <a:bodyPr/>
        <a:lstStyle/>
        <a:p>
          <a:endParaRPr lang="en-US" dirty="0"/>
        </a:p>
      </dgm:t>
    </dgm:pt>
    <dgm:pt modelId="{6C0CCB89-E8E7-4C84-BB31-0C098B07DCAA}" type="parTrans" cxnId="{6A5AED7C-C631-40B3-AA91-51C54265F3D2}">
      <dgm:prSet/>
      <dgm:spPr/>
      <dgm:t>
        <a:bodyPr/>
        <a:lstStyle/>
        <a:p>
          <a:endParaRPr lang="en-US"/>
        </a:p>
      </dgm:t>
    </dgm:pt>
    <dgm:pt modelId="{4EB0BA8A-8C29-436F-AFC3-5AF32A252672}" type="sibTrans" cxnId="{6A5AED7C-C631-40B3-AA91-51C54265F3D2}">
      <dgm:prSet/>
      <dgm:spPr/>
      <dgm:t>
        <a:bodyPr/>
        <a:lstStyle/>
        <a:p>
          <a:endParaRPr lang="en-US"/>
        </a:p>
      </dgm:t>
    </dgm:pt>
    <dgm:pt modelId="{C65255E8-58EB-47A2-B6C0-9FAAD3FD8185}">
      <dgm:prSet phldrT="[Text]"/>
      <dgm:spPr>
        <a:noFill/>
        <a:ln>
          <a:noFill/>
        </a:ln>
      </dgm:spPr>
      <dgm:t>
        <a:bodyPr/>
        <a:lstStyle/>
        <a:p>
          <a:endParaRPr lang="en-US" dirty="0"/>
        </a:p>
      </dgm:t>
    </dgm:pt>
    <dgm:pt modelId="{C3CED8AB-6542-4488-B1CB-873612A9019A}" type="parTrans" cxnId="{277ACC6D-03A9-40AA-B01B-2994FA47A702}">
      <dgm:prSet/>
      <dgm:spPr/>
      <dgm:t>
        <a:bodyPr/>
        <a:lstStyle/>
        <a:p>
          <a:endParaRPr lang="en-US"/>
        </a:p>
      </dgm:t>
    </dgm:pt>
    <dgm:pt modelId="{815842D2-7D47-48D0-9564-0B406E2BB2D7}" type="sibTrans" cxnId="{277ACC6D-03A9-40AA-B01B-2994FA47A702}">
      <dgm:prSet/>
      <dgm:spPr/>
      <dgm:t>
        <a:bodyPr/>
        <a:lstStyle/>
        <a:p>
          <a:endParaRPr lang="en-US"/>
        </a:p>
      </dgm:t>
    </dgm:pt>
    <dgm:pt modelId="{5CF3FE5F-9F9D-4FCC-AC45-29A237CBCA74}">
      <dgm:prSet phldrT="[Text]"/>
      <dgm:spPr>
        <a:noFill/>
        <a:ln>
          <a:noFill/>
        </a:ln>
      </dgm:spPr>
      <dgm:t>
        <a:bodyPr/>
        <a:lstStyle/>
        <a:p>
          <a:endParaRPr lang="en-US" dirty="0"/>
        </a:p>
      </dgm:t>
    </dgm:pt>
    <dgm:pt modelId="{624104DE-742F-4544-8167-3A3751FD8446}" type="parTrans" cxnId="{C8526A61-59CD-498A-A6FD-48D628A97376}">
      <dgm:prSet/>
      <dgm:spPr/>
      <dgm:t>
        <a:bodyPr/>
        <a:lstStyle/>
        <a:p>
          <a:endParaRPr lang="en-US"/>
        </a:p>
      </dgm:t>
    </dgm:pt>
    <dgm:pt modelId="{B42CAD5B-0219-40C3-8078-5A3C062FBE6C}" type="sibTrans" cxnId="{C8526A61-59CD-498A-A6FD-48D628A97376}">
      <dgm:prSet/>
      <dgm:spPr/>
      <dgm:t>
        <a:bodyPr/>
        <a:lstStyle/>
        <a:p>
          <a:endParaRPr lang="en-US"/>
        </a:p>
      </dgm:t>
    </dgm:pt>
    <dgm:pt modelId="{E7AA4E07-97EF-4A4F-9055-FF1765387B80}" type="pres">
      <dgm:prSet presAssocID="{DE5DBF0B-D018-4520-B4FB-EF9FA68BEEA1}" presName="Name0" presStyleCnt="0">
        <dgm:presLayoutVars>
          <dgm:dir/>
          <dgm:resizeHandles val="exact"/>
        </dgm:presLayoutVars>
      </dgm:prSet>
      <dgm:spPr/>
      <dgm:t>
        <a:bodyPr/>
        <a:lstStyle/>
        <a:p>
          <a:endParaRPr lang="en-US"/>
        </a:p>
      </dgm:t>
    </dgm:pt>
    <dgm:pt modelId="{4F2E7519-2CF7-4ED3-B9F4-8E98E287E08D}" type="pres">
      <dgm:prSet presAssocID="{DE5DBF0B-D018-4520-B4FB-EF9FA68BEEA1}" presName="cycle" presStyleCnt="0"/>
      <dgm:spPr/>
    </dgm:pt>
    <dgm:pt modelId="{84C415D4-2719-46A9-B960-51388DEEC18B}" type="pres">
      <dgm:prSet presAssocID="{05EDE1EE-FEED-4659-AD48-1DA00D6548EA}" presName="nodeFirstNode" presStyleLbl="node1" presStyleIdx="0" presStyleCnt="8">
        <dgm:presLayoutVars>
          <dgm:bulletEnabled val="1"/>
        </dgm:presLayoutVars>
      </dgm:prSet>
      <dgm:spPr/>
      <dgm:t>
        <a:bodyPr/>
        <a:lstStyle/>
        <a:p>
          <a:endParaRPr lang="en-US"/>
        </a:p>
      </dgm:t>
    </dgm:pt>
    <dgm:pt modelId="{C45C9700-40DD-4A63-9BC2-D33083DC49C5}" type="pres">
      <dgm:prSet presAssocID="{9BB29B3D-F6A1-4989-9499-673A3CFCA0E6}" presName="sibTransFirstNode" presStyleLbl="bgShp" presStyleIdx="0" presStyleCnt="1"/>
      <dgm:spPr/>
      <dgm:t>
        <a:bodyPr/>
        <a:lstStyle/>
        <a:p>
          <a:endParaRPr lang="en-US"/>
        </a:p>
      </dgm:t>
    </dgm:pt>
    <dgm:pt modelId="{BAF996C3-B1B7-402A-81E0-F0EFEDBAF9A9}" type="pres">
      <dgm:prSet presAssocID="{2ABE393E-DD96-4B03-B118-39A6FE3A258E}" presName="nodeFollowingNodes" presStyleLbl="node1" presStyleIdx="1" presStyleCnt="8">
        <dgm:presLayoutVars>
          <dgm:bulletEnabled val="1"/>
        </dgm:presLayoutVars>
      </dgm:prSet>
      <dgm:spPr/>
      <dgm:t>
        <a:bodyPr/>
        <a:lstStyle/>
        <a:p>
          <a:endParaRPr lang="en-US"/>
        </a:p>
      </dgm:t>
    </dgm:pt>
    <dgm:pt modelId="{F8F4DC6B-E706-4F40-960A-2DE5B624FF28}" type="pres">
      <dgm:prSet presAssocID="{63CB3272-73F3-45D6-ABD2-FA64BBE47EB0}" presName="nodeFollowingNodes" presStyleLbl="node1" presStyleIdx="2" presStyleCnt="8">
        <dgm:presLayoutVars>
          <dgm:bulletEnabled val="1"/>
        </dgm:presLayoutVars>
      </dgm:prSet>
      <dgm:spPr/>
      <dgm:t>
        <a:bodyPr/>
        <a:lstStyle/>
        <a:p>
          <a:endParaRPr lang="en-US"/>
        </a:p>
      </dgm:t>
    </dgm:pt>
    <dgm:pt modelId="{656EBFEE-62D1-4AA0-9839-DB2D94C259F5}" type="pres">
      <dgm:prSet presAssocID="{DE65629E-0EE2-4082-889B-D7E23A23D4A1}" presName="nodeFollowingNodes" presStyleLbl="node1" presStyleIdx="3" presStyleCnt="8">
        <dgm:presLayoutVars>
          <dgm:bulletEnabled val="1"/>
        </dgm:presLayoutVars>
      </dgm:prSet>
      <dgm:spPr/>
      <dgm:t>
        <a:bodyPr/>
        <a:lstStyle/>
        <a:p>
          <a:endParaRPr lang="en-US"/>
        </a:p>
      </dgm:t>
    </dgm:pt>
    <dgm:pt modelId="{E3511DC7-DF58-4B29-84D6-BB56E12A0135}" type="pres">
      <dgm:prSet presAssocID="{06FBDE0A-863B-44D8-AB51-613BBFE74365}" presName="nodeFollowingNodes" presStyleLbl="node1" presStyleIdx="4" presStyleCnt="8">
        <dgm:presLayoutVars>
          <dgm:bulletEnabled val="1"/>
        </dgm:presLayoutVars>
      </dgm:prSet>
      <dgm:spPr/>
      <dgm:t>
        <a:bodyPr/>
        <a:lstStyle/>
        <a:p>
          <a:endParaRPr lang="en-US"/>
        </a:p>
      </dgm:t>
    </dgm:pt>
    <dgm:pt modelId="{AC8411CD-5C48-4AA5-A656-D90FE6E9E9E6}" type="pres">
      <dgm:prSet presAssocID="{C65255E8-58EB-47A2-B6C0-9FAAD3FD8185}" presName="nodeFollowingNodes" presStyleLbl="node1" presStyleIdx="5" presStyleCnt="8">
        <dgm:presLayoutVars>
          <dgm:bulletEnabled val="1"/>
        </dgm:presLayoutVars>
      </dgm:prSet>
      <dgm:spPr/>
      <dgm:t>
        <a:bodyPr/>
        <a:lstStyle/>
        <a:p>
          <a:endParaRPr lang="en-US"/>
        </a:p>
      </dgm:t>
    </dgm:pt>
    <dgm:pt modelId="{CE6FFB4F-7E21-47F5-B2DB-EE4BAF1833F3}" type="pres">
      <dgm:prSet presAssocID="{5CF3FE5F-9F9D-4FCC-AC45-29A237CBCA74}" presName="nodeFollowingNodes" presStyleLbl="node1" presStyleIdx="6" presStyleCnt="8">
        <dgm:presLayoutVars>
          <dgm:bulletEnabled val="1"/>
        </dgm:presLayoutVars>
      </dgm:prSet>
      <dgm:spPr/>
      <dgm:t>
        <a:bodyPr/>
        <a:lstStyle/>
        <a:p>
          <a:endParaRPr lang="en-US"/>
        </a:p>
      </dgm:t>
    </dgm:pt>
    <dgm:pt modelId="{6A849E31-0DDD-42C9-BCD9-3DE25889CCE4}" type="pres">
      <dgm:prSet presAssocID="{0C407A06-01DF-440F-9153-E3A6DDDCA259}" presName="nodeFollowingNodes" presStyleLbl="node1" presStyleIdx="7" presStyleCnt="8">
        <dgm:presLayoutVars>
          <dgm:bulletEnabled val="1"/>
        </dgm:presLayoutVars>
      </dgm:prSet>
      <dgm:spPr/>
      <dgm:t>
        <a:bodyPr/>
        <a:lstStyle/>
        <a:p>
          <a:endParaRPr lang="en-US"/>
        </a:p>
      </dgm:t>
    </dgm:pt>
  </dgm:ptLst>
  <dgm:cxnLst>
    <dgm:cxn modelId="{2A6650DC-0105-4FD6-BB14-D8D98B0AC5BE}" srcId="{DE5DBF0B-D018-4520-B4FB-EF9FA68BEEA1}" destId="{05EDE1EE-FEED-4659-AD48-1DA00D6548EA}" srcOrd="0" destOrd="0" parTransId="{A7DB9718-C7FC-4E66-8674-587B2BE3AA78}" sibTransId="{9BB29B3D-F6A1-4989-9499-673A3CFCA0E6}"/>
    <dgm:cxn modelId="{277ACC6D-03A9-40AA-B01B-2994FA47A702}" srcId="{DE5DBF0B-D018-4520-B4FB-EF9FA68BEEA1}" destId="{C65255E8-58EB-47A2-B6C0-9FAAD3FD8185}" srcOrd="5" destOrd="0" parTransId="{C3CED8AB-6542-4488-B1CB-873612A9019A}" sibTransId="{815842D2-7D47-48D0-9564-0B406E2BB2D7}"/>
    <dgm:cxn modelId="{0285D65B-4A21-4C5C-8EEE-2B67589B922B}" type="presOf" srcId="{63CB3272-73F3-45D6-ABD2-FA64BBE47EB0}" destId="{F8F4DC6B-E706-4F40-960A-2DE5B624FF28}" srcOrd="0" destOrd="0" presId="urn:microsoft.com/office/officeart/2005/8/layout/cycle3"/>
    <dgm:cxn modelId="{1C445251-25C8-417B-9EC5-AA695D2FCBF2}" type="presOf" srcId="{05EDE1EE-FEED-4659-AD48-1DA00D6548EA}" destId="{84C415D4-2719-46A9-B960-51388DEEC18B}" srcOrd="0" destOrd="0" presId="urn:microsoft.com/office/officeart/2005/8/layout/cycle3"/>
    <dgm:cxn modelId="{A04B6AAA-124F-44FB-B490-A436785BBDF4}" type="presOf" srcId="{2ABE393E-DD96-4B03-B118-39A6FE3A258E}" destId="{BAF996C3-B1B7-402A-81E0-F0EFEDBAF9A9}" srcOrd="0" destOrd="0" presId="urn:microsoft.com/office/officeart/2005/8/layout/cycle3"/>
    <dgm:cxn modelId="{FFFEFE26-5802-477D-9305-C342974AE91A}" srcId="{DE5DBF0B-D018-4520-B4FB-EF9FA68BEEA1}" destId="{63CB3272-73F3-45D6-ABD2-FA64BBE47EB0}" srcOrd="2" destOrd="0" parTransId="{3E4CA005-E557-4AB7-B285-CDD95DB8CF84}" sibTransId="{4DA1299C-317F-47EC-B2A9-10178E1423CE}"/>
    <dgm:cxn modelId="{319ED26A-DEF2-4765-A148-932E83270E90}" type="presOf" srcId="{0C407A06-01DF-440F-9153-E3A6DDDCA259}" destId="{6A849E31-0DDD-42C9-BCD9-3DE25889CCE4}" srcOrd="0" destOrd="0" presId="urn:microsoft.com/office/officeart/2005/8/layout/cycle3"/>
    <dgm:cxn modelId="{3CFAC20B-397E-4C35-B183-DA626CEE8199}" type="presOf" srcId="{5CF3FE5F-9F9D-4FCC-AC45-29A237CBCA74}" destId="{CE6FFB4F-7E21-47F5-B2DB-EE4BAF1833F3}" srcOrd="0" destOrd="0" presId="urn:microsoft.com/office/officeart/2005/8/layout/cycle3"/>
    <dgm:cxn modelId="{116D9E1F-9438-4962-8A18-E33B124A77E0}" type="presOf" srcId="{9BB29B3D-F6A1-4989-9499-673A3CFCA0E6}" destId="{C45C9700-40DD-4A63-9BC2-D33083DC49C5}" srcOrd="0" destOrd="0" presId="urn:microsoft.com/office/officeart/2005/8/layout/cycle3"/>
    <dgm:cxn modelId="{F3985B49-4452-4756-BBFF-11F6DF169881}" srcId="{DE5DBF0B-D018-4520-B4FB-EF9FA68BEEA1}" destId="{2ABE393E-DD96-4B03-B118-39A6FE3A258E}" srcOrd="1" destOrd="0" parTransId="{695AC60A-4D87-47F2-83AC-B74E3074D854}" sibTransId="{ABDB3828-9C5B-4CE3-80B2-92B4FCB619E5}"/>
    <dgm:cxn modelId="{6A5AED7C-C631-40B3-AA91-51C54265F3D2}" srcId="{DE5DBF0B-D018-4520-B4FB-EF9FA68BEEA1}" destId="{0C407A06-01DF-440F-9153-E3A6DDDCA259}" srcOrd="7" destOrd="0" parTransId="{6C0CCB89-E8E7-4C84-BB31-0C098B07DCAA}" sibTransId="{4EB0BA8A-8C29-436F-AFC3-5AF32A252672}"/>
    <dgm:cxn modelId="{228CC6AD-7727-48F4-80B5-5B94D0237BC4}" type="presOf" srcId="{C65255E8-58EB-47A2-B6C0-9FAAD3FD8185}" destId="{AC8411CD-5C48-4AA5-A656-D90FE6E9E9E6}" srcOrd="0" destOrd="0" presId="urn:microsoft.com/office/officeart/2005/8/layout/cycle3"/>
    <dgm:cxn modelId="{7EAEF8E5-9F2C-41F8-8789-AAAD184C7560}" type="presOf" srcId="{DE65629E-0EE2-4082-889B-D7E23A23D4A1}" destId="{656EBFEE-62D1-4AA0-9839-DB2D94C259F5}" srcOrd="0" destOrd="0" presId="urn:microsoft.com/office/officeart/2005/8/layout/cycle3"/>
    <dgm:cxn modelId="{24E70A62-5F0A-4121-83C2-DBAA75548862}" srcId="{DE5DBF0B-D018-4520-B4FB-EF9FA68BEEA1}" destId="{DE65629E-0EE2-4082-889B-D7E23A23D4A1}" srcOrd="3" destOrd="0" parTransId="{85EA572B-381A-4C75-9CFC-027E28112389}" sibTransId="{7247022A-21DE-4B19-BBDC-A90EAC1020D3}"/>
    <dgm:cxn modelId="{37D8299E-A416-44EC-9EA8-C0788E0B89FC}" type="presOf" srcId="{06FBDE0A-863B-44D8-AB51-613BBFE74365}" destId="{E3511DC7-DF58-4B29-84D6-BB56E12A0135}" srcOrd="0" destOrd="0" presId="urn:microsoft.com/office/officeart/2005/8/layout/cycle3"/>
    <dgm:cxn modelId="{C8526A61-59CD-498A-A6FD-48D628A97376}" srcId="{DE5DBF0B-D018-4520-B4FB-EF9FA68BEEA1}" destId="{5CF3FE5F-9F9D-4FCC-AC45-29A237CBCA74}" srcOrd="6" destOrd="0" parTransId="{624104DE-742F-4544-8167-3A3751FD8446}" sibTransId="{B42CAD5B-0219-40C3-8078-5A3C062FBE6C}"/>
    <dgm:cxn modelId="{CDDD4B7C-D04E-47A3-9C8D-1645027D6589}" srcId="{DE5DBF0B-D018-4520-B4FB-EF9FA68BEEA1}" destId="{06FBDE0A-863B-44D8-AB51-613BBFE74365}" srcOrd="4" destOrd="0" parTransId="{E7729FAB-0011-4EBF-9C72-DBF69B5C69C2}" sibTransId="{C12E5642-CAAF-4C3E-8B52-DD761C069611}"/>
    <dgm:cxn modelId="{6F57FCB1-03FD-4F79-BD51-078D850D2CAB}" type="presOf" srcId="{DE5DBF0B-D018-4520-B4FB-EF9FA68BEEA1}" destId="{E7AA4E07-97EF-4A4F-9055-FF1765387B80}" srcOrd="0" destOrd="0" presId="urn:microsoft.com/office/officeart/2005/8/layout/cycle3"/>
    <dgm:cxn modelId="{588C285A-291C-4F43-B4A2-556283CD4EB6}" type="presParOf" srcId="{E7AA4E07-97EF-4A4F-9055-FF1765387B80}" destId="{4F2E7519-2CF7-4ED3-B9F4-8E98E287E08D}" srcOrd="0" destOrd="0" presId="urn:microsoft.com/office/officeart/2005/8/layout/cycle3"/>
    <dgm:cxn modelId="{A826480E-AE70-49AA-BEC9-0ECEC32AC4D6}" type="presParOf" srcId="{4F2E7519-2CF7-4ED3-B9F4-8E98E287E08D}" destId="{84C415D4-2719-46A9-B960-51388DEEC18B}" srcOrd="0" destOrd="0" presId="urn:microsoft.com/office/officeart/2005/8/layout/cycle3"/>
    <dgm:cxn modelId="{77AA2854-2CCB-49CB-AA50-6B9CFCFF201A}" type="presParOf" srcId="{4F2E7519-2CF7-4ED3-B9F4-8E98E287E08D}" destId="{C45C9700-40DD-4A63-9BC2-D33083DC49C5}" srcOrd="1" destOrd="0" presId="urn:microsoft.com/office/officeart/2005/8/layout/cycle3"/>
    <dgm:cxn modelId="{443D68ED-37E3-4C47-9E55-0BB705D011AD}" type="presParOf" srcId="{4F2E7519-2CF7-4ED3-B9F4-8E98E287E08D}" destId="{BAF996C3-B1B7-402A-81E0-F0EFEDBAF9A9}" srcOrd="2" destOrd="0" presId="urn:microsoft.com/office/officeart/2005/8/layout/cycle3"/>
    <dgm:cxn modelId="{9EC541DA-5E0B-438A-BA2B-1A8E3B90CBD1}" type="presParOf" srcId="{4F2E7519-2CF7-4ED3-B9F4-8E98E287E08D}" destId="{F8F4DC6B-E706-4F40-960A-2DE5B624FF28}" srcOrd="3" destOrd="0" presId="urn:microsoft.com/office/officeart/2005/8/layout/cycle3"/>
    <dgm:cxn modelId="{3FFE9B23-59F8-4C0A-8F38-3ABCE6041B3C}" type="presParOf" srcId="{4F2E7519-2CF7-4ED3-B9F4-8E98E287E08D}" destId="{656EBFEE-62D1-4AA0-9839-DB2D94C259F5}" srcOrd="4" destOrd="0" presId="urn:microsoft.com/office/officeart/2005/8/layout/cycle3"/>
    <dgm:cxn modelId="{D1F683C9-C316-477C-B6F8-E5BB691DE659}" type="presParOf" srcId="{4F2E7519-2CF7-4ED3-B9F4-8E98E287E08D}" destId="{E3511DC7-DF58-4B29-84D6-BB56E12A0135}" srcOrd="5" destOrd="0" presId="urn:microsoft.com/office/officeart/2005/8/layout/cycle3"/>
    <dgm:cxn modelId="{B45537EE-3BFD-4C49-BD6A-B3F4D3957907}" type="presParOf" srcId="{4F2E7519-2CF7-4ED3-B9F4-8E98E287E08D}" destId="{AC8411CD-5C48-4AA5-A656-D90FE6E9E9E6}" srcOrd="6" destOrd="0" presId="urn:microsoft.com/office/officeart/2005/8/layout/cycle3"/>
    <dgm:cxn modelId="{62A6373F-4EB1-4D14-90A1-3B20DBD44A0A}" type="presParOf" srcId="{4F2E7519-2CF7-4ED3-B9F4-8E98E287E08D}" destId="{CE6FFB4F-7E21-47F5-B2DB-EE4BAF1833F3}" srcOrd="7" destOrd="0" presId="urn:microsoft.com/office/officeart/2005/8/layout/cycle3"/>
    <dgm:cxn modelId="{EDEA6B25-6729-428B-A5BE-C021B908D066}" type="presParOf" srcId="{4F2E7519-2CF7-4ED3-B9F4-8E98E287E08D}" destId="{6A849E31-0DDD-42C9-BCD9-3DE25889CCE4}" srcOrd="8"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C9700-40DD-4A63-9BC2-D33083DC49C5}">
      <dsp:nvSpPr>
        <dsp:cNvPr id="0" name=""/>
        <dsp:cNvSpPr/>
      </dsp:nvSpPr>
      <dsp:spPr>
        <a:xfrm>
          <a:off x="1203543" y="-40631"/>
          <a:ext cx="4730312" cy="4730312"/>
        </a:xfrm>
        <a:prstGeom prst="circularArrow">
          <a:avLst>
            <a:gd name="adj1" fmla="val 5544"/>
            <a:gd name="adj2" fmla="val 330680"/>
            <a:gd name="adj3" fmla="val 14648629"/>
            <a:gd name="adj4" fmla="val 168745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C415D4-2719-46A9-B960-51388DEEC18B}">
      <dsp:nvSpPr>
        <dsp:cNvPr id="0" name=""/>
        <dsp:cNvSpPr/>
      </dsp:nvSpPr>
      <dsp:spPr>
        <a:xfrm>
          <a:off x="2902182" y="208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34620"/>
        <a:ext cx="1267960" cy="601443"/>
      </dsp:txXfrm>
    </dsp:sp>
    <dsp:sp modelId="{BAF996C3-B1B7-402A-81E0-F0EFEDBAF9A9}">
      <dsp:nvSpPr>
        <dsp:cNvPr id="0" name=""/>
        <dsp:cNvSpPr/>
      </dsp:nvSpPr>
      <dsp:spPr>
        <a:xfrm>
          <a:off x="4328551"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625441"/>
        <a:ext cx="1267960" cy="601443"/>
      </dsp:txXfrm>
    </dsp:sp>
    <dsp:sp modelId="{F8F4DC6B-E706-4F40-960A-2DE5B624FF28}">
      <dsp:nvSpPr>
        <dsp:cNvPr id="0" name=""/>
        <dsp:cNvSpPr/>
      </dsp:nvSpPr>
      <dsp:spPr>
        <a:xfrm>
          <a:off x="4919373"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951910" y="2051811"/>
        <a:ext cx="1267960" cy="601443"/>
      </dsp:txXfrm>
    </dsp:sp>
    <dsp:sp modelId="{656EBFEE-62D1-4AA0-9839-DB2D94C259F5}">
      <dsp:nvSpPr>
        <dsp:cNvPr id="0" name=""/>
        <dsp:cNvSpPr/>
      </dsp:nvSpPr>
      <dsp:spPr>
        <a:xfrm>
          <a:off x="4328551"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4361088" y="3478180"/>
        <a:ext cx="1267960" cy="601443"/>
      </dsp:txXfrm>
    </dsp:sp>
    <dsp:sp modelId="{E3511DC7-DF58-4B29-84D6-BB56E12A0135}">
      <dsp:nvSpPr>
        <dsp:cNvPr id="0" name=""/>
        <dsp:cNvSpPr/>
      </dsp:nvSpPr>
      <dsp:spPr>
        <a:xfrm>
          <a:off x="2902182" y="4036465"/>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2934719" y="4069002"/>
        <a:ext cx="1267960" cy="601443"/>
      </dsp:txXfrm>
    </dsp:sp>
    <dsp:sp modelId="{AC8411CD-5C48-4AA5-A656-D90FE6E9E9E6}">
      <dsp:nvSpPr>
        <dsp:cNvPr id="0" name=""/>
        <dsp:cNvSpPr/>
      </dsp:nvSpPr>
      <dsp:spPr>
        <a:xfrm>
          <a:off x="1475813" y="3445643"/>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3478180"/>
        <a:ext cx="1267960" cy="601443"/>
      </dsp:txXfrm>
    </dsp:sp>
    <dsp:sp modelId="{CE6FFB4F-7E21-47F5-B2DB-EE4BAF1833F3}">
      <dsp:nvSpPr>
        <dsp:cNvPr id="0" name=""/>
        <dsp:cNvSpPr/>
      </dsp:nvSpPr>
      <dsp:spPr>
        <a:xfrm>
          <a:off x="884991" y="201927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917528" y="2051811"/>
        <a:ext cx="1267960" cy="601443"/>
      </dsp:txXfrm>
    </dsp:sp>
    <dsp:sp modelId="{6A849E31-0DDD-42C9-BCD9-3DE25889CCE4}">
      <dsp:nvSpPr>
        <dsp:cNvPr id="0" name=""/>
        <dsp:cNvSpPr/>
      </dsp:nvSpPr>
      <dsp:spPr>
        <a:xfrm>
          <a:off x="1475813" y="592904"/>
          <a:ext cx="1333034" cy="666517"/>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508350" y="625441"/>
        <a:ext cx="1267960" cy="60144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86A921-1F57-4492-8FD4-3EA4463F1278}" type="slidenum">
              <a:rPr lang="en-US" altLang="en-US"/>
              <a:pPr/>
              <a:t>‹#›</a:t>
            </a:fld>
            <a:endParaRPr lang="en-US" altLang="en-US"/>
          </a:p>
        </p:txBody>
      </p:sp>
    </p:spTree>
    <p:extLst>
      <p:ext uri="{BB962C8B-B14F-4D97-AF65-F5344CB8AC3E}">
        <p14:creationId xmlns:p14="http://schemas.microsoft.com/office/powerpoint/2010/main" val="1484068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Global </a:t>
            </a:r>
          </a:p>
          <a:p>
            <a:pPr marL="171450" indent="-171450">
              <a:buFontTx/>
              <a:buChar char="-"/>
            </a:pPr>
            <a:r>
              <a:rPr lang="en-US" dirty="0"/>
              <a:t>In-the-loop</a:t>
            </a:r>
          </a:p>
          <a:p>
            <a:pPr marL="171450" indent="-171450">
              <a:buFontTx/>
              <a:buChar char="-"/>
            </a:pPr>
            <a:r>
              <a:rPr lang="en-US" dirty="0"/>
              <a:t>All areas of expertise are working of a common</a:t>
            </a:r>
            <a:r>
              <a:rPr lang="en-US" baseline="0" dirty="0"/>
              <a:t> framework and interact with each other</a:t>
            </a:r>
            <a:endParaRPr lang="en-US" dirty="0"/>
          </a:p>
        </p:txBody>
      </p:sp>
      <p:sp>
        <p:nvSpPr>
          <p:cNvPr id="4" name="Slide Number Placeholder 3"/>
          <p:cNvSpPr>
            <a:spLocks noGrp="1"/>
          </p:cNvSpPr>
          <p:nvPr>
            <p:ph type="sldNum" sz="quarter" idx="10"/>
          </p:nvPr>
        </p:nvSpPr>
        <p:spPr/>
        <p:txBody>
          <a:bodyPr/>
          <a:lstStyle/>
          <a:p>
            <a:fld id="{F78744CF-491D-472C-8B76-21E82D77BF88}" type="slidenum">
              <a:rPr lang="en-US" smtClean="0"/>
              <a:t>8</a:t>
            </a:fld>
            <a:endParaRPr lang="en-US" dirty="0"/>
          </a:p>
        </p:txBody>
      </p:sp>
    </p:spTree>
    <p:extLst>
      <p:ext uri="{BB962C8B-B14F-4D97-AF65-F5344CB8AC3E}">
        <p14:creationId xmlns:p14="http://schemas.microsoft.com/office/powerpoint/2010/main" val="413663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NAFEMS logo hi re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38800" y="95250"/>
            <a:ext cx="33877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5638800" y="1143000"/>
            <a:ext cx="3362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www.nafems.org</a:t>
            </a:r>
          </a:p>
        </p:txBody>
      </p:sp>
      <p:pic>
        <p:nvPicPr>
          <p:cNvPr id="6" name="Picture 7" descr="INCOSELogo_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77788"/>
            <a:ext cx="1827212"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txBox="1">
            <a:spLocks/>
          </p:cNvSpPr>
          <p:nvPr userDrawn="1"/>
        </p:nvSpPr>
        <p:spPr>
          <a:xfrm>
            <a:off x="142875" y="1143000"/>
            <a:ext cx="1838325" cy="365125"/>
          </a:xfrm>
          <a:prstGeom prst="rect">
            <a:avLst/>
          </a:prstGeom>
        </p:spPr>
        <p:txBody>
          <a:bodyPr anchor="ctr"/>
          <a:lstStyle>
            <a:defPPr>
              <a:defRPr lang="en-US"/>
            </a:defPPr>
            <a:lvl1pPr marL="0" algn="ctr" defTabSz="914400" rtl="0" eaLnBrk="1" latinLnBrk="0" hangingPunct="1">
              <a:defRPr sz="1800" kern="1200">
                <a:solidFill>
                  <a:srgbClr val="FF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dirty="0">
                <a:solidFill>
                  <a:prstClr val="black"/>
                </a:solidFill>
              </a:rPr>
              <a:t>www.incose.org</a:t>
            </a:r>
          </a:p>
        </p:txBody>
      </p:sp>
      <p:sp>
        <p:nvSpPr>
          <p:cNvPr id="13315" name="Rectangle 3"/>
          <p:cNvSpPr>
            <a:spLocks noGrp="1" noChangeArrowheads="1"/>
          </p:cNvSpPr>
          <p:nvPr>
            <p:ph type="ctrTitle"/>
          </p:nvPr>
        </p:nvSpPr>
        <p:spPr>
          <a:xfrm>
            <a:off x="685800" y="2130425"/>
            <a:ext cx="7772400" cy="1470025"/>
          </a:xfrm>
        </p:spPr>
        <p:txBody>
          <a:bodyPr/>
          <a:lstStyle>
            <a:lvl1pPr algn="ctr">
              <a:defRPr sz="4000"/>
            </a:lvl1pPr>
          </a:lstStyle>
          <a:p>
            <a:r>
              <a:rPr lang="en-US" dirty="0"/>
              <a:t>Click to edit Master title style</a:t>
            </a:r>
          </a:p>
        </p:txBody>
      </p:sp>
      <p:sp>
        <p:nvSpPr>
          <p:cNvPr id="13316"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0070C0"/>
                </a:solidFill>
              </a:defRPr>
            </a:lvl1pPr>
          </a:lstStyle>
          <a:p>
            <a:r>
              <a:rPr lang="en-US" dirty="0"/>
              <a:t>Click to edit Master subtitle style</a:t>
            </a:r>
          </a:p>
        </p:txBody>
      </p:sp>
      <p:sp>
        <p:nvSpPr>
          <p:cNvPr id="8" name="Rectangle 7"/>
          <p:cNvSpPr>
            <a:spLocks noGrp="1" noChangeArrowheads="1"/>
          </p:cNvSpPr>
          <p:nvPr>
            <p:ph type="sldNum" sz="quarter" idx="10"/>
          </p:nvPr>
        </p:nvSpPr>
        <p:spPr/>
        <p:txBody>
          <a:bodyPr/>
          <a:lstStyle>
            <a:lvl1pPr>
              <a:defRPr/>
            </a:lvl1pPr>
          </a:lstStyle>
          <a:p>
            <a:fld id="{59A8913D-D148-4602-9B16-DA06A3EF40B1}" type="slidenum">
              <a:rPr lang="en-US" altLang="en-US"/>
              <a:pPr/>
              <a:t>‹#›</a:t>
            </a:fld>
            <a:endParaRPr lang="en-US" altLang="en-US"/>
          </a:p>
        </p:txBody>
      </p:sp>
      <p:sp>
        <p:nvSpPr>
          <p:cNvPr id="9" name="Date Placeholder 1"/>
          <p:cNvSpPr>
            <a:spLocks noGrp="1"/>
          </p:cNvSpPr>
          <p:nvPr>
            <p:ph type="dt" sz="quarter" idx="11"/>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12"/>
          </p:nvPr>
        </p:nvSpPr>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extLst>
      <p:ext uri="{BB962C8B-B14F-4D97-AF65-F5344CB8AC3E}">
        <p14:creationId xmlns:p14="http://schemas.microsoft.com/office/powerpoint/2010/main" val="238212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a:ln/>
        </p:spPr>
        <p:txBody>
          <a:bodyPr/>
          <a:lstStyle>
            <a:lvl1pPr>
              <a:defRPr/>
            </a:lvl1pPr>
          </a:lstStyle>
          <a:p>
            <a:fld id="{C7B451CD-29C7-46CB-8329-7E881515D6B3}" type="slidenum">
              <a:rPr lang="en-US" altLang="en-US"/>
              <a:pPr/>
              <a:t>‹#›</a:t>
            </a:fld>
            <a:endParaRPr lang="en-US" altLang="en-US"/>
          </a:p>
        </p:txBody>
      </p:sp>
      <p:sp>
        <p:nvSpPr>
          <p:cNvPr id="5"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6"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6386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F7678C3C-E391-4EDC-996D-70891520DE34}" type="slidenum">
              <a:rPr lang="en-US" altLang="en-US"/>
              <a:pPr/>
              <a:t>‹#›</a:t>
            </a:fld>
            <a:endParaRPr lang="en-US" altLang="en-US"/>
          </a:p>
        </p:txBody>
      </p:sp>
      <p:sp>
        <p:nvSpPr>
          <p:cNvPr id="6"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7"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08226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5AE81A89-0098-494C-8984-16B7EEAB7971}" type="slidenum">
              <a:rPr lang="en-US" altLang="en-US"/>
              <a:pPr/>
              <a:t>‹#›</a:t>
            </a:fld>
            <a:endParaRPr lang="en-US" altLang="en-US"/>
          </a:p>
        </p:txBody>
      </p:sp>
      <p:sp>
        <p:nvSpPr>
          <p:cNvPr id="4" name="Date Placeholder 1"/>
          <p:cNvSpPr>
            <a:spLocks noGrp="1"/>
          </p:cNvSpPr>
          <p:nvPr>
            <p:ph type="dt" sz="quarter" idx="11"/>
          </p:nvPr>
        </p:nvSpPr>
        <p:spPr/>
        <p:txBody>
          <a:bodyPr/>
          <a:lstStyle>
            <a:lvl1pPr>
              <a:defRPr/>
            </a:lvl1pPr>
          </a:lstStyle>
          <a:p>
            <a:pPr>
              <a:defRPr/>
            </a:pPr>
            <a:r>
              <a:rPr lang="en-US" altLang="en-US" dirty="0"/>
              <a:t>2014-08-20</a:t>
            </a:r>
          </a:p>
        </p:txBody>
      </p:sp>
      <p:sp>
        <p:nvSpPr>
          <p:cNvPr id="5" name="Footer Placeholder 7"/>
          <p:cNvSpPr>
            <a:spLocks noGrp="1"/>
          </p:cNvSpPr>
          <p:nvPr>
            <p:ph type="ftr" sz="quarter" idx="12"/>
          </p:nvPr>
        </p:nvSpPr>
        <p:spPr/>
        <p:txBody>
          <a:bodyPr/>
          <a:lstStyle>
            <a:lvl1pPr>
              <a:defRPr/>
            </a:lvl1pPr>
          </a:lstStyle>
          <a:p>
            <a:pPr>
              <a:defRPr/>
            </a:pPr>
            <a:r>
              <a:rPr lang="en-GB" altLang="en-US" dirty="0"/>
              <a:t>	Version 6</a:t>
            </a:r>
            <a:endParaRPr lang="en-US" altLang="en-US" dirty="0"/>
          </a:p>
        </p:txBody>
      </p:sp>
    </p:spTree>
    <p:extLst>
      <p:ext uri="{BB962C8B-B14F-4D97-AF65-F5344CB8AC3E}">
        <p14:creationId xmlns:p14="http://schemas.microsoft.com/office/powerpoint/2010/main" val="35628947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p:cNvSpPr>
            <a:spLocks noGrp="1" noChangeArrowheads="1"/>
          </p:cNvSpPr>
          <p:nvPr>
            <p:ph type="sldNum" sz="quarter" idx="4"/>
          </p:nvPr>
        </p:nvSpPr>
        <p:spPr bwMode="auto">
          <a:xfrm>
            <a:off x="6248400" y="6245225"/>
            <a:ext cx="13716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lvl1pPr>
          </a:lstStyle>
          <a:p>
            <a:fld id="{51CB53DD-BC0D-4E9D-A7FE-2923FD965632}" type="slidenum">
              <a:rPr lang="en-US" altLang="en-US"/>
              <a:pPr/>
              <a:t>‹#›</a:t>
            </a:fld>
            <a:endParaRPr lang="en-US" altLang="en-US"/>
          </a:p>
        </p:txBody>
      </p:sp>
      <p:pic>
        <p:nvPicPr>
          <p:cNvPr id="102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696200" y="6248400"/>
            <a:ext cx="12906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INCOSELogo_transparent"/>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1000" y="6273800"/>
            <a:ext cx="819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1"/>
          <p:cNvSpPr>
            <a:spLocks noGrp="1"/>
          </p:cNvSpPr>
          <p:nvPr>
            <p:ph type="dt" sz="quarter" idx="2"/>
          </p:nvPr>
        </p:nvSpPr>
        <p:spPr>
          <a:xfrm>
            <a:off x="1524000" y="6229350"/>
            <a:ext cx="1371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US" altLang="en-US" dirty="0"/>
              <a:t>2014-08-20</a:t>
            </a:r>
          </a:p>
        </p:txBody>
      </p:sp>
      <p:sp>
        <p:nvSpPr>
          <p:cNvPr id="10" name="Footer Placeholder 7"/>
          <p:cNvSpPr>
            <a:spLocks noGrp="1"/>
          </p:cNvSpPr>
          <p:nvPr>
            <p:ph type="ftr" sz="quarter" idx="3"/>
          </p:nvPr>
        </p:nvSpPr>
        <p:spPr>
          <a:xfrm>
            <a:off x="3048000" y="6245225"/>
            <a:ext cx="30480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1" hangingPunct="1">
              <a:spcBef>
                <a:spcPct val="0"/>
              </a:spcBef>
              <a:buFontTx/>
              <a:buNone/>
              <a:defRPr sz="1200">
                <a:solidFill>
                  <a:schemeClr val="tx1"/>
                </a:solidFill>
                <a:latin typeface="Arial" charset="0"/>
                <a:cs typeface="Arial" charset="0"/>
              </a:defRPr>
            </a:lvl1pPr>
            <a:lvl2pPr marL="742950" indent="-285750" eaLnBrk="0" hangingPunct="0">
              <a:spcBef>
                <a:spcPts val="600"/>
              </a:spcBef>
              <a:buChar char="–"/>
              <a:defRPr sz="2400">
                <a:solidFill>
                  <a:schemeClr val="tx1"/>
                </a:solidFill>
                <a:latin typeface="Arial" charset="0"/>
                <a:cs typeface="Arial" charset="0"/>
              </a:defRPr>
            </a:lvl2pPr>
            <a:lvl3pPr marL="1143000" indent="-228600" eaLnBrk="0" hangingPunct="0">
              <a:spcBef>
                <a:spcPts val="600"/>
              </a:spcBef>
              <a:buChar char="•"/>
              <a:defRPr sz="2000">
                <a:solidFill>
                  <a:schemeClr val="tx1"/>
                </a:solidFill>
                <a:latin typeface="Arial" charset="0"/>
                <a:cs typeface="Arial" charset="0"/>
              </a:defRPr>
            </a:lvl3pPr>
            <a:lvl4pPr marL="1600200" indent="-228600" eaLnBrk="0" hangingPunct="0">
              <a:spcBef>
                <a:spcPts val="300"/>
              </a:spcBef>
              <a:buChar char="–"/>
              <a:defRPr>
                <a:solidFill>
                  <a:schemeClr val="tx1"/>
                </a:solidFill>
                <a:latin typeface="Arial" charset="0"/>
                <a:cs typeface="Arial" charset="0"/>
              </a:defRPr>
            </a:lvl4pPr>
            <a:lvl5pPr marL="2057400" indent="-228600" eaLnBrk="0" hangingPunct="0">
              <a:spcBef>
                <a:spcPts val="300"/>
              </a:spcBef>
              <a:buChar char="»"/>
              <a:defRPr sz="1600">
                <a:solidFill>
                  <a:schemeClr val="tx1"/>
                </a:solidFill>
                <a:latin typeface="Arial" charset="0"/>
                <a:cs typeface="Arial" charset="0"/>
              </a:defRPr>
            </a:lvl5pPr>
            <a:lvl6pPr marL="2514600" indent="-228600" eaLnBrk="0" fontAlgn="base" hangingPunct="0">
              <a:spcBef>
                <a:spcPts val="300"/>
              </a:spcBef>
              <a:spcAft>
                <a:spcPct val="0"/>
              </a:spcAft>
              <a:buChar char="»"/>
              <a:defRPr sz="1600">
                <a:solidFill>
                  <a:schemeClr val="tx1"/>
                </a:solidFill>
                <a:latin typeface="Arial" charset="0"/>
                <a:cs typeface="Arial" charset="0"/>
              </a:defRPr>
            </a:lvl6pPr>
            <a:lvl7pPr marL="2971800" indent="-228600" eaLnBrk="0" fontAlgn="base" hangingPunct="0">
              <a:spcBef>
                <a:spcPts val="300"/>
              </a:spcBef>
              <a:spcAft>
                <a:spcPct val="0"/>
              </a:spcAft>
              <a:buChar char="»"/>
              <a:defRPr sz="1600">
                <a:solidFill>
                  <a:schemeClr val="tx1"/>
                </a:solidFill>
                <a:latin typeface="Arial" charset="0"/>
                <a:cs typeface="Arial" charset="0"/>
              </a:defRPr>
            </a:lvl7pPr>
            <a:lvl8pPr marL="3429000" indent="-228600" eaLnBrk="0" fontAlgn="base" hangingPunct="0">
              <a:spcBef>
                <a:spcPts val="300"/>
              </a:spcBef>
              <a:spcAft>
                <a:spcPct val="0"/>
              </a:spcAft>
              <a:buChar char="»"/>
              <a:defRPr sz="1600">
                <a:solidFill>
                  <a:schemeClr val="tx1"/>
                </a:solidFill>
                <a:latin typeface="Arial" charset="0"/>
                <a:cs typeface="Arial" charset="0"/>
              </a:defRPr>
            </a:lvl8pPr>
            <a:lvl9pPr marL="3886200" indent="-228600" eaLnBrk="0" fontAlgn="base" hangingPunct="0">
              <a:spcBef>
                <a:spcPts val="300"/>
              </a:spcBef>
              <a:spcAft>
                <a:spcPct val="0"/>
              </a:spcAft>
              <a:buChar char="»"/>
              <a:defRPr sz="1600">
                <a:solidFill>
                  <a:schemeClr val="tx1"/>
                </a:solidFill>
                <a:latin typeface="Arial" charset="0"/>
                <a:cs typeface="Arial" charset="0"/>
              </a:defRPr>
            </a:lvl9pPr>
          </a:lstStyle>
          <a:p>
            <a:pPr>
              <a:defRPr/>
            </a:pPr>
            <a:r>
              <a:rPr lang="en-GB" altLang="en-US" dirty="0"/>
              <a:t>	Version 6</a:t>
            </a:r>
            <a:endParaRPr lang="en-US" altLang="en-US" dirty="0"/>
          </a:p>
        </p:txBody>
      </p:sp>
    </p:spTree>
  </p:cSld>
  <p:clrMap bg1="lt1" tx1="dk1" bg2="lt2" tx2="dk2" accent1="accent1" accent2="accent2" accent3="accent3" accent4="accent4" accent5="accent5" accent6="accent6" hlink="hlink" folHlink="folHlink"/>
  <p:sldLayoutIdLst>
    <p:sldLayoutId id="2147483879" r:id="rId1"/>
    <p:sldLayoutId id="2147483876" r:id="rId2"/>
    <p:sldLayoutId id="2147483877" r:id="rId3"/>
    <p:sldLayoutId id="2147483878" r:id="rId4"/>
  </p:sldLayoutIdLst>
  <p:hf hdr="0"/>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p:titleStyle>
    <p:body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nafems.org/about/technical-working-groups/systems_modeling/smstermsdefinitio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wpopielas@comcast.net" TargetMode="External"/><Relationship Id="rId2" Type="http://schemas.openxmlformats.org/officeDocument/2006/relationships/hyperlink" Target="mailto:BurkhartRogerM@johndeere.com"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s://sites.google.com/a/nafems.org/smswg/" TargetMode="External"/><Relationship Id="rId4" Type="http://schemas.openxmlformats.org/officeDocument/2006/relationships/hyperlink" Target="http://nafems.org/about/tech/systems_model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ncose.org/newsevents/news/details.aspx?id=266" TargetMode="External"/><Relationship Id="rId2" Type="http://schemas.openxmlformats.org/officeDocument/2006/relationships/hyperlink" Target="http://www.nafems.org/about/media/news/latest1007/nafems_announces_collaboration_with_incose/"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diagramData" Target="../diagrams/data1.xml"/><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altLang="en-US"/>
              <a:t>NAFEMS / INCOSE</a:t>
            </a:r>
            <a:br>
              <a:rPr lang="en-US" altLang="en-US"/>
            </a:br>
            <a:r>
              <a:rPr lang="en-US" altLang="en-US"/>
              <a:t>Systems Modeling &amp; Simulation Working Group</a:t>
            </a:r>
          </a:p>
        </p:txBody>
      </p:sp>
      <p:sp>
        <p:nvSpPr>
          <p:cNvPr id="3075" name="Subtitle 2"/>
          <p:cNvSpPr>
            <a:spLocks noGrp="1"/>
          </p:cNvSpPr>
          <p:nvPr>
            <p:ph type="subTitle" idx="1"/>
          </p:nvPr>
        </p:nvSpPr>
        <p:spPr>
          <a:xfrm>
            <a:off x="762000" y="3886200"/>
            <a:ext cx="7543800" cy="1752600"/>
          </a:xfrm>
        </p:spPr>
        <p:txBody>
          <a:bodyPr/>
          <a:lstStyle/>
          <a:p>
            <a:r>
              <a:rPr lang="en-GB" altLang="en-US" dirty="0"/>
              <a:t>A unique opportunity for the international Engineering Analysis (CAE) and Model Based Systems Engineering (MBSE) communities</a:t>
            </a:r>
            <a:br>
              <a:rPr lang="en-GB" altLang="en-US" dirty="0"/>
            </a:br>
            <a:r>
              <a:rPr lang="en-GB" altLang="en-US" dirty="0"/>
              <a:t>to work together</a:t>
            </a:r>
          </a:p>
          <a:p>
            <a:endParaRPr lang="en-US" altLang="en-US" dirty="0"/>
          </a:p>
        </p:txBody>
      </p:sp>
      <p:sp>
        <p:nvSpPr>
          <p:cNvPr id="30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275D696-C989-4EAC-9E27-AD739B75D276}" type="slidenum">
              <a:rPr lang="en-US" altLang="en-US" sz="1200"/>
              <a:pPr eaLnBrk="1" hangingPunct="1">
                <a:spcBef>
                  <a:spcPct val="0"/>
                </a:spcBef>
                <a:buFontTx/>
                <a:buNone/>
              </a:pPr>
              <a:t>1</a:t>
            </a:fld>
            <a:endParaRPr lang="en-US" altLang="en-US" sz="1200" dirty="0"/>
          </a:p>
        </p:txBody>
      </p:sp>
      <p:sp>
        <p:nvSpPr>
          <p:cNvPr id="3077" name="Date Placeholder 4"/>
          <p:cNvSpPr>
            <a:spLocks noGrp="1"/>
          </p:cNvSpPr>
          <p:nvPr>
            <p:ph type="dt" sz="quarter" idx="11"/>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dirty="0" smtClean="0"/>
              <a:t>2017-01-29</a:t>
            </a:r>
            <a:endParaRPr lang="en-US" altLang="en-US" sz="1200" dirty="0"/>
          </a:p>
        </p:txBody>
      </p:sp>
      <p:sp>
        <p:nvSpPr>
          <p:cNvPr id="3078" name="Footer Placeholder 5"/>
          <p:cNvSpPr>
            <a:spLocks noGrp="1"/>
          </p:cNvSpPr>
          <p:nvPr>
            <p:ph type="ftr" sz="quarter" idx="12"/>
          </p:nvPr>
        </p:nvSpPr>
        <p:spPr bwMode="auto">
          <a:noFill/>
        </p:spPr>
        <p:txBody>
          <a:bodyPr vert="horz" wrap="square" lIns="91440" tIns="45720" rIns="91440" bIns="45720" numCol="1" anchor="t" anchorCtr="0" compatLnSpc="1">
            <a:prstTxWarp prst="textNoShape">
              <a:avLst/>
            </a:prstTxWarp>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dirty="0"/>
              <a:t>	Version </a:t>
            </a:r>
            <a:r>
              <a:rPr lang="en-GB" altLang="en-US" sz="1200" dirty="0" smtClean="0"/>
              <a:t>10</a:t>
            </a:r>
            <a:endParaRPr lang="en-US" alt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6200"/>
            <a:ext cx="8229600" cy="1143000"/>
          </a:xfrm>
        </p:spPr>
        <p:txBody>
          <a:bodyPr/>
          <a:lstStyle/>
          <a:p>
            <a:r>
              <a:rPr lang="en-GB" altLang="en-US" dirty="0"/>
              <a:t>Framework of Activities</a:t>
            </a:r>
            <a:endParaRPr lang="en-US" altLang="en-US" dirty="0"/>
          </a:p>
        </p:txBody>
      </p:sp>
      <p:sp>
        <p:nvSpPr>
          <p:cNvPr id="3" name="Content Placeholder 2"/>
          <p:cNvSpPr>
            <a:spLocks noGrp="1"/>
          </p:cNvSpPr>
          <p:nvPr>
            <p:ph idx="1"/>
          </p:nvPr>
        </p:nvSpPr>
        <p:spPr>
          <a:xfrm>
            <a:off x="152400" y="1052383"/>
            <a:ext cx="8839200" cy="5257800"/>
          </a:xfrm>
        </p:spPr>
        <p:txBody>
          <a:bodyPr>
            <a:normAutofit fontScale="62500" lnSpcReduction="20000"/>
          </a:bodyPr>
          <a:lstStyle/>
          <a:p>
            <a:pPr>
              <a:defRPr/>
            </a:pPr>
            <a:r>
              <a:rPr lang="en-US" altLang="en-US" dirty="0"/>
              <a:t>Investigate &amp; develop a deeper understanding in subject areas</a:t>
            </a:r>
          </a:p>
          <a:p>
            <a:pPr lvl="1">
              <a:defRPr/>
            </a:pPr>
            <a:r>
              <a:rPr lang="en-US" altLang="en-US" i="1" dirty="0"/>
              <a:t>Share and collaborate: through SMSWG meetings</a:t>
            </a:r>
          </a:p>
          <a:p>
            <a:pPr lvl="1">
              <a:defRPr/>
            </a:pPr>
            <a:r>
              <a:rPr lang="en-US" altLang="en-US" i="1" dirty="0"/>
              <a:t>Generate a common set of “Terms &amp; Definitions” for the new space of “System Modeling and Simulation” </a:t>
            </a:r>
          </a:p>
          <a:p>
            <a:pPr lvl="2">
              <a:defRPr/>
            </a:pPr>
            <a:r>
              <a:rPr lang="en-US" altLang="en-US" i="1" dirty="0"/>
              <a:t>Available here: </a:t>
            </a:r>
            <a:r>
              <a:rPr lang="en-US" altLang="en-US" i="1" dirty="0">
                <a:hlinkClick r:id="rId2"/>
              </a:rPr>
              <a:t>https://www.nafems.org/about/technical-working-groups/systems_modeling/smstermsdefinitions/</a:t>
            </a:r>
            <a:r>
              <a:rPr lang="en-US" altLang="en-US" i="1" dirty="0"/>
              <a:t> </a:t>
            </a:r>
          </a:p>
          <a:p>
            <a:pPr>
              <a:defRPr/>
            </a:pPr>
            <a:r>
              <a:rPr lang="en-US" altLang="en-US" dirty="0"/>
              <a:t>Develop SMSWG Technical Roadmap – </a:t>
            </a:r>
            <a:r>
              <a:rPr lang="en-US" altLang="en-US" i="1" dirty="0"/>
              <a:t>work in progress</a:t>
            </a:r>
            <a:endParaRPr lang="en-US" altLang="en-US" dirty="0"/>
          </a:p>
          <a:p>
            <a:pPr>
              <a:defRPr/>
            </a:pPr>
            <a:r>
              <a:rPr lang="en-US" altLang="en-US" dirty="0"/>
              <a:t>Identify key senior executive mentors </a:t>
            </a:r>
            <a:r>
              <a:rPr lang="en-US" altLang="en-US" b="1" dirty="0">
                <a:solidFill>
                  <a:srgbClr val="00B050"/>
                </a:solidFill>
                <a:effectLst>
                  <a:outerShdw blurRad="38100" dist="38100" dir="2700000" algn="tl">
                    <a:srgbClr val="000000">
                      <a:alpha val="43137"/>
                    </a:srgbClr>
                  </a:outerShdw>
                </a:effectLst>
              </a:rPr>
              <a:t>√</a:t>
            </a:r>
          </a:p>
          <a:p>
            <a:pPr>
              <a:defRPr/>
            </a:pPr>
            <a:r>
              <a:rPr lang="en-US" altLang="en-US" dirty="0"/>
              <a:t>Identify and learn from universities and research organizations</a:t>
            </a:r>
          </a:p>
          <a:p>
            <a:pPr>
              <a:defRPr/>
            </a:pPr>
            <a:r>
              <a:rPr lang="en-US" altLang="en-US" dirty="0"/>
              <a:t>Develop requirements</a:t>
            </a:r>
          </a:p>
          <a:p>
            <a:pPr>
              <a:defRPr/>
            </a:pPr>
            <a:r>
              <a:rPr lang="en-US" altLang="en-US" dirty="0"/>
              <a:t>Share / exchange SMSWG deployment &amp; use experiences – </a:t>
            </a:r>
            <a:r>
              <a:rPr lang="en-US" altLang="en-US" i="1" dirty="0"/>
              <a:t>bi-monthly WG meetings are being utilized for that</a:t>
            </a:r>
            <a:endParaRPr lang="en-US" altLang="en-US" dirty="0"/>
          </a:p>
          <a:p>
            <a:pPr>
              <a:defRPr/>
            </a:pPr>
            <a:r>
              <a:rPr lang="en-US" altLang="en-US" dirty="0"/>
              <a:t>Respond to business segment needs</a:t>
            </a:r>
          </a:p>
          <a:p>
            <a:pPr>
              <a:defRPr/>
            </a:pPr>
            <a:r>
              <a:rPr lang="en-US" altLang="en-US" dirty="0"/>
              <a:t>Publish white papers and similar documents – </a:t>
            </a:r>
            <a:r>
              <a:rPr lang="en-US" altLang="en-US" i="1" dirty="0"/>
              <a:t>initial white paper will focus on “FMI” – work in progress</a:t>
            </a:r>
            <a:endParaRPr lang="en-US" altLang="en-US" dirty="0"/>
          </a:p>
          <a:p>
            <a:pPr>
              <a:defRPr/>
            </a:pPr>
            <a:r>
              <a:rPr lang="en-US" altLang="en-US" dirty="0"/>
              <a:t>Publish "Best / Recommended Practices" guides</a:t>
            </a:r>
          </a:p>
          <a:p>
            <a:pPr>
              <a:defRPr/>
            </a:pPr>
            <a:r>
              <a:rPr lang="en-US" altLang="en-US" dirty="0"/>
              <a:t>Produce requirements documents</a:t>
            </a:r>
          </a:p>
          <a:p>
            <a:pPr>
              <a:defRPr/>
            </a:pPr>
            <a:r>
              <a:rPr lang="en-US" altLang="en-US" dirty="0"/>
              <a:t>Provide education about SMSWG </a:t>
            </a:r>
            <a:r>
              <a:rPr lang="en-US" altLang="en-US" i="1" dirty="0"/>
              <a:t>– utilizing conferences and our websites of both organizations</a:t>
            </a:r>
            <a:endParaRPr lang="en-US" altLang="en-US" dirty="0"/>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BC7C2BF-E2FF-4767-8A3F-EE4C7F8B0221}" type="slidenum">
              <a:rPr lang="en-US" altLang="en-US" sz="1200"/>
              <a:pPr eaLnBrk="1" hangingPunct="1">
                <a:spcBef>
                  <a:spcPct val="0"/>
                </a:spcBef>
                <a:buFontTx/>
                <a:buNone/>
              </a:pPr>
              <a:t>10</a:t>
            </a:fld>
            <a:endParaRPr lang="en-US" altLang="en-US" sz="1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en-US" dirty="0"/>
              <a:t>Main Events – WG </a:t>
            </a:r>
            <a:endParaRPr lang="en-US" altLang="en-US" dirty="0"/>
          </a:p>
        </p:txBody>
      </p:sp>
      <p:sp>
        <p:nvSpPr>
          <p:cNvPr id="12291" name="Content Placeholder 2"/>
          <p:cNvSpPr>
            <a:spLocks noGrp="1"/>
          </p:cNvSpPr>
          <p:nvPr>
            <p:ph idx="1"/>
          </p:nvPr>
        </p:nvSpPr>
        <p:spPr/>
        <p:txBody>
          <a:bodyPr/>
          <a:lstStyle/>
          <a:p>
            <a:r>
              <a:rPr lang="en-GB" altLang="en-US" sz="2000" dirty="0"/>
              <a:t>Bi-monthly meetings of the Steering Committee</a:t>
            </a:r>
          </a:p>
          <a:p>
            <a:r>
              <a:rPr lang="en-GB" altLang="en-US" sz="2000" dirty="0"/>
              <a:t>Bi-monthly meetings of the whole SMSWG</a:t>
            </a:r>
          </a:p>
          <a:p>
            <a:pPr lvl="1"/>
            <a:r>
              <a:rPr lang="en-GB" altLang="en-US" sz="1600" dirty="0"/>
              <a:t>Mostly done over </a:t>
            </a:r>
            <a:r>
              <a:rPr lang="en-GB" altLang="en-US" sz="1600" dirty="0" err="1"/>
              <a:t>Webex</a:t>
            </a:r>
            <a:endParaRPr lang="en-GB" altLang="en-US" sz="1600" dirty="0"/>
          </a:p>
          <a:p>
            <a:r>
              <a:rPr lang="en-GB" altLang="en-US" sz="2000" dirty="0"/>
              <a:t>Use conferences for face-to-face meetings and interaction with the larger communities beyond the WG:</a:t>
            </a:r>
          </a:p>
          <a:p>
            <a:pPr lvl="1"/>
            <a:r>
              <a:rPr lang="en-GB" altLang="en-US" sz="1600" dirty="0"/>
              <a:t>NAFEMS World Congress (every other year)</a:t>
            </a:r>
          </a:p>
          <a:p>
            <a:pPr lvl="1"/>
            <a:r>
              <a:rPr lang="en-GB" altLang="en-US" sz="1600" dirty="0"/>
              <a:t>INCOSE International Workshop (usually at the beginning of the year)</a:t>
            </a:r>
          </a:p>
          <a:p>
            <a:pPr lvl="1"/>
            <a:r>
              <a:rPr lang="en-GB" altLang="en-US" sz="1600" dirty="0"/>
              <a:t>INCOSE annual Symposium (middle of the year)</a:t>
            </a:r>
          </a:p>
          <a:p>
            <a:pPr lvl="1"/>
            <a:r>
              <a:rPr lang="en-GB" altLang="en-US" sz="1600" dirty="0"/>
              <a:t>NAFEMS Americas Events (e.g., Automotive Seminar, Americas Regional Conference) </a:t>
            </a:r>
          </a:p>
          <a:p>
            <a:pPr lvl="1"/>
            <a:r>
              <a:rPr lang="en-GB" altLang="en-US" sz="1600" dirty="0"/>
              <a:t>Participation in other events</a:t>
            </a:r>
          </a:p>
          <a:p>
            <a:endParaRPr lang="en-GB" altLang="en-US" sz="2000" dirty="0"/>
          </a:p>
        </p:txBody>
      </p:sp>
      <p:sp>
        <p:nvSpPr>
          <p:cNvPr id="122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F98B38C-3912-4468-9EA7-2054728F4BD4}" type="slidenum">
              <a:rPr lang="en-US" altLang="en-US" sz="1200"/>
              <a:pPr eaLnBrk="1" hangingPunct="1">
                <a:spcBef>
                  <a:spcPct val="0"/>
                </a:spcBef>
                <a:buFontTx/>
                <a:buNone/>
              </a:pPr>
              <a:t>11</a:t>
            </a:fld>
            <a:endParaRPr lang="en-US" altLang="en-US" sz="1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Website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12</a:t>
            </a:fld>
            <a:endParaRPr lang="en-US" altLang="en-US"/>
          </a:p>
        </p:txBody>
      </p:sp>
      <p:sp>
        <p:nvSpPr>
          <p:cNvPr id="5" name="Date Placeholder 4"/>
          <p:cNvSpPr>
            <a:spLocks noGrp="1"/>
          </p:cNvSpPr>
          <p:nvPr>
            <p:ph type="dt" sz="quarter" idx="11"/>
          </p:nvPr>
        </p:nvSpPr>
        <p:spPr/>
        <p:txBody>
          <a:bodyPr/>
          <a:lstStyle/>
          <a:p>
            <a:pPr>
              <a:defRPr/>
            </a:pPr>
            <a:r>
              <a:rPr lang="en-US" altLang="en-US" smtClean="0"/>
              <a:t>2014-08-20</a:t>
            </a:r>
            <a:endParaRPr lang="en-US" altLang="en-US" dirty="0"/>
          </a:p>
        </p:txBody>
      </p:sp>
      <p:sp>
        <p:nvSpPr>
          <p:cNvPr id="6" name="Footer Placeholder 5"/>
          <p:cNvSpPr>
            <a:spLocks noGrp="1"/>
          </p:cNvSpPr>
          <p:nvPr>
            <p:ph type="ftr" sz="quarter" idx="12"/>
          </p:nvPr>
        </p:nvSpPr>
        <p:spPr/>
        <p:txBody>
          <a:bodyPr/>
          <a:lstStyle/>
          <a:p>
            <a:pPr>
              <a:defRPr/>
            </a:pPr>
            <a:r>
              <a:rPr lang="en-GB" altLang="en-US" smtClean="0"/>
              <a:t>	Version 6</a:t>
            </a:r>
            <a:endParaRPr lang="en-US" altLang="en-US" dirty="0"/>
          </a:p>
        </p:txBody>
      </p:sp>
      <p:pic>
        <p:nvPicPr>
          <p:cNvPr id="8" name="Picture 7"/>
          <p:cNvPicPr>
            <a:picLocks noChangeAspect="1"/>
          </p:cNvPicPr>
          <p:nvPr/>
        </p:nvPicPr>
        <p:blipFill>
          <a:blip r:embed="rId2"/>
          <a:stretch>
            <a:fillRect/>
          </a:stretch>
        </p:blipFill>
        <p:spPr>
          <a:xfrm>
            <a:off x="990600" y="1492555"/>
            <a:ext cx="7276534" cy="5289245"/>
          </a:xfrm>
          <a:prstGeom prst="rect">
            <a:avLst/>
          </a:prstGeom>
        </p:spPr>
      </p:pic>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www.nafems.org</a:t>
            </a:r>
            <a:r>
              <a:rPr lang="en-US" sz="1600" kern="0" dirty="0"/>
              <a:t>/about/technical-working-groups/</a:t>
            </a:r>
            <a:r>
              <a:rPr lang="en-US" sz="1600" kern="0" dirty="0" err="1"/>
              <a:t>systems_modeling</a:t>
            </a:r>
            <a:r>
              <a:rPr lang="en-US" sz="1600" kern="0" dirty="0"/>
              <a:t>/</a:t>
            </a:r>
          </a:p>
        </p:txBody>
      </p:sp>
    </p:spTree>
    <p:extLst>
      <p:ext uri="{BB962C8B-B14F-4D97-AF65-F5344CB8AC3E}">
        <p14:creationId xmlns:p14="http://schemas.microsoft.com/office/powerpoint/2010/main" val="3644138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NAFEMS Members-Only Site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13</a:t>
            </a:fld>
            <a:endParaRPr lang="en-US" altLang="en-US"/>
          </a:p>
        </p:txBody>
      </p:sp>
      <p:sp>
        <p:nvSpPr>
          <p:cNvPr id="9" name="Title 1"/>
          <p:cNvSpPr txBox="1">
            <a:spLocks/>
          </p:cNvSpPr>
          <p:nvPr/>
        </p:nvSpPr>
        <p:spPr bwMode="auto">
          <a:xfrm>
            <a:off x="838200" y="1113005"/>
            <a:ext cx="7467600" cy="21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https://</a:t>
            </a:r>
            <a:r>
              <a:rPr lang="en-US" sz="1600" kern="0" dirty="0" err="1"/>
              <a:t>sites.google.com</a:t>
            </a:r>
            <a:r>
              <a:rPr lang="en-US" sz="1600" kern="0" dirty="0"/>
              <a:t>/a/</a:t>
            </a:r>
            <a:r>
              <a:rPr lang="en-US" sz="1600" kern="0" dirty="0" err="1"/>
              <a:t>nafems.org</a:t>
            </a:r>
            <a:r>
              <a:rPr lang="en-US" sz="1600" kern="0" dirty="0"/>
              <a:t>/</a:t>
            </a:r>
            <a:r>
              <a:rPr lang="en-US" sz="1600" kern="0" dirty="0" err="1"/>
              <a:t>smswg</a:t>
            </a:r>
            <a:r>
              <a:rPr lang="en-US" sz="1600" kern="0" dirty="0"/>
              <a:t>/</a:t>
            </a:r>
          </a:p>
        </p:txBody>
      </p:sp>
      <p:pic>
        <p:nvPicPr>
          <p:cNvPr id="7" name="Picture 6"/>
          <p:cNvPicPr>
            <a:picLocks noChangeAspect="1"/>
          </p:cNvPicPr>
          <p:nvPr/>
        </p:nvPicPr>
        <p:blipFill>
          <a:blip r:embed="rId2"/>
          <a:stretch>
            <a:fillRect/>
          </a:stretch>
        </p:blipFill>
        <p:spPr>
          <a:xfrm>
            <a:off x="495876" y="1621297"/>
            <a:ext cx="8343324" cy="4550903"/>
          </a:xfrm>
          <a:prstGeom prst="rect">
            <a:avLst/>
          </a:prstGeom>
        </p:spPr>
      </p:pic>
    </p:spTree>
    <p:extLst>
      <p:ext uri="{BB962C8B-B14F-4D97-AF65-F5344CB8AC3E}">
        <p14:creationId xmlns:p14="http://schemas.microsoft.com/office/powerpoint/2010/main" val="2706097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INCOSE</a:t>
            </a:r>
            <a:r>
              <a:rPr lang="en-US" dirty="0" smtClean="0"/>
              <a:t> </a:t>
            </a:r>
            <a:r>
              <a:rPr lang="en-US" dirty="0" err="1" smtClean="0"/>
              <a:t>MBSE</a:t>
            </a:r>
            <a:r>
              <a:rPr lang="en-US" dirty="0" smtClean="0"/>
              <a:t> Wiki Page</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14</a:t>
            </a:fld>
            <a:endParaRPr lang="en-US" altLang="en-US"/>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a:t>
            </a:r>
            <a:endParaRPr lang="en-US" sz="1600" kern="0" dirty="0"/>
          </a:p>
        </p:txBody>
      </p:sp>
      <p:pic>
        <p:nvPicPr>
          <p:cNvPr id="9" name="Picture 8"/>
          <p:cNvPicPr>
            <a:picLocks noChangeAspect="1"/>
          </p:cNvPicPr>
          <p:nvPr/>
        </p:nvPicPr>
        <p:blipFill>
          <a:blip r:embed="rId2"/>
          <a:stretch>
            <a:fillRect/>
          </a:stretch>
        </p:blipFill>
        <p:spPr>
          <a:xfrm>
            <a:off x="381000" y="1660841"/>
            <a:ext cx="8209819" cy="4358959"/>
          </a:xfrm>
          <a:prstGeom prst="rect">
            <a:avLst/>
          </a:prstGeom>
        </p:spPr>
      </p:pic>
    </p:spTree>
    <p:extLst>
      <p:ext uri="{BB962C8B-B14F-4D97-AF65-F5344CB8AC3E}">
        <p14:creationId xmlns:p14="http://schemas.microsoft.com/office/powerpoint/2010/main" val="248679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76200"/>
            <a:ext cx="8229600" cy="914400"/>
          </a:xfrm>
        </p:spPr>
        <p:txBody>
          <a:bodyPr/>
          <a:lstStyle/>
          <a:p>
            <a:r>
              <a:rPr lang="en-GB" altLang="en-US" dirty="0"/>
              <a:t>Governance</a:t>
            </a:r>
            <a:endParaRPr lang="en-US" altLang="en-US" dirty="0"/>
          </a:p>
        </p:txBody>
      </p:sp>
      <p:sp>
        <p:nvSpPr>
          <p:cNvPr id="3" name="Content Placeholder 2"/>
          <p:cNvSpPr>
            <a:spLocks noGrp="1"/>
          </p:cNvSpPr>
          <p:nvPr>
            <p:ph idx="1"/>
          </p:nvPr>
        </p:nvSpPr>
        <p:spPr>
          <a:xfrm>
            <a:off x="457200" y="838200"/>
            <a:ext cx="8229600" cy="5562600"/>
          </a:xfrm>
        </p:spPr>
        <p:txBody>
          <a:bodyPr>
            <a:normAutofit fontScale="92500" lnSpcReduction="10000"/>
          </a:bodyPr>
          <a:lstStyle/>
          <a:p>
            <a:pPr marL="0" indent="0">
              <a:buFontTx/>
              <a:buNone/>
              <a:defRPr/>
            </a:pPr>
            <a:r>
              <a:rPr lang="en-GB" sz="2000" dirty="0"/>
              <a:t>The activities of the SMSWG and its Steering Committee are governed by the respective NAFEMS and INCOSE regulations</a:t>
            </a:r>
          </a:p>
          <a:p>
            <a:pPr>
              <a:defRPr/>
            </a:pPr>
            <a:r>
              <a:rPr lang="en-GB" sz="2000" dirty="0"/>
              <a:t>Steering Committee:</a:t>
            </a:r>
          </a:p>
          <a:p>
            <a:pPr lvl="1">
              <a:defRPr/>
            </a:pPr>
            <a:r>
              <a:rPr lang="en-GB" sz="1400" dirty="0"/>
              <a:t>Roger Burkhart (John Deere) – Chair</a:t>
            </a:r>
          </a:p>
          <a:p>
            <a:pPr lvl="1">
              <a:defRPr/>
            </a:pPr>
            <a:r>
              <a:rPr lang="en-GB" sz="1400" dirty="0"/>
              <a:t>Christopher Hess (Airbus Space and Defence)</a:t>
            </a:r>
          </a:p>
          <a:p>
            <a:pPr lvl="1">
              <a:defRPr/>
            </a:pPr>
            <a:r>
              <a:rPr lang="en-GB" sz="1400" dirty="0"/>
              <a:t>Conrad Bock (NIST)</a:t>
            </a:r>
          </a:p>
          <a:p>
            <a:pPr lvl="1">
              <a:defRPr/>
            </a:pPr>
            <a:r>
              <a:rPr lang="en-GB" sz="1400" dirty="0"/>
              <a:t>Peter Coleman (Airbus)</a:t>
            </a:r>
          </a:p>
          <a:p>
            <a:pPr lvl="1">
              <a:defRPr/>
            </a:pPr>
            <a:r>
              <a:rPr lang="en-GB" sz="1400" dirty="0"/>
              <a:t>Jian Dong (Boeing)</a:t>
            </a:r>
          </a:p>
          <a:p>
            <a:pPr lvl="1">
              <a:defRPr/>
            </a:pPr>
            <a:r>
              <a:rPr lang="en-GB" sz="1400" dirty="0" err="1"/>
              <a:t>Dr.</a:t>
            </a:r>
            <a:r>
              <a:rPr lang="en-GB" sz="1400" dirty="0"/>
              <a:t> Rui Gao (</a:t>
            </a:r>
            <a:r>
              <a:rPr lang="en-GB" sz="1400" dirty="0" err="1"/>
              <a:t>Modelon</a:t>
            </a:r>
            <a:r>
              <a:rPr lang="en-GB" sz="1400" dirty="0"/>
              <a:t>)</a:t>
            </a:r>
          </a:p>
          <a:p>
            <a:pPr lvl="1">
              <a:defRPr/>
            </a:pPr>
            <a:r>
              <a:rPr lang="en-GB" sz="1400" dirty="0"/>
              <a:t>Ed Ladzinski </a:t>
            </a:r>
            <a:r>
              <a:rPr lang="en-GB" sz="1400" dirty="0" smtClean="0"/>
              <a:t>(</a:t>
            </a:r>
            <a:r>
              <a:rPr lang="en-GB" sz="1400" dirty="0" err="1" smtClean="0"/>
              <a:t>SMS_ThinkTank</a:t>
            </a:r>
            <a:r>
              <a:rPr lang="en-GB" sz="1400" dirty="0" smtClean="0"/>
              <a:t>)</a:t>
            </a:r>
            <a:endParaRPr lang="en-GB" sz="1400" dirty="0"/>
          </a:p>
          <a:p>
            <a:pPr lvl="1">
              <a:defRPr/>
            </a:pPr>
            <a:r>
              <a:rPr lang="en-GB" sz="1400" dirty="0"/>
              <a:t>Frank Popielas </a:t>
            </a:r>
            <a:r>
              <a:rPr lang="en-GB" sz="1400" dirty="0"/>
              <a:t>(</a:t>
            </a:r>
            <a:r>
              <a:rPr lang="en-GB" sz="1400" dirty="0" err="1" smtClean="0"/>
              <a:t>SMS_ThinkTank</a:t>
            </a:r>
            <a:r>
              <a:rPr lang="en-GB" sz="1400" dirty="0"/>
              <a:t> </a:t>
            </a:r>
            <a:r>
              <a:rPr lang="en-GB" sz="1400" dirty="0" smtClean="0"/>
              <a:t>&amp; </a:t>
            </a:r>
            <a:r>
              <a:rPr lang="en-GB" sz="1400" dirty="0" err="1" smtClean="0"/>
              <a:t>CIMdata</a:t>
            </a:r>
            <a:r>
              <a:rPr lang="en-GB" sz="1400" dirty="0" smtClean="0"/>
              <a:t>)</a:t>
            </a:r>
            <a:endParaRPr lang="en-GB" sz="1400" dirty="0"/>
          </a:p>
          <a:p>
            <a:pPr lvl="1">
              <a:defRPr/>
            </a:pPr>
            <a:r>
              <a:rPr lang="en-GB" sz="1400" dirty="0"/>
              <a:t>Mark Sampson (Siemens PLM) – INCOSE MBSE Initiative</a:t>
            </a:r>
          </a:p>
          <a:p>
            <a:pPr lvl="1">
              <a:defRPr/>
            </a:pPr>
            <a:r>
              <a:rPr lang="en-GB" sz="1400" dirty="0"/>
              <a:t>Will Suart (JLR)</a:t>
            </a:r>
          </a:p>
          <a:p>
            <a:pPr lvl="1">
              <a:defRPr/>
            </a:pPr>
            <a:r>
              <a:rPr lang="en-GB" sz="1400" dirty="0"/>
              <a:t>Hubertus Tummescheit (Modelon)</a:t>
            </a:r>
          </a:p>
          <a:p>
            <a:pPr>
              <a:defRPr/>
            </a:pPr>
            <a:r>
              <a:rPr lang="en-GB" sz="2000" dirty="0"/>
              <a:t>Executive Mentors:</a:t>
            </a:r>
          </a:p>
          <a:p>
            <a:pPr lvl="1">
              <a:defRPr/>
            </a:pPr>
            <a:r>
              <a:rPr lang="en-GB" sz="1400" dirty="0"/>
              <a:t>Rod Dreisbach, Boeing</a:t>
            </a:r>
          </a:p>
          <a:p>
            <a:pPr lvl="1">
              <a:defRPr/>
            </a:pPr>
            <a:r>
              <a:rPr lang="en-GB" sz="1400" dirty="0"/>
              <a:t>Ralf Hartmann, Airbus Space and Defence</a:t>
            </a:r>
          </a:p>
          <a:p>
            <a:pPr lvl="1">
              <a:defRPr/>
            </a:pPr>
            <a:r>
              <a:rPr lang="en-GB" sz="1400" dirty="0"/>
              <a:t>Ahmed Noor (Old Dominion University)</a:t>
            </a:r>
          </a:p>
          <a:p>
            <a:pPr>
              <a:defRPr/>
            </a:pPr>
            <a:r>
              <a:rPr lang="en-GB" sz="2000" dirty="0"/>
              <a:t>By-laws covering Mission; General Powers; Members, Tenure, Qualifications; Elections; Contracts; Publications; Amendments; etc.</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E54087F-5164-44C1-893B-E9913EFF0B9E}" type="slidenum">
              <a:rPr lang="en-US" altLang="en-US" sz="1200"/>
              <a:pPr eaLnBrk="1" hangingPunct="1">
                <a:spcBef>
                  <a:spcPct val="0"/>
                </a:spcBef>
                <a:buFontTx/>
                <a:buNone/>
              </a:pPr>
              <a:t>15</a:t>
            </a:fld>
            <a:endParaRPr lang="en-US"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SMSWG Members</a:t>
            </a:r>
            <a:endParaRPr lang="en-US" dirty="0"/>
          </a:p>
        </p:txBody>
      </p:sp>
      <p:sp>
        <p:nvSpPr>
          <p:cNvPr id="4" name="Slide Number Placeholder 3"/>
          <p:cNvSpPr>
            <a:spLocks noGrp="1"/>
          </p:cNvSpPr>
          <p:nvPr>
            <p:ph type="sldNum" sz="quarter" idx="12"/>
          </p:nvPr>
        </p:nvSpPr>
        <p:spPr>
          <a:xfrm>
            <a:off x="6781800" y="6400800"/>
            <a:ext cx="1295400" cy="476250"/>
          </a:xfrm>
        </p:spPr>
        <p:txBody>
          <a:bodyPr/>
          <a:lstStyle/>
          <a:p>
            <a:fld id="{33E9EC35-AD31-4AB2-93A8-D6F93F11AE10}" type="slidenum">
              <a:rPr lang="en-GB" smtClean="0"/>
              <a:pPr/>
              <a:t>16</a:t>
            </a:fld>
            <a:endParaRPr lang="en-GB" dirty="0"/>
          </a:p>
        </p:txBody>
      </p:sp>
      <p:graphicFrame>
        <p:nvGraphicFramePr>
          <p:cNvPr id="5" name="Table 4"/>
          <p:cNvGraphicFramePr>
            <a:graphicFrameLocks noGrp="1"/>
          </p:cNvGraphicFramePr>
          <p:nvPr>
            <p:extLst/>
          </p:nvPr>
        </p:nvGraphicFramePr>
        <p:xfrm>
          <a:off x="4745594" y="1689959"/>
          <a:ext cx="3741457" cy="1219200"/>
        </p:xfrm>
        <a:graphic>
          <a:graphicData uri="http://schemas.openxmlformats.org/drawingml/2006/table">
            <a:tbl>
              <a:tblPr>
                <a:tableStyleId>{8EC20E35-A176-4012-BC5E-935CFFF8708E}</a:tableStyleId>
              </a:tblPr>
              <a:tblGrid>
                <a:gridCol w="2465300">
                  <a:extLst>
                    <a:ext uri="{9D8B030D-6E8A-4147-A177-3AD203B41FA5}">
                      <a16:colId xmlns:a16="http://schemas.microsoft.com/office/drawing/2014/main" xmlns="" val="20000"/>
                    </a:ext>
                  </a:extLst>
                </a:gridCol>
                <a:gridCol w="1276157">
                  <a:extLst>
                    <a:ext uri="{9D8B030D-6E8A-4147-A177-3AD203B41FA5}">
                      <a16:colId xmlns:a16="http://schemas.microsoft.com/office/drawing/2014/main" xmlns="" val="20001"/>
                    </a:ext>
                  </a:extLst>
                </a:gridCol>
              </a:tblGrid>
              <a:tr h="161925">
                <a:tc>
                  <a:txBody>
                    <a:bodyPr/>
                    <a:lstStyle/>
                    <a:p>
                      <a:pPr marL="0" algn="l" defTabSz="914400" rtl="0" eaLnBrk="1" fontAlgn="ctr" latinLnBrk="0" hangingPunct="1"/>
                      <a:r>
                        <a:rPr lang="en-US" sz="2000" u="none" strike="noStrike" kern="1200" dirty="0">
                          <a:effectLst/>
                        </a:rPr>
                        <a:t>Americas</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70%</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0"/>
                  </a:ext>
                </a:extLst>
              </a:tr>
              <a:tr h="161925">
                <a:tc>
                  <a:txBody>
                    <a:bodyPr/>
                    <a:lstStyle/>
                    <a:p>
                      <a:pPr marL="0" algn="l" defTabSz="914400" rtl="0" eaLnBrk="1" fontAlgn="ctr" latinLnBrk="0" hangingPunct="1"/>
                      <a:r>
                        <a:rPr lang="en-US" sz="2000" u="none" strike="noStrike" kern="1200" dirty="0">
                          <a:effectLst/>
                        </a:rPr>
                        <a:t>Europe</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19%</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1"/>
                  </a:ext>
                </a:extLst>
              </a:tr>
              <a:tr h="161925">
                <a:tc>
                  <a:txBody>
                    <a:bodyPr/>
                    <a:lstStyle/>
                    <a:p>
                      <a:pPr marL="0" algn="l" defTabSz="914400" rtl="0" eaLnBrk="1" fontAlgn="ctr" latinLnBrk="0" hangingPunct="1"/>
                      <a:r>
                        <a:rPr lang="en-US" sz="2000" u="none" strike="noStrike" kern="1200" dirty="0">
                          <a:effectLst/>
                        </a:rPr>
                        <a:t>Asia / Pacific</a:t>
                      </a:r>
                      <a:endParaRPr lang="en-US" sz="2000" u="none" strike="noStrike" kern="1200" dirty="0">
                        <a:solidFill>
                          <a:schemeClr val="dk1"/>
                        </a:solidFill>
                        <a:effectLst/>
                        <a:latin typeface="+mn-lt"/>
                        <a:ea typeface="+mn-ea"/>
                        <a:cs typeface="+mn-cs"/>
                      </a:endParaRPr>
                    </a:p>
                  </a:txBody>
                  <a:tcPr marL="0" marR="0" marT="0" marB="0" anchor="b"/>
                </a:tc>
                <a:tc>
                  <a:txBody>
                    <a:bodyPr/>
                    <a:lstStyle/>
                    <a:p>
                      <a:pPr marL="0" algn="l" defTabSz="914400" rtl="0" eaLnBrk="1" fontAlgn="ctr" latinLnBrk="0" hangingPunct="1"/>
                      <a:r>
                        <a:rPr lang="en-US" sz="2000" u="none" strike="noStrike" kern="1200" dirty="0">
                          <a:effectLst/>
                        </a:rPr>
                        <a:t>8%</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2"/>
                  </a:ext>
                </a:extLst>
              </a:tr>
              <a:tr h="161925">
                <a:tc>
                  <a:txBody>
                    <a:bodyPr/>
                    <a:lstStyle/>
                    <a:p>
                      <a:pPr marL="0" algn="l" defTabSz="914400" rtl="0" eaLnBrk="1" fontAlgn="ctr" latinLnBrk="0" hangingPunct="1"/>
                      <a:r>
                        <a:rPr lang="en-US" sz="2000" u="none" strike="noStrike" kern="1200" dirty="0">
                          <a:effectLst/>
                        </a:rPr>
                        <a:t>other/undeclared</a:t>
                      </a:r>
                      <a:endParaRPr lang="en-US" sz="2000" u="none" strike="noStrike" kern="1200" dirty="0">
                        <a:solidFill>
                          <a:schemeClr val="dk1"/>
                        </a:solidFill>
                        <a:effectLst/>
                        <a:latin typeface="+mn-lt"/>
                        <a:ea typeface="+mn-ea"/>
                        <a:cs typeface="+mn-cs"/>
                      </a:endParaRPr>
                    </a:p>
                  </a:txBody>
                  <a:tcPr marL="0" marR="0" marT="0" marB="0" anchor="ctr"/>
                </a:tc>
                <a:tc>
                  <a:txBody>
                    <a:bodyPr/>
                    <a:lstStyle/>
                    <a:p>
                      <a:pPr marL="0" algn="l" defTabSz="914400" rtl="0" eaLnBrk="1" fontAlgn="ctr" latinLnBrk="0" hangingPunct="1"/>
                      <a:r>
                        <a:rPr lang="en-US" sz="2000" u="none" strike="noStrike" kern="1200" dirty="0">
                          <a:effectLst/>
                        </a:rPr>
                        <a:t>3%</a:t>
                      </a:r>
                      <a:endParaRPr lang="en-US" sz="2000" u="none" strike="noStrike" kern="1200" dirty="0">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nvPr>
        </p:nvGraphicFramePr>
        <p:xfrm>
          <a:off x="4740915" y="3189658"/>
          <a:ext cx="3728381" cy="3048000"/>
        </p:xfrm>
        <a:graphic>
          <a:graphicData uri="http://schemas.openxmlformats.org/drawingml/2006/table">
            <a:tbl>
              <a:tblPr>
                <a:tableStyleId>{6E25E649-3F16-4E02-A733-19D2CDBF48F0}</a:tableStyleId>
              </a:tblPr>
              <a:tblGrid>
                <a:gridCol w="2458920">
                  <a:extLst>
                    <a:ext uri="{9D8B030D-6E8A-4147-A177-3AD203B41FA5}">
                      <a16:colId xmlns:a16="http://schemas.microsoft.com/office/drawing/2014/main" xmlns="" val="20000"/>
                    </a:ext>
                  </a:extLst>
                </a:gridCol>
                <a:gridCol w="1269461">
                  <a:extLst>
                    <a:ext uri="{9D8B030D-6E8A-4147-A177-3AD203B41FA5}">
                      <a16:colId xmlns:a16="http://schemas.microsoft.com/office/drawing/2014/main" xmlns="" val="20001"/>
                    </a:ext>
                  </a:extLst>
                </a:gridCol>
              </a:tblGrid>
              <a:tr h="161925">
                <a:tc>
                  <a:txBody>
                    <a:bodyPr/>
                    <a:lstStyle/>
                    <a:p>
                      <a:pPr algn="l" fontAlgn="ctr"/>
                      <a:r>
                        <a:rPr lang="en-US" sz="2000" u="none" strike="noStrike" dirty="0">
                          <a:effectLst/>
                        </a:rPr>
                        <a:t>aerospace or defense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0"/>
                  </a:ext>
                </a:extLst>
              </a:tr>
              <a:tr h="161925">
                <a:tc>
                  <a:txBody>
                    <a:bodyPr/>
                    <a:lstStyle/>
                    <a:p>
                      <a:pPr algn="l" fontAlgn="ctr"/>
                      <a:r>
                        <a:rPr lang="en-US" sz="2000" u="none" strike="noStrike" dirty="0">
                          <a:effectLst/>
                        </a:rPr>
                        <a:t>automotive</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1"/>
                  </a:ext>
                </a:extLst>
              </a:tr>
              <a:tr h="161925">
                <a:tc>
                  <a:txBody>
                    <a:bodyPr/>
                    <a:lstStyle/>
                    <a:p>
                      <a:pPr algn="l" fontAlgn="ctr"/>
                      <a:r>
                        <a:rPr lang="en-US" sz="2000" u="none" strike="noStrike" dirty="0">
                          <a:effectLst/>
                        </a:rPr>
                        <a:t>academia</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2"/>
                  </a:ext>
                </a:extLst>
              </a:tr>
              <a:tr h="161925">
                <a:tc>
                  <a:txBody>
                    <a:bodyPr/>
                    <a:lstStyle/>
                    <a:p>
                      <a:pPr algn="l" fontAlgn="ctr"/>
                      <a:r>
                        <a:rPr lang="en-US" sz="2000" u="none" strike="noStrike" dirty="0">
                          <a:effectLst/>
                        </a:rPr>
                        <a:t>consulting</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10%</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3"/>
                  </a:ext>
                </a:extLst>
              </a:tr>
              <a:tr h="161925">
                <a:tc>
                  <a:txBody>
                    <a:bodyPr/>
                    <a:lstStyle/>
                    <a:p>
                      <a:pPr algn="l" fontAlgn="ctr"/>
                      <a:r>
                        <a:rPr lang="en-US" sz="2000" u="none" strike="noStrike">
                          <a:effectLst/>
                        </a:rPr>
                        <a:t>energy</a:t>
                      </a:r>
                      <a:endParaRPr lang="en-US" sz="2000" b="0" i="1"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161925">
                <a:tc>
                  <a:txBody>
                    <a:bodyPr/>
                    <a:lstStyle/>
                    <a:p>
                      <a:pPr algn="l" fontAlgn="ctr"/>
                      <a:r>
                        <a:rPr lang="en-US" sz="2000" u="none" strike="noStrike" dirty="0">
                          <a:effectLst/>
                        </a:rPr>
                        <a:t>medical</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1%</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5"/>
                  </a:ext>
                </a:extLst>
              </a:tr>
              <a:tr h="161925">
                <a:tc>
                  <a:txBody>
                    <a:bodyPr/>
                    <a:lstStyle/>
                    <a:p>
                      <a:pPr algn="l" fontAlgn="ctr"/>
                      <a:r>
                        <a:rPr lang="en-US" sz="2000" u="none" strike="noStrike" dirty="0">
                          <a:effectLst/>
                        </a:rPr>
                        <a:t>other industry</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6%</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6"/>
                  </a:ext>
                </a:extLst>
              </a:tr>
              <a:tr h="161925">
                <a:tc>
                  <a:txBody>
                    <a:bodyPr/>
                    <a:lstStyle/>
                    <a:p>
                      <a:pPr algn="l" fontAlgn="ctr"/>
                      <a:r>
                        <a:rPr lang="en-US" sz="2000" u="none" strike="noStrike" dirty="0">
                          <a:effectLst/>
                        </a:rPr>
                        <a:t>solutions &amp; services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34%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7"/>
                  </a:ext>
                </a:extLst>
              </a:tr>
              <a:tr h="161925">
                <a:tc>
                  <a:txBody>
                    <a:bodyPr/>
                    <a:lstStyle/>
                    <a:p>
                      <a:pPr algn="l" fontAlgn="ctr"/>
                      <a:r>
                        <a:rPr lang="en-US" sz="2000" u="none" strike="noStrike" dirty="0">
                          <a:effectLst/>
                        </a:rPr>
                        <a:t>standards</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4%</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8"/>
                  </a:ext>
                </a:extLst>
              </a:tr>
              <a:tr h="161925">
                <a:tc>
                  <a:txBody>
                    <a:bodyPr/>
                    <a:lstStyle/>
                    <a:p>
                      <a:pPr algn="l" fontAlgn="ctr"/>
                      <a:r>
                        <a:rPr lang="en-US" sz="2000" u="none" strike="noStrike" dirty="0">
                          <a:effectLst/>
                        </a:rPr>
                        <a:t>undeclared</a:t>
                      </a:r>
                      <a:endParaRPr lang="en-US" sz="2000" b="0" i="1" u="none" strike="noStrike" dirty="0">
                        <a:solidFill>
                          <a:srgbClr val="000000"/>
                        </a:solidFill>
                        <a:effectLst/>
                        <a:latin typeface="Calibri" panose="020F0502020204030204" pitchFamily="34" charset="0"/>
                      </a:endParaRPr>
                    </a:p>
                  </a:txBody>
                  <a:tcPr marL="0" marR="0" marT="0" marB="0" anchor="ctr"/>
                </a:tc>
                <a:tc>
                  <a:txBody>
                    <a:bodyPr/>
                    <a:lstStyle/>
                    <a:p>
                      <a:pPr algn="l" fontAlgn="ctr"/>
                      <a:r>
                        <a:rPr lang="en-US" sz="2000" u="none" strike="noStrike" dirty="0">
                          <a:effectLst/>
                        </a:rPr>
                        <a:t>2%</a:t>
                      </a:r>
                      <a:endParaRPr lang="en-US" sz="2000" b="0" i="1" u="none" strike="noStrike" dirty="0">
                        <a:solidFill>
                          <a:srgbClr val="0070C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9"/>
                  </a:ext>
                </a:extLst>
              </a:tr>
            </a:tbl>
          </a:graphicData>
        </a:graphic>
      </p:graphicFrame>
      <p:sp>
        <p:nvSpPr>
          <p:cNvPr id="7" name="TextBox 6"/>
          <p:cNvSpPr txBox="1"/>
          <p:nvPr/>
        </p:nvSpPr>
        <p:spPr>
          <a:xfrm>
            <a:off x="1411549" y="1666164"/>
            <a:ext cx="2212184" cy="1523494"/>
          </a:xfrm>
          <a:prstGeom prst="rect">
            <a:avLst/>
          </a:prstGeom>
          <a:noFill/>
        </p:spPr>
        <p:txBody>
          <a:bodyPr wrap="square" rtlCol="0">
            <a:spAutoFit/>
          </a:bodyPr>
          <a:lstStyle/>
          <a:p>
            <a:pPr algn="ctr"/>
            <a:r>
              <a:rPr lang="en-US" sz="7500" dirty="0"/>
              <a:t>162*</a:t>
            </a:r>
          </a:p>
          <a:p>
            <a:pPr algn="ctr"/>
            <a:r>
              <a:rPr lang="en-US" dirty="0"/>
              <a:t>members</a:t>
            </a:r>
          </a:p>
        </p:txBody>
      </p:sp>
      <p:sp>
        <p:nvSpPr>
          <p:cNvPr id="8" name="TextBox 7"/>
          <p:cNvSpPr txBox="1"/>
          <p:nvPr/>
        </p:nvSpPr>
        <p:spPr>
          <a:xfrm>
            <a:off x="1043608" y="3647364"/>
            <a:ext cx="2756034" cy="1523494"/>
          </a:xfrm>
          <a:prstGeom prst="rect">
            <a:avLst/>
          </a:prstGeom>
          <a:noFill/>
        </p:spPr>
        <p:txBody>
          <a:bodyPr wrap="square" rtlCol="0">
            <a:spAutoFit/>
          </a:bodyPr>
          <a:lstStyle/>
          <a:p>
            <a:pPr algn="ctr"/>
            <a:r>
              <a:rPr lang="en-US" sz="7500" dirty="0"/>
              <a:t>92</a:t>
            </a:r>
          </a:p>
          <a:p>
            <a:pPr algn="ctr"/>
            <a:r>
              <a:rPr lang="en-US" dirty="0"/>
              <a:t>unique member companies</a:t>
            </a:r>
          </a:p>
        </p:txBody>
      </p:sp>
    </p:spTree>
    <p:extLst>
      <p:ext uri="{BB962C8B-B14F-4D97-AF65-F5344CB8AC3E}">
        <p14:creationId xmlns:p14="http://schemas.microsoft.com/office/powerpoint/2010/main" val="214923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altLang="en-US" dirty="0"/>
              <a:t>How to join and learn more about this Volunteer Community</a:t>
            </a:r>
            <a:endParaRPr lang="en-US" dirty="0"/>
          </a:p>
        </p:txBody>
      </p:sp>
      <p:sp>
        <p:nvSpPr>
          <p:cNvPr id="3" name="Content Placeholder 2"/>
          <p:cNvSpPr>
            <a:spLocks noGrp="1"/>
          </p:cNvSpPr>
          <p:nvPr>
            <p:ph idx="1"/>
          </p:nvPr>
        </p:nvSpPr>
        <p:spPr>
          <a:xfrm>
            <a:off x="457200" y="1417638"/>
            <a:ext cx="8229600" cy="4648200"/>
          </a:xfrm>
        </p:spPr>
        <p:txBody>
          <a:bodyPr/>
          <a:lstStyle/>
          <a:p>
            <a:pPr marL="0" indent="0">
              <a:buFontTx/>
              <a:buNone/>
              <a:defRPr/>
            </a:pPr>
            <a:r>
              <a:rPr lang="en-US" sz="2400" b="1" dirty="0"/>
              <a:t>Please send an email to:</a:t>
            </a:r>
          </a:p>
          <a:p>
            <a:pPr>
              <a:defRPr/>
            </a:pPr>
            <a:r>
              <a:rPr lang="en-US" sz="2400" dirty="0"/>
              <a:t>Roger Burkhart</a:t>
            </a:r>
          </a:p>
          <a:p>
            <a:pPr marL="252413" lvl="1" indent="0">
              <a:buFontTx/>
              <a:buNone/>
              <a:defRPr/>
            </a:pPr>
            <a:r>
              <a:rPr lang="en-US" sz="2000" dirty="0">
                <a:hlinkClick r:id="rId2"/>
              </a:rPr>
              <a:t>BurkhartRogerM@johndeere.com</a:t>
            </a:r>
            <a:endParaRPr lang="en-US" sz="2000" dirty="0"/>
          </a:p>
          <a:p>
            <a:pPr marL="0" indent="0">
              <a:buNone/>
              <a:defRPr/>
            </a:pPr>
            <a:r>
              <a:rPr lang="en-US" sz="2400" dirty="0"/>
              <a:t>and/or</a:t>
            </a:r>
          </a:p>
          <a:p>
            <a:pPr>
              <a:defRPr/>
            </a:pPr>
            <a:r>
              <a:rPr lang="en-US" sz="2400" dirty="0"/>
              <a:t>Frank Popielas</a:t>
            </a:r>
          </a:p>
          <a:p>
            <a:r>
              <a:rPr lang="en-GB" sz="2000" dirty="0">
                <a:hlinkClick r:id="rId3"/>
              </a:rPr>
              <a:t>fwpopielas@comcast.net</a:t>
            </a:r>
            <a:endParaRPr lang="en-GB" sz="2000" dirty="0"/>
          </a:p>
          <a:p>
            <a:pPr marL="0" indent="0">
              <a:buNone/>
            </a:pPr>
            <a:endParaRPr lang="en-US" sz="2000" dirty="0"/>
          </a:p>
          <a:p>
            <a:pPr marL="0" indent="0">
              <a:buFontTx/>
              <a:buNone/>
              <a:defRPr/>
            </a:pPr>
            <a:r>
              <a:rPr lang="en-US" sz="2400" b="1" dirty="0"/>
              <a:t>Or visit the SMSWG website: </a:t>
            </a:r>
          </a:p>
          <a:p>
            <a:pPr>
              <a:defRPr/>
            </a:pPr>
            <a:r>
              <a:rPr lang="en-US" sz="2000" dirty="0">
                <a:hlinkClick r:id="rId4"/>
              </a:rPr>
              <a:t>"How to Join"</a:t>
            </a:r>
            <a:endParaRPr lang="en-US" sz="2000" dirty="0"/>
          </a:p>
          <a:p>
            <a:pPr>
              <a:defRPr/>
            </a:pPr>
            <a:endParaRPr lang="en-US" sz="2000" dirty="0">
              <a:hlinkClick r:id="rId5"/>
            </a:endParaRPr>
          </a:p>
          <a:p>
            <a:pPr>
              <a:defRPr/>
            </a:pPr>
            <a:r>
              <a:rPr lang="en-US" sz="2000" dirty="0">
                <a:hlinkClick r:id="rId5"/>
              </a:rPr>
              <a:t>https://sites.google.com/a/nafems.org/smswg/</a:t>
            </a:r>
            <a:endParaRPr lang="en-US" sz="2000" dirty="0"/>
          </a:p>
          <a:p>
            <a:pPr marL="0" indent="0">
              <a:buFontTx/>
              <a:buNone/>
              <a:defRPr/>
            </a:pPr>
            <a:endParaRPr lang="en-US" dirty="0"/>
          </a:p>
        </p:txBody>
      </p:sp>
      <p:sp>
        <p:nvSpPr>
          <p:cNvPr id="1741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E97F8FF-A706-4400-AC05-104BC2473AF1}" type="slidenum">
              <a:rPr lang="en-US" altLang="en-US" sz="1200"/>
              <a:pPr eaLnBrk="1" hangingPunct="1">
                <a:spcBef>
                  <a:spcPct val="0"/>
                </a:spcBef>
                <a:buFontTx/>
                <a:buNone/>
              </a:pPr>
              <a:t>17</a:t>
            </a:fld>
            <a:endParaRPr lang="en-US" altLang="en-US" sz="1200"/>
          </a:p>
        </p:txBody>
      </p:sp>
      <p:pic>
        <p:nvPicPr>
          <p:cNvPr id="17415" name="Picture 2" descr="https://encrypted-tbn3.gstatic.com/images?q=tbn:ANd9GcSeHraVhKAoHY0pgmjyz5X7Vyvs23rCclVKXfLMMaBy6EBMqdZis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17526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(and Today’s) Meeting</a:t>
            </a:r>
            <a:endParaRPr lang="en-US" dirty="0"/>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mbse:smswg:2017-01-30</a:t>
            </a:r>
            <a:endParaRPr lang="en-US" sz="1600" kern="0" dirty="0"/>
          </a:p>
        </p:txBody>
      </p:sp>
      <p:pic>
        <p:nvPicPr>
          <p:cNvPr id="3" name="Picture 2"/>
          <p:cNvPicPr>
            <a:picLocks noChangeAspect="1"/>
          </p:cNvPicPr>
          <p:nvPr/>
        </p:nvPicPr>
        <p:blipFill>
          <a:blip r:embed="rId2"/>
          <a:stretch>
            <a:fillRect/>
          </a:stretch>
        </p:blipFill>
        <p:spPr>
          <a:xfrm>
            <a:off x="457199" y="1600200"/>
            <a:ext cx="8067989" cy="3973786"/>
          </a:xfrm>
          <a:prstGeom prst="rect">
            <a:avLst/>
          </a:prstGeom>
        </p:spPr>
      </p:pic>
      <p:pic>
        <p:nvPicPr>
          <p:cNvPr id="8" name="Picture 7"/>
          <p:cNvPicPr>
            <a:picLocks noChangeAspect="1"/>
          </p:cNvPicPr>
          <p:nvPr/>
        </p:nvPicPr>
        <p:blipFill>
          <a:blip r:embed="rId3"/>
          <a:stretch>
            <a:fillRect/>
          </a:stretch>
        </p:blipFill>
        <p:spPr>
          <a:xfrm>
            <a:off x="457200" y="5343842"/>
            <a:ext cx="8067989" cy="980758"/>
          </a:xfrm>
          <a:prstGeom prst="rect">
            <a:avLst/>
          </a:prstGeom>
        </p:spPr>
      </p:pic>
    </p:spTree>
    <p:extLst>
      <p:ext uri="{BB962C8B-B14F-4D97-AF65-F5344CB8AC3E}">
        <p14:creationId xmlns:p14="http://schemas.microsoft.com/office/powerpoint/2010/main" val="136066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Tomorrow’s (and Today’s) Meeting</a:t>
            </a:r>
            <a:endParaRPr lang="en-US" dirty="0"/>
          </a:p>
        </p:txBody>
      </p:sp>
      <p:sp>
        <p:nvSpPr>
          <p:cNvPr id="7" name="Title 1"/>
          <p:cNvSpPr txBox="1">
            <a:spLocks/>
          </p:cNvSpPr>
          <p:nvPr/>
        </p:nvSpPr>
        <p:spPr bwMode="auto">
          <a:xfrm>
            <a:off x="838200" y="1146491"/>
            <a:ext cx="6096000" cy="18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Arial" charset="0"/>
                <a:cs typeface="Arial" charset="0"/>
              </a:defRPr>
            </a:lvl2pPr>
            <a:lvl3pPr algn="l" rtl="0" eaLnBrk="0" fontAlgn="base" hangingPunct="0">
              <a:spcBef>
                <a:spcPct val="0"/>
              </a:spcBef>
              <a:spcAft>
                <a:spcPct val="0"/>
              </a:spcAft>
              <a:defRPr sz="4000">
                <a:solidFill>
                  <a:srgbClr val="CC0000"/>
                </a:solidFill>
                <a:latin typeface="Arial" charset="0"/>
                <a:cs typeface="Arial" charset="0"/>
              </a:defRPr>
            </a:lvl3pPr>
            <a:lvl4pPr algn="l" rtl="0" eaLnBrk="0" fontAlgn="base" hangingPunct="0">
              <a:spcBef>
                <a:spcPct val="0"/>
              </a:spcBef>
              <a:spcAft>
                <a:spcPct val="0"/>
              </a:spcAft>
              <a:defRPr sz="4000">
                <a:solidFill>
                  <a:srgbClr val="CC0000"/>
                </a:solidFill>
                <a:latin typeface="Arial" charset="0"/>
                <a:cs typeface="Arial" charset="0"/>
              </a:defRPr>
            </a:lvl4pPr>
            <a:lvl5pPr algn="l" rtl="0" eaLnBrk="0" fontAlgn="base" hangingPunct="0">
              <a:spcBef>
                <a:spcPct val="0"/>
              </a:spcBef>
              <a:spcAft>
                <a:spcPct val="0"/>
              </a:spcAft>
              <a:defRPr sz="4000">
                <a:solidFill>
                  <a:srgbClr val="CC0000"/>
                </a:solidFill>
                <a:latin typeface="Arial" charset="0"/>
                <a:cs typeface="Arial" charset="0"/>
              </a:defRPr>
            </a:lvl5pPr>
            <a:lvl6pPr marL="457200" algn="ctr" rtl="0" fontAlgn="base">
              <a:spcBef>
                <a:spcPct val="0"/>
              </a:spcBef>
              <a:spcAft>
                <a:spcPct val="0"/>
              </a:spcAft>
              <a:defRPr sz="4400">
                <a:solidFill>
                  <a:srgbClr val="CC0000"/>
                </a:solidFill>
                <a:latin typeface="Arial" charset="0"/>
                <a:cs typeface="Arial" charset="0"/>
              </a:defRPr>
            </a:lvl6pPr>
            <a:lvl7pPr marL="914400" algn="ctr" rtl="0" fontAlgn="base">
              <a:spcBef>
                <a:spcPct val="0"/>
              </a:spcBef>
              <a:spcAft>
                <a:spcPct val="0"/>
              </a:spcAft>
              <a:defRPr sz="4400">
                <a:solidFill>
                  <a:srgbClr val="CC0000"/>
                </a:solidFill>
                <a:latin typeface="Arial" charset="0"/>
                <a:cs typeface="Arial" charset="0"/>
              </a:defRPr>
            </a:lvl7pPr>
            <a:lvl8pPr marL="1371600" algn="ctr" rtl="0" fontAlgn="base">
              <a:spcBef>
                <a:spcPct val="0"/>
              </a:spcBef>
              <a:spcAft>
                <a:spcPct val="0"/>
              </a:spcAft>
              <a:defRPr sz="4400">
                <a:solidFill>
                  <a:srgbClr val="CC0000"/>
                </a:solidFill>
                <a:latin typeface="Arial" charset="0"/>
                <a:cs typeface="Arial" charset="0"/>
              </a:defRPr>
            </a:lvl8pPr>
            <a:lvl9pPr marL="1828800" algn="ctr" rtl="0" fontAlgn="base">
              <a:spcBef>
                <a:spcPct val="0"/>
              </a:spcBef>
              <a:spcAft>
                <a:spcPct val="0"/>
              </a:spcAft>
              <a:defRPr sz="4400">
                <a:solidFill>
                  <a:srgbClr val="CC0000"/>
                </a:solidFill>
                <a:latin typeface="Arial" charset="0"/>
                <a:cs typeface="Arial" charset="0"/>
              </a:defRPr>
            </a:lvl9pPr>
          </a:lstStyle>
          <a:p>
            <a:r>
              <a:rPr lang="en-US" sz="1600" kern="0" dirty="0"/>
              <a:t>http://</a:t>
            </a:r>
            <a:r>
              <a:rPr lang="en-US" sz="1600" kern="0" dirty="0" err="1"/>
              <a:t>wiki.omg.org</a:t>
            </a:r>
            <a:r>
              <a:rPr lang="en-US" sz="1600" kern="0" dirty="0"/>
              <a:t>/</a:t>
            </a:r>
            <a:r>
              <a:rPr lang="en-US" sz="1600" kern="0" dirty="0" err="1"/>
              <a:t>MBSE</a:t>
            </a:r>
            <a:r>
              <a:rPr lang="en-US" sz="1600" kern="0" dirty="0"/>
              <a:t>/</a:t>
            </a:r>
            <a:r>
              <a:rPr lang="en-US" sz="1600" kern="0" dirty="0" err="1"/>
              <a:t>doku.php?id</a:t>
            </a:r>
            <a:r>
              <a:rPr lang="en-US" sz="1600" kern="0" dirty="0"/>
              <a:t>=</a:t>
            </a:r>
            <a:r>
              <a:rPr lang="en-US" sz="1600" kern="0" dirty="0" err="1"/>
              <a:t>mbse:smswg:2017-01-30</a:t>
            </a:r>
            <a:endParaRPr lang="en-US" sz="1600" kern="0" dirty="0"/>
          </a:p>
        </p:txBody>
      </p:sp>
      <p:pic>
        <p:nvPicPr>
          <p:cNvPr id="10" name="Picture 9"/>
          <p:cNvPicPr>
            <a:picLocks noChangeAspect="1"/>
          </p:cNvPicPr>
          <p:nvPr/>
        </p:nvPicPr>
        <p:blipFill>
          <a:blip r:embed="rId2"/>
          <a:stretch>
            <a:fillRect/>
          </a:stretch>
        </p:blipFill>
        <p:spPr>
          <a:xfrm>
            <a:off x="314914" y="1752600"/>
            <a:ext cx="8600486" cy="4404491"/>
          </a:xfrm>
          <a:prstGeom prst="rect">
            <a:avLst/>
          </a:prstGeom>
        </p:spPr>
      </p:pic>
    </p:spTree>
    <p:extLst>
      <p:ext uri="{BB962C8B-B14F-4D97-AF65-F5344CB8AC3E}">
        <p14:creationId xmlns:p14="http://schemas.microsoft.com/office/powerpoint/2010/main" val="122321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a:solidFill>
                  <a:srgbClr val="C00000"/>
                </a:solidFill>
              </a:rPr>
              <a:t>Systems Modeling and Simulation Working Group (SMSWG) Mission</a:t>
            </a:r>
            <a:endParaRPr lang="en-US" altLang="en-US"/>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pPr marL="0" indent="0" algn="just" eaLnBrk="1" hangingPunct="1">
              <a:buFontTx/>
              <a:buNone/>
              <a:defRPr/>
            </a:pPr>
            <a:r>
              <a:rPr lang="en-US" altLang="ja-JP" dirty="0">
                <a:solidFill>
                  <a:srgbClr val="0070C0"/>
                </a:solidFill>
                <a:ea typeface="ＭＳ Ｐゴシック" charset="-128"/>
              </a:rPr>
              <a:t>To develop a </a:t>
            </a:r>
            <a:r>
              <a:rPr lang="en-US" altLang="ja-JP" b="1" dirty="0">
                <a:ea typeface="ＭＳ Ｐゴシック" charset="-128"/>
              </a:rPr>
              <a:t>vendor-neutral</a:t>
            </a:r>
            <a:r>
              <a:rPr lang="en-US" altLang="ja-JP" dirty="0">
                <a:ea typeface="ＭＳ Ｐゴシック" charset="-128"/>
              </a:rPr>
              <a:t>, </a:t>
            </a:r>
            <a:r>
              <a:rPr lang="en-US" altLang="ja-JP" b="1" dirty="0">
                <a:ea typeface="ＭＳ Ｐゴシック" charset="-128"/>
              </a:rPr>
              <a:t>end-user driven consortium</a:t>
            </a:r>
            <a:r>
              <a:rPr lang="en-US" altLang="ja-JP" b="1" dirty="0">
                <a:solidFill>
                  <a:srgbClr val="0070C0"/>
                </a:solidFill>
                <a:ea typeface="ＭＳ Ｐゴシック" charset="-128"/>
              </a:rPr>
              <a:t> </a:t>
            </a:r>
            <a:r>
              <a:rPr lang="en-US" altLang="ja-JP" dirty="0">
                <a:solidFill>
                  <a:srgbClr val="0070C0"/>
                </a:solidFill>
                <a:ea typeface="ＭＳ Ｐゴシック" charset="-128"/>
              </a:rPr>
              <a:t>that not only promotes the advancement of the technology and practices associated with integration of engineering analysis and systems engineering, but also acts as the advisory body to </a:t>
            </a:r>
            <a:r>
              <a:rPr lang="en-US" altLang="ja-JP" b="1" dirty="0">
                <a:ea typeface="ＭＳ Ｐゴシック" charset="-128"/>
              </a:rPr>
              <a:t>drive strategic direction </a:t>
            </a:r>
            <a:r>
              <a:rPr lang="en-US" altLang="ja-JP" dirty="0">
                <a:solidFill>
                  <a:srgbClr val="0070C0"/>
                </a:solidFill>
                <a:ea typeface="ＭＳ Ｐゴシック" charset="-128"/>
              </a:rPr>
              <a:t>for</a:t>
            </a:r>
            <a:r>
              <a:rPr lang="en-US" altLang="ja-JP" dirty="0">
                <a:ea typeface="ＭＳ Ｐゴシック" charset="-128"/>
              </a:rPr>
              <a:t> </a:t>
            </a:r>
            <a:r>
              <a:rPr lang="en-US" altLang="ja-JP" b="1" dirty="0">
                <a:ea typeface="ＭＳ Ｐゴシック" charset="-128"/>
              </a:rPr>
              <a:t>technology development and standards </a:t>
            </a:r>
            <a:r>
              <a:rPr lang="en-US" altLang="ja-JP" dirty="0">
                <a:solidFill>
                  <a:srgbClr val="0070C0"/>
                </a:solidFill>
                <a:ea typeface="ＭＳ Ｐゴシック" charset="-128"/>
              </a:rPr>
              <a:t>in the space of complex engineering.</a:t>
            </a:r>
          </a:p>
          <a:p>
            <a:pPr marL="0" indent="0" algn="just" eaLnBrk="1" hangingPunct="1">
              <a:buFontTx/>
              <a:buNone/>
              <a:defRPr/>
            </a:pPr>
            <a:r>
              <a:rPr lang="en-US" altLang="ja-JP" dirty="0">
                <a:solidFill>
                  <a:srgbClr val="0070C0"/>
                </a:solidFill>
                <a:ea typeface="ＭＳ Ｐゴシック" charset="-128"/>
              </a:rPr>
              <a:t>This group will support activities that </a:t>
            </a:r>
            <a:r>
              <a:rPr lang="en-US" altLang="ja-JP" b="1" dirty="0">
                <a:ea typeface="ＭＳ Ｐゴシック" charset="-128"/>
              </a:rPr>
              <a:t>bridge engineering analysis and systems engineering</a:t>
            </a:r>
            <a:r>
              <a:rPr lang="en-US" altLang="ja-JP" dirty="0">
                <a:solidFill>
                  <a:srgbClr val="0070C0"/>
                </a:solidFill>
                <a:ea typeface="ＭＳ Ｐゴシック" charset="-128"/>
              </a:rPr>
              <a:t> to provide digital solutions to represent real life experiences; and optimize the integration of systems engineering and simulation solutions for both OEM and supplier.</a:t>
            </a:r>
          </a:p>
          <a:p>
            <a:pPr marL="0" indent="0" algn="just" eaLnBrk="1" hangingPunct="1">
              <a:buFontTx/>
              <a:buNone/>
              <a:defRPr/>
            </a:pPr>
            <a:r>
              <a:rPr lang="en-US" altLang="ja-JP" dirty="0">
                <a:solidFill>
                  <a:srgbClr val="0070C0"/>
                </a:solidFill>
                <a:ea typeface="ＭＳ Ｐゴシック" charset="-128"/>
              </a:rPr>
              <a:t>This includes education, communication, promotion of standards, and development of requirements that will have general benefits to the simulation and analysis community with the identification of benchmarks and major strategic issues (grand challenges).</a:t>
            </a:r>
            <a:endParaRPr lang="en-US" altLang="en-US" dirty="0">
              <a:solidFill>
                <a:srgbClr val="0070C0"/>
              </a:solidFill>
            </a:endParaRPr>
          </a:p>
          <a:p>
            <a:pPr marL="0" indent="0">
              <a:buFontTx/>
              <a:buNone/>
              <a:defRPr/>
            </a:pPr>
            <a:endParaRPr lang="en-US" dirty="0"/>
          </a:p>
        </p:txBody>
      </p:sp>
      <p:sp>
        <p:nvSpPr>
          <p:cNvPr id="41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374D631-E1EF-4912-966A-156083EA9A1D}" type="slidenum">
              <a:rPr lang="en-US" altLang="en-US" sz="1200"/>
              <a:pPr eaLnBrk="1" hangingPunct="1">
                <a:spcBef>
                  <a:spcPct val="0"/>
                </a:spcBef>
                <a:buFontTx/>
                <a:buNone/>
              </a:pPr>
              <a:t>2</a:t>
            </a:fld>
            <a:endParaRPr lang="en-US" altLang="en-US" sz="1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323850"/>
            <a:ext cx="8229600" cy="1143000"/>
          </a:xfrm>
        </p:spPr>
        <p:txBody>
          <a:bodyPr/>
          <a:lstStyle/>
          <a:p>
            <a:r>
              <a:rPr lang="en-GB" altLang="en-US" sz="3600"/>
              <a:t>Formation of the SMSWG</a:t>
            </a:r>
            <a:endParaRPr lang="en-US" altLang="en-US" sz="3600"/>
          </a:p>
        </p:txBody>
      </p:sp>
      <p:sp>
        <p:nvSpPr>
          <p:cNvPr id="3" name="Content Placeholder 2"/>
          <p:cNvSpPr>
            <a:spLocks noGrp="1"/>
          </p:cNvSpPr>
          <p:nvPr>
            <p:ph idx="1"/>
          </p:nvPr>
        </p:nvSpPr>
        <p:spPr>
          <a:xfrm>
            <a:off x="457200" y="1905000"/>
            <a:ext cx="8229600" cy="4525963"/>
          </a:xfrm>
        </p:spPr>
        <p:txBody>
          <a:bodyPr/>
          <a:lstStyle/>
          <a:p>
            <a:pPr marL="252000" indent="-252000">
              <a:defRPr/>
            </a:pPr>
            <a:r>
              <a:rPr lang="en-US" sz="1600" b="1" dirty="0"/>
              <a:t>In 2011, NAFEMS and INCOSE agreed a mutually beneficial strategy to develop a collaborative relationship to benefit both organizations and their members</a:t>
            </a:r>
          </a:p>
          <a:p>
            <a:pPr marL="252000" indent="-252000">
              <a:defRPr/>
            </a:pPr>
            <a:r>
              <a:rPr lang="en-US" sz="1600" b="1" dirty="0"/>
              <a:t>In 2012, </a:t>
            </a:r>
            <a:r>
              <a:rPr lang="en-GB" sz="1600" b="1" dirty="0"/>
              <a:t>NAFEMS and INCOSE announced</a:t>
            </a:r>
            <a:r>
              <a:rPr lang="en-GB" sz="1600" b="1" dirty="0">
                <a:solidFill>
                  <a:srgbClr val="0070C0"/>
                </a:solidFill>
              </a:rPr>
              <a:t>*</a:t>
            </a:r>
            <a:r>
              <a:rPr lang="en-GB" sz="1600" b="1" dirty="0"/>
              <a:t> a collaboration to accelerate innovation for engineering simulation and model based systems engineering:</a:t>
            </a:r>
          </a:p>
          <a:p>
            <a:pPr marL="504000" lvl="1" indent="-252000">
              <a:defRPr/>
            </a:pPr>
            <a:r>
              <a:rPr lang="en-GB" sz="1600" dirty="0"/>
              <a:t>Implementation of a joint cross organizational WG on Systems </a:t>
            </a:r>
            <a:r>
              <a:rPr lang="en-GB" sz="1600" dirty="0" err="1"/>
              <a:t>Modeling</a:t>
            </a:r>
            <a:r>
              <a:rPr lang="en-GB" sz="1600" dirty="0"/>
              <a:t> &amp; Simulation;</a:t>
            </a:r>
          </a:p>
          <a:p>
            <a:pPr marL="504000" lvl="1" indent="-252000">
              <a:defRPr/>
            </a:pPr>
            <a:r>
              <a:rPr lang="en-GB" sz="1600" dirty="0"/>
              <a:t>NAFEMS to launch a new international Technical Working Group (TWG) in concert with INCOSE to promote a deeper understanding of lifelike </a:t>
            </a:r>
            <a:r>
              <a:rPr lang="en-GB" sz="1600" dirty="0" err="1"/>
              <a:t>behavior</a:t>
            </a:r>
            <a:r>
              <a:rPr lang="en-GB" sz="1600" dirty="0"/>
              <a:t> to integrate mechanical analysis and simulation within their Model Based System Engineering initiative;</a:t>
            </a:r>
          </a:p>
          <a:p>
            <a:pPr marL="504000" lvl="1" indent="-252000">
              <a:defRPr/>
            </a:pPr>
            <a:r>
              <a:rPr lang="en-US" sz="1600" dirty="0"/>
              <a:t>To mutually support specific, non-funded, events of each organization;</a:t>
            </a:r>
            <a:endParaRPr lang="en-GB" sz="1600" dirty="0"/>
          </a:p>
          <a:p>
            <a:pPr marL="504000" lvl="1" indent="-252000">
              <a:defRPr/>
            </a:pPr>
            <a:r>
              <a:rPr lang="en-GB" sz="1600" dirty="0"/>
              <a:t>To provide mutual assistance and support for international standards and develop a joint approach for interfacing with other organizations in related professional areas.</a:t>
            </a:r>
          </a:p>
          <a:p>
            <a:pPr marL="423450" lvl="1" indent="-171450">
              <a:buFont typeface="Arial" charset="0"/>
              <a:buChar char="•"/>
              <a:defRPr/>
            </a:pPr>
            <a:r>
              <a:rPr lang="en-GB" sz="1200" dirty="0">
                <a:solidFill>
                  <a:srgbClr val="0070C0"/>
                </a:solidFill>
              </a:rPr>
              <a:t>Memo of understanding signed by both organisations at the 22</a:t>
            </a:r>
            <a:r>
              <a:rPr lang="en-GB" sz="1200" baseline="30000" dirty="0">
                <a:solidFill>
                  <a:srgbClr val="0070C0"/>
                </a:solidFill>
              </a:rPr>
              <a:t>nd</a:t>
            </a:r>
            <a:r>
              <a:rPr lang="en-GB" sz="1200" dirty="0">
                <a:solidFill>
                  <a:srgbClr val="0070C0"/>
                </a:solidFill>
              </a:rPr>
              <a:t> INCOSE International Symposium, Rome, 2012: </a:t>
            </a:r>
            <a:br>
              <a:rPr lang="en-GB" sz="1200" dirty="0">
                <a:solidFill>
                  <a:srgbClr val="0070C0"/>
                </a:solidFill>
              </a:rPr>
            </a:br>
            <a:r>
              <a:rPr lang="en-GB" sz="1200" dirty="0">
                <a:solidFill>
                  <a:srgbClr val="0070C0"/>
                </a:solidFill>
              </a:rPr>
              <a:t> </a:t>
            </a:r>
            <a:r>
              <a:rPr lang="en-GB" sz="1200" dirty="0">
                <a:solidFill>
                  <a:srgbClr val="0070C0"/>
                </a:solidFill>
                <a:hlinkClick r:id="rId2"/>
              </a:rPr>
              <a:t>http://www.nafems.org/about/media/news/latest1007/nafems_announces_collaboration_with_incose/</a:t>
            </a:r>
            <a:r>
              <a:rPr lang="en-GB" sz="1200" dirty="0">
                <a:solidFill>
                  <a:srgbClr val="0070C0"/>
                </a:solidFill>
              </a:rPr>
              <a:t> </a:t>
            </a:r>
            <a:br>
              <a:rPr lang="en-GB" sz="1200" dirty="0">
                <a:solidFill>
                  <a:srgbClr val="0070C0"/>
                </a:solidFill>
              </a:rPr>
            </a:br>
            <a:r>
              <a:rPr lang="en-GB" sz="1200" dirty="0">
                <a:solidFill>
                  <a:srgbClr val="0070C0"/>
                </a:solidFill>
              </a:rPr>
              <a:t> </a:t>
            </a:r>
            <a:r>
              <a:rPr lang="en-GB" sz="1200" dirty="0">
                <a:solidFill>
                  <a:srgbClr val="0070C0"/>
                </a:solidFill>
                <a:hlinkClick r:id="rId3"/>
              </a:rPr>
              <a:t>http://www.incose.org/newsevents/news/details.aspx?id=266</a:t>
            </a:r>
            <a:r>
              <a:rPr lang="en-GB" sz="1200" dirty="0">
                <a:solidFill>
                  <a:srgbClr val="0070C0"/>
                </a:solidFill>
              </a:rPr>
              <a:t> </a:t>
            </a:r>
          </a:p>
          <a:p>
            <a:pPr marL="0" indent="0">
              <a:buFontTx/>
              <a:buNone/>
              <a:defRPr/>
            </a:pPr>
            <a:endParaRPr lang="en-US" dirty="0"/>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3D8AEC6-2464-4CE7-864D-D493E2D7C8D6}" type="slidenum">
              <a:rPr lang="en-US" altLang="en-US" sz="1200"/>
              <a:pPr eaLnBrk="1" hangingPunct="1">
                <a:spcBef>
                  <a:spcPct val="0"/>
                </a:spcBef>
                <a:buFontTx/>
                <a:buNone/>
              </a:pPr>
              <a:t>3</a:t>
            </a:fld>
            <a:endParaRPr lang="en-US" altLang="en-US" sz="1200"/>
          </a:p>
        </p:txBody>
      </p:sp>
      <p:pic>
        <p:nvPicPr>
          <p:cNvPr id="5127" name="Picture 2" descr="http://www.nafems.org/images/news/incose-collaboration.jpg/rs-436x2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52400"/>
            <a:ext cx="24923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a:t>NAFEMS Motivation</a:t>
            </a:r>
            <a:br>
              <a:rPr lang="en-GB" altLang="en-US"/>
            </a:br>
            <a:r>
              <a:rPr lang="en-GB" altLang="en-US"/>
              <a:t>www.nafems.org</a:t>
            </a:r>
            <a:endParaRPr lang="en-US" altLang="en-US"/>
          </a:p>
        </p:txBody>
      </p:sp>
      <p:sp>
        <p:nvSpPr>
          <p:cNvPr id="3" name="Content Placeholder 2"/>
          <p:cNvSpPr>
            <a:spLocks noGrp="1"/>
          </p:cNvSpPr>
          <p:nvPr>
            <p:ph idx="1"/>
          </p:nvPr>
        </p:nvSpPr>
        <p:spPr>
          <a:xfrm>
            <a:off x="381000" y="2209800"/>
            <a:ext cx="8229600" cy="3886200"/>
          </a:xfrm>
        </p:spPr>
        <p:txBody>
          <a:bodyPr>
            <a:normAutofit fontScale="70000" lnSpcReduction="20000"/>
          </a:bodyPr>
          <a:lstStyle/>
          <a:p>
            <a:pPr>
              <a:defRPr/>
            </a:pPr>
            <a:r>
              <a:rPr lang="en-GB" altLang="en-US" dirty="0"/>
              <a:t>NAFEMS is the International Association of the Engineering</a:t>
            </a:r>
            <a:br>
              <a:rPr lang="en-GB" altLang="en-US" dirty="0"/>
            </a:br>
            <a:r>
              <a:rPr lang="en-GB" altLang="en-US" dirty="0"/>
              <a:t>Modelling, Analysis and Simulation Community;</a:t>
            </a:r>
            <a:br>
              <a:rPr lang="en-GB" altLang="en-US" dirty="0"/>
            </a:br>
            <a:r>
              <a:rPr lang="en-GB" altLang="en-US" dirty="0"/>
              <a:t>a not-for-profit organisation which was established in 1983.  </a:t>
            </a:r>
            <a:br>
              <a:rPr lang="en-GB" altLang="en-US" dirty="0"/>
            </a:br>
            <a:r>
              <a:rPr lang="en-GB" altLang="en-US" dirty="0"/>
              <a:t>In addition to end users from all industry sectors, our stakeholders include technology providers, researchers and academics.</a:t>
            </a:r>
          </a:p>
          <a:p>
            <a:pPr>
              <a:defRPr/>
            </a:pPr>
            <a:r>
              <a:rPr lang="en-GB" altLang="en-US" i="1" dirty="0"/>
              <a:t>"We're delighted to have agreed to collaborate with INCOSE on this initiative", commented </a:t>
            </a:r>
            <a:r>
              <a:rPr lang="en-GB" altLang="en-US" b="1" i="1" dirty="0"/>
              <a:t>Tim Morris, NAFEMS CEO</a:t>
            </a:r>
            <a:r>
              <a:rPr lang="en-GB" altLang="en-US" i="1" dirty="0"/>
              <a:t>. "For the past 30 years, NAFEMS has been at the forefront of the international engineering analysis community, and represents the interests of over 1000 multinational organizations who are involved in CAE. At the very heart of our mission statement is a desire to push forward knowledge, skills and technology in the CAE arena, and it is through working together with other similarly-minded organizations that we can truly accelerate innovation and the development of new technologies on an international basis.”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DB0F827-CE3F-4205-9413-C8DE80523E32}" type="slidenum">
              <a:rPr lang="en-US" altLang="en-US" sz="1200"/>
              <a:pPr eaLnBrk="1" hangingPunct="1">
                <a:spcBef>
                  <a:spcPct val="0"/>
                </a:spcBef>
                <a:buFontTx/>
                <a:buNone/>
              </a:pPr>
              <a:t>4</a:t>
            </a:fld>
            <a:endParaRPr lang="en-US" altLang="en-US" sz="1200"/>
          </a:p>
        </p:txBody>
      </p:sp>
      <p:pic>
        <p:nvPicPr>
          <p:cNvPr id="61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04800"/>
            <a:ext cx="12668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en-US"/>
              <a:t>INCOSE Motivation</a:t>
            </a:r>
            <a:br>
              <a:rPr lang="en-GB" altLang="en-US"/>
            </a:br>
            <a:r>
              <a:rPr lang="en-GB" altLang="en-US"/>
              <a:t>www.incose.org</a:t>
            </a:r>
            <a:endParaRPr lang="en-US" altLang="en-US"/>
          </a:p>
        </p:txBody>
      </p:sp>
      <p:sp>
        <p:nvSpPr>
          <p:cNvPr id="3" name="Content Placeholder 2"/>
          <p:cNvSpPr>
            <a:spLocks noGrp="1"/>
          </p:cNvSpPr>
          <p:nvPr>
            <p:ph idx="1"/>
          </p:nvPr>
        </p:nvSpPr>
        <p:spPr>
          <a:xfrm>
            <a:off x="228600" y="2027238"/>
            <a:ext cx="8229600" cy="4525962"/>
          </a:xfrm>
        </p:spPr>
        <p:txBody>
          <a:bodyPr>
            <a:normAutofit fontScale="77500" lnSpcReduction="20000"/>
          </a:bodyPr>
          <a:lstStyle/>
          <a:p>
            <a:pPr>
              <a:defRPr/>
            </a:pPr>
            <a:r>
              <a:rPr lang="en-GB" altLang="en-US" dirty="0"/>
              <a:t>The International Council on Systems Engineering (INCOSE)</a:t>
            </a:r>
            <a:br>
              <a:rPr lang="en-GB" altLang="en-US" dirty="0"/>
            </a:br>
            <a:r>
              <a:rPr lang="en-GB" altLang="en-US" dirty="0"/>
              <a:t>is a not-for-profit membership organization founded in 1990 </a:t>
            </a:r>
            <a:br>
              <a:rPr lang="en-GB" altLang="en-US" dirty="0"/>
            </a:br>
            <a:r>
              <a:rPr lang="en-GB" altLang="en-US" dirty="0"/>
              <a:t>to develop and disseminate the interdisciplinary principles and practices that enable the realization of successful systems.</a:t>
            </a:r>
          </a:p>
          <a:p>
            <a:pPr>
              <a:defRPr/>
            </a:pPr>
            <a:r>
              <a:rPr lang="en-GB" altLang="en-US" i="1" dirty="0"/>
              <a:t>“This agreement with NAFEMS marks a new step in the collaboration with partner organizations”, said </a:t>
            </a:r>
            <a:r>
              <a:rPr lang="en-GB" altLang="en-US" b="1" i="1" dirty="0"/>
              <a:t>Ralf Hartmann, INCOSE Director for Strategy</a:t>
            </a:r>
            <a:r>
              <a:rPr lang="en-GB" altLang="en-US" i="1" dirty="0"/>
              <a:t>. “Up to now INCOSE has primarily established liaison and cooperation schemes with other societies in the area of the engineering and management of systems. The successful evolution of Model Based Systems Engineering (MBSE) under the leadership of INCOSE has unveiled the significant opportunities which emerge from a stronger cooperation with key engineering disciplines such as software and CAE. I am looking forward to the enrichment of our MBSE initiative through this collaboration with NAFEMS.”</a:t>
            </a:r>
          </a:p>
          <a:p>
            <a:pPr marL="0" indent="0">
              <a:buFontTx/>
              <a:buNone/>
              <a:defRPr/>
            </a:pPr>
            <a:endParaRPr lang="en-US" dirty="0"/>
          </a:p>
        </p:txBody>
      </p:sp>
      <p:sp>
        <p:nvSpPr>
          <p:cNvPr id="717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CA2736F-47FF-4707-B987-FA4A9DE040B3}" type="slidenum">
              <a:rPr lang="en-US" altLang="en-US" sz="1200"/>
              <a:pPr eaLnBrk="1" hangingPunct="1">
                <a:spcBef>
                  <a:spcPct val="0"/>
                </a:spcBef>
                <a:buFontTx/>
                <a:buNone/>
              </a:pPr>
              <a:t>5</a:t>
            </a:fld>
            <a:endParaRPr lang="en-US" altLang="en-US" sz="1200"/>
          </a:p>
        </p:txBody>
      </p:sp>
      <p:pic>
        <p:nvPicPr>
          <p:cNvPr id="71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85750"/>
            <a:ext cx="12414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229600" cy="1143000"/>
          </a:xfrm>
        </p:spPr>
        <p:txBody>
          <a:bodyPr/>
          <a:lstStyle/>
          <a:p>
            <a:r>
              <a:rPr lang="en-GB" altLang="en-US"/>
              <a:t>Challenges for industry</a:t>
            </a:r>
            <a:endParaRPr lang="en-US" altLang="en-US"/>
          </a:p>
        </p:txBody>
      </p:sp>
      <p:sp>
        <p:nvSpPr>
          <p:cNvPr id="3" name="Content Placeholder 2"/>
          <p:cNvSpPr>
            <a:spLocks noGrp="1"/>
          </p:cNvSpPr>
          <p:nvPr>
            <p:ph idx="1"/>
          </p:nvPr>
        </p:nvSpPr>
        <p:spPr>
          <a:xfrm>
            <a:off x="76200" y="1874838"/>
            <a:ext cx="8229600" cy="4525962"/>
          </a:xfrm>
        </p:spPr>
        <p:txBody>
          <a:bodyPr>
            <a:normAutofit fontScale="92500" lnSpcReduction="10000"/>
          </a:bodyPr>
          <a:lstStyle/>
          <a:p>
            <a:pPr>
              <a:defRPr/>
            </a:pPr>
            <a:r>
              <a:rPr lang="en-US" altLang="en-US" dirty="0"/>
              <a:t>Increased product complexity</a:t>
            </a:r>
          </a:p>
          <a:p>
            <a:pPr>
              <a:defRPr/>
            </a:pPr>
            <a:r>
              <a:rPr lang="en-US" altLang="en-US" dirty="0"/>
              <a:t>Reduce time-to-market</a:t>
            </a:r>
          </a:p>
          <a:p>
            <a:pPr>
              <a:defRPr/>
            </a:pPr>
            <a:r>
              <a:rPr lang="en-US" altLang="en-US" dirty="0"/>
              <a:t>Promoting collaboration among </a:t>
            </a:r>
            <a:br>
              <a:rPr lang="en-US" altLang="en-US" dirty="0"/>
            </a:br>
            <a:r>
              <a:rPr lang="en-US" altLang="en-US" dirty="0"/>
              <a:t>multiple engineering disciplines</a:t>
            </a:r>
          </a:p>
          <a:p>
            <a:pPr>
              <a:defRPr/>
            </a:pPr>
            <a:r>
              <a:rPr lang="en-US" altLang="en-US" dirty="0"/>
              <a:t>Integrating complex systems </a:t>
            </a:r>
            <a:br>
              <a:rPr lang="en-US" altLang="en-US" dirty="0"/>
            </a:br>
            <a:r>
              <a:rPr lang="en-US" altLang="en-US" dirty="0"/>
              <a:t>engineering processes</a:t>
            </a:r>
          </a:p>
          <a:p>
            <a:pPr>
              <a:defRPr/>
            </a:pPr>
            <a:r>
              <a:rPr lang="en-US" altLang="en-US" dirty="0"/>
              <a:t>Enabling the sharing of intellectual property </a:t>
            </a:r>
            <a:br>
              <a:rPr lang="en-US" altLang="en-US" dirty="0"/>
            </a:br>
            <a:r>
              <a:rPr lang="en-US" altLang="en-US" dirty="0"/>
              <a:t>among globally dispersed teams, companies and industries.</a:t>
            </a:r>
          </a:p>
          <a:p>
            <a:pPr>
              <a:defRPr/>
            </a:pPr>
            <a:r>
              <a:rPr lang="en-US" altLang="en-US" dirty="0"/>
              <a:t>Managing costs while still ensuring that performance objectives can be met.</a:t>
            </a:r>
          </a:p>
          <a:p>
            <a:pPr marL="0" indent="0">
              <a:buFontTx/>
              <a:buNone/>
              <a:defRPr/>
            </a:pPr>
            <a:endParaRPr lang="en-US" dirty="0"/>
          </a:p>
        </p:txBody>
      </p:sp>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70E26B4-633B-44BC-B525-71FB899ADC0F}" type="slidenum">
              <a:rPr lang="en-US" altLang="en-US" sz="1200"/>
              <a:pPr eaLnBrk="1" hangingPunct="1">
                <a:spcBef>
                  <a:spcPct val="0"/>
                </a:spcBef>
                <a:buFontTx/>
                <a:buNone/>
              </a:pPr>
              <a:t>6</a:t>
            </a:fld>
            <a:endParaRPr lang="en-US" altLang="en-US" sz="1200"/>
          </a:p>
        </p:txBody>
      </p:sp>
      <p:pic>
        <p:nvPicPr>
          <p:cNvPr id="8199" name="Picture 4" descr="Mechatronics_dav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52400"/>
            <a:ext cx="44021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System Modeling and Simulation</a:t>
            </a:r>
            <a:endParaRPr lang="en-US" dirty="0"/>
          </a:p>
        </p:txBody>
      </p:sp>
      <p:sp>
        <p:nvSpPr>
          <p:cNvPr id="4" name="Slide Number Placeholder 3"/>
          <p:cNvSpPr>
            <a:spLocks noGrp="1"/>
          </p:cNvSpPr>
          <p:nvPr>
            <p:ph type="sldNum" sz="quarter" idx="10"/>
          </p:nvPr>
        </p:nvSpPr>
        <p:spPr/>
        <p:txBody>
          <a:bodyPr/>
          <a:lstStyle/>
          <a:p>
            <a:fld id="{C7B451CD-29C7-46CB-8329-7E881515D6B3}" type="slidenum">
              <a:rPr lang="en-US" altLang="en-US" smtClean="0"/>
              <a:pPr/>
              <a:t>7</a:t>
            </a:fld>
            <a:endParaRPr lang="en-US" altLang="en-US"/>
          </a:p>
        </p:txBody>
      </p:sp>
      <p:sp>
        <p:nvSpPr>
          <p:cNvPr id="7" name="Content Placeholder 2"/>
          <p:cNvSpPr txBox="1">
            <a:spLocks/>
          </p:cNvSpPr>
          <p:nvPr/>
        </p:nvSpPr>
        <p:spPr bwMode="auto">
          <a:xfrm>
            <a:off x="152400" y="1905000"/>
            <a:ext cx="8753473" cy="368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0825" indent="-250825" algn="l" rtl="0" eaLnBrk="0" fontAlgn="base" hangingPunct="0">
              <a:spcBef>
                <a:spcPts val="600"/>
              </a:spcBef>
              <a:spcAft>
                <a:spcPct val="0"/>
              </a:spcAft>
              <a:buChar char="•"/>
              <a:defRPr sz="2800">
                <a:solidFill>
                  <a:schemeClr val="tx1"/>
                </a:solidFill>
                <a:latin typeface="+mn-lt"/>
                <a:ea typeface="+mn-ea"/>
                <a:cs typeface="+mn-cs"/>
              </a:defRPr>
            </a:lvl1pPr>
            <a:lvl2pPr marL="503238" indent="-250825" algn="l" rtl="0" eaLnBrk="0" fontAlgn="base" hangingPunct="0">
              <a:spcBef>
                <a:spcPts val="600"/>
              </a:spcBef>
              <a:spcAft>
                <a:spcPct val="0"/>
              </a:spcAft>
              <a:buChar char="–"/>
              <a:defRPr sz="2400">
                <a:solidFill>
                  <a:schemeClr val="tx1"/>
                </a:solidFill>
                <a:latin typeface="+mn-lt"/>
                <a:cs typeface="+mn-cs"/>
              </a:defRPr>
            </a:lvl2pPr>
            <a:lvl3pPr marL="1006475" indent="-250825" algn="l" rtl="0" eaLnBrk="0" fontAlgn="base" hangingPunct="0">
              <a:spcBef>
                <a:spcPts val="600"/>
              </a:spcBef>
              <a:spcAft>
                <a:spcPct val="0"/>
              </a:spcAft>
              <a:buChar char="•"/>
              <a:defRPr sz="2000">
                <a:solidFill>
                  <a:schemeClr val="tx1"/>
                </a:solidFill>
                <a:latin typeface="+mn-lt"/>
                <a:cs typeface="+mn-cs"/>
              </a:defRPr>
            </a:lvl3pPr>
            <a:lvl4pPr marL="1258888" indent="-250825" algn="l" rtl="0" eaLnBrk="0" fontAlgn="base" hangingPunct="0">
              <a:spcBef>
                <a:spcPts val="300"/>
              </a:spcBef>
              <a:spcAft>
                <a:spcPct val="0"/>
              </a:spcAft>
              <a:buChar char="–"/>
              <a:defRPr>
                <a:solidFill>
                  <a:schemeClr val="tx1"/>
                </a:solidFill>
                <a:latin typeface="+mn-lt"/>
                <a:cs typeface="+mn-cs"/>
              </a:defRPr>
            </a:lvl4pPr>
            <a:lvl5pPr marL="1511300" indent="-250825" algn="l" rtl="0" eaLnBrk="0" fontAlgn="base" hangingPunct="0">
              <a:spcBef>
                <a:spcPts val="3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285750" indent="-285750">
              <a:spcBef>
                <a:spcPts val="500"/>
              </a:spcBef>
              <a:buClr>
                <a:srgbClr val="073E87"/>
              </a:buClr>
            </a:pPr>
            <a:r>
              <a:rPr lang="en-US" altLang="en-US" u="sng" kern="0" dirty="0">
                <a:solidFill>
                  <a:srgbClr val="000000"/>
                </a:solidFill>
              </a:rPr>
              <a:t>System Modeling</a:t>
            </a:r>
            <a:r>
              <a:rPr lang="en-US" altLang="en-US" kern="0" dirty="0">
                <a:solidFill>
                  <a:srgbClr val="000000"/>
                </a:solidFill>
              </a:rPr>
              <a:t>: represent / link all engineering areas as a system together (might it be from a product or ecosystem perspective) within and / or across companies (customer and suppliers)</a:t>
            </a:r>
          </a:p>
          <a:p>
            <a:pPr marL="285750" indent="-285750">
              <a:spcBef>
                <a:spcPts val="500"/>
              </a:spcBef>
              <a:buClr>
                <a:srgbClr val="073E87"/>
              </a:buClr>
            </a:pPr>
            <a:endParaRPr lang="en-US" altLang="en-US" u="sng" kern="0" dirty="0">
              <a:solidFill>
                <a:srgbClr val="000000"/>
              </a:solidFill>
            </a:endParaRPr>
          </a:p>
          <a:p>
            <a:pPr marL="285750" indent="-285750">
              <a:spcBef>
                <a:spcPts val="500"/>
              </a:spcBef>
              <a:buClr>
                <a:srgbClr val="073E87"/>
              </a:buClr>
            </a:pPr>
            <a:r>
              <a:rPr lang="en-US" altLang="en-US" u="sng" kern="0" dirty="0">
                <a:solidFill>
                  <a:srgbClr val="000000"/>
                </a:solidFill>
              </a:rPr>
              <a:t>Simulation</a:t>
            </a:r>
            <a:r>
              <a:rPr lang="en-US" altLang="en-US" kern="0" dirty="0">
                <a:solidFill>
                  <a:srgbClr val="000000"/>
                </a:solidFill>
              </a:rPr>
              <a:t>: being able to predict behavior, efficiency and performance upfront and real time virtually.</a:t>
            </a:r>
          </a:p>
          <a:p>
            <a:pPr marL="0" indent="0">
              <a:buFontTx/>
              <a:buNone/>
            </a:pPr>
            <a:endParaRPr lang="en-US" kern="0" dirty="0"/>
          </a:p>
        </p:txBody>
      </p:sp>
    </p:spTree>
    <p:extLst>
      <p:ext uri="{BB962C8B-B14F-4D97-AF65-F5344CB8AC3E}">
        <p14:creationId xmlns:p14="http://schemas.microsoft.com/office/powerpoint/2010/main" val="2352602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11"/>
          <p:cNvPicPr>
            <a:picLocks noChangeAspect="1" noChangeArrowheads="1"/>
          </p:cNvPicPr>
          <p:nvPr/>
        </p:nvPicPr>
        <p:blipFill>
          <a:blip r:embed="rId3"/>
          <a:srcRect/>
          <a:stretch>
            <a:fillRect/>
          </a:stretch>
        </p:blipFill>
        <p:spPr bwMode="auto">
          <a:xfrm>
            <a:off x="2727422" y="2530234"/>
            <a:ext cx="3640974" cy="1606312"/>
          </a:xfrm>
          <a:prstGeom prst="ellipse">
            <a:avLst/>
          </a:prstGeo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2" name="Title 1"/>
          <p:cNvSpPr>
            <a:spLocks noGrp="1"/>
          </p:cNvSpPr>
          <p:nvPr>
            <p:ph type="title"/>
          </p:nvPr>
        </p:nvSpPr>
        <p:spPr>
          <a:xfrm>
            <a:off x="-71615" y="138924"/>
            <a:ext cx="9353025" cy="699276"/>
          </a:xfrm>
        </p:spPr>
        <p:txBody>
          <a:bodyPr>
            <a:noAutofit/>
          </a:bodyPr>
          <a:lstStyle/>
          <a:p>
            <a:r>
              <a:rPr lang="en-US" altLang="en-US" sz="2800" dirty="0"/>
              <a:t>Engineering Areas / Disciplines throughout the Life Cycle*</a:t>
            </a:r>
            <a:endParaRPr lang="en-US" sz="2800" dirty="0"/>
          </a:p>
        </p:txBody>
      </p:sp>
      <p:sp>
        <p:nvSpPr>
          <p:cNvPr id="3" name="Content Placeholder 2"/>
          <p:cNvSpPr>
            <a:spLocks noGrp="1"/>
          </p:cNvSpPr>
          <p:nvPr>
            <p:ph idx="1"/>
          </p:nvPr>
        </p:nvSpPr>
        <p:spPr>
          <a:xfrm>
            <a:off x="107365" y="4477932"/>
            <a:ext cx="2483435" cy="1633329"/>
          </a:xfrm>
        </p:spPr>
        <p:txBody>
          <a:bodyPr>
            <a:normAutofit/>
          </a:bodyPr>
          <a:lstStyle/>
          <a:p>
            <a:pPr marL="0" indent="0">
              <a:buNone/>
            </a:pPr>
            <a:r>
              <a:rPr lang="en-US" sz="1200" i="1" dirty="0"/>
              <a:t>In-the-Loop Management</a:t>
            </a:r>
          </a:p>
          <a:p>
            <a:r>
              <a:rPr lang="en-US" sz="1200" dirty="0"/>
              <a:t>Requirements</a:t>
            </a:r>
          </a:p>
          <a:p>
            <a:r>
              <a:rPr lang="en-US" sz="1200" dirty="0"/>
              <a:t>Quality</a:t>
            </a:r>
          </a:p>
          <a:p>
            <a:r>
              <a:rPr lang="en-US" sz="1200" dirty="0"/>
              <a:t>Change management</a:t>
            </a:r>
          </a:p>
          <a:p>
            <a:r>
              <a:rPr lang="en-US" sz="1200" dirty="0"/>
              <a:t>Supply chain</a:t>
            </a:r>
          </a:p>
          <a:p>
            <a:r>
              <a:rPr lang="en-US" sz="1200" dirty="0"/>
              <a:t>Program management</a:t>
            </a:r>
          </a:p>
        </p:txBody>
      </p:sp>
      <p:grpSp>
        <p:nvGrpSpPr>
          <p:cNvPr id="4" name="Group 43"/>
          <p:cNvGrpSpPr>
            <a:grpSpLocks/>
          </p:cNvGrpSpPr>
          <p:nvPr/>
        </p:nvGrpSpPr>
        <p:grpSpPr bwMode="auto">
          <a:xfrm>
            <a:off x="1003300" y="891952"/>
            <a:ext cx="7137400" cy="4977249"/>
            <a:chOff x="1075125" y="1189612"/>
            <a:chExt cx="7137862" cy="4976695"/>
          </a:xfrm>
        </p:grpSpPr>
        <p:graphicFrame>
          <p:nvGraphicFramePr>
            <p:cNvPr id="5" name="Diagram 4"/>
            <p:cNvGraphicFramePr/>
            <p:nvPr/>
          </p:nvGraphicFramePr>
          <p:xfrm>
            <a:off x="1075125" y="1380375"/>
            <a:ext cx="7137862" cy="4704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881109" y="5338129"/>
              <a:ext cx="863368" cy="814864"/>
            </a:xfrm>
            <a:prstGeom prst="rect">
              <a:avLst/>
            </a:prstGeom>
            <a:noFill/>
            <a:ln w="9525">
              <a:noFill/>
              <a:miter lim="800000"/>
              <a:headEnd/>
              <a:tailEnd/>
            </a:ln>
          </p:spPr>
        </p:pic>
        <p:pic>
          <p:nvPicPr>
            <p:cNvPr id="7" name="Picture 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170845" y="1189612"/>
              <a:ext cx="989478" cy="999179"/>
            </a:xfrm>
            <a:prstGeom prst="rect">
              <a:avLst/>
            </a:prstGeom>
            <a:noFill/>
            <a:ln w="9525">
              <a:noFill/>
              <a:miter lim="800000"/>
              <a:headEnd/>
              <a:tailEnd/>
            </a:ln>
          </p:spPr>
        </p:pic>
        <p:pic>
          <p:nvPicPr>
            <p:cNvPr id="8" name="Picture 4"/>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235652" y="4516125"/>
              <a:ext cx="911871" cy="766359"/>
            </a:xfrm>
            <a:prstGeom prst="rect">
              <a:avLst/>
            </a:prstGeom>
            <a:noFill/>
            <a:ln w="9525">
              <a:noFill/>
              <a:miter lim="800000"/>
              <a:headEnd/>
              <a:tailEnd/>
            </a:ln>
          </p:spPr>
        </p:pic>
        <p:pic>
          <p:nvPicPr>
            <p:cNvPr id="9" name="Picture 4"/>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714402" y="1655659"/>
              <a:ext cx="882769" cy="776061"/>
            </a:xfrm>
            <a:prstGeom prst="rect">
              <a:avLst/>
            </a:prstGeom>
            <a:noFill/>
            <a:ln w="9525">
              <a:noFill/>
              <a:miter lim="800000"/>
              <a:headEnd/>
              <a:tailEnd/>
            </a:ln>
          </p:spPr>
        </p:pic>
        <p:pic>
          <p:nvPicPr>
            <p:cNvPr id="10" name="Picture 6"/>
            <p:cNvPicPr>
              <a:picLocks noChangeAspect="1" noChangeArrowheads="1"/>
            </p:cNvPicPr>
            <p:nvPr/>
          </p:nvPicPr>
          <p:blipFill>
            <a:blip r:embed="rId13">
              <a:clrChange>
                <a:clrFrom>
                  <a:srgbClr val="F4F5F7"/>
                </a:clrFrom>
                <a:clrTo>
                  <a:srgbClr val="F4F5F7">
                    <a:alpha val="0"/>
                  </a:srgbClr>
                </a:clrTo>
              </a:clrChange>
            </a:blip>
            <a:srcRect/>
            <a:stretch>
              <a:fillRect/>
            </a:stretch>
          </p:blipFill>
          <p:spPr bwMode="auto">
            <a:xfrm>
              <a:off x="6440568" y="3022734"/>
              <a:ext cx="902171" cy="921572"/>
            </a:xfrm>
            <a:prstGeom prst="rect">
              <a:avLst/>
            </a:prstGeom>
            <a:noFill/>
            <a:ln w="9525">
              <a:noFill/>
              <a:miter lim="800000"/>
              <a:headEnd/>
              <a:tailEnd/>
            </a:ln>
          </p:spPr>
        </p:pic>
        <p:pic>
          <p:nvPicPr>
            <p:cNvPr id="11" name="Picture 7"/>
            <p:cNvPicPr>
              <a:picLocks noChangeAspect="1" noChangeArrowheads="1"/>
            </p:cNvPicPr>
            <p:nvPr/>
          </p:nvPicPr>
          <p:blipFill>
            <a:blip r:embed="rId14">
              <a:clrChange>
                <a:clrFrom>
                  <a:srgbClr val="EEEFF1"/>
                </a:clrFrom>
                <a:clrTo>
                  <a:srgbClr val="EEEFF1">
                    <a:alpha val="0"/>
                  </a:srgbClr>
                </a:clrTo>
              </a:clrChange>
            </a:blip>
            <a:srcRect l="1582" t="9137" r="4993"/>
            <a:stretch>
              <a:fillRect/>
            </a:stretch>
          </p:blipFill>
          <p:spPr bwMode="auto">
            <a:xfrm>
              <a:off x="3115152" y="5408268"/>
              <a:ext cx="879107" cy="758039"/>
            </a:xfrm>
            <a:prstGeom prst="rect">
              <a:avLst/>
            </a:prstGeom>
            <a:noFill/>
            <a:ln w="9525">
              <a:noFill/>
              <a:miter lim="800000"/>
              <a:headEnd/>
              <a:tailEnd/>
            </a:ln>
          </p:spPr>
        </p:pic>
        <p:pic>
          <p:nvPicPr>
            <p:cNvPr id="12" name="Picture 8"/>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1877786" y="2827712"/>
              <a:ext cx="921573" cy="780912"/>
            </a:xfrm>
            <a:prstGeom prst="rect">
              <a:avLst/>
            </a:prstGeom>
            <a:noFill/>
            <a:ln w="9525">
              <a:noFill/>
              <a:miter lim="800000"/>
              <a:headEnd/>
              <a:tailEnd/>
            </a:ln>
          </p:spPr>
        </p:pic>
        <p:pic>
          <p:nvPicPr>
            <p:cNvPr id="13" name="Picture 8"/>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1982286" y="4103230"/>
              <a:ext cx="919956" cy="1036366"/>
            </a:xfrm>
            <a:prstGeom prst="rect">
              <a:avLst/>
            </a:prstGeom>
            <a:noFill/>
            <a:ln w="9525">
              <a:noFill/>
              <a:miter lim="800000"/>
              <a:headEnd/>
              <a:tailEnd/>
            </a:ln>
          </p:spPr>
        </p:pic>
        <p:pic>
          <p:nvPicPr>
            <p:cNvPr id="14" name="Picture 9"/>
            <p:cNvPicPr>
              <a:picLocks noChangeAspect="1" noChangeArrowheads="1"/>
            </p:cNvPicPr>
            <p:nvPr/>
          </p:nvPicPr>
          <p:blipFill>
            <a:blip r:embed="rId17">
              <a:clrChange>
                <a:clrFrom>
                  <a:srgbClr val="FFFFFF"/>
                </a:clrFrom>
                <a:clrTo>
                  <a:srgbClr val="FFFFFF">
                    <a:alpha val="0"/>
                  </a:srgbClr>
                </a:clrTo>
              </a:clrChange>
            </a:blip>
            <a:srcRect l="3996" t="2785" r="3581"/>
            <a:stretch>
              <a:fillRect/>
            </a:stretch>
          </p:blipFill>
          <p:spPr bwMode="auto">
            <a:xfrm>
              <a:off x="2682829" y="1594033"/>
              <a:ext cx="815863" cy="721446"/>
            </a:xfrm>
            <a:prstGeom prst="rect">
              <a:avLst/>
            </a:prstGeom>
            <a:noFill/>
            <a:ln w="9525">
              <a:noFill/>
              <a:miter lim="800000"/>
              <a:headEnd/>
              <a:tailEnd/>
            </a:ln>
          </p:spPr>
        </p:pic>
      </p:grpSp>
      <p:grpSp>
        <p:nvGrpSpPr>
          <p:cNvPr id="16" name="Group 51"/>
          <p:cNvGrpSpPr>
            <a:grpSpLocks/>
          </p:cNvGrpSpPr>
          <p:nvPr/>
        </p:nvGrpSpPr>
        <p:grpSpPr bwMode="auto">
          <a:xfrm flipH="1">
            <a:off x="2755624" y="2134198"/>
            <a:ext cx="420321" cy="412221"/>
            <a:chOff x="7315200" y="4038600"/>
            <a:chExt cx="1219200" cy="1143000"/>
          </a:xfrm>
        </p:grpSpPr>
        <p:sp>
          <p:nvSpPr>
            <p:cNvPr id="17" name="Circular Arrow 16"/>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18" name="Circular Arrow 17"/>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19" name="Group 51"/>
          <p:cNvGrpSpPr>
            <a:grpSpLocks/>
          </p:cNvGrpSpPr>
          <p:nvPr/>
        </p:nvGrpSpPr>
        <p:grpSpPr bwMode="auto">
          <a:xfrm flipH="1">
            <a:off x="2459867" y="3379540"/>
            <a:ext cx="420321" cy="412221"/>
            <a:chOff x="7315200" y="4038600"/>
            <a:chExt cx="1219200" cy="1143000"/>
          </a:xfrm>
        </p:grpSpPr>
        <p:sp>
          <p:nvSpPr>
            <p:cNvPr id="20" name="Circular Arrow 19"/>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1" name="Circular Arrow 20"/>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2" name="Group 51"/>
          <p:cNvGrpSpPr>
            <a:grpSpLocks/>
          </p:cNvGrpSpPr>
          <p:nvPr/>
        </p:nvGrpSpPr>
        <p:grpSpPr bwMode="auto">
          <a:xfrm flipH="1">
            <a:off x="3611638" y="1536688"/>
            <a:ext cx="420321" cy="412221"/>
            <a:chOff x="7315200" y="4038600"/>
            <a:chExt cx="1219200" cy="1143000"/>
          </a:xfrm>
        </p:grpSpPr>
        <p:sp>
          <p:nvSpPr>
            <p:cNvPr id="23" name="Circular Arrow 22"/>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4" name="Circular Arrow 23"/>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5" name="Group 51"/>
          <p:cNvGrpSpPr>
            <a:grpSpLocks/>
          </p:cNvGrpSpPr>
          <p:nvPr/>
        </p:nvGrpSpPr>
        <p:grpSpPr bwMode="auto">
          <a:xfrm flipH="1">
            <a:off x="5121870" y="1550428"/>
            <a:ext cx="420321" cy="412221"/>
            <a:chOff x="7315200" y="4038600"/>
            <a:chExt cx="1219200" cy="1143000"/>
          </a:xfrm>
        </p:grpSpPr>
        <p:sp>
          <p:nvSpPr>
            <p:cNvPr id="26" name="Circular Arrow 25"/>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27" name="Circular Arrow 26"/>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28" name="Group 51"/>
          <p:cNvGrpSpPr>
            <a:grpSpLocks/>
          </p:cNvGrpSpPr>
          <p:nvPr/>
        </p:nvGrpSpPr>
        <p:grpSpPr bwMode="auto">
          <a:xfrm flipH="1">
            <a:off x="6005469" y="2233791"/>
            <a:ext cx="420321" cy="412221"/>
            <a:chOff x="7315200" y="4038600"/>
            <a:chExt cx="1219200" cy="1143000"/>
          </a:xfrm>
        </p:grpSpPr>
        <p:sp>
          <p:nvSpPr>
            <p:cNvPr id="29" name="Circular Arrow 28"/>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0" name="Circular Arrow 29"/>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1" name="Group 51"/>
          <p:cNvGrpSpPr>
            <a:grpSpLocks/>
          </p:cNvGrpSpPr>
          <p:nvPr/>
        </p:nvGrpSpPr>
        <p:grpSpPr bwMode="auto">
          <a:xfrm flipH="1">
            <a:off x="6163494" y="3701973"/>
            <a:ext cx="420321" cy="412221"/>
            <a:chOff x="7315200" y="4038600"/>
            <a:chExt cx="1219200" cy="1143000"/>
          </a:xfrm>
        </p:grpSpPr>
        <p:sp>
          <p:nvSpPr>
            <p:cNvPr id="32" name="Circular Arrow 31"/>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3" name="Circular Arrow 32"/>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4" name="Group 51"/>
          <p:cNvGrpSpPr>
            <a:grpSpLocks/>
          </p:cNvGrpSpPr>
          <p:nvPr/>
        </p:nvGrpSpPr>
        <p:grpSpPr bwMode="auto">
          <a:xfrm flipH="1">
            <a:off x="2941879" y="4506535"/>
            <a:ext cx="420321" cy="412221"/>
            <a:chOff x="7315200" y="4038600"/>
            <a:chExt cx="1219200" cy="1143000"/>
          </a:xfrm>
        </p:grpSpPr>
        <p:sp>
          <p:nvSpPr>
            <p:cNvPr id="35" name="Circular Arrow 34"/>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6" name="Circular Arrow 35"/>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37" name="Group 51"/>
          <p:cNvGrpSpPr>
            <a:grpSpLocks/>
          </p:cNvGrpSpPr>
          <p:nvPr/>
        </p:nvGrpSpPr>
        <p:grpSpPr bwMode="auto">
          <a:xfrm flipH="1">
            <a:off x="4173206" y="5111078"/>
            <a:ext cx="420321" cy="412221"/>
            <a:chOff x="7315200" y="4038600"/>
            <a:chExt cx="1219200" cy="1143000"/>
          </a:xfrm>
        </p:grpSpPr>
        <p:sp>
          <p:nvSpPr>
            <p:cNvPr id="38" name="Circular Arrow 37"/>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39" name="Circular Arrow 38"/>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grpSp>
        <p:nvGrpSpPr>
          <p:cNvPr id="40" name="Group 51"/>
          <p:cNvGrpSpPr>
            <a:grpSpLocks/>
          </p:cNvGrpSpPr>
          <p:nvPr/>
        </p:nvGrpSpPr>
        <p:grpSpPr bwMode="auto">
          <a:xfrm flipH="1">
            <a:off x="5631591" y="4572626"/>
            <a:ext cx="420321" cy="412221"/>
            <a:chOff x="7315200" y="4038600"/>
            <a:chExt cx="1219200" cy="1143000"/>
          </a:xfrm>
        </p:grpSpPr>
        <p:sp>
          <p:nvSpPr>
            <p:cNvPr id="41" name="Circular Arrow 40"/>
            <p:cNvSpPr/>
            <p:nvPr/>
          </p:nvSpPr>
          <p:spPr bwMode="auto">
            <a:xfrm>
              <a:off x="7315200" y="4038600"/>
              <a:ext cx="1219200" cy="1066800"/>
            </a:xfrm>
            <a:prstGeom prst="circularArrow">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sp>
          <p:nvSpPr>
            <p:cNvPr id="42" name="Circular Arrow 41"/>
            <p:cNvSpPr/>
            <p:nvPr/>
          </p:nvSpPr>
          <p:spPr bwMode="auto">
            <a:xfrm rot="10800000">
              <a:off x="7315200" y="4114800"/>
              <a:ext cx="1219200" cy="1066800"/>
            </a:xfrm>
            <a:prstGeom prst="circularArrow">
              <a:avLst>
                <a:gd name="adj1" fmla="val 12500"/>
                <a:gd name="adj2" fmla="val 1142319"/>
                <a:gd name="adj3" fmla="val 20457681"/>
                <a:gd name="adj4" fmla="val 10720970"/>
                <a:gd name="adj5" fmla="val 12500"/>
              </a:avLst>
            </a:prstGeom>
            <a:solidFill>
              <a:schemeClr val="bg1"/>
            </a:solidFill>
            <a:ln w="25400">
              <a:solidFill>
                <a:schemeClr val="tx1">
                  <a:lumMod val="50000"/>
                  <a:lumOff val="50000"/>
                </a:schemeClr>
              </a:solidFill>
              <a:headEnd/>
              <a:tailEnd/>
            </a:ln>
          </p:spPr>
          <p:style>
            <a:lnRef idx="1">
              <a:schemeClr val="accent6"/>
            </a:lnRef>
            <a:fillRef idx="0">
              <a:schemeClr val="accent6"/>
            </a:fillRef>
            <a:effectRef idx="0">
              <a:schemeClr val="accent6"/>
            </a:effectRef>
            <a:fontRef idx="minor">
              <a:schemeClr val="tx1"/>
            </a:fontRef>
          </p:style>
          <p:txBody>
            <a:bodyPr anchor="ctr"/>
            <a:lstStyle/>
            <a:p>
              <a:pPr algn="ctr">
                <a:defRPr/>
              </a:pPr>
              <a:endParaRPr lang="en-US" dirty="0"/>
            </a:p>
          </p:txBody>
        </p:sp>
      </p:grpSp>
      <p:sp>
        <p:nvSpPr>
          <p:cNvPr id="43" name="Content Placeholder 2"/>
          <p:cNvSpPr txBox="1">
            <a:spLocks/>
          </p:cNvSpPr>
          <p:nvPr/>
        </p:nvSpPr>
        <p:spPr>
          <a:xfrm>
            <a:off x="107365" y="986653"/>
            <a:ext cx="2483435" cy="13953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Maturity</a:t>
            </a:r>
          </a:p>
          <a:p>
            <a:r>
              <a:rPr lang="en-US" sz="1200" dirty="0"/>
              <a:t>R&amp;D</a:t>
            </a:r>
          </a:p>
          <a:p>
            <a:r>
              <a:rPr lang="en-US" sz="1200" dirty="0"/>
              <a:t>Design</a:t>
            </a:r>
          </a:p>
          <a:p>
            <a:r>
              <a:rPr lang="en-US" sz="1200" dirty="0"/>
              <a:t>Release</a:t>
            </a:r>
          </a:p>
          <a:p>
            <a:r>
              <a:rPr lang="en-US" sz="1200" dirty="0"/>
              <a:t>Production</a:t>
            </a:r>
          </a:p>
          <a:p>
            <a:r>
              <a:rPr lang="en-US" sz="1200" dirty="0"/>
              <a:t>Retire</a:t>
            </a:r>
          </a:p>
          <a:p>
            <a:pPr lvl="1"/>
            <a:endParaRPr lang="en-US" sz="1200" dirty="0"/>
          </a:p>
          <a:p>
            <a:pPr lvl="1"/>
            <a:endParaRPr lang="en-US" sz="1200" dirty="0"/>
          </a:p>
        </p:txBody>
      </p:sp>
      <p:sp>
        <p:nvSpPr>
          <p:cNvPr id="44" name="Content Placeholder 2"/>
          <p:cNvSpPr txBox="1">
            <a:spLocks/>
          </p:cNvSpPr>
          <p:nvPr/>
        </p:nvSpPr>
        <p:spPr>
          <a:xfrm>
            <a:off x="7165516" y="4018410"/>
            <a:ext cx="2257446" cy="14159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Simulations / Analysis</a:t>
            </a:r>
          </a:p>
          <a:p>
            <a:r>
              <a:rPr lang="en-US" sz="1200" dirty="0"/>
              <a:t>Virtual design</a:t>
            </a:r>
          </a:p>
          <a:p>
            <a:r>
              <a:rPr lang="en-US" sz="1200" dirty="0"/>
              <a:t>Virtual Testing</a:t>
            </a:r>
          </a:p>
          <a:p>
            <a:r>
              <a:rPr lang="en-US" sz="1200" dirty="0"/>
              <a:t>Virtual manufacturing</a:t>
            </a:r>
          </a:p>
          <a:p>
            <a:r>
              <a:rPr lang="en-US" sz="1200" dirty="0"/>
              <a:t>Risk assessment / certification of correctness</a:t>
            </a:r>
          </a:p>
          <a:p>
            <a:r>
              <a:rPr lang="en-US" sz="1200" dirty="0"/>
              <a:t>End-of-life</a:t>
            </a:r>
          </a:p>
          <a:p>
            <a:r>
              <a:rPr lang="en-US" sz="1200" dirty="0"/>
              <a:t>Costing</a:t>
            </a:r>
          </a:p>
          <a:p>
            <a:r>
              <a:rPr lang="en-US" sz="1200" dirty="0"/>
              <a:t>Trade-off studies</a:t>
            </a:r>
          </a:p>
          <a:p>
            <a:pPr lvl="1"/>
            <a:endParaRPr lang="en-US" sz="1200" dirty="0"/>
          </a:p>
          <a:p>
            <a:pPr lvl="1"/>
            <a:endParaRPr lang="en-US" sz="1200" dirty="0"/>
          </a:p>
        </p:txBody>
      </p:sp>
      <p:sp>
        <p:nvSpPr>
          <p:cNvPr id="46" name="Content Placeholder 2"/>
          <p:cNvSpPr txBox="1">
            <a:spLocks/>
          </p:cNvSpPr>
          <p:nvPr/>
        </p:nvSpPr>
        <p:spPr>
          <a:xfrm>
            <a:off x="6960670" y="1066584"/>
            <a:ext cx="1914175" cy="11672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i="1" dirty="0"/>
              <a:t>Assessments</a:t>
            </a:r>
          </a:p>
          <a:p>
            <a:r>
              <a:rPr lang="en-US" sz="1200" dirty="0"/>
              <a:t>Market</a:t>
            </a:r>
          </a:p>
          <a:p>
            <a:r>
              <a:rPr lang="en-US" sz="1200" dirty="0"/>
              <a:t>Requirements</a:t>
            </a:r>
          </a:p>
          <a:p>
            <a:r>
              <a:rPr lang="en-US" sz="1200" dirty="0"/>
              <a:t>Quality</a:t>
            </a:r>
          </a:p>
          <a:p>
            <a:r>
              <a:rPr lang="en-US" sz="1200" dirty="0"/>
              <a:t>Performance</a:t>
            </a:r>
          </a:p>
          <a:p>
            <a:pPr lvl="1"/>
            <a:endParaRPr lang="en-US" sz="1200" dirty="0"/>
          </a:p>
          <a:p>
            <a:pPr lvl="1"/>
            <a:endParaRPr lang="en-US" sz="1200" dirty="0"/>
          </a:p>
          <a:p>
            <a:pPr lvl="1"/>
            <a:endParaRPr lang="en-US" sz="1200" dirty="0"/>
          </a:p>
          <a:p>
            <a:pPr lvl="1"/>
            <a:endParaRPr lang="en-US" sz="1200" dirty="0"/>
          </a:p>
        </p:txBody>
      </p:sp>
      <p:sp>
        <p:nvSpPr>
          <p:cNvPr id="47" name="Content Placeholder 2"/>
          <p:cNvSpPr txBox="1">
            <a:spLocks/>
          </p:cNvSpPr>
          <p:nvPr/>
        </p:nvSpPr>
        <p:spPr>
          <a:xfrm>
            <a:off x="3261344" y="2112465"/>
            <a:ext cx="2483435" cy="10612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i="1" u="sng" dirty="0">
                <a:effectLst>
                  <a:outerShdw blurRad="38100" dist="38100" dir="2700000" algn="tl">
                    <a:srgbClr val="000000">
                      <a:alpha val="43137"/>
                    </a:srgbClr>
                  </a:outerShdw>
                </a:effectLst>
              </a:rPr>
              <a:t>Enabling foundation</a:t>
            </a:r>
          </a:p>
          <a:p>
            <a:pPr lvl="1"/>
            <a:r>
              <a:rPr lang="en-US" sz="1200" b="1" i="1" dirty="0">
                <a:effectLst>
                  <a:outerShdw blurRad="38100" dist="38100" dir="2700000" algn="tl">
                    <a:srgbClr val="000000">
                      <a:alpha val="43137"/>
                    </a:srgbClr>
                  </a:outerShdw>
                </a:effectLst>
              </a:rPr>
              <a:t>Organization</a:t>
            </a:r>
          </a:p>
          <a:p>
            <a:pPr lvl="2"/>
            <a:r>
              <a:rPr lang="en-US" sz="1000" i="1" dirty="0"/>
              <a:t>Culture</a:t>
            </a:r>
          </a:p>
          <a:p>
            <a:pPr lvl="2"/>
            <a:r>
              <a:rPr lang="en-US" sz="1000" i="1" dirty="0"/>
              <a:t>Collaboration</a:t>
            </a:r>
          </a:p>
          <a:p>
            <a:pPr lvl="2"/>
            <a:r>
              <a:rPr lang="en-US" sz="1000" i="1" dirty="0"/>
              <a:t>Communication</a:t>
            </a:r>
          </a:p>
        </p:txBody>
      </p:sp>
      <p:sp>
        <p:nvSpPr>
          <p:cNvPr id="48" name="Content Placeholder 2"/>
          <p:cNvSpPr txBox="1">
            <a:spLocks/>
          </p:cNvSpPr>
          <p:nvPr/>
        </p:nvSpPr>
        <p:spPr>
          <a:xfrm>
            <a:off x="2286000" y="3270347"/>
            <a:ext cx="2839599" cy="14540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b="1" i="1" dirty="0">
                <a:effectLst>
                  <a:outerShdw blurRad="38100" dist="38100" dir="2700000" algn="tl">
                    <a:srgbClr val="000000">
                      <a:alpha val="43137"/>
                    </a:srgbClr>
                  </a:outerShdw>
                </a:effectLst>
              </a:rPr>
              <a:t>Process</a:t>
            </a:r>
          </a:p>
          <a:p>
            <a:pPr lvl="2"/>
            <a:r>
              <a:rPr lang="en-US" sz="1000" i="1" dirty="0"/>
              <a:t>Integration</a:t>
            </a:r>
          </a:p>
          <a:p>
            <a:pPr lvl="2"/>
            <a:r>
              <a:rPr lang="en-US" sz="1000" i="1" dirty="0"/>
              <a:t>Traceability</a:t>
            </a:r>
          </a:p>
          <a:p>
            <a:pPr lvl="2"/>
            <a:r>
              <a:rPr lang="en-US" sz="1000" i="1" dirty="0"/>
              <a:t>Impact Analysis</a:t>
            </a:r>
          </a:p>
          <a:p>
            <a:pPr lvl="2"/>
            <a:r>
              <a:rPr lang="en-US" sz="1000" i="1" dirty="0"/>
              <a:t>Validation</a:t>
            </a:r>
          </a:p>
          <a:p>
            <a:pPr lvl="2"/>
            <a:r>
              <a:rPr lang="en-US" sz="1000" i="1" dirty="0"/>
              <a:t>Verification</a:t>
            </a:r>
          </a:p>
          <a:p>
            <a:pPr lvl="2"/>
            <a:r>
              <a:rPr lang="en-US" sz="1000" i="1" dirty="0"/>
              <a:t>Unification</a:t>
            </a:r>
          </a:p>
        </p:txBody>
      </p:sp>
      <p:sp>
        <p:nvSpPr>
          <p:cNvPr id="49" name="Content Placeholder 2"/>
          <p:cNvSpPr txBox="1">
            <a:spLocks/>
          </p:cNvSpPr>
          <p:nvPr/>
        </p:nvSpPr>
        <p:spPr>
          <a:xfrm>
            <a:off x="4222165" y="3259810"/>
            <a:ext cx="2483435" cy="1211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200" b="1" i="1" dirty="0">
                <a:effectLst>
                  <a:outerShdw blurRad="38100" dist="38100" dir="2700000" algn="tl">
                    <a:srgbClr val="000000">
                      <a:alpha val="43137"/>
                    </a:srgbClr>
                  </a:outerShdw>
                </a:effectLst>
              </a:rPr>
              <a:t>Technology</a:t>
            </a:r>
          </a:p>
          <a:p>
            <a:pPr lvl="2"/>
            <a:r>
              <a:rPr lang="en-US" sz="1000" i="1" dirty="0"/>
              <a:t>Infrastructure</a:t>
            </a:r>
          </a:p>
          <a:p>
            <a:pPr lvl="2"/>
            <a:r>
              <a:rPr lang="en-US" sz="1000" i="1" dirty="0"/>
              <a:t>Tools</a:t>
            </a:r>
          </a:p>
          <a:p>
            <a:pPr lvl="2"/>
            <a:r>
              <a:rPr lang="en-US" sz="1000" i="1" dirty="0"/>
              <a:t>Common</a:t>
            </a:r>
          </a:p>
          <a:p>
            <a:pPr lvl="2"/>
            <a:r>
              <a:rPr lang="en-US" sz="1000" i="1" dirty="0"/>
              <a:t>Flexible</a:t>
            </a:r>
          </a:p>
          <a:p>
            <a:pPr lvl="2"/>
            <a:r>
              <a:rPr lang="en-US" sz="1000" i="1" dirty="0"/>
              <a:t>Advanced</a:t>
            </a:r>
          </a:p>
        </p:txBody>
      </p:sp>
      <p:sp>
        <p:nvSpPr>
          <p:cNvPr id="15" name="TextBox 14"/>
          <p:cNvSpPr txBox="1"/>
          <p:nvPr/>
        </p:nvSpPr>
        <p:spPr>
          <a:xfrm>
            <a:off x="228600" y="736937"/>
            <a:ext cx="3863557"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3D Models</a:t>
            </a:r>
          </a:p>
        </p:txBody>
      </p:sp>
      <p:sp>
        <p:nvSpPr>
          <p:cNvPr id="51" name="TextBox 50"/>
          <p:cNvSpPr txBox="1"/>
          <p:nvPr/>
        </p:nvSpPr>
        <p:spPr>
          <a:xfrm>
            <a:off x="1055205" y="3429000"/>
            <a:ext cx="3135795"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Big Data</a:t>
            </a:r>
          </a:p>
        </p:txBody>
      </p:sp>
      <p:sp>
        <p:nvSpPr>
          <p:cNvPr id="52" name="TextBox 51"/>
          <p:cNvSpPr txBox="1"/>
          <p:nvPr/>
        </p:nvSpPr>
        <p:spPr>
          <a:xfrm>
            <a:off x="1298964" y="4876800"/>
            <a:ext cx="6156365"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Internet of Things</a:t>
            </a:r>
          </a:p>
        </p:txBody>
      </p:sp>
      <p:sp>
        <p:nvSpPr>
          <p:cNvPr id="53" name="TextBox 52"/>
          <p:cNvSpPr txBox="1"/>
          <p:nvPr/>
        </p:nvSpPr>
        <p:spPr>
          <a:xfrm>
            <a:off x="672367" y="1981200"/>
            <a:ext cx="8355172" cy="1015663"/>
          </a:xfrm>
          <a:prstGeom prst="rect">
            <a:avLst/>
          </a:prstGeom>
          <a:noFill/>
        </p:spPr>
        <p:txBody>
          <a:bodyPr wrap="none" rtlCol="0" anchor="ctr" anchorCtr="0">
            <a:spAutoFit/>
          </a:bodyPr>
          <a:lstStyle/>
          <a:p>
            <a:pPr algn="ctr"/>
            <a:r>
              <a:rPr lang="en-US" sz="6000" dirty="0">
                <a:solidFill>
                  <a:srgbClr val="FF0000"/>
                </a:solidFill>
                <a:effectLst>
                  <a:outerShdw blurRad="38100" dist="38100" dir="2700000" algn="tl">
                    <a:srgbClr val="000000">
                      <a:alpha val="43137"/>
                    </a:srgbClr>
                  </a:outerShdw>
                </a:effectLst>
              </a:rPr>
              <a:t>Model-based </a:t>
            </a:r>
            <a:r>
              <a:rPr lang="en-US" sz="6000" dirty="0" smtClean="0">
                <a:solidFill>
                  <a:srgbClr val="FF0000"/>
                </a:solidFill>
                <a:effectLst>
                  <a:outerShdw blurRad="38100" dist="38100" dir="2700000" algn="tl">
                    <a:srgbClr val="000000">
                      <a:alpha val="43137"/>
                    </a:srgbClr>
                  </a:outerShdw>
                </a:effectLst>
              </a:rPr>
              <a:t>Enterprise</a:t>
            </a:r>
            <a:endParaRPr lang="en-US" sz="6000" dirty="0">
              <a:solidFill>
                <a:srgbClr val="FF0000"/>
              </a:solidFill>
              <a:effectLst>
                <a:outerShdw blurRad="38100" dist="38100" dir="2700000" algn="tl">
                  <a:srgbClr val="000000">
                    <a:alpha val="43137"/>
                  </a:srgbClr>
                </a:outerShdw>
              </a:effectLst>
            </a:endParaRPr>
          </a:p>
        </p:txBody>
      </p:sp>
      <p:sp>
        <p:nvSpPr>
          <p:cNvPr id="45" name="TextBox 44"/>
          <p:cNvSpPr txBox="1"/>
          <p:nvPr/>
        </p:nvSpPr>
        <p:spPr>
          <a:xfrm>
            <a:off x="2830298" y="6172200"/>
            <a:ext cx="3608680" cy="369332"/>
          </a:xfrm>
          <a:prstGeom prst="rect">
            <a:avLst/>
          </a:prstGeom>
          <a:noFill/>
        </p:spPr>
        <p:txBody>
          <a:bodyPr wrap="none" rtlCol="0">
            <a:spAutoFit/>
          </a:bodyPr>
          <a:lstStyle/>
          <a:p>
            <a:r>
              <a:rPr lang="en-US" dirty="0"/>
              <a:t>* Courtesy of Dana Holding Corp.</a:t>
            </a:r>
          </a:p>
        </p:txBody>
      </p:sp>
    </p:spTree>
    <p:extLst>
      <p:ext uri="{BB962C8B-B14F-4D97-AF65-F5344CB8AC3E}">
        <p14:creationId xmlns:p14="http://schemas.microsoft.com/office/powerpoint/2010/main" val="2976009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a:t>Objectives for SMSWG</a:t>
            </a:r>
            <a:endParaRPr lang="en-US" altLang="en-US"/>
          </a:p>
        </p:txBody>
      </p:sp>
      <p:sp>
        <p:nvSpPr>
          <p:cNvPr id="3" name="Content Placeholder 2"/>
          <p:cNvSpPr>
            <a:spLocks noGrp="1"/>
          </p:cNvSpPr>
          <p:nvPr>
            <p:ph idx="1"/>
          </p:nvPr>
        </p:nvSpPr>
        <p:spPr/>
        <p:txBody>
          <a:bodyPr>
            <a:normAutofit fontScale="92500" lnSpcReduction="10000"/>
          </a:bodyPr>
          <a:lstStyle/>
          <a:p>
            <a:pPr>
              <a:defRPr/>
            </a:pPr>
            <a:r>
              <a:rPr lang="en-US" altLang="en-US" dirty="0"/>
              <a:t>To address the challenges, SMSWG will define best practices and identify standards for both manufacturers and vendors to follow.</a:t>
            </a:r>
          </a:p>
          <a:p>
            <a:pPr>
              <a:defRPr/>
            </a:pPr>
            <a:r>
              <a:rPr lang="en-US" altLang="en-US" dirty="0"/>
              <a:t>SMSWG will focus on merging of engineering analysis with overall systems analysis to perform more realistic, accurate, and lifelike behavior modeling &amp; simulation.</a:t>
            </a:r>
          </a:p>
          <a:p>
            <a:pPr>
              <a:defRPr/>
            </a:pPr>
            <a:r>
              <a:rPr lang="en-US" altLang="en-US" dirty="0"/>
              <a:t>Successful execution will result in new opportunities for industries to fundamentally transform their business processes and reduce development cycle time and cost by providing an upfront optimization of the product for the complete product life cycle</a:t>
            </a:r>
            <a:endParaRPr lang="en-GB" altLang="en-US" dirty="0"/>
          </a:p>
          <a:p>
            <a:pPr marL="0" indent="0">
              <a:buFontTx/>
              <a:buNone/>
              <a:defRPr/>
            </a:pPr>
            <a:endParaRPr lang="en-US" dirty="0"/>
          </a:p>
        </p:txBody>
      </p:sp>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har char="•"/>
              <a:defRPr sz="2800">
                <a:solidFill>
                  <a:schemeClr val="tx1"/>
                </a:solidFill>
                <a:latin typeface="Arial" panose="020B0604020202020204" pitchFamily="34" charset="0"/>
                <a:cs typeface="Arial" panose="020B0604020202020204" pitchFamily="34" charset="0"/>
              </a:defRPr>
            </a:lvl1pPr>
            <a:lvl2pPr marL="742950" indent="-285750" eaLnBrk="0" hangingPunct="0">
              <a:spcBef>
                <a:spcPts val="600"/>
              </a:spcBef>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ts val="600"/>
              </a:spcBef>
              <a:buChar char="•"/>
              <a:defRPr sz="2000">
                <a:solidFill>
                  <a:schemeClr val="tx1"/>
                </a:solidFill>
                <a:latin typeface="Arial" panose="020B0604020202020204" pitchFamily="34" charset="0"/>
                <a:cs typeface="Arial" panose="020B0604020202020204" pitchFamily="34" charset="0"/>
              </a:defRPr>
            </a:lvl3pPr>
            <a:lvl4pPr marL="1600200" indent="-228600" eaLnBrk="0" hangingPunct="0">
              <a:spcBef>
                <a:spcPts val="300"/>
              </a:spcBef>
              <a:buChar char="–"/>
              <a:defRPr>
                <a:solidFill>
                  <a:schemeClr val="tx1"/>
                </a:solidFill>
                <a:latin typeface="Arial" panose="020B0604020202020204" pitchFamily="34" charset="0"/>
                <a:cs typeface="Arial" panose="020B0604020202020204" pitchFamily="34" charset="0"/>
              </a:defRPr>
            </a:lvl4pPr>
            <a:lvl5pPr marL="2057400" indent="-228600" eaLnBrk="0" hangingPunct="0">
              <a:spcBef>
                <a:spcPts val="300"/>
              </a:spcBef>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300"/>
              </a:spcBef>
              <a:spcAft>
                <a:spcPct val="0"/>
              </a:spcAft>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252FF54-4743-48AD-8391-341B82A43666}" type="slidenum">
              <a:rPr lang="en-US" altLang="en-US" sz="1200"/>
              <a:pPr eaLnBrk="1" hangingPunct="1">
                <a:spcBef>
                  <a:spcPct val="0"/>
                </a:spcBef>
                <a:buFontTx/>
                <a:buNone/>
              </a:pPr>
              <a:t>9</a:t>
            </a:fld>
            <a:endParaRPr lang="en-US" altLang="en-US" sz="1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AD36D05C61CC4C9BEE353378571754" ma:contentTypeVersion="1" ma:contentTypeDescription="Create a new document." ma:contentTypeScope="" ma:versionID="6791979522524ee6987a1c34d153ca12">
  <xsd:schema xmlns:xsd="http://www.w3.org/2001/XMLSchema" xmlns:xs="http://www.w3.org/2001/XMLSchema" xmlns:p="http://schemas.microsoft.com/office/2006/metadata/properties" xmlns:ns3="37f29cca-1843-4c53-b73d-c5541007d76c" targetNamespace="http://schemas.microsoft.com/office/2006/metadata/properties" ma:root="true" ma:fieldsID="11b9034b7b9e377ebb4c15fc01deb757" ns3:_="">
    <xsd:import namespace="37f29cca-1843-4c53-b73d-c5541007d76c"/>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f29cca-1843-4c53-b73d-c5541007d7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1D1287-5CA6-4557-A427-AF8FC49C34A6}">
  <ds:schemaRefs>
    <ds:schemaRef ds:uri="http://schemas.microsoft.com/sharepoint/v3/contenttype/forms"/>
  </ds:schemaRefs>
</ds:datastoreItem>
</file>

<file path=customXml/itemProps2.xml><?xml version="1.0" encoding="utf-8"?>
<ds:datastoreItem xmlns:ds="http://schemas.openxmlformats.org/officeDocument/2006/customXml" ds:itemID="{0BD66FEB-616E-4E84-B5EB-0B4A03D58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f29cca-1843-4c53-b73d-c5541007d7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5844E4-2AD4-4930-8A2A-DA4E816ADFDE}">
  <ds:schemaRefs>
    <ds:schemaRef ds:uri="http://purl.org/dc/dcmitype/"/>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37f29cca-1843-4c53-b73d-c5541007d76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2818</TotalTime>
  <Words>1099</Words>
  <Application>Microsoft Office PowerPoint</Application>
  <PresentationFormat>On-screen Show (4:3)</PresentationFormat>
  <Paragraphs>209</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ＭＳ Ｐゴシック</vt:lpstr>
      <vt:lpstr>Arial</vt:lpstr>
      <vt:lpstr>Calibri</vt:lpstr>
      <vt:lpstr>2_Custom Design</vt:lpstr>
      <vt:lpstr>NAFEMS / INCOSE Systems Modeling &amp; Simulation Working Group</vt:lpstr>
      <vt:lpstr>Systems Modeling and Simulation Working Group (SMSWG) Mission</vt:lpstr>
      <vt:lpstr>Formation of the SMSWG</vt:lpstr>
      <vt:lpstr>NAFEMS Motivation www.nafems.org</vt:lpstr>
      <vt:lpstr>INCOSE Motivation www.incose.org</vt:lpstr>
      <vt:lpstr>Challenges for industry</vt:lpstr>
      <vt:lpstr>System Modeling and Simulation</vt:lpstr>
      <vt:lpstr>Engineering Areas / Disciplines throughout the Life Cycle*</vt:lpstr>
      <vt:lpstr>Objectives for SMSWG</vt:lpstr>
      <vt:lpstr>Framework of Activities</vt:lpstr>
      <vt:lpstr>Main Events – WG </vt:lpstr>
      <vt:lpstr>NAFEMS Website Page</vt:lpstr>
      <vt:lpstr>NAFEMS Members-Only Site</vt:lpstr>
      <vt:lpstr>INCOSE MBSE Wiki Page</vt:lpstr>
      <vt:lpstr>Governance</vt:lpstr>
      <vt:lpstr>SMSWG Members</vt:lpstr>
      <vt:lpstr>How to join and learn more about this Volunteer Community</vt:lpstr>
      <vt:lpstr>Tomorrow’s (and Today’s) Meeting</vt:lpstr>
      <vt:lpstr>Tomorrow’s (and Today’s) Meeting</vt:lpstr>
    </vt:vector>
  </TitlesOfParts>
  <Company>Procter &amp; Gamble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SMSWG overview</dc:title>
  <dc:creator>tk9295;SMSWG steering committee</dc:creator>
  <cp:lastModifiedBy>Burkhart Roger M</cp:lastModifiedBy>
  <cp:revision>310</cp:revision>
  <dcterms:created xsi:type="dcterms:W3CDTF">2009-05-12T18:47:40Z</dcterms:created>
  <dcterms:modified xsi:type="dcterms:W3CDTF">2017-01-29T22:36:14Z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0x010100FAAD36D05C61CC4C9BEE353378571754</vt:lpwstr>
  </property>
</Properties>
</file>