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docProps/custom.xml" ContentType="application/vnd.openxmlformats-officedocument.custom-properti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7"/>
  </p:notesMasterIdLst>
  <p:sldIdLst>
    <p:sldId id="256" r:id="rId5"/>
    <p:sldId id="302" r:id="rId6"/>
    <p:sldId id="322" r:id="rId7"/>
    <p:sldId id="318" r:id="rId8"/>
    <p:sldId id="319" r:id="rId9"/>
    <p:sldId id="320" r:id="rId10"/>
    <p:sldId id="321" r:id="rId11"/>
    <p:sldId id="304" r:id="rId12"/>
    <p:sldId id="284" r:id="rId13"/>
    <p:sldId id="286" r:id="rId14"/>
    <p:sldId id="257" r:id="rId15"/>
    <p:sldId id="314" r:id="rId16"/>
    <p:sldId id="289" r:id="rId17"/>
    <p:sldId id="315" r:id="rId18"/>
    <p:sldId id="317" r:id="rId19"/>
    <p:sldId id="305" r:id="rId20"/>
    <p:sldId id="316" r:id="rId21"/>
    <p:sldId id="311" r:id="rId22"/>
    <p:sldId id="312" r:id="rId23"/>
    <p:sldId id="309" r:id="rId24"/>
    <p:sldId id="307" r:id="rId25"/>
    <p:sldId id="308"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1E22"/>
    <a:srgbClr val="000000"/>
    <a:srgbClr val="66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16" autoAdjust="0"/>
    <p:restoredTop sz="82509" autoAdjust="0"/>
  </p:normalViewPr>
  <p:slideViewPr>
    <p:cSldViewPr>
      <p:cViewPr>
        <p:scale>
          <a:sx n="64" d="100"/>
          <a:sy n="64" d="100"/>
        </p:scale>
        <p:origin x="-822"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E695B-7A1B-4E40-94EE-BB216125E018}" type="datetimeFigureOut">
              <a:rPr lang="en-US" smtClean="0"/>
              <a:pPr/>
              <a:t>1/20/2012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AED1ED-EC98-4D04-A699-882FCCA4A4D8}" type="slidenum">
              <a:rPr lang="en-US" smtClean="0"/>
              <a:pPr/>
              <a:t>‹#›</a:t>
            </a:fld>
            <a:endParaRPr lang="en-US"/>
          </a:p>
        </p:txBody>
      </p:sp>
    </p:spTree>
    <p:extLst>
      <p:ext uri="{BB962C8B-B14F-4D97-AF65-F5344CB8AC3E}">
        <p14:creationId xmlns:p14="http://schemas.microsoft.com/office/powerpoint/2010/main" xmlns="" val="2990685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4294967295"/>
          </p:nvPr>
        </p:nvSpPr>
        <p:spPr bwMode="auto">
          <a:xfrm>
            <a:off x="3884613" y="8684926"/>
            <a:ext cx="2971800" cy="457513"/>
          </a:xfrm>
          <a:prstGeom prst="rect">
            <a:avLst/>
          </a:prstGeom>
          <a:noFill/>
          <a:ln>
            <a:miter lim="800000"/>
            <a:headEnd/>
            <a:tailEnd/>
          </a:ln>
        </p:spPr>
        <p:txBody>
          <a:bodyPr/>
          <a:lstStyle/>
          <a:p>
            <a:fld id="{43E0DD64-3AD3-44C2-9E3A-2136B3F9ECBC}" type="slidenum">
              <a:rPr lang="en-US"/>
              <a:pPr/>
              <a:t>10</a:t>
            </a:fld>
            <a:endParaRPr lang="en-US"/>
          </a:p>
        </p:txBody>
      </p:sp>
      <p:sp>
        <p:nvSpPr>
          <p:cNvPr id="24579" name="Rectangle 2"/>
          <p:cNvSpPr>
            <a:spLocks noGrp="1" noRot="1" noChangeAspect="1" noChangeArrowheads="1" noTextEdit="1"/>
          </p:cNvSpPr>
          <p:nvPr>
            <p:ph type="sldImg"/>
          </p:nvPr>
        </p:nvSpPr>
        <p:spPr>
          <a:xfrm>
            <a:off x="1301750" y="803275"/>
            <a:ext cx="4257675" cy="3194050"/>
          </a:xfrm>
          <a:ln/>
        </p:spPr>
      </p:sp>
      <p:sp>
        <p:nvSpPr>
          <p:cNvPr id="24580" name="Rectangle 3"/>
          <p:cNvSpPr>
            <a:spLocks noGrp="1" noChangeArrowheads="1"/>
          </p:cNvSpPr>
          <p:nvPr>
            <p:ph type="body" idx="1"/>
          </p:nvPr>
        </p:nvSpPr>
        <p:spPr>
          <a:xfrm>
            <a:off x="993775" y="4351833"/>
            <a:ext cx="4870450" cy="3599200"/>
          </a:xfrm>
          <a:noFill/>
          <a:ln w="9525"/>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13</a:t>
            </a:fld>
            <a:endParaRPr lang="en-US"/>
          </a:p>
        </p:txBody>
      </p:sp>
    </p:spTree>
    <p:extLst>
      <p:ext uri="{BB962C8B-B14F-4D97-AF65-F5344CB8AC3E}">
        <p14:creationId xmlns:p14="http://schemas.microsoft.com/office/powerpoint/2010/main" xmlns="" val="652182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14</a:t>
            </a:fld>
            <a:endParaRPr lang="en-US"/>
          </a:p>
        </p:txBody>
      </p:sp>
    </p:spTree>
    <p:extLst>
      <p:ext uri="{BB962C8B-B14F-4D97-AF65-F5344CB8AC3E}">
        <p14:creationId xmlns:p14="http://schemas.microsoft.com/office/powerpoint/2010/main" xmlns="" val="167192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15</a:t>
            </a:fld>
            <a:endParaRPr lang="en-US"/>
          </a:p>
        </p:txBody>
      </p:sp>
    </p:spTree>
    <p:extLst>
      <p:ext uri="{BB962C8B-B14F-4D97-AF65-F5344CB8AC3E}">
        <p14:creationId xmlns:p14="http://schemas.microsoft.com/office/powerpoint/2010/main" xmlns="" val="76708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16</a:t>
            </a:fld>
            <a:endParaRPr lang="en-US"/>
          </a:p>
        </p:txBody>
      </p:sp>
    </p:spTree>
    <p:extLst>
      <p:ext uri="{BB962C8B-B14F-4D97-AF65-F5344CB8AC3E}">
        <p14:creationId xmlns:p14="http://schemas.microsoft.com/office/powerpoint/2010/main" xmlns="" val="374820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18</a:t>
            </a:fld>
            <a:endParaRPr lang="en-US"/>
          </a:p>
        </p:txBody>
      </p:sp>
    </p:spTree>
    <p:extLst>
      <p:ext uri="{BB962C8B-B14F-4D97-AF65-F5344CB8AC3E}">
        <p14:creationId xmlns:p14="http://schemas.microsoft.com/office/powerpoint/2010/main" xmlns="" val="3438592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19</a:t>
            </a:fld>
            <a:endParaRPr lang="en-US"/>
          </a:p>
        </p:txBody>
      </p:sp>
    </p:spTree>
    <p:extLst>
      <p:ext uri="{BB962C8B-B14F-4D97-AF65-F5344CB8AC3E}">
        <p14:creationId xmlns:p14="http://schemas.microsoft.com/office/powerpoint/2010/main" xmlns="" val="414534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2</a:t>
            </a:fld>
            <a:endParaRPr lang="en-US"/>
          </a:p>
        </p:txBody>
      </p:sp>
    </p:spTree>
    <p:extLst>
      <p:ext uri="{BB962C8B-B14F-4D97-AF65-F5344CB8AC3E}">
        <p14:creationId xmlns:p14="http://schemas.microsoft.com/office/powerpoint/2010/main" xmlns="" val="582090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20</a:t>
            </a:fld>
            <a:endParaRPr lang="en-US"/>
          </a:p>
        </p:txBody>
      </p:sp>
    </p:spTree>
    <p:extLst>
      <p:ext uri="{BB962C8B-B14F-4D97-AF65-F5344CB8AC3E}">
        <p14:creationId xmlns:p14="http://schemas.microsoft.com/office/powerpoint/2010/main" xmlns="" val="2617307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21</a:t>
            </a:fld>
            <a:endParaRPr lang="en-US"/>
          </a:p>
        </p:txBody>
      </p:sp>
    </p:spTree>
    <p:extLst>
      <p:ext uri="{BB962C8B-B14F-4D97-AF65-F5344CB8AC3E}">
        <p14:creationId xmlns:p14="http://schemas.microsoft.com/office/powerpoint/2010/main" xmlns="" val="2877898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22</a:t>
            </a:fld>
            <a:endParaRPr lang="en-US"/>
          </a:p>
        </p:txBody>
      </p:sp>
    </p:spTree>
    <p:extLst>
      <p:ext uri="{BB962C8B-B14F-4D97-AF65-F5344CB8AC3E}">
        <p14:creationId xmlns:p14="http://schemas.microsoft.com/office/powerpoint/2010/main" xmlns="" val="198984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3</a:t>
            </a:fld>
            <a:endParaRPr lang="en-US"/>
          </a:p>
        </p:txBody>
      </p:sp>
    </p:spTree>
    <p:extLst>
      <p:ext uri="{BB962C8B-B14F-4D97-AF65-F5344CB8AC3E}">
        <p14:creationId xmlns:p14="http://schemas.microsoft.com/office/powerpoint/2010/main" xmlns="" val="243888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why systems engineering?  To handle product complexity.  In case you missed it, products are becoming increasingly complex and the process is accelerating.  To pick out one example, see what’s happened to computing power.  For example, the common statement is your cell phone has more power than the computer that took men to the moon.  That’s true, but even greeting cards can say that today. </a:t>
            </a:r>
            <a:endParaRPr lang="en-US" dirty="0" smtClean="0"/>
          </a:p>
          <a:p>
            <a:endParaRPr lang="en-US" dirty="0"/>
          </a:p>
        </p:txBody>
      </p:sp>
      <p:sp>
        <p:nvSpPr>
          <p:cNvPr id="4" name="Slide Number Placeholder 3"/>
          <p:cNvSpPr>
            <a:spLocks noGrp="1"/>
          </p:cNvSpPr>
          <p:nvPr>
            <p:ph type="sldNum" sz="quarter" idx="10"/>
          </p:nvPr>
        </p:nvSpPr>
        <p:spPr/>
        <p:txBody>
          <a:bodyPr/>
          <a:lstStyle/>
          <a:p>
            <a:fld id="{A6B9FFFF-A930-4EF6-BB3E-23CEAD56D0F2}" type="slidenum">
              <a:rPr lang="de-DE" smtClean="0"/>
              <a:pPr/>
              <a:t>4</a:t>
            </a:fld>
            <a:endParaRPr lang="de-DE"/>
          </a:p>
        </p:txBody>
      </p:sp>
    </p:spTree>
    <p:extLst>
      <p:ext uri="{BB962C8B-B14F-4D97-AF65-F5344CB8AC3E}">
        <p14:creationId xmlns:p14="http://schemas.microsoft.com/office/powerpoint/2010/main" xmlns="" val="324838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it</a:t>
            </a:r>
            <a:r>
              <a:rPr lang="en-US" baseline="0" dirty="0" smtClean="0"/>
              <a:t> more than just electronics…its everywhere.  You need systems engineering to see the big picture and manage the complex interactions between many interacting subsystems.  If you don’t have the view, then you have risk of failure; which is why systems engineering was developed in the aerospace business.  Airplanes for example can’t fail in flight, which is why systems engineering has been used for decades.  Those complex systems common to aerospace, are now showing up in automotive, even down into appliances.  The consequences of mistakes..</a:t>
            </a:r>
            <a:r>
              <a:rPr lang="en-US" baseline="0" dirty="0" err="1" smtClean="0"/>
              <a:t>i.e</a:t>
            </a:r>
            <a:r>
              <a:rPr lang="en-US" baseline="0" dirty="0" smtClean="0"/>
              <a:t>. not doing something to avoid a problem, account for a potential risk, run the gamut from the simple, embarrassing types of failures (like the rescue mission to an apartment launched by a TV), up to the serious billions of dollar impacts and life costing failures like Deep Water Horizon. </a:t>
            </a:r>
          </a:p>
        </p:txBody>
      </p:sp>
      <p:sp>
        <p:nvSpPr>
          <p:cNvPr id="4" name="Slide Number Placeholder 3"/>
          <p:cNvSpPr>
            <a:spLocks noGrp="1"/>
          </p:cNvSpPr>
          <p:nvPr>
            <p:ph type="sldNum" sz="quarter" idx="10"/>
          </p:nvPr>
        </p:nvSpPr>
        <p:spPr/>
        <p:txBody>
          <a:bodyPr/>
          <a:lstStyle/>
          <a:p>
            <a:fld id="{2B20F56E-FD57-4AE7-8E6F-16AE9B181FA0}" type="slidenum">
              <a:rPr lang="de-DE" smtClean="0">
                <a:solidFill>
                  <a:prstClr val="black"/>
                </a:solidFill>
              </a:rPr>
              <a:pPr/>
              <a:t>5</a:t>
            </a:fld>
            <a:endParaRPr lang="de-DE">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require some changes in the</a:t>
            </a:r>
            <a:r>
              <a:rPr lang="en-US" baseline="0" dirty="0" smtClean="0"/>
              <a:t> product development process, just like m</a:t>
            </a:r>
            <a:r>
              <a:rPr lang="en-US" dirty="0" smtClean="0"/>
              <a:t>oving</a:t>
            </a:r>
            <a:r>
              <a:rPr lang="en-US" baseline="0" dirty="0" smtClean="0"/>
              <a:t> from core/rope memory that was put together by hand  to quad-core mass produced billion gate IC’s required changes… </a:t>
            </a:r>
          </a:p>
          <a:p>
            <a:r>
              <a:rPr lang="en-US" baseline="0" dirty="0" smtClean="0"/>
              <a:t>From drafting tables and tape, to CAD layout, to auto layout driven by schematics, to hardware description languages</a:t>
            </a:r>
          </a:p>
          <a:p>
            <a:r>
              <a:rPr lang="en-US" baseline="0" dirty="0" smtClean="0"/>
              <a:t>Remember Dr. Rose’s HDL quote… ‘your not going to lay out a billion gate integrated circuit by hand’</a:t>
            </a:r>
          </a:p>
          <a:p>
            <a:r>
              <a:rPr lang="en-US" baseline="0" dirty="0" smtClean="0"/>
              <a:t>Your not going to build the next generation products with billions of circuits, millions of lines of code, in hostile environments, in highly regulated situations like you did in the past using old methods—they’re not scalable.  </a:t>
            </a:r>
          </a:p>
          <a:p>
            <a:r>
              <a:rPr lang="en-US" baseline="0" dirty="0" smtClean="0"/>
              <a:t>Just as electronics design moved to higher levels of design and abstraction, you need to higher, cross-domain design approaches</a:t>
            </a:r>
            <a:endParaRPr lang="en-US" dirty="0"/>
          </a:p>
        </p:txBody>
      </p:sp>
      <p:sp>
        <p:nvSpPr>
          <p:cNvPr id="4" name="Slide Number Placeholder 3"/>
          <p:cNvSpPr>
            <a:spLocks noGrp="1"/>
          </p:cNvSpPr>
          <p:nvPr>
            <p:ph type="sldNum" sz="quarter" idx="10"/>
          </p:nvPr>
        </p:nvSpPr>
        <p:spPr/>
        <p:txBody>
          <a:bodyPr/>
          <a:lstStyle/>
          <a:p>
            <a:fld id="{A6B9FFFF-A930-4EF6-BB3E-23CEAD56D0F2}" type="slidenum">
              <a:rPr lang="de-DE" smtClean="0"/>
              <a:pPr/>
              <a:t>6</a:t>
            </a:fld>
            <a:endParaRPr lang="de-DE"/>
          </a:p>
        </p:txBody>
      </p:sp>
    </p:spTree>
    <p:extLst>
      <p:ext uri="{BB962C8B-B14F-4D97-AF65-F5344CB8AC3E}">
        <p14:creationId xmlns:p14="http://schemas.microsoft.com/office/powerpoint/2010/main" xmlns="" val="324838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E0264-0568-4924-A9D5-DD51634468E7}" type="slidenum">
              <a:rPr lang="de-DE">
                <a:solidFill>
                  <a:prstClr val="black"/>
                </a:solidFill>
              </a:rPr>
              <a:pPr/>
              <a:t>7</a:t>
            </a:fld>
            <a:endParaRPr lang="de-DE">
              <a:solidFill>
                <a:prstClr val="black"/>
              </a:solidFill>
            </a:endParaRPr>
          </a:p>
        </p:txBody>
      </p:sp>
      <p:sp>
        <p:nvSpPr>
          <p:cNvPr id="687106" name="Rectangle 2"/>
          <p:cNvSpPr>
            <a:spLocks noGrp="1" noRot="1" noChangeAspect="1" noChangeArrowheads="1" noTextEdit="1"/>
          </p:cNvSpPr>
          <p:nvPr>
            <p:ph type="sldImg"/>
          </p:nvPr>
        </p:nvSpPr>
        <p:spPr>
          <a:xfrm>
            <a:off x="1144588" y="685800"/>
            <a:ext cx="4572000" cy="3429000"/>
          </a:xfrm>
          <a:ln/>
        </p:spPr>
      </p:sp>
      <p:sp>
        <p:nvSpPr>
          <p:cNvPr id="687107" name="Rectangle 3"/>
          <p:cNvSpPr>
            <a:spLocks noGrp="1" noChangeArrowheads="1"/>
          </p:cNvSpPr>
          <p:nvPr>
            <p:ph type="body" idx="1"/>
          </p:nvPr>
        </p:nvSpPr>
        <p:spPr/>
        <p:txBody>
          <a:bodyPr/>
          <a:lstStyle/>
          <a:p>
            <a:r>
              <a:rPr lang="en-US" dirty="0" smtClean="0"/>
              <a:t>If we can pull this</a:t>
            </a:r>
            <a:r>
              <a:rPr lang="en-US" baseline="0" dirty="0" smtClean="0"/>
              <a:t> off we can achieve this ultimate vision for integrated requirements…</a:t>
            </a:r>
            <a:r>
              <a:rPr lang="en-US" dirty="0" smtClean="0"/>
              <a:t>, </a:t>
            </a:r>
            <a:r>
              <a:rPr lang="en-US" dirty="0"/>
              <a:t>visualizing where requirements go and how they interact </a:t>
            </a:r>
            <a:r>
              <a:rPr lang="en-US" dirty="0" smtClean="0"/>
              <a:t> with various systems</a:t>
            </a:r>
            <a:r>
              <a:rPr lang="en-US" dirty="0"/>
              <a:t>… For example, …starting with the car, what are the requirements associated with the front end of this vehicle. </a:t>
            </a:r>
          </a:p>
          <a:p>
            <a:r>
              <a:rPr lang="en-US" dirty="0"/>
              <a:t>Shows current requirements by graphically clicking on the car…</a:t>
            </a:r>
          </a:p>
          <a:p>
            <a:r>
              <a:rPr lang="en-US" dirty="0"/>
              <a:t>What about changing a requirement…stopping distance</a:t>
            </a:r>
          </a:p>
          <a:p>
            <a:r>
              <a:rPr lang="en-US" dirty="0"/>
              <a:t>Show the potential impact of changing stopping distance including…</a:t>
            </a:r>
          </a:p>
          <a:p>
            <a:r>
              <a:rPr lang="en-US" dirty="0"/>
              <a:t>Thermal/heat problems with brakes</a:t>
            </a:r>
          </a:p>
          <a:p>
            <a:r>
              <a:rPr lang="en-US" dirty="0" err="1"/>
              <a:t>Ergonmic</a:t>
            </a:r>
            <a:r>
              <a:rPr lang="en-US" dirty="0"/>
              <a:t> feedback problems with brake pedal</a:t>
            </a:r>
          </a:p>
          <a:p>
            <a:r>
              <a:rPr lang="en-US" dirty="0"/>
              <a:t>Hydraulic fluid rating violation</a:t>
            </a:r>
          </a:p>
          <a:p>
            <a:r>
              <a:rPr lang="en-US" dirty="0"/>
              <a:t>Failure modes/MTBF rating problems with sensors</a:t>
            </a:r>
          </a:p>
          <a:p>
            <a:r>
              <a:rPr lang="en-US" dirty="0"/>
              <a:t>Hydraulic pressure problems </a:t>
            </a:r>
          </a:p>
          <a:p>
            <a:r>
              <a:rPr lang="en-US" dirty="0"/>
              <a:t>Electrical fault problems </a:t>
            </a:r>
          </a:p>
          <a:p>
            <a:r>
              <a:rPr lang="en-US" dirty="0"/>
              <a:t>Zooming into the electrical box, highlights a fuse</a:t>
            </a:r>
          </a:p>
          <a:p>
            <a:r>
              <a:rPr lang="en-US" dirty="0"/>
              <a:t>Clicking into the fuse brings up the schematic and highlights a fuse link </a:t>
            </a:r>
          </a:p>
          <a:p>
            <a:r>
              <a:rPr lang="en-US" dirty="0"/>
              <a:t>Clicking into the schematic zooms in on the wire harness that has the problem—including the signal for a failed sensor that in this particular failure mode causes the short.</a:t>
            </a:r>
          </a:p>
          <a:p>
            <a:r>
              <a:rPr lang="en-US" dirty="0"/>
              <a:t>…which allows us to go look at the Failure Modes document and update appropriately. </a:t>
            </a:r>
            <a:r>
              <a:rPr lang="en-US" dirty="0" smtClean="0"/>
              <a:t>  </a:t>
            </a:r>
          </a:p>
          <a:p>
            <a:r>
              <a:rPr lang="en-US" dirty="0" smtClean="0"/>
              <a:t>Updating</a:t>
            </a:r>
            <a:r>
              <a:rPr lang="en-US" baseline="0" dirty="0" smtClean="0"/>
              <a:t> the software to handle that fault</a:t>
            </a:r>
          </a:p>
          <a:p>
            <a:r>
              <a:rPr lang="en-US" baseline="0" dirty="0" smtClean="0"/>
              <a:t>…and even seeing the impact on our safety rating and insurance costs.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8</a:t>
            </a:fld>
            <a:endParaRPr lang="en-US"/>
          </a:p>
        </p:txBody>
      </p:sp>
    </p:spTree>
    <p:extLst>
      <p:ext uri="{BB962C8B-B14F-4D97-AF65-F5344CB8AC3E}">
        <p14:creationId xmlns:p14="http://schemas.microsoft.com/office/powerpoint/2010/main" xmlns="" val="373273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9</a:t>
            </a:fld>
            <a:endParaRPr lang="en-US"/>
          </a:p>
        </p:txBody>
      </p:sp>
    </p:spTree>
    <p:extLst>
      <p:ext uri="{BB962C8B-B14F-4D97-AF65-F5344CB8AC3E}">
        <p14:creationId xmlns:p14="http://schemas.microsoft.com/office/powerpoint/2010/main" xmlns="" val="2698852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INCOSELogo_transparent"/>
          <p:cNvPicPr>
            <a:picLocks noChangeAspect="1" noChangeArrowheads="1"/>
          </p:cNvPicPr>
          <p:nvPr userDrawn="1"/>
        </p:nvPicPr>
        <p:blipFill>
          <a:blip r:embed="rId2"/>
          <a:srcRect/>
          <a:stretch>
            <a:fillRect/>
          </a:stretch>
        </p:blipFill>
        <p:spPr bwMode="auto">
          <a:xfrm>
            <a:off x="444500" y="5676900"/>
            <a:ext cx="1219200" cy="762000"/>
          </a:xfrm>
          <a:prstGeom prst="rect">
            <a:avLst/>
          </a:prstGeom>
          <a:noFill/>
          <a:ln w="9525">
            <a:noFill/>
            <a:miter lim="800000"/>
            <a:headEnd/>
            <a:tailEnd/>
          </a:ln>
        </p:spPr>
      </p:pic>
      <p:grpSp>
        <p:nvGrpSpPr>
          <p:cNvPr id="5" name="Group 8"/>
          <p:cNvGrpSpPr>
            <a:grpSpLocks/>
          </p:cNvGrpSpPr>
          <p:nvPr userDrawn="1"/>
        </p:nvGrpSpPr>
        <p:grpSpPr bwMode="auto">
          <a:xfrm>
            <a:off x="323850" y="0"/>
            <a:ext cx="196850" cy="5867400"/>
            <a:chOff x="216" y="0"/>
            <a:chExt cx="93" cy="3244"/>
          </a:xfrm>
        </p:grpSpPr>
        <p:sp>
          <p:nvSpPr>
            <p:cNvPr id="6"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7"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8"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grpSp>
      <p:grpSp>
        <p:nvGrpSpPr>
          <p:cNvPr id="9" name="Group 12"/>
          <p:cNvGrpSpPr>
            <a:grpSpLocks/>
          </p:cNvGrpSpPr>
          <p:nvPr userDrawn="1"/>
        </p:nvGrpSpPr>
        <p:grpSpPr bwMode="auto">
          <a:xfrm>
            <a:off x="1358900" y="6400800"/>
            <a:ext cx="7772400" cy="127000"/>
            <a:chOff x="1652" y="4032"/>
            <a:chExt cx="4108" cy="80"/>
          </a:xfrm>
        </p:grpSpPr>
        <p:sp>
          <p:nvSpPr>
            <p:cNvPr id="10"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11"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sp>
          <p:nvSpPr>
            <p:cNvPr id="12"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grpSp>
      <p:sp>
        <p:nvSpPr>
          <p:cNvPr id="13"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pic>
        <p:nvPicPr>
          <p:cNvPr id="14" name="Picture 4"/>
          <p:cNvPicPr>
            <a:picLocks noChangeAspect="1" noChangeArrowheads="1"/>
          </p:cNvPicPr>
          <p:nvPr userDrawn="1"/>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US"/>
          </a:p>
        </p:txBody>
      </p:sp>
      <p:sp>
        <p:nvSpPr>
          <p:cNvPr id="15" name="Rectangle 5"/>
          <p:cNvSpPr>
            <a:spLocks noGrp="1" noChangeArrowheads="1"/>
          </p:cNvSpPr>
          <p:nvPr>
            <p:ph type="ftr" sz="quarter" idx="10"/>
          </p:nvPr>
        </p:nvSpPr>
        <p:spPr/>
        <p:txBody>
          <a:bodyPr/>
          <a:lstStyle>
            <a:lvl1pPr>
              <a:defRPr/>
            </a:lvl1pPr>
          </a:lstStyle>
          <a:p>
            <a:pPr>
              <a:defRPr/>
            </a:pPr>
            <a:endParaRPr lang="en-US"/>
          </a:p>
        </p:txBody>
      </p:sp>
      <p:sp>
        <p:nvSpPr>
          <p:cNvPr id="16" name="Rectangle 6"/>
          <p:cNvSpPr>
            <a:spLocks noGrp="1" noChangeArrowheads="1"/>
          </p:cNvSpPr>
          <p:nvPr>
            <p:ph type="sldNum" sz="quarter" idx="11"/>
          </p:nvPr>
        </p:nvSpPr>
        <p:spPr/>
        <p:txBody>
          <a:bodyPr/>
          <a:lstStyle>
            <a:lvl1pPr>
              <a:defRPr/>
            </a:lvl1pPr>
          </a:lstStyle>
          <a:p>
            <a:pPr>
              <a:defRPr/>
            </a:pPr>
            <a:fld id="{BAD8E45F-502F-4A18-AEEE-504FE444DCB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4B4469D-D430-460F-954C-90B8E0366672}"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6248400" cy="954088"/>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1027" name="Rectangle 3"/>
          <p:cNvSpPr>
            <a:spLocks noGrp="1" noChangeArrowheads="1"/>
          </p:cNvSpPr>
          <p:nvPr>
            <p:ph type="body" idx="1"/>
          </p:nvPr>
        </p:nvSpPr>
        <p:spPr bwMode="auto">
          <a:xfrm>
            <a:off x="685800" y="1066800"/>
            <a:ext cx="7848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 name="Rectangle 5"/>
          <p:cNvSpPr>
            <a:spLocks noGrp="1" noChangeArrowheads="1"/>
          </p:cNvSpPr>
          <p:nvPr>
            <p:ph type="ftr" sz="quarter" idx="3"/>
          </p:nvPr>
        </p:nvSpPr>
        <p:spPr bwMode="auto">
          <a:xfrm>
            <a:off x="3111500" y="6496050"/>
            <a:ext cx="2895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36" name="Rectangle 6"/>
          <p:cNvSpPr>
            <a:spLocks noGrp="1" noChangeArrowheads="1"/>
          </p:cNvSpPr>
          <p:nvPr>
            <p:ph type="sldNum" sz="quarter" idx="4"/>
          </p:nvPr>
        </p:nvSpPr>
        <p:spPr bwMode="auto">
          <a:xfrm>
            <a:off x="6540500" y="6496050"/>
            <a:ext cx="2133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3B32FBF-2175-464D-854E-1F0A920B1532}" type="slidenum">
              <a:rPr lang="en-US"/>
              <a:pPr>
                <a:defRPr/>
              </a:pPr>
              <a:t>‹#›</a:t>
            </a:fld>
            <a:endParaRPr lang="en-US"/>
          </a:p>
        </p:txBody>
      </p:sp>
      <p:pic>
        <p:nvPicPr>
          <p:cNvPr id="1030" name="Picture 7" descr="INCOSELogo_transparent"/>
          <p:cNvPicPr>
            <a:picLocks noChangeAspect="1" noChangeArrowheads="1"/>
          </p:cNvPicPr>
          <p:nvPr userDrawn="1"/>
        </p:nvPicPr>
        <p:blipFill>
          <a:blip r:embed="rId5"/>
          <a:srcRect/>
          <a:stretch>
            <a:fillRect/>
          </a:stretch>
        </p:blipFill>
        <p:spPr bwMode="auto">
          <a:xfrm>
            <a:off x="444500" y="5676900"/>
            <a:ext cx="1219200" cy="762000"/>
          </a:xfrm>
          <a:prstGeom prst="rect">
            <a:avLst/>
          </a:prstGeom>
          <a:noFill/>
          <a:ln w="9525">
            <a:noFill/>
            <a:miter lim="800000"/>
            <a:headEnd/>
            <a:tailEnd/>
          </a:ln>
        </p:spPr>
      </p:pic>
      <p:grpSp>
        <p:nvGrpSpPr>
          <p:cNvPr id="1031" name="Group 8"/>
          <p:cNvGrpSpPr>
            <a:grpSpLocks/>
          </p:cNvGrpSpPr>
          <p:nvPr userDrawn="1"/>
        </p:nvGrpSpPr>
        <p:grpSpPr bwMode="auto">
          <a:xfrm>
            <a:off x="323850" y="0"/>
            <a:ext cx="196850" cy="5867400"/>
            <a:chOff x="216" y="0"/>
            <a:chExt cx="93" cy="3244"/>
          </a:xfrm>
        </p:grpSpPr>
        <p:sp>
          <p:nvSpPr>
            <p:cNvPr id="33"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34"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37"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grpSp>
      <p:grpSp>
        <p:nvGrpSpPr>
          <p:cNvPr id="1032" name="Group 12"/>
          <p:cNvGrpSpPr>
            <a:grpSpLocks/>
          </p:cNvGrpSpPr>
          <p:nvPr userDrawn="1"/>
        </p:nvGrpSpPr>
        <p:grpSpPr bwMode="auto">
          <a:xfrm>
            <a:off x="1358900" y="6400800"/>
            <a:ext cx="7772400" cy="127000"/>
            <a:chOff x="1652" y="4032"/>
            <a:chExt cx="4108" cy="80"/>
          </a:xfrm>
        </p:grpSpPr>
        <p:sp>
          <p:nvSpPr>
            <p:cNvPr id="39"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40"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sp>
          <p:nvSpPr>
            <p:cNvPr id="41"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grpSp>
      <p:sp>
        <p:nvSpPr>
          <p:cNvPr id="42"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sp>
        <p:nvSpPr>
          <p:cNvPr id="43" name="Rectangle 17"/>
          <p:cNvSpPr>
            <a:spLocks noChangeArrowheads="1"/>
          </p:cNvSpPr>
          <p:nvPr userDrawn="1"/>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sp>
        <p:nvSpPr>
          <p:cNvPr id="44" name="Text Box 19"/>
          <p:cNvSpPr txBox="1">
            <a:spLocks noChangeArrowheads="1"/>
          </p:cNvSpPr>
          <p:nvPr userDrawn="1"/>
        </p:nvSpPr>
        <p:spPr bwMode="auto">
          <a:xfrm>
            <a:off x="6646863" y="-4763"/>
            <a:ext cx="1900237" cy="646113"/>
          </a:xfrm>
          <a:prstGeom prst="rect">
            <a:avLst/>
          </a:prstGeom>
          <a:noFill/>
          <a:ln w="9525">
            <a:noFill/>
            <a:miter lim="800000"/>
            <a:headEnd/>
            <a:tailEnd/>
          </a:ln>
          <a:effectLst/>
        </p:spPr>
        <p:txBody>
          <a:bodyPr wrap="none">
            <a:spAutoFit/>
          </a:bodyPr>
          <a:lstStyle/>
          <a:p>
            <a:pPr algn="r">
              <a:defRPr/>
            </a:pPr>
            <a:r>
              <a:rPr lang="en-GB" sz="1200" b="1" dirty="0">
                <a:solidFill>
                  <a:srgbClr val="B41E22"/>
                </a:solidFill>
              </a:rPr>
              <a:t>International Workshop</a:t>
            </a:r>
          </a:p>
          <a:p>
            <a:pPr algn="r">
              <a:defRPr/>
            </a:pPr>
            <a:r>
              <a:rPr lang="en-GB" sz="1200" b="1" dirty="0" smtClean="0">
                <a:solidFill>
                  <a:srgbClr val="B41E22"/>
                </a:solidFill>
              </a:rPr>
              <a:t>Jan  21</a:t>
            </a:r>
            <a:r>
              <a:rPr lang="en-US" sz="1200" b="1" dirty="0" smtClean="0">
                <a:solidFill>
                  <a:srgbClr val="B41E22"/>
                </a:solidFill>
              </a:rPr>
              <a:t>–</a:t>
            </a:r>
            <a:r>
              <a:rPr lang="en-GB" sz="1200" b="1" dirty="0" smtClean="0">
                <a:solidFill>
                  <a:srgbClr val="B41E22"/>
                </a:solidFill>
              </a:rPr>
              <a:t> 24</a:t>
            </a:r>
            <a:r>
              <a:rPr lang="en-GB" sz="1200" b="1" baseline="0" dirty="0" smtClean="0">
                <a:solidFill>
                  <a:srgbClr val="B41E22"/>
                </a:solidFill>
              </a:rPr>
              <a:t>,</a:t>
            </a:r>
            <a:r>
              <a:rPr lang="en-GB" sz="1200" b="1" dirty="0" smtClean="0">
                <a:solidFill>
                  <a:srgbClr val="B41E22"/>
                </a:solidFill>
              </a:rPr>
              <a:t> 2012</a:t>
            </a:r>
            <a:endParaRPr lang="en-GB" sz="1200" b="1" dirty="0">
              <a:solidFill>
                <a:srgbClr val="B41E22"/>
              </a:solidFill>
            </a:endParaRPr>
          </a:p>
          <a:p>
            <a:pPr algn="r">
              <a:defRPr/>
            </a:pPr>
            <a:r>
              <a:rPr lang="en-GB" sz="1200" b="1" dirty="0" smtClean="0">
                <a:solidFill>
                  <a:srgbClr val="B41E22"/>
                </a:solidFill>
              </a:rPr>
              <a:t>Jacksonville, Fl </a:t>
            </a:r>
            <a:r>
              <a:rPr lang="en-GB" sz="1200" b="1" dirty="0">
                <a:solidFill>
                  <a:srgbClr val="B41E22"/>
                </a:solidFill>
              </a:rPr>
              <a:t>USA</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4" r:id="rId3"/>
  </p:sldLayoutIdLst>
  <p:txStyles>
    <p:titleStyle>
      <a:lvl1pPr algn="ctr" rtl="0" eaLnBrk="0" fontAlgn="base" hangingPunct="0">
        <a:spcBef>
          <a:spcPct val="0"/>
        </a:spcBef>
        <a:spcAft>
          <a:spcPct val="0"/>
        </a:spcAft>
        <a:defRPr sz="2800">
          <a:solidFill>
            <a:schemeClr val="tx2"/>
          </a:solidFill>
          <a:latin typeface="Arial" pitchFamily="-107" charset="0"/>
          <a:ea typeface="+mj-ea"/>
          <a:cs typeface="+mj-cs"/>
        </a:defRPr>
      </a:lvl1pPr>
      <a:lvl2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107"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pitchFamily="-107" charset="0"/>
          <a:ea typeface="+mn-ea"/>
        </a:defRPr>
      </a:lvl2pPr>
      <a:lvl3pPr marL="1143000" indent="-228600" algn="l" rtl="0" eaLnBrk="0" fontAlgn="base" hangingPunct="0">
        <a:spcBef>
          <a:spcPct val="20000"/>
        </a:spcBef>
        <a:spcAft>
          <a:spcPct val="0"/>
        </a:spcAft>
        <a:buChar char="•"/>
        <a:defRPr sz="2000">
          <a:solidFill>
            <a:schemeClr val="tx1"/>
          </a:solidFill>
          <a:latin typeface="Arial" pitchFamily="-107" charset="0"/>
          <a:ea typeface="+mn-ea"/>
        </a:defRPr>
      </a:lvl3pPr>
      <a:lvl4pPr marL="1600200" indent="-228600" algn="l" rtl="0" eaLnBrk="0" fontAlgn="base" hangingPunct="0">
        <a:spcBef>
          <a:spcPct val="20000"/>
        </a:spcBef>
        <a:spcAft>
          <a:spcPct val="0"/>
        </a:spcAft>
        <a:buChar char="–"/>
        <a:defRPr>
          <a:solidFill>
            <a:schemeClr val="tx1"/>
          </a:solidFill>
          <a:latin typeface="Arial" pitchFamily="-107" charset="0"/>
          <a:ea typeface="+mn-ea"/>
        </a:defRPr>
      </a:lvl4pPr>
      <a:lvl5pPr marL="2057400" indent="-228600" algn="l" rtl="0" eaLnBrk="0" fontAlgn="base" hangingPunct="0">
        <a:spcBef>
          <a:spcPct val="20000"/>
        </a:spcBef>
        <a:spcAft>
          <a:spcPct val="0"/>
        </a:spcAft>
        <a:buChar char="»"/>
        <a:defRPr>
          <a:solidFill>
            <a:schemeClr val="tx1"/>
          </a:solidFill>
          <a:latin typeface="Arial" pitchFamily="-107"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omgwiki.org/MBSE/doku.php"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www.omgwiki.org/MBSE/doku.php?id=mbse:modelmgt" TargetMode="External"/><Relationship Id="rId3" Type="http://schemas.openxmlformats.org/officeDocument/2006/relationships/hyperlink" Target="http://www.omgwiki.org/MBSE/doku.php?id=mbse:modsim" TargetMode="External"/><Relationship Id="rId7" Type="http://schemas.openxmlformats.org/officeDocument/2006/relationships/hyperlink" Target="http://www.omgwiki.org/MBSE/doku.php?id=mbse:methodology"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www.omgwiki.org/MBSE/doku.php?id=mbse:usability" TargetMode="External"/><Relationship Id="rId11" Type="http://schemas.openxmlformats.org/officeDocument/2006/relationships/hyperlink" Target="http://www.omgwiki.org/MBSE/doku.php?id=mbse:enterprise" TargetMode="External"/><Relationship Id="rId5" Type="http://schemas.openxmlformats.org/officeDocument/2006/relationships/hyperlink" Target="http://www.omgwiki.org/MBSE/doku.php?id=mbse:telescope" TargetMode="External"/><Relationship Id="rId10" Type="http://schemas.openxmlformats.org/officeDocument/2006/relationships/hyperlink" Target="http://www.omgwiki.org/MBSE/doku.php?id=mbse:ontology" TargetMode="External"/><Relationship Id="rId4" Type="http://schemas.openxmlformats.org/officeDocument/2006/relationships/hyperlink" Target="http://www.omgwiki.org/MBSE/doku.php?id=mbse:space" TargetMode="External"/><Relationship Id="rId9" Type="http://schemas.openxmlformats.org/officeDocument/2006/relationships/hyperlink" Target="http://www.omgwiki.org/MBSE/doku.php?id=mbse:standard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omgwiki.org/MBSE/doku.php?id=mbse:incose_mbse_is_201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hyperlink" Target="http://www.omgwiki.org/MBSE/doku.ph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upload.wikimedia.org/wikipedia/commons/4/4c/Apollo_guidiance_computer_ferrit_core_memory.jpg" TargetMode="External"/><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upload.wikimedia.org/wikipedia/commons/c/cb/AGC_user_interface.jpg"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upload.wikimedia.org/wikipedia/commons/4/4c/Apollo_guidiance_computer_ferrit_core_memory.jpg" TargetMode="External"/><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gif"/><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omgwiki.org/MBSE/doku.ph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5"/>
          <p:cNvSpPr>
            <a:spLocks noGrp="1" noChangeArrowheads="1"/>
          </p:cNvSpPr>
          <p:nvPr>
            <p:ph type="ctrTitle"/>
          </p:nvPr>
        </p:nvSpPr>
        <p:spPr>
          <a:xfrm>
            <a:off x="685800" y="1371600"/>
            <a:ext cx="7772400" cy="1470025"/>
          </a:xfrm>
        </p:spPr>
        <p:txBody>
          <a:bodyPr/>
          <a:lstStyle/>
          <a:p>
            <a:pPr eaLnBrk="1" hangingPunct="1"/>
            <a:r>
              <a:rPr lang="en-GB" dirty="0" smtClean="0">
                <a:latin typeface="Arial" charset="0"/>
              </a:rPr>
              <a:t>Model-based Systems Engineering</a:t>
            </a:r>
            <a:br>
              <a:rPr lang="en-GB" dirty="0" smtClean="0">
                <a:latin typeface="Arial" charset="0"/>
              </a:rPr>
            </a:br>
            <a:r>
              <a:rPr lang="en-GB" dirty="0" smtClean="0">
                <a:latin typeface="Arial" charset="0"/>
              </a:rPr>
              <a:t>(MBSE) Initiative</a:t>
            </a:r>
          </a:p>
        </p:txBody>
      </p:sp>
      <p:sp>
        <p:nvSpPr>
          <p:cNvPr id="3075" name="Rectangle 26"/>
          <p:cNvSpPr>
            <a:spLocks noGrp="1" noChangeArrowheads="1"/>
          </p:cNvSpPr>
          <p:nvPr>
            <p:ph type="subTitle" idx="1"/>
          </p:nvPr>
        </p:nvSpPr>
        <p:spPr>
          <a:xfrm>
            <a:off x="1371600" y="3127375"/>
            <a:ext cx="6400800" cy="1143000"/>
          </a:xfrm>
        </p:spPr>
        <p:txBody>
          <a:bodyPr/>
          <a:lstStyle/>
          <a:p>
            <a:pPr eaLnBrk="1" hangingPunct="1"/>
            <a:r>
              <a:rPr lang="en-US" dirty="0" smtClean="0">
                <a:latin typeface="Arial" charset="0"/>
              </a:rPr>
              <a:t>INCOSE MBSE Workshop</a:t>
            </a:r>
          </a:p>
          <a:p>
            <a:pPr eaLnBrk="1" hangingPunct="1"/>
            <a:r>
              <a:rPr lang="en-US" dirty="0" smtClean="0">
                <a:latin typeface="Arial" charset="0"/>
              </a:rPr>
              <a:t>21-22 January 2012</a:t>
            </a:r>
          </a:p>
          <a:p>
            <a:pPr eaLnBrk="1" hangingPunct="1"/>
            <a:r>
              <a:rPr lang="en-US" dirty="0" smtClean="0">
                <a:latin typeface="Arial" charset="0"/>
              </a:rPr>
              <a:t>Jacksonville, Florida</a:t>
            </a:r>
          </a:p>
        </p:txBody>
      </p:sp>
      <p:sp>
        <p:nvSpPr>
          <p:cNvPr id="4" name="Rectangle 26"/>
          <p:cNvSpPr txBox="1">
            <a:spLocks noChangeArrowheads="1"/>
          </p:cNvSpPr>
          <p:nvPr/>
        </p:nvSpPr>
        <p:spPr bwMode="auto">
          <a:xfrm>
            <a:off x="1524000" y="5181600"/>
            <a:ext cx="6400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Arial" charset="0"/>
                <a:ea typeface="+mn-ea"/>
                <a:cs typeface="+mn-cs"/>
              </a:rPr>
              <a:t>Sanford Friedenthal</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800" kern="0" dirty="0" smtClean="0">
                <a:ea typeface="+mn-ea"/>
              </a:rPr>
              <a:t>Mark Sampson</a:t>
            </a:r>
            <a:endParaRPr kumimoji="0" lang="en-US" sz="2800" b="0" i="0" u="none" strike="noStrike" kern="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0"/>
            <a:ext cx="6248400" cy="954088"/>
          </a:xfrm>
        </p:spPr>
        <p:txBody>
          <a:bodyPr/>
          <a:lstStyle/>
          <a:p>
            <a:r>
              <a:rPr lang="en-GB" sz="3200" dirty="0" smtClean="0"/>
              <a:t>INCOSE MBSE Roadmap</a:t>
            </a:r>
          </a:p>
        </p:txBody>
      </p:sp>
      <p:grpSp>
        <p:nvGrpSpPr>
          <p:cNvPr id="2" name="Group 3"/>
          <p:cNvGrpSpPr>
            <a:grpSpLocks/>
          </p:cNvGrpSpPr>
          <p:nvPr/>
        </p:nvGrpSpPr>
        <p:grpSpPr bwMode="auto">
          <a:xfrm>
            <a:off x="1906589" y="2022475"/>
            <a:ext cx="6311900" cy="3738563"/>
            <a:chOff x="1124" y="934"/>
            <a:chExt cx="3931" cy="2683"/>
          </a:xfrm>
        </p:grpSpPr>
        <p:sp>
          <p:nvSpPr>
            <p:cNvPr id="12320" name="Rectangle 4"/>
            <p:cNvSpPr>
              <a:spLocks noChangeArrowheads="1"/>
            </p:cNvSpPr>
            <p:nvPr/>
          </p:nvSpPr>
          <p:spPr bwMode="auto">
            <a:xfrm>
              <a:off x="1124" y="934"/>
              <a:ext cx="629" cy="2683"/>
            </a:xfrm>
            <a:prstGeom prst="rect">
              <a:avLst/>
            </a:prstGeom>
            <a:solidFill>
              <a:srgbClr val="CBFDFF"/>
            </a:solidFill>
            <a:ln w="12700">
              <a:noFill/>
              <a:miter lim="800000"/>
              <a:headEnd/>
              <a:tailEnd/>
            </a:ln>
          </p:spPr>
          <p:txBody>
            <a:bodyPr wrap="none" anchor="ctr"/>
            <a:lstStyle/>
            <a:p>
              <a:endParaRPr lang="en-US"/>
            </a:p>
          </p:txBody>
        </p:sp>
        <p:sp>
          <p:nvSpPr>
            <p:cNvPr id="12321" name="Rectangle 5"/>
            <p:cNvSpPr>
              <a:spLocks noChangeArrowheads="1"/>
            </p:cNvSpPr>
            <p:nvPr/>
          </p:nvSpPr>
          <p:spPr bwMode="auto">
            <a:xfrm>
              <a:off x="1749" y="934"/>
              <a:ext cx="2152" cy="2683"/>
            </a:xfrm>
            <a:prstGeom prst="rect">
              <a:avLst/>
            </a:prstGeom>
            <a:solidFill>
              <a:srgbClr val="A6EFFD"/>
            </a:solidFill>
            <a:ln w="12700">
              <a:noFill/>
              <a:miter lim="800000"/>
              <a:headEnd/>
              <a:tailEnd/>
            </a:ln>
          </p:spPr>
          <p:txBody>
            <a:bodyPr wrap="none" anchor="ctr"/>
            <a:lstStyle/>
            <a:p>
              <a:pPr algn="ctr"/>
              <a:endParaRPr lang="en-US" sz="1600">
                <a:latin typeface="Tahoma" pitchFamily="34" charset="0"/>
                <a:ea typeface="ＭＳ Ｐゴシック" charset="-128"/>
              </a:endParaRPr>
            </a:p>
          </p:txBody>
        </p:sp>
        <p:sp>
          <p:nvSpPr>
            <p:cNvPr id="12322" name="Rectangle 6"/>
            <p:cNvSpPr>
              <a:spLocks noChangeArrowheads="1"/>
            </p:cNvSpPr>
            <p:nvPr/>
          </p:nvSpPr>
          <p:spPr bwMode="auto">
            <a:xfrm>
              <a:off x="3896" y="934"/>
              <a:ext cx="1159" cy="2683"/>
            </a:xfrm>
            <a:prstGeom prst="rect">
              <a:avLst/>
            </a:prstGeom>
            <a:solidFill>
              <a:srgbClr val="D3E8FD"/>
            </a:solidFill>
            <a:ln w="12700">
              <a:noFill/>
              <a:miter lim="800000"/>
              <a:headEnd/>
              <a:tailEnd/>
            </a:ln>
          </p:spPr>
          <p:txBody>
            <a:bodyPr wrap="none" anchor="ctr"/>
            <a:lstStyle/>
            <a:p>
              <a:pPr algn="ctr"/>
              <a:endParaRPr lang="en-US" sz="1600">
                <a:solidFill>
                  <a:srgbClr val="4D4D4D"/>
                </a:solidFill>
                <a:latin typeface="Tahoma" pitchFamily="34" charset="0"/>
                <a:ea typeface="ＭＳ Ｐゴシック" charset="-128"/>
              </a:endParaRPr>
            </a:p>
          </p:txBody>
        </p:sp>
      </p:grpSp>
      <p:sp>
        <p:nvSpPr>
          <p:cNvPr id="12292" name="Line 7"/>
          <p:cNvSpPr>
            <a:spLocks noChangeShapeType="1"/>
          </p:cNvSpPr>
          <p:nvPr/>
        </p:nvSpPr>
        <p:spPr bwMode="auto">
          <a:xfrm>
            <a:off x="2898776" y="5640388"/>
            <a:ext cx="0" cy="103187"/>
          </a:xfrm>
          <a:prstGeom prst="line">
            <a:avLst/>
          </a:prstGeom>
          <a:noFill/>
          <a:ln w="38100">
            <a:solidFill>
              <a:srgbClr val="2714B9"/>
            </a:solidFill>
            <a:round/>
            <a:headEnd/>
            <a:tailEnd/>
          </a:ln>
        </p:spPr>
        <p:txBody>
          <a:bodyPr wrap="none" anchor="ctr"/>
          <a:lstStyle/>
          <a:p>
            <a:endParaRPr lang="en-US"/>
          </a:p>
        </p:txBody>
      </p:sp>
      <p:sp>
        <p:nvSpPr>
          <p:cNvPr id="12293" name="Line 8"/>
          <p:cNvSpPr>
            <a:spLocks noChangeShapeType="1"/>
          </p:cNvSpPr>
          <p:nvPr/>
        </p:nvSpPr>
        <p:spPr bwMode="auto">
          <a:xfrm>
            <a:off x="6327776" y="5659438"/>
            <a:ext cx="0" cy="103187"/>
          </a:xfrm>
          <a:prstGeom prst="line">
            <a:avLst/>
          </a:prstGeom>
          <a:noFill/>
          <a:ln w="38100">
            <a:solidFill>
              <a:srgbClr val="2714B9"/>
            </a:solidFill>
            <a:round/>
            <a:headEnd/>
            <a:tailEnd/>
          </a:ln>
        </p:spPr>
        <p:txBody>
          <a:bodyPr wrap="none" anchor="ctr"/>
          <a:lstStyle/>
          <a:p>
            <a:endParaRPr lang="en-US"/>
          </a:p>
        </p:txBody>
      </p:sp>
      <p:sp>
        <p:nvSpPr>
          <p:cNvPr id="12295" name="Freeform 10"/>
          <p:cNvSpPr>
            <a:spLocks/>
          </p:cNvSpPr>
          <p:nvPr/>
        </p:nvSpPr>
        <p:spPr bwMode="auto">
          <a:xfrm>
            <a:off x="1873251" y="2008189"/>
            <a:ext cx="6524625" cy="3706812"/>
          </a:xfrm>
          <a:custGeom>
            <a:avLst/>
            <a:gdLst>
              <a:gd name="T0" fmla="*/ 0 w 4812"/>
              <a:gd name="T1" fmla="*/ 0 h 2671"/>
              <a:gd name="T2" fmla="*/ 0 w 4812"/>
              <a:gd name="T3" fmla="*/ 2147483647 h 2671"/>
              <a:gd name="T4" fmla="*/ 2147483647 w 4812"/>
              <a:gd name="T5" fmla="*/ 2147483647 h 2671"/>
              <a:gd name="T6" fmla="*/ 0 60000 65536"/>
              <a:gd name="T7" fmla="*/ 0 60000 65536"/>
              <a:gd name="T8" fmla="*/ 0 60000 65536"/>
              <a:gd name="T9" fmla="*/ 0 w 4812"/>
              <a:gd name="T10" fmla="*/ 0 h 2671"/>
              <a:gd name="T11" fmla="*/ 4812 w 4812"/>
              <a:gd name="T12" fmla="*/ 2671 h 2671"/>
            </a:gdLst>
            <a:ahLst/>
            <a:cxnLst>
              <a:cxn ang="T6">
                <a:pos x="T0" y="T1"/>
              </a:cxn>
              <a:cxn ang="T7">
                <a:pos x="T2" y="T3"/>
              </a:cxn>
              <a:cxn ang="T8">
                <a:pos x="T4" y="T5"/>
              </a:cxn>
            </a:cxnLst>
            <a:rect l="T9" t="T10" r="T11" b="T12"/>
            <a:pathLst>
              <a:path w="4812" h="2671">
                <a:moveTo>
                  <a:pt x="0" y="0"/>
                </a:moveTo>
                <a:lnTo>
                  <a:pt x="0" y="2671"/>
                </a:lnTo>
                <a:lnTo>
                  <a:pt x="4812" y="2671"/>
                </a:lnTo>
              </a:path>
            </a:pathLst>
          </a:custGeom>
          <a:noFill/>
          <a:ln w="28575">
            <a:solidFill>
              <a:srgbClr val="2714B9"/>
            </a:solidFill>
            <a:round/>
            <a:headEnd type="triangle" w="med" len="med"/>
            <a:tailEnd type="triangle" w="med" len="med"/>
          </a:ln>
        </p:spPr>
        <p:txBody>
          <a:bodyPr wrap="none" anchor="ctr"/>
          <a:lstStyle/>
          <a:p>
            <a:endParaRPr lang="en-US"/>
          </a:p>
        </p:txBody>
      </p:sp>
      <p:sp>
        <p:nvSpPr>
          <p:cNvPr id="12296" name="Text Box 11"/>
          <p:cNvSpPr txBox="1">
            <a:spLocks noChangeArrowheads="1"/>
          </p:cNvSpPr>
          <p:nvPr/>
        </p:nvSpPr>
        <p:spPr bwMode="auto">
          <a:xfrm>
            <a:off x="2511426"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2010</a:t>
            </a:r>
          </a:p>
        </p:txBody>
      </p:sp>
      <p:sp>
        <p:nvSpPr>
          <p:cNvPr id="12297" name="Text Box 12"/>
          <p:cNvSpPr txBox="1">
            <a:spLocks noChangeArrowheads="1"/>
          </p:cNvSpPr>
          <p:nvPr/>
        </p:nvSpPr>
        <p:spPr bwMode="auto">
          <a:xfrm>
            <a:off x="6056314"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2020</a:t>
            </a:r>
          </a:p>
        </p:txBody>
      </p:sp>
      <p:sp>
        <p:nvSpPr>
          <p:cNvPr id="12298" name="Text Box 13"/>
          <p:cNvSpPr txBox="1">
            <a:spLocks noChangeArrowheads="1"/>
          </p:cNvSpPr>
          <p:nvPr/>
        </p:nvSpPr>
        <p:spPr bwMode="auto">
          <a:xfrm>
            <a:off x="7783514"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2025</a:t>
            </a:r>
          </a:p>
        </p:txBody>
      </p:sp>
      <p:sp>
        <p:nvSpPr>
          <p:cNvPr id="12299" name="Text Box 14"/>
          <p:cNvSpPr txBox="1">
            <a:spLocks noChangeArrowheads="1"/>
          </p:cNvSpPr>
          <p:nvPr/>
        </p:nvSpPr>
        <p:spPr bwMode="auto">
          <a:xfrm rot="-5400000">
            <a:off x="1320007" y="3991769"/>
            <a:ext cx="835025" cy="274638"/>
          </a:xfrm>
          <a:prstGeom prst="rect">
            <a:avLst/>
          </a:prstGeom>
          <a:noFill/>
          <a:ln w="12700">
            <a:noFill/>
            <a:miter lim="800000"/>
            <a:headEnd/>
            <a:tailEnd/>
          </a:ln>
        </p:spPr>
        <p:txBody>
          <a:bodyPr wrap="none">
            <a:spAutoFit/>
          </a:bodyPr>
          <a:lstStyle/>
          <a:p>
            <a:r>
              <a:rPr lang="en-GB" sz="1200">
                <a:latin typeface="Tahoma" pitchFamily="34" charset="0"/>
                <a:ea typeface="ＭＳ Ｐゴシック" charset="-128"/>
              </a:rPr>
              <a:t>Maturity</a:t>
            </a:r>
          </a:p>
        </p:txBody>
      </p:sp>
      <p:sp>
        <p:nvSpPr>
          <p:cNvPr id="12300" name="Rectangle 15"/>
          <p:cNvSpPr>
            <a:spLocks noChangeArrowheads="1"/>
          </p:cNvSpPr>
          <p:nvPr/>
        </p:nvSpPr>
        <p:spPr bwMode="auto">
          <a:xfrm>
            <a:off x="442913" y="1727200"/>
            <a:ext cx="7808912" cy="307975"/>
          </a:xfrm>
          <a:prstGeom prst="rect">
            <a:avLst/>
          </a:prstGeom>
          <a:solidFill>
            <a:schemeClr val="accent1"/>
          </a:solidFill>
          <a:ln w="12700">
            <a:solidFill>
              <a:schemeClr val="tx1"/>
            </a:solidFill>
            <a:miter lim="800000"/>
            <a:headEnd/>
            <a:tailEnd/>
          </a:ln>
        </p:spPr>
        <p:txBody>
          <a:bodyPr wrap="none" anchor="ctr"/>
          <a:lstStyle/>
          <a:p>
            <a:r>
              <a:rPr lang="en-GB" sz="1400">
                <a:latin typeface="Tahoma" pitchFamily="34" charset="0"/>
                <a:ea typeface="ＭＳ Ｐゴシック" charset="-128"/>
              </a:rPr>
              <a:t>MBSE Capability</a:t>
            </a:r>
          </a:p>
        </p:txBody>
      </p:sp>
      <p:sp>
        <p:nvSpPr>
          <p:cNvPr id="12301" name="AutoShape 16"/>
          <p:cNvSpPr>
            <a:spLocks noChangeArrowheads="1"/>
          </p:cNvSpPr>
          <p:nvPr/>
        </p:nvSpPr>
        <p:spPr bwMode="auto">
          <a:xfrm rot="-1873602">
            <a:off x="1717676" y="3883025"/>
            <a:ext cx="5921375" cy="190500"/>
          </a:xfrm>
          <a:prstGeom prst="homePlate">
            <a:avLst>
              <a:gd name="adj" fmla="val 167073"/>
            </a:avLst>
          </a:prstGeom>
          <a:solidFill>
            <a:schemeClr val="accent1"/>
          </a:solidFill>
          <a:ln w="12700">
            <a:solidFill>
              <a:schemeClr val="tx1"/>
            </a:solidFill>
            <a:miter lim="800000"/>
            <a:headEnd/>
            <a:tailEnd/>
          </a:ln>
        </p:spPr>
        <p:txBody>
          <a:bodyPr wrap="none" anchor="ctr"/>
          <a:lstStyle/>
          <a:p>
            <a:endParaRPr lang="en-US"/>
          </a:p>
        </p:txBody>
      </p:sp>
      <p:sp>
        <p:nvSpPr>
          <p:cNvPr id="12302" name="Text Box 17"/>
          <p:cNvSpPr txBox="1">
            <a:spLocks noChangeArrowheads="1"/>
          </p:cNvSpPr>
          <p:nvPr/>
        </p:nvSpPr>
        <p:spPr bwMode="auto">
          <a:xfrm>
            <a:off x="458788" y="5187950"/>
            <a:ext cx="1573212" cy="461963"/>
          </a:xfrm>
          <a:prstGeom prst="rect">
            <a:avLst/>
          </a:prstGeom>
          <a:noFill/>
          <a:ln w="12700">
            <a:noFill/>
            <a:miter lim="800000"/>
            <a:headEnd/>
            <a:tailEnd/>
          </a:ln>
        </p:spPr>
        <p:txBody>
          <a:bodyPr wrap="none">
            <a:spAutoFit/>
          </a:bodyPr>
          <a:lstStyle/>
          <a:p>
            <a:r>
              <a:rPr lang="en-GB" sz="1200">
                <a:latin typeface="Tahoma" pitchFamily="34" charset="0"/>
                <a:ea typeface="ＭＳ Ｐゴシック" charset="-128"/>
              </a:rPr>
              <a:t>Ad Hoc MBSE</a:t>
            </a:r>
          </a:p>
          <a:p>
            <a:r>
              <a:rPr lang="en-GB" sz="1200">
                <a:latin typeface="Tahoma" pitchFamily="34" charset="0"/>
                <a:ea typeface="ＭＳ Ｐゴシック" charset="-128"/>
              </a:rPr>
              <a:t>Document Centric</a:t>
            </a:r>
          </a:p>
        </p:txBody>
      </p:sp>
      <p:sp>
        <p:nvSpPr>
          <p:cNvPr id="12303" name="Text Box 18"/>
          <p:cNvSpPr txBox="1">
            <a:spLocks noChangeArrowheads="1"/>
          </p:cNvSpPr>
          <p:nvPr/>
        </p:nvSpPr>
        <p:spPr bwMode="auto">
          <a:xfrm>
            <a:off x="2520951" y="5819775"/>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2010</a:t>
            </a:r>
          </a:p>
        </p:txBody>
      </p:sp>
      <p:sp>
        <p:nvSpPr>
          <p:cNvPr id="12304" name="Text Box 19"/>
          <p:cNvSpPr txBox="1">
            <a:spLocks noChangeArrowheads="1"/>
          </p:cNvSpPr>
          <p:nvPr/>
        </p:nvSpPr>
        <p:spPr bwMode="auto">
          <a:xfrm>
            <a:off x="465138" y="3760788"/>
            <a:ext cx="931862" cy="646112"/>
          </a:xfrm>
          <a:prstGeom prst="rect">
            <a:avLst/>
          </a:prstGeom>
          <a:noFill/>
          <a:ln w="12700">
            <a:noFill/>
            <a:miter lim="800000"/>
            <a:headEnd/>
            <a:tailEnd/>
          </a:ln>
        </p:spPr>
        <p:txBody>
          <a:bodyPr>
            <a:spAutoFit/>
          </a:bodyPr>
          <a:lstStyle/>
          <a:p>
            <a:r>
              <a:rPr lang="en-GB" sz="1200">
                <a:latin typeface="Tahoma" pitchFamily="34" charset="0"/>
                <a:ea typeface="ＭＳ Ｐゴシック" charset="-128"/>
              </a:rPr>
              <a:t>Well Defined MBSE</a:t>
            </a:r>
          </a:p>
        </p:txBody>
      </p:sp>
      <p:sp>
        <p:nvSpPr>
          <p:cNvPr id="12305" name="Text Box 20"/>
          <p:cNvSpPr txBox="1">
            <a:spLocks noChangeArrowheads="1"/>
          </p:cNvSpPr>
          <p:nvPr/>
        </p:nvSpPr>
        <p:spPr bwMode="auto">
          <a:xfrm>
            <a:off x="457200" y="2597150"/>
            <a:ext cx="1687513" cy="646113"/>
          </a:xfrm>
          <a:prstGeom prst="rect">
            <a:avLst/>
          </a:prstGeom>
          <a:noFill/>
          <a:ln w="12700">
            <a:noFill/>
            <a:miter lim="800000"/>
            <a:headEnd/>
            <a:tailEnd/>
          </a:ln>
        </p:spPr>
        <p:txBody>
          <a:bodyPr wrap="none">
            <a:spAutoFit/>
          </a:bodyPr>
          <a:lstStyle/>
          <a:p>
            <a:r>
              <a:rPr lang="en-GB" sz="1200" dirty="0">
                <a:latin typeface="Tahoma" pitchFamily="34" charset="0"/>
                <a:ea typeface="ＭＳ Ｐゴシック" charset="-128"/>
              </a:rPr>
              <a:t>Institutionalized</a:t>
            </a:r>
          </a:p>
          <a:p>
            <a:r>
              <a:rPr lang="en-GB" sz="1200" dirty="0">
                <a:latin typeface="Tahoma" pitchFamily="34" charset="0"/>
                <a:ea typeface="ＭＳ Ｐゴシック" charset="-128"/>
              </a:rPr>
              <a:t>MBSE across </a:t>
            </a:r>
          </a:p>
          <a:p>
            <a:r>
              <a:rPr lang="en-GB" sz="1200" dirty="0">
                <a:latin typeface="Tahoma" pitchFamily="34" charset="0"/>
                <a:ea typeface="ＭＳ Ｐゴシック" charset="-128"/>
              </a:rPr>
              <a:t>Academia/Industry</a:t>
            </a:r>
          </a:p>
        </p:txBody>
      </p:sp>
      <p:sp>
        <p:nvSpPr>
          <p:cNvPr id="12306" name="Text Box 21"/>
          <p:cNvSpPr txBox="1">
            <a:spLocks noChangeArrowheads="1"/>
          </p:cNvSpPr>
          <p:nvPr/>
        </p:nvSpPr>
        <p:spPr bwMode="auto">
          <a:xfrm>
            <a:off x="2200276" y="1719263"/>
            <a:ext cx="1481138" cy="244475"/>
          </a:xfrm>
          <a:prstGeom prst="rect">
            <a:avLst/>
          </a:prstGeom>
          <a:noFill/>
          <a:ln w="12700">
            <a:noFill/>
            <a:miter lim="800000"/>
            <a:headEnd/>
            <a:tailEnd/>
          </a:ln>
        </p:spPr>
        <p:txBody>
          <a:bodyPr wrap="none">
            <a:spAutoFit/>
          </a:bodyPr>
          <a:lstStyle/>
          <a:p>
            <a:r>
              <a:rPr lang="en-GB" sz="1000">
                <a:latin typeface="Tahoma" pitchFamily="34" charset="0"/>
                <a:ea typeface="ＭＳ Ｐゴシック" charset="-128"/>
              </a:rPr>
              <a:t>Reduced cycle times</a:t>
            </a:r>
          </a:p>
        </p:txBody>
      </p:sp>
      <p:sp>
        <p:nvSpPr>
          <p:cNvPr id="12307" name="Text Box 22"/>
          <p:cNvSpPr txBox="1">
            <a:spLocks noChangeArrowheads="1"/>
          </p:cNvSpPr>
          <p:nvPr/>
        </p:nvSpPr>
        <p:spPr bwMode="auto">
          <a:xfrm>
            <a:off x="276225" y="776288"/>
            <a:ext cx="171450" cy="336550"/>
          </a:xfrm>
          <a:prstGeom prst="rect">
            <a:avLst/>
          </a:prstGeom>
          <a:noFill/>
          <a:ln w="12700">
            <a:noFill/>
            <a:miter lim="800000"/>
            <a:headEnd/>
            <a:tailEnd/>
          </a:ln>
        </p:spPr>
        <p:txBody>
          <a:bodyPr>
            <a:spAutoFit/>
          </a:bodyPr>
          <a:lstStyle/>
          <a:p>
            <a:pPr>
              <a:spcBef>
                <a:spcPct val="50000"/>
              </a:spcBef>
            </a:pPr>
            <a:endParaRPr lang="en-GB" sz="1600">
              <a:latin typeface="Tahoma" pitchFamily="34" charset="0"/>
              <a:ea typeface="ＭＳ Ｐゴシック" charset="-128"/>
            </a:endParaRPr>
          </a:p>
        </p:txBody>
      </p:sp>
      <p:sp>
        <p:nvSpPr>
          <p:cNvPr id="12308" name="Text Box 23"/>
          <p:cNvSpPr txBox="1">
            <a:spLocks noChangeArrowheads="1"/>
          </p:cNvSpPr>
          <p:nvPr/>
        </p:nvSpPr>
        <p:spPr bwMode="auto">
          <a:xfrm>
            <a:off x="5075239" y="1690688"/>
            <a:ext cx="3160712" cy="396875"/>
          </a:xfrm>
          <a:prstGeom prst="rect">
            <a:avLst/>
          </a:prstGeom>
          <a:noFill/>
          <a:ln w="12700">
            <a:noFill/>
            <a:miter lim="800000"/>
            <a:headEnd/>
            <a:tailEnd/>
          </a:ln>
        </p:spPr>
        <p:txBody>
          <a:bodyPr>
            <a:spAutoFit/>
          </a:bodyPr>
          <a:lstStyle/>
          <a:p>
            <a:r>
              <a:rPr lang="en-GB" sz="1000">
                <a:latin typeface="Tahoma" pitchFamily="34" charset="0"/>
                <a:ea typeface="ＭＳ Ｐゴシック" charset="-128"/>
              </a:rPr>
              <a:t>Design optimization across broad trade space</a:t>
            </a:r>
          </a:p>
          <a:p>
            <a:r>
              <a:rPr lang="en-GB" sz="1000">
                <a:latin typeface="Tahoma" pitchFamily="34" charset="0"/>
                <a:ea typeface="ＭＳ Ｐゴシック" charset="-128"/>
              </a:rPr>
              <a:t>Cross domain effects based analysis</a:t>
            </a:r>
          </a:p>
        </p:txBody>
      </p:sp>
      <p:sp>
        <p:nvSpPr>
          <p:cNvPr id="12309" name="Text Box 24"/>
          <p:cNvSpPr txBox="1">
            <a:spLocks noChangeArrowheads="1"/>
          </p:cNvSpPr>
          <p:nvPr/>
        </p:nvSpPr>
        <p:spPr bwMode="auto">
          <a:xfrm>
            <a:off x="3625851" y="1708150"/>
            <a:ext cx="1370013" cy="396875"/>
          </a:xfrm>
          <a:prstGeom prst="rect">
            <a:avLst/>
          </a:prstGeom>
          <a:noFill/>
          <a:ln w="12700">
            <a:noFill/>
            <a:miter lim="800000"/>
            <a:headEnd/>
            <a:tailEnd/>
          </a:ln>
        </p:spPr>
        <p:txBody>
          <a:bodyPr wrap="none">
            <a:spAutoFit/>
          </a:bodyPr>
          <a:lstStyle/>
          <a:p>
            <a:r>
              <a:rPr lang="en-GB" sz="1000">
                <a:latin typeface="Tahoma" pitchFamily="34" charset="0"/>
                <a:ea typeface="ＭＳ Ｐゴシック" charset="-128"/>
              </a:rPr>
              <a:t>System of systems</a:t>
            </a:r>
          </a:p>
          <a:p>
            <a:r>
              <a:rPr lang="en-GB" sz="1000">
                <a:latin typeface="Tahoma" pitchFamily="34" charset="0"/>
                <a:ea typeface="ＭＳ Ｐゴシック" charset="-128"/>
              </a:rPr>
              <a:t>interoperability</a:t>
            </a:r>
          </a:p>
        </p:txBody>
      </p:sp>
      <p:sp>
        <p:nvSpPr>
          <p:cNvPr id="252953" name="Text Box 25"/>
          <p:cNvSpPr txBox="1">
            <a:spLocks noChangeArrowheads="1"/>
          </p:cNvSpPr>
          <p:nvPr/>
        </p:nvSpPr>
        <p:spPr bwMode="auto">
          <a:xfrm>
            <a:off x="2076451" y="2266950"/>
            <a:ext cx="3607206" cy="369332"/>
          </a:xfrm>
          <a:prstGeom prst="rect">
            <a:avLst/>
          </a:prstGeom>
          <a:noFill/>
          <a:ln w="12700">
            <a:noFill/>
            <a:miter lim="800000"/>
            <a:headEnd/>
            <a:tailEnd/>
          </a:ln>
          <a:effectLst/>
        </p:spPr>
        <p:txBody>
          <a:bodyPr wrap="none">
            <a:spAutoFit/>
          </a:bodyPr>
          <a:lstStyle/>
          <a:p>
            <a:pPr>
              <a:defRPr/>
            </a:pPr>
            <a:r>
              <a:rPr lang="en-US" dirty="0">
                <a:solidFill>
                  <a:srgbClr val="002060"/>
                </a:solidFill>
                <a:latin typeface="Tahoma" pitchFamily="34" charset="0"/>
                <a:ea typeface="ＭＳ Ｐゴシック" pitchFamily="1" charset="-128"/>
              </a:rPr>
              <a:t>Extending Maturity and Capability</a:t>
            </a:r>
          </a:p>
        </p:txBody>
      </p:sp>
      <p:sp>
        <p:nvSpPr>
          <p:cNvPr id="252954" name="Rectangle 26"/>
          <p:cNvSpPr>
            <a:spLocks noChangeArrowheads="1"/>
          </p:cNvSpPr>
          <p:nvPr/>
        </p:nvSpPr>
        <p:spPr bwMode="auto">
          <a:xfrm>
            <a:off x="4892676" y="2897188"/>
            <a:ext cx="2767013" cy="400050"/>
          </a:xfrm>
          <a:prstGeom prst="rect">
            <a:avLst/>
          </a:prstGeom>
          <a:solidFill>
            <a:schemeClr val="accent1">
              <a:lumMod val="20000"/>
              <a:lumOff val="80000"/>
            </a:schemeClr>
          </a:solidFill>
          <a:ln w="28575">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Distributed &amp; secure model repositories</a:t>
            </a:r>
          </a:p>
          <a:p>
            <a:pPr algn="ctr">
              <a:defRPr/>
            </a:pPr>
            <a:r>
              <a:rPr lang="en-GB" sz="1000" dirty="0">
                <a:solidFill>
                  <a:srgbClr val="002060"/>
                </a:solidFill>
                <a:latin typeface="Tahoma" pitchFamily="34" charset="0"/>
                <a:ea typeface="ＭＳ Ｐゴシック" pitchFamily="1" charset="-128"/>
              </a:rPr>
              <a:t>crossing multiple domains</a:t>
            </a:r>
            <a:endParaRPr lang="en-US" sz="1000" i="1" dirty="0">
              <a:solidFill>
                <a:srgbClr val="002060"/>
              </a:solidFill>
              <a:effectLst>
                <a:outerShdw blurRad="38100" dist="38100" dir="2700000" algn="tl">
                  <a:srgbClr val="000000"/>
                </a:outerShdw>
              </a:effectLst>
              <a:latin typeface="Tahoma" pitchFamily="34" charset="0"/>
              <a:ea typeface="ＭＳ Ｐゴシック" pitchFamily="1" charset="-128"/>
            </a:endParaRPr>
          </a:p>
        </p:txBody>
      </p:sp>
      <p:sp>
        <p:nvSpPr>
          <p:cNvPr id="252955" name="Rectangle 27"/>
          <p:cNvSpPr>
            <a:spLocks noChangeArrowheads="1"/>
          </p:cNvSpPr>
          <p:nvPr/>
        </p:nvSpPr>
        <p:spPr bwMode="auto">
          <a:xfrm>
            <a:off x="3830639" y="3506788"/>
            <a:ext cx="3254375" cy="246062"/>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Defined MBSE theory, ontology, and formalisms</a:t>
            </a:r>
            <a:endParaRPr lang="en-US" sz="1000" dirty="0">
              <a:solidFill>
                <a:srgbClr val="002060"/>
              </a:solidFill>
              <a:latin typeface="Tahoma" pitchFamily="34" charset="0"/>
              <a:ea typeface="ＭＳ Ｐゴシック" pitchFamily="1" charset="-128"/>
            </a:endParaRPr>
          </a:p>
        </p:txBody>
      </p:sp>
      <p:sp>
        <p:nvSpPr>
          <p:cNvPr id="252956" name="Rectangle 28"/>
          <p:cNvSpPr>
            <a:spLocks noChangeArrowheads="1"/>
          </p:cNvSpPr>
          <p:nvPr/>
        </p:nvSpPr>
        <p:spPr bwMode="auto">
          <a:xfrm>
            <a:off x="1882776" y="5184775"/>
            <a:ext cx="1925638" cy="246063"/>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Emerging MBSE standards</a:t>
            </a:r>
            <a:endParaRPr lang="en-US" sz="1000" dirty="0">
              <a:solidFill>
                <a:srgbClr val="002060"/>
              </a:solidFill>
              <a:latin typeface="Tahoma" pitchFamily="34" charset="0"/>
              <a:ea typeface="ＭＳ Ｐゴシック" pitchFamily="1" charset="-128"/>
            </a:endParaRPr>
          </a:p>
        </p:txBody>
      </p:sp>
      <p:sp>
        <p:nvSpPr>
          <p:cNvPr id="252957" name="Rectangle 29"/>
          <p:cNvSpPr>
            <a:spLocks noChangeArrowheads="1"/>
          </p:cNvSpPr>
          <p:nvPr/>
        </p:nvSpPr>
        <p:spPr bwMode="auto">
          <a:xfrm>
            <a:off x="2411414" y="4543425"/>
            <a:ext cx="2584450" cy="400050"/>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Matured MBSE methods and metrics,</a:t>
            </a:r>
          </a:p>
          <a:p>
            <a:pPr algn="ctr">
              <a:defRPr/>
            </a:pPr>
            <a:r>
              <a:rPr lang="en-GB" sz="1000" dirty="0">
                <a:solidFill>
                  <a:srgbClr val="002060"/>
                </a:solidFill>
                <a:latin typeface="Tahoma" pitchFamily="34" charset="0"/>
                <a:ea typeface="ＭＳ Ｐゴシック" pitchFamily="1" charset="-128"/>
              </a:rPr>
              <a:t>Integrated  System/HW/SW models</a:t>
            </a:r>
            <a:endParaRPr lang="en-US" sz="1000" dirty="0">
              <a:solidFill>
                <a:srgbClr val="002060"/>
              </a:solidFill>
              <a:latin typeface="Tahoma" pitchFamily="34" charset="0"/>
              <a:ea typeface="ＭＳ Ｐゴシック" pitchFamily="1" charset="-128"/>
            </a:endParaRPr>
          </a:p>
        </p:txBody>
      </p:sp>
      <p:sp>
        <p:nvSpPr>
          <p:cNvPr id="252958" name="Rectangle 30"/>
          <p:cNvSpPr>
            <a:spLocks noChangeArrowheads="1"/>
          </p:cNvSpPr>
          <p:nvPr/>
        </p:nvSpPr>
        <p:spPr bwMode="auto">
          <a:xfrm>
            <a:off x="2995614" y="3952875"/>
            <a:ext cx="3024187" cy="400050"/>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Architecture model integrated </a:t>
            </a:r>
          </a:p>
          <a:p>
            <a:pPr algn="ctr">
              <a:defRPr/>
            </a:pPr>
            <a:r>
              <a:rPr lang="en-GB" sz="1000" dirty="0">
                <a:solidFill>
                  <a:srgbClr val="002060"/>
                </a:solidFill>
                <a:latin typeface="Tahoma" pitchFamily="34" charset="0"/>
                <a:ea typeface="ＭＳ Ｐゴシック" pitchFamily="1" charset="-128"/>
              </a:rPr>
              <a:t>with Simulation, Analysis, and Visualization</a:t>
            </a:r>
            <a:endParaRPr lang="en-US" sz="1000" dirty="0">
              <a:solidFill>
                <a:srgbClr val="002060"/>
              </a:solidFill>
              <a:latin typeface="Tahoma" pitchFamily="34" charset="0"/>
              <a:ea typeface="ＭＳ Ｐゴシック" pitchFamily="1" charset="-128"/>
            </a:endParaRPr>
          </a:p>
        </p:txBody>
      </p:sp>
      <p:sp>
        <p:nvSpPr>
          <p:cNvPr id="12316" name="Text Box 31"/>
          <p:cNvSpPr txBox="1">
            <a:spLocks noChangeArrowheads="1"/>
          </p:cNvSpPr>
          <p:nvPr/>
        </p:nvSpPr>
        <p:spPr bwMode="auto">
          <a:xfrm>
            <a:off x="5100639" y="4370387"/>
            <a:ext cx="3246437" cy="1368425"/>
          </a:xfrm>
          <a:prstGeom prst="rect">
            <a:avLst/>
          </a:prstGeom>
          <a:noFill/>
          <a:ln w="9525">
            <a:noFill/>
            <a:miter lim="800000"/>
            <a:headEnd/>
            <a:tailEnd/>
          </a:ln>
        </p:spPr>
        <p:txBody>
          <a:bodyPr wrap="none">
            <a:spAutoFit/>
          </a:bodyPr>
          <a:lstStyle/>
          <a:p>
            <a:pPr>
              <a:buFontTx/>
              <a:buChar char="•"/>
            </a:pPr>
            <a:r>
              <a:rPr lang="en-US" sz="1400" dirty="0">
                <a:solidFill>
                  <a:srgbClr val="333399"/>
                </a:solidFill>
                <a:ea typeface="ＭＳ Ｐゴシック" charset="-128"/>
              </a:rPr>
              <a:t>Planning &amp; Support</a:t>
            </a:r>
          </a:p>
          <a:p>
            <a:pPr>
              <a:buFontTx/>
              <a:buChar char="•"/>
            </a:pPr>
            <a:r>
              <a:rPr lang="en-US" sz="1400" dirty="0">
                <a:solidFill>
                  <a:srgbClr val="333399"/>
                </a:solidFill>
                <a:ea typeface="ＭＳ Ｐゴシック" charset="-128"/>
              </a:rPr>
              <a:t>Research</a:t>
            </a:r>
          </a:p>
          <a:p>
            <a:pPr>
              <a:buFontTx/>
              <a:buChar char="•"/>
            </a:pPr>
            <a:r>
              <a:rPr lang="en-US" sz="1400" dirty="0">
                <a:solidFill>
                  <a:srgbClr val="333399"/>
                </a:solidFill>
                <a:ea typeface="ＭＳ Ｐゴシック" charset="-128"/>
              </a:rPr>
              <a:t>Standards Development</a:t>
            </a:r>
          </a:p>
          <a:p>
            <a:pPr>
              <a:buFontTx/>
              <a:buChar char="•"/>
            </a:pPr>
            <a:r>
              <a:rPr lang="en-US" sz="1400" dirty="0">
                <a:solidFill>
                  <a:srgbClr val="333399"/>
                </a:solidFill>
                <a:ea typeface="ＭＳ Ｐゴシック" charset="-128"/>
              </a:rPr>
              <a:t>Processes, Practices, &amp; Methods</a:t>
            </a:r>
          </a:p>
          <a:p>
            <a:pPr>
              <a:buFontTx/>
              <a:buChar char="•"/>
            </a:pPr>
            <a:r>
              <a:rPr lang="en-US" sz="1400" dirty="0">
                <a:solidFill>
                  <a:srgbClr val="333399"/>
                </a:solidFill>
                <a:ea typeface="ＭＳ Ｐゴシック" charset="-128"/>
              </a:rPr>
              <a:t>Tools &amp; Technology Enhancements</a:t>
            </a:r>
          </a:p>
          <a:p>
            <a:pPr>
              <a:buFontTx/>
              <a:buChar char="•"/>
            </a:pPr>
            <a:r>
              <a:rPr lang="en-US" sz="1400" dirty="0">
                <a:solidFill>
                  <a:srgbClr val="333399"/>
                </a:solidFill>
                <a:ea typeface="ＭＳ Ｐゴシック" charset="-128"/>
              </a:rPr>
              <a:t>Outreach, Training &amp; Education</a:t>
            </a:r>
          </a:p>
        </p:txBody>
      </p:sp>
      <p:sp>
        <p:nvSpPr>
          <p:cNvPr id="12317" name="Text Box 32"/>
          <p:cNvSpPr txBox="1">
            <a:spLocks noChangeArrowheads="1"/>
          </p:cNvSpPr>
          <p:nvPr/>
        </p:nvSpPr>
        <p:spPr bwMode="auto">
          <a:xfrm>
            <a:off x="6030914" y="3886200"/>
            <a:ext cx="1866900" cy="517525"/>
          </a:xfrm>
          <a:prstGeom prst="rect">
            <a:avLst/>
          </a:prstGeom>
          <a:noFill/>
          <a:ln w="9525">
            <a:noFill/>
            <a:miter lim="800000"/>
            <a:headEnd/>
            <a:tailEnd/>
          </a:ln>
        </p:spPr>
        <p:txBody>
          <a:bodyPr wrap="none">
            <a:spAutoFit/>
          </a:bodyPr>
          <a:lstStyle/>
          <a:p>
            <a:r>
              <a:rPr lang="en-US" sz="1400">
                <a:solidFill>
                  <a:srgbClr val="333399"/>
                </a:solidFill>
                <a:ea typeface="ＭＳ Ｐゴシック" charset="-128"/>
              </a:rPr>
              <a:t>Refer to activities in</a:t>
            </a:r>
          </a:p>
          <a:p>
            <a:r>
              <a:rPr lang="en-US" sz="1400">
                <a:solidFill>
                  <a:srgbClr val="333399"/>
                </a:solidFill>
                <a:ea typeface="ＭＳ Ｐゴシック" charset="-128"/>
              </a:rPr>
              <a:t>the following areas:</a:t>
            </a:r>
          </a:p>
        </p:txBody>
      </p:sp>
      <p:sp>
        <p:nvSpPr>
          <p:cNvPr id="12318" name="AutoShape 33"/>
          <p:cNvSpPr>
            <a:spLocks/>
          </p:cNvSpPr>
          <p:nvPr/>
        </p:nvSpPr>
        <p:spPr bwMode="auto">
          <a:xfrm>
            <a:off x="8093076" y="4405313"/>
            <a:ext cx="317500" cy="1303337"/>
          </a:xfrm>
          <a:prstGeom prst="rightBrace">
            <a:avLst>
              <a:gd name="adj1" fmla="val 34208"/>
              <a:gd name="adj2" fmla="val 50000"/>
            </a:avLst>
          </a:prstGeom>
          <a:noFill/>
          <a:ln w="9525">
            <a:solidFill>
              <a:schemeClr val="tx1"/>
            </a:solidFill>
            <a:round/>
            <a:headEnd/>
            <a:tailEnd/>
          </a:ln>
        </p:spPr>
        <p:txBody>
          <a:bodyPr wrap="none" anchor="ctr"/>
          <a:lstStyle/>
          <a:p>
            <a:endParaRPr lang="en-US"/>
          </a:p>
        </p:txBody>
      </p:sp>
      <p:pic>
        <p:nvPicPr>
          <p:cNvPr id="35"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838200" y="0"/>
            <a:ext cx="6248400" cy="954088"/>
          </a:xfrm>
        </p:spPr>
        <p:txBody>
          <a:bodyPr/>
          <a:lstStyle/>
          <a:p>
            <a:r>
              <a:rPr lang="en-US" dirty="0" smtClean="0">
                <a:latin typeface="Arial" charset="0"/>
              </a:rPr>
              <a:t>MBSE Initiative Forums</a:t>
            </a:r>
          </a:p>
        </p:txBody>
      </p:sp>
      <p:sp>
        <p:nvSpPr>
          <p:cNvPr id="4099" name="Rectangle 3"/>
          <p:cNvSpPr>
            <a:spLocks noGrp="1" noChangeArrowheads="1"/>
          </p:cNvSpPr>
          <p:nvPr>
            <p:ph type="body" idx="4294967295"/>
          </p:nvPr>
        </p:nvSpPr>
        <p:spPr>
          <a:xfrm>
            <a:off x="685800" y="1066800"/>
            <a:ext cx="8077200" cy="4876800"/>
          </a:xfrm>
        </p:spPr>
        <p:txBody>
          <a:bodyPr/>
          <a:lstStyle/>
          <a:p>
            <a:r>
              <a:rPr lang="en-US" sz="2400" dirty="0" smtClean="0">
                <a:latin typeface="Arial" charset="0"/>
              </a:rPr>
              <a:t>MBSE Webinars</a:t>
            </a:r>
          </a:p>
          <a:p>
            <a:pPr lvl="1"/>
            <a:r>
              <a:rPr lang="en-US" sz="2000" dirty="0" smtClean="0">
                <a:latin typeface="Arial" charset="0"/>
              </a:rPr>
              <a:t>10 webinars in 2011</a:t>
            </a:r>
          </a:p>
          <a:p>
            <a:pPr lvl="1"/>
            <a:r>
              <a:rPr lang="en-US" sz="2000" dirty="0" smtClean="0">
                <a:latin typeface="Arial" charset="0"/>
              </a:rPr>
              <a:t>Average session attendance  = 27</a:t>
            </a:r>
          </a:p>
          <a:p>
            <a:r>
              <a:rPr lang="en-US" sz="2400" dirty="0" smtClean="0">
                <a:latin typeface="Arial" charset="0"/>
              </a:rPr>
              <a:t>MBSE Wiki</a:t>
            </a:r>
          </a:p>
          <a:p>
            <a:pPr lvl="1"/>
            <a:r>
              <a:rPr lang="en-US" dirty="0" smtClean="0">
                <a:latin typeface="Arial" charset="0"/>
                <a:hlinkClick r:id="rId3"/>
              </a:rPr>
              <a:t>http://www.omgwiki.org/MBSE/doku.php</a:t>
            </a:r>
            <a:r>
              <a:rPr lang="en-US" dirty="0" smtClean="0">
                <a:latin typeface="Arial" charset="0"/>
              </a:rPr>
              <a:t> </a:t>
            </a:r>
          </a:p>
          <a:p>
            <a:pPr lvl="1"/>
            <a:r>
              <a:rPr lang="en-US" dirty="0" smtClean="0">
                <a:latin typeface="Arial" charset="0"/>
              </a:rPr>
              <a:t>Populated by MBSE Activity and Challenge Teams</a:t>
            </a:r>
          </a:p>
          <a:p>
            <a:pPr lvl="1"/>
            <a:r>
              <a:rPr lang="en-US" dirty="0" smtClean="0">
                <a:latin typeface="Arial" charset="0"/>
              </a:rPr>
              <a:t>Provides open forum to foster industry collaboration</a:t>
            </a:r>
          </a:p>
          <a:p>
            <a:r>
              <a:rPr lang="en-US" sz="2400" dirty="0" smtClean="0">
                <a:latin typeface="Arial" charset="0"/>
              </a:rPr>
              <a:t>MBSE Track at IS 2011</a:t>
            </a:r>
          </a:p>
          <a:p>
            <a:pPr lvl="1"/>
            <a:r>
              <a:rPr lang="en-US" dirty="0" smtClean="0">
                <a:latin typeface="Arial" charset="0"/>
              </a:rPr>
              <a:t>Papers, Tutorials</a:t>
            </a:r>
            <a:r>
              <a:rPr lang="en-US" smtClean="0">
                <a:latin typeface="Arial" charset="0"/>
              </a:rPr>
              <a:t>, Panel</a:t>
            </a:r>
            <a:endParaRPr lang="en-US" dirty="0" smtClean="0">
              <a:latin typeface="Arial" charset="0"/>
            </a:endParaRPr>
          </a:p>
          <a:p>
            <a:r>
              <a:rPr lang="en-US" sz="2400" dirty="0" smtClean="0">
                <a:latin typeface="Arial" charset="0"/>
              </a:rPr>
              <a:t>MBSE Workshop at IW</a:t>
            </a:r>
          </a:p>
          <a:p>
            <a:endParaRPr lang="en-US" dirty="0" smtClean="0">
              <a:latin typeface="Arial" charset="0"/>
            </a:endParaRPr>
          </a:p>
        </p:txBody>
      </p:sp>
      <p:sp>
        <p:nvSpPr>
          <p:cNvPr id="4" name="Slide Number Placeholder 3"/>
          <p:cNvSpPr>
            <a:spLocks noGrp="1"/>
          </p:cNvSpPr>
          <p:nvPr>
            <p:ph type="sldNum" sz="quarter" idx="4294967295"/>
          </p:nvPr>
        </p:nvSpPr>
        <p:spPr>
          <a:xfrm>
            <a:off x="8001000" y="6443663"/>
            <a:ext cx="588963" cy="414337"/>
          </a:xfrm>
          <a:prstGeom prst="rect">
            <a:avLst/>
          </a:prstGeom>
        </p:spPr>
        <p:txBody>
          <a:bodyPr/>
          <a:lstStyle/>
          <a:p>
            <a:pPr algn="r">
              <a:defRPr/>
            </a:pPr>
            <a:fld id="{D55296A0-8577-4C6B-80E8-209071074A96}" type="slidenum">
              <a:rPr lang="en-US"/>
              <a:pPr algn="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295400" y="0"/>
            <a:ext cx="6248400" cy="954088"/>
          </a:xfrm>
        </p:spPr>
        <p:txBody>
          <a:bodyPr/>
          <a:lstStyle/>
          <a:p>
            <a:r>
              <a:rPr lang="en-US" dirty="0" smtClean="0">
                <a:latin typeface="Arial" charset="0"/>
              </a:rPr>
              <a:t>MBSE Leadership Team</a:t>
            </a:r>
          </a:p>
        </p:txBody>
      </p:sp>
      <p:sp>
        <p:nvSpPr>
          <p:cNvPr id="5123" name="Rectangle 3"/>
          <p:cNvSpPr>
            <a:spLocks noGrp="1" noChangeArrowheads="1"/>
          </p:cNvSpPr>
          <p:nvPr>
            <p:ph type="body" idx="4294967295"/>
          </p:nvPr>
        </p:nvSpPr>
        <p:spPr>
          <a:xfrm>
            <a:off x="1676400" y="838200"/>
            <a:ext cx="6858000" cy="4876800"/>
          </a:xfrm>
        </p:spPr>
        <p:txBody>
          <a:bodyPr/>
          <a:lstStyle/>
          <a:p>
            <a:pPr>
              <a:buFontTx/>
              <a:buNone/>
            </a:pPr>
            <a:r>
              <a:rPr lang="en-US" sz="1800" b="1" dirty="0" smtClean="0">
                <a:latin typeface="Arial" charset="0"/>
              </a:rPr>
              <a:t>Management</a:t>
            </a:r>
          </a:p>
          <a:p>
            <a:r>
              <a:rPr lang="en-US" sz="1800" dirty="0" smtClean="0">
                <a:latin typeface="Arial" charset="0"/>
              </a:rPr>
              <a:t>Chair Mark Sampson </a:t>
            </a:r>
          </a:p>
          <a:p>
            <a:r>
              <a:rPr lang="en-US" sz="1800" dirty="0" smtClean="0">
                <a:latin typeface="Arial" charset="0"/>
              </a:rPr>
              <a:t>Co-Chair Sandy Friedenthal </a:t>
            </a:r>
          </a:p>
          <a:p>
            <a:r>
              <a:rPr lang="en-US" sz="1800" dirty="0" smtClean="0">
                <a:latin typeface="Arial" charset="0"/>
              </a:rPr>
              <a:t>Webinars and Communications - Ray Jorgensen </a:t>
            </a:r>
          </a:p>
          <a:p>
            <a:pPr>
              <a:buFontTx/>
              <a:buNone/>
            </a:pPr>
            <a:r>
              <a:rPr lang="en-US" sz="1800" b="1" dirty="0" smtClean="0">
                <a:latin typeface="Arial" charset="0"/>
              </a:rPr>
              <a:t>Challenge Teams</a:t>
            </a:r>
          </a:p>
          <a:p>
            <a:r>
              <a:rPr lang="en-US" sz="1800" dirty="0" smtClean="0">
                <a:latin typeface="Arial" charset="0"/>
                <a:hlinkClick r:id="rId3" action="ppaction://hlinkfile" tooltip="mbse:modsim"/>
              </a:rPr>
              <a:t>Biomedical Modeling </a:t>
            </a:r>
            <a:r>
              <a:rPr lang="en-US" sz="1800" dirty="0" smtClean="0">
                <a:latin typeface="Arial" charset="0"/>
              </a:rPr>
              <a:t> Steve Corns </a:t>
            </a:r>
            <a:endParaRPr lang="en-US" sz="1800" dirty="0" smtClean="0">
              <a:latin typeface="Arial" charset="0"/>
              <a:hlinkClick r:id="rId3" action="ppaction://hlinkfile" tooltip="mbse:modsim"/>
            </a:endParaRPr>
          </a:p>
          <a:p>
            <a:r>
              <a:rPr lang="en-US" sz="1800" dirty="0" smtClean="0">
                <a:latin typeface="Arial" charset="0"/>
                <a:hlinkClick r:id="rId3" action="ppaction://hlinkfile" tooltip="mbse:modsim"/>
              </a:rPr>
              <a:t>Modeling and Simulation Interoperability</a:t>
            </a:r>
            <a:r>
              <a:rPr lang="en-US" sz="1800" dirty="0" smtClean="0">
                <a:latin typeface="Arial" charset="0"/>
              </a:rPr>
              <a:t> Russell Peak</a:t>
            </a:r>
          </a:p>
          <a:p>
            <a:r>
              <a:rPr lang="en-US" sz="1800" dirty="0" smtClean="0">
                <a:latin typeface="Arial" charset="0"/>
                <a:hlinkClick r:id="rId4" action="ppaction://hlinkfile" tooltip="mbse:space"/>
              </a:rPr>
              <a:t>Space Systems Modeling</a:t>
            </a:r>
            <a:r>
              <a:rPr lang="en-US" sz="1800" dirty="0" smtClean="0">
                <a:latin typeface="Arial" charset="0"/>
              </a:rPr>
              <a:t> Chris Delp </a:t>
            </a:r>
          </a:p>
          <a:p>
            <a:r>
              <a:rPr lang="en-US" sz="1800" dirty="0" smtClean="0">
                <a:latin typeface="Arial" charset="0"/>
                <a:hlinkClick r:id="rId5" action="ppaction://hlinkfile" tooltip="mbse:telescope"/>
              </a:rPr>
              <a:t>Telescope Modeling</a:t>
            </a:r>
            <a:r>
              <a:rPr lang="en-US" sz="1800" dirty="0" smtClean="0">
                <a:latin typeface="Arial" charset="0"/>
              </a:rPr>
              <a:t> Robert Karban </a:t>
            </a:r>
          </a:p>
          <a:p>
            <a:pPr>
              <a:buFontTx/>
              <a:buNone/>
            </a:pPr>
            <a:r>
              <a:rPr lang="en-US" sz="1800" b="1" dirty="0" smtClean="0">
                <a:latin typeface="Arial" charset="0"/>
              </a:rPr>
              <a:t>Activity Teams</a:t>
            </a:r>
          </a:p>
          <a:p>
            <a:r>
              <a:rPr lang="en-US" sz="1800" dirty="0" smtClean="0">
                <a:latin typeface="Arial" charset="0"/>
                <a:hlinkClick r:id="rId6" action="ppaction://hlinkfile" tooltip="mbse:usability"/>
              </a:rPr>
              <a:t>MBSE Usability</a:t>
            </a:r>
            <a:r>
              <a:rPr lang="en-US" sz="1800" dirty="0" smtClean="0">
                <a:latin typeface="Arial" charset="0"/>
              </a:rPr>
              <a:t> Scott </a:t>
            </a:r>
            <a:r>
              <a:rPr lang="en-US" sz="1800" dirty="0" err="1" smtClean="0">
                <a:latin typeface="Arial" charset="0"/>
              </a:rPr>
              <a:t>Workinger</a:t>
            </a:r>
            <a:r>
              <a:rPr lang="en-US" sz="1800" dirty="0" smtClean="0">
                <a:latin typeface="Arial" charset="0"/>
              </a:rPr>
              <a:t> </a:t>
            </a:r>
          </a:p>
          <a:p>
            <a:r>
              <a:rPr lang="en-US" sz="1800" dirty="0" smtClean="0">
                <a:latin typeface="Arial" charset="0"/>
                <a:hlinkClick r:id="rId7" action="ppaction://hlinkfile" tooltip="mbse:methodology"/>
              </a:rPr>
              <a:t>Methodology and Metrics</a:t>
            </a:r>
            <a:r>
              <a:rPr lang="en-US" sz="1800" dirty="0" smtClean="0">
                <a:latin typeface="Arial" charset="0"/>
              </a:rPr>
              <a:t> John Watson</a:t>
            </a:r>
          </a:p>
          <a:p>
            <a:r>
              <a:rPr lang="en-US" sz="1800" dirty="0" smtClean="0">
                <a:latin typeface="Arial" charset="0"/>
              </a:rPr>
              <a:t>Model-Based Testing – Frank Alvidrez (</a:t>
            </a:r>
            <a:r>
              <a:rPr lang="en-US" sz="1800" dirty="0" smtClean="0">
                <a:solidFill>
                  <a:srgbClr val="FF0000"/>
                </a:solidFill>
                <a:latin typeface="Arial" charset="0"/>
              </a:rPr>
              <a:t>NEW</a:t>
            </a:r>
            <a:r>
              <a:rPr lang="en-US" sz="1800" dirty="0" smtClean="0">
                <a:latin typeface="Arial" charset="0"/>
              </a:rPr>
              <a:t>)</a:t>
            </a:r>
            <a:endParaRPr lang="en-US" sz="1800" dirty="0" smtClean="0">
              <a:latin typeface="Arial" charset="0"/>
              <a:hlinkClick r:id="rId8" action="ppaction://hlinkfile" tooltip="mbse:modelmgt"/>
            </a:endParaRPr>
          </a:p>
          <a:p>
            <a:r>
              <a:rPr lang="en-US" sz="1800" dirty="0" smtClean="0">
                <a:latin typeface="Arial" charset="0"/>
                <a:hlinkClick r:id="rId8" action="ppaction://hlinkfile" tooltip="mbse:modelmgt"/>
              </a:rPr>
              <a:t>Model Management</a:t>
            </a:r>
            <a:r>
              <a:rPr lang="en-US" sz="1800" dirty="0" smtClean="0">
                <a:latin typeface="Arial" charset="0"/>
              </a:rPr>
              <a:t> Joe Bedocs</a:t>
            </a:r>
          </a:p>
          <a:p>
            <a:r>
              <a:rPr lang="en-US" sz="1800" dirty="0" smtClean="0">
                <a:latin typeface="Arial" charset="0"/>
                <a:hlinkClick r:id="rId9" action="ppaction://hlinkfile" tooltip="mbse:standards"/>
              </a:rPr>
              <a:t>Modeling Standards</a:t>
            </a:r>
            <a:r>
              <a:rPr lang="en-US" sz="1800" dirty="0" smtClean="0">
                <a:latin typeface="Arial" charset="0"/>
              </a:rPr>
              <a:t> Roger Burkhart </a:t>
            </a:r>
          </a:p>
          <a:p>
            <a:r>
              <a:rPr lang="en-US" sz="1800" dirty="0" smtClean="0">
                <a:latin typeface="Arial" charset="0"/>
                <a:hlinkClick r:id="rId10" action="ppaction://hlinkfile" tooltip="mbse:ontology"/>
              </a:rPr>
              <a:t>Ontology</a:t>
            </a:r>
            <a:r>
              <a:rPr lang="en-US" sz="1800" dirty="0" smtClean="0">
                <a:latin typeface="Arial" charset="0"/>
              </a:rPr>
              <a:t> Henson Graves </a:t>
            </a:r>
          </a:p>
          <a:p>
            <a:r>
              <a:rPr lang="en-US" sz="1800" dirty="0" smtClean="0">
                <a:latin typeface="Arial" charset="0"/>
                <a:hlinkClick r:id="rId11" action="ppaction://hlinkfile" tooltip="mbse:enterprise"/>
              </a:rPr>
              <a:t>System of Systems/Enterprise Modeling</a:t>
            </a:r>
            <a:r>
              <a:rPr lang="en-US" sz="1800" dirty="0" smtClean="0">
                <a:latin typeface="Arial" charset="0"/>
              </a:rPr>
              <a:t> Ron Williamson </a:t>
            </a:r>
          </a:p>
        </p:txBody>
      </p:sp>
      <p:sp>
        <p:nvSpPr>
          <p:cNvPr id="4" name="Slide Number Placeholder 3"/>
          <p:cNvSpPr>
            <a:spLocks noGrp="1"/>
          </p:cNvSpPr>
          <p:nvPr>
            <p:ph type="sldNum" sz="quarter" idx="4294967295"/>
          </p:nvPr>
        </p:nvSpPr>
        <p:spPr>
          <a:xfrm>
            <a:off x="8001000" y="6443663"/>
            <a:ext cx="588963" cy="414337"/>
          </a:xfrm>
          <a:prstGeom prst="rect">
            <a:avLst/>
          </a:prstGeom>
        </p:spPr>
        <p:txBody>
          <a:bodyPr/>
          <a:lstStyle/>
          <a:p>
            <a:pPr algn="r">
              <a:defRPr/>
            </a:pPr>
            <a:fld id="{D55296A0-8577-4C6B-80E8-209071074A96}" type="slidenum">
              <a:rPr lang="en-US"/>
              <a:pPr algn="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Grp="1" noChangeArrowheads="1"/>
          </p:cNvSpPr>
          <p:nvPr>
            <p:ph type="title"/>
          </p:nvPr>
        </p:nvSpPr>
        <p:spPr>
          <a:xfrm>
            <a:off x="1066800" y="0"/>
            <a:ext cx="6248400" cy="954088"/>
          </a:xfrm>
        </p:spPr>
        <p:txBody>
          <a:bodyPr/>
          <a:lstStyle/>
          <a:p>
            <a:pPr eaLnBrk="1" hangingPunct="1"/>
            <a:r>
              <a:rPr lang="en-US" sz="2400" dirty="0" smtClean="0"/>
              <a:t>MBSE Workshop Observations</a:t>
            </a:r>
            <a:br>
              <a:rPr lang="en-US" sz="2400" dirty="0" smtClean="0"/>
            </a:br>
            <a:r>
              <a:rPr lang="en-US" sz="2400" dirty="0" smtClean="0"/>
              <a:t>From INCOSE IW 2011 </a:t>
            </a:r>
          </a:p>
        </p:txBody>
      </p:sp>
      <p:sp>
        <p:nvSpPr>
          <p:cNvPr id="4099" name="Rectangle 14"/>
          <p:cNvSpPr>
            <a:spLocks noGrp="1" noChangeArrowheads="1"/>
          </p:cNvSpPr>
          <p:nvPr>
            <p:ph type="body" idx="1"/>
          </p:nvPr>
        </p:nvSpPr>
        <p:spPr>
          <a:xfrm>
            <a:off x="912813" y="1281113"/>
            <a:ext cx="7481887" cy="1994392"/>
          </a:xfrm>
        </p:spPr>
        <p:txBody>
          <a:bodyPr/>
          <a:lstStyle/>
          <a:p>
            <a:pPr eaLnBrk="1" hangingPunct="1">
              <a:lnSpc>
                <a:spcPct val="90000"/>
              </a:lnSpc>
            </a:pPr>
            <a:r>
              <a:rPr lang="en-US" sz="2400" dirty="0" smtClean="0"/>
              <a:t>Well attended</a:t>
            </a:r>
          </a:p>
          <a:p>
            <a:pPr lvl="1" eaLnBrk="1" hangingPunct="1">
              <a:lnSpc>
                <a:spcPct val="90000"/>
              </a:lnSpc>
            </a:pPr>
            <a:r>
              <a:rPr lang="en-US" sz="2400" dirty="0" smtClean="0"/>
              <a:t>110+ participants!</a:t>
            </a:r>
          </a:p>
          <a:p>
            <a:pPr eaLnBrk="1" hangingPunct="1">
              <a:lnSpc>
                <a:spcPct val="90000"/>
              </a:lnSpc>
            </a:pPr>
            <a:r>
              <a:rPr lang="en-US" sz="2400" dirty="0" smtClean="0"/>
              <a:t>Starting to see the MBSE vision come together </a:t>
            </a:r>
          </a:p>
          <a:p>
            <a:pPr lvl="1" eaLnBrk="1" hangingPunct="1">
              <a:lnSpc>
                <a:spcPct val="90000"/>
              </a:lnSpc>
            </a:pPr>
            <a:r>
              <a:rPr lang="en-US" sz="2400" dirty="0" smtClean="0"/>
              <a:t>Pieces falling into place</a:t>
            </a:r>
          </a:p>
          <a:p>
            <a:pPr lvl="1" eaLnBrk="1" hangingPunct="1">
              <a:lnSpc>
                <a:spcPct val="90000"/>
              </a:lnSpc>
            </a:pPr>
            <a:r>
              <a:rPr lang="en-US" sz="2400" dirty="0" smtClean="0"/>
              <a:t>Emphasis on integrated, cross-domain models</a:t>
            </a:r>
          </a:p>
          <a:p>
            <a:pPr eaLnBrk="1" hangingPunct="1">
              <a:lnSpc>
                <a:spcPct val="90000"/>
              </a:lnSpc>
            </a:pPr>
            <a:r>
              <a:rPr lang="en-US" sz="2400" dirty="0" smtClean="0"/>
              <a:t>Real progress has been made</a:t>
            </a:r>
          </a:p>
          <a:p>
            <a:pPr lvl="1" eaLnBrk="1" hangingPunct="1">
              <a:lnSpc>
                <a:spcPct val="90000"/>
              </a:lnSpc>
            </a:pPr>
            <a:r>
              <a:rPr lang="en-US" sz="2400" dirty="0" smtClean="0"/>
              <a:t>MBSE teams working critical issues</a:t>
            </a:r>
          </a:p>
          <a:p>
            <a:pPr lvl="1" eaLnBrk="1" hangingPunct="1">
              <a:lnSpc>
                <a:spcPct val="90000"/>
              </a:lnSpc>
            </a:pPr>
            <a:r>
              <a:rPr lang="en-US" sz="2400" dirty="0" smtClean="0"/>
              <a:t>Tangible models addressing real problems </a:t>
            </a:r>
          </a:p>
          <a:p>
            <a:pPr eaLnBrk="1" hangingPunct="1">
              <a:lnSpc>
                <a:spcPct val="90000"/>
              </a:lnSpc>
            </a:pPr>
            <a:r>
              <a:rPr lang="en-US" sz="2400" dirty="0" smtClean="0"/>
              <a:t>More active practitioners participating in modeling activities</a:t>
            </a:r>
          </a:p>
          <a:p>
            <a:pPr eaLnBrk="1" hangingPunct="1">
              <a:lnSpc>
                <a:spcPct val="90000"/>
              </a:lnSpc>
            </a:pPr>
            <a:r>
              <a:rPr lang="en-US" sz="2400" dirty="0" smtClean="0"/>
              <a:t>New Biomedical Modeling Challenge Team</a:t>
            </a:r>
          </a:p>
        </p:txBody>
      </p:sp>
      <p:pic>
        <p:nvPicPr>
          <p:cNvPr id="4"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990600" y="0"/>
            <a:ext cx="6476999" cy="954088"/>
          </a:xfrm>
        </p:spPr>
        <p:txBody>
          <a:bodyPr/>
          <a:lstStyle/>
          <a:p>
            <a:r>
              <a:rPr lang="en-US" sz="2000" b="1" dirty="0" smtClean="0">
                <a:latin typeface="Arial" charset="0"/>
              </a:rPr>
              <a:t>INCOSE IS 2011 Panel</a:t>
            </a:r>
            <a:br>
              <a:rPr lang="en-US" sz="2000" b="1" dirty="0" smtClean="0">
                <a:latin typeface="Arial" charset="0"/>
              </a:rPr>
            </a:br>
            <a:r>
              <a:rPr lang="en-US" sz="2000" b="1" dirty="0" smtClean="0">
                <a:latin typeface="Arial" charset="0"/>
              </a:rPr>
              <a:t>Integrating MBSE into a Multi-disciplinary Engineering Environment</a:t>
            </a:r>
          </a:p>
        </p:txBody>
      </p:sp>
      <p:sp>
        <p:nvSpPr>
          <p:cNvPr id="9219" name="Rectangle 8"/>
          <p:cNvSpPr>
            <a:spLocks noGrp="1" noChangeArrowheads="1"/>
          </p:cNvSpPr>
          <p:nvPr>
            <p:ph type="body" idx="1"/>
          </p:nvPr>
        </p:nvSpPr>
        <p:spPr>
          <a:xfrm>
            <a:off x="685800" y="1143000"/>
            <a:ext cx="7924800" cy="4876800"/>
          </a:xfrm>
        </p:spPr>
        <p:txBody>
          <a:bodyPr/>
          <a:lstStyle/>
          <a:p>
            <a:r>
              <a:rPr lang="en-US" dirty="0" smtClean="0">
                <a:latin typeface="Arial" charset="0"/>
              </a:rPr>
              <a:t>Panel presentations and summary:</a:t>
            </a:r>
          </a:p>
          <a:p>
            <a:pPr>
              <a:buNone/>
            </a:pPr>
            <a:r>
              <a:rPr lang="en-US" sz="1800" dirty="0" smtClean="0">
                <a:latin typeface="Arial" charset="0"/>
                <a:hlinkClick r:id="rId3"/>
              </a:rPr>
              <a:t>http://www.omgwiki.org/MBSE/doku.php?id=mbse:incose_mbse_is_2011</a:t>
            </a:r>
            <a:r>
              <a:rPr lang="en-US" sz="1800" dirty="0" smtClean="0">
                <a:latin typeface="Arial" charset="0"/>
              </a:rPr>
              <a:t> </a:t>
            </a:r>
          </a:p>
          <a:p>
            <a:pPr marL="457200" indent="-457200"/>
            <a:r>
              <a:rPr lang="en-US" dirty="0" smtClean="0">
                <a:latin typeface="Arial" charset="0"/>
              </a:rPr>
              <a:t>Panel Questions</a:t>
            </a:r>
          </a:p>
          <a:p>
            <a:pPr marL="857250" lvl="1" indent="-457200"/>
            <a:r>
              <a:rPr lang="en-US" sz="1800" dirty="0" smtClean="0">
                <a:latin typeface="Arial" charset="0"/>
              </a:rPr>
              <a:t>What should other engineering disciplines expect from MBSE?</a:t>
            </a:r>
          </a:p>
          <a:p>
            <a:pPr marL="857250" lvl="1" indent="-457200"/>
            <a:r>
              <a:rPr lang="en-US" sz="1800" dirty="0" smtClean="0">
                <a:latin typeface="Arial" charset="0"/>
              </a:rPr>
              <a:t>What should systems engineering expect from other disciplines to enable MBSE? </a:t>
            </a:r>
          </a:p>
          <a:p>
            <a:pPr marL="857250" lvl="1" indent="-457200"/>
            <a:r>
              <a:rPr lang="en-US" sz="1800" dirty="0" smtClean="0">
                <a:latin typeface="Arial" charset="0"/>
              </a:rPr>
              <a:t>What can MBSE learn from model-based approaches used in other engineering disciplines?  </a:t>
            </a:r>
          </a:p>
          <a:p>
            <a:pPr marL="857250" lvl="1" indent="-457200"/>
            <a:r>
              <a:rPr lang="en-US" sz="1800" dirty="0" smtClean="0">
                <a:latin typeface="Arial" charset="0"/>
              </a:rPr>
              <a:t>How should the practices and tools be integrated/coupled across disciplines?  </a:t>
            </a:r>
          </a:p>
          <a:p>
            <a:pPr marL="857250" lvl="1" indent="-457200"/>
            <a:r>
              <a:rPr lang="en-US" sz="1800" dirty="0" smtClean="0">
                <a:latin typeface="Arial" charset="0"/>
              </a:rPr>
              <a:t>How are the system, hardware, and software models managed to ensure an integrated technical baseline? </a:t>
            </a:r>
          </a:p>
          <a:p>
            <a:pPr marL="857250" lvl="1" indent="-457200"/>
            <a:r>
              <a:rPr lang="en-US" sz="1800" dirty="0" smtClean="0">
                <a:latin typeface="Arial" charset="0"/>
              </a:rPr>
              <a:t>How should a program be organized to achieve more effective utilization and application of model-based engineering?</a:t>
            </a:r>
          </a:p>
          <a:p>
            <a:pPr>
              <a:buFont typeface="Wingdings" pitchFamily="2" charset="2"/>
              <a:buNone/>
            </a:pPr>
            <a:endParaRPr lang="en-US" sz="2000" dirty="0" smtClean="0">
              <a:latin typeface="Arial" charset="0"/>
            </a:endParaRPr>
          </a:p>
        </p:txBody>
      </p:sp>
      <p:pic>
        <p:nvPicPr>
          <p:cNvPr id="4" name="Picture 4"/>
          <p:cNvPicPr>
            <a:picLocks noChangeAspect="1" noChangeArrowheads="1"/>
          </p:cNvPicPr>
          <p:nvPr/>
        </p:nvPicPr>
        <p:blipFill>
          <a:blip r:embed="rId4"/>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4" y="230188"/>
            <a:ext cx="7306149" cy="762000"/>
          </a:xfrm>
        </p:spPr>
        <p:txBody>
          <a:bodyPr/>
          <a:lstStyle/>
          <a:p>
            <a:r>
              <a:rPr lang="en-US" dirty="0" smtClean="0"/>
              <a:t>MBSE Survey</a:t>
            </a:r>
            <a:endParaRPr lang="en-US" dirty="0"/>
          </a:p>
        </p:txBody>
      </p:sp>
      <p:sp>
        <p:nvSpPr>
          <p:cNvPr id="3" name="Content Placeholder 2"/>
          <p:cNvSpPr>
            <a:spLocks noGrp="1"/>
          </p:cNvSpPr>
          <p:nvPr>
            <p:ph idx="1"/>
          </p:nvPr>
        </p:nvSpPr>
        <p:spPr>
          <a:xfrm>
            <a:off x="685800" y="990600"/>
            <a:ext cx="7710108" cy="3933384"/>
          </a:xfrm>
        </p:spPr>
        <p:txBody>
          <a:bodyPr/>
          <a:lstStyle/>
          <a:p>
            <a:r>
              <a:rPr lang="en-US" sz="2400" dirty="0" smtClean="0"/>
              <a:t>Short survey administered at  MBSE Workshop</a:t>
            </a:r>
          </a:p>
          <a:p>
            <a:pPr lvl="1"/>
            <a:r>
              <a:rPr lang="en-US" sz="2400" dirty="0" smtClean="0"/>
              <a:t>9 questions with rating 1-5</a:t>
            </a:r>
          </a:p>
          <a:p>
            <a:pPr lvl="1"/>
            <a:r>
              <a:rPr lang="en-US" sz="2400" dirty="0" smtClean="0"/>
              <a:t>On-line using Survey Monkey</a:t>
            </a:r>
          </a:p>
          <a:p>
            <a:pPr lvl="1"/>
            <a:r>
              <a:rPr lang="en-US" sz="2400" dirty="0" smtClean="0"/>
              <a:t>Link available from MBSE Wiki</a:t>
            </a:r>
          </a:p>
          <a:p>
            <a:pPr lvl="2"/>
            <a:r>
              <a:rPr lang="en-US" dirty="0" smtClean="0">
                <a:hlinkClick r:id="rId3"/>
              </a:rPr>
              <a:t>http://www.omgwiki.org/MBSE/doku.php</a:t>
            </a:r>
            <a:r>
              <a:rPr lang="en-US" dirty="0" smtClean="0"/>
              <a:t> </a:t>
            </a:r>
            <a:endParaRPr lang="en-US" sz="2000" dirty="0" smtClean="0"/>
          </a:p>
          <a:p>
            <a:pPr lvl="1"/>
            <a:r>
              <a:rPr lang="en-US" sz="2400" dirty="0" smtClean="0"/>
              <a:t>Data not attributed</a:t>
            </a:r>
          </a:p>
          <a:p>
            <a:r>
              <a:rPr lang="en-US" sz="2400" dirty="0" smtClean="0"/>
              <a:t>Provides a gross indicator of state of practice</a:t>
            </a:r>
          </a:p>
          <a:p>
            <a:pPr lvl="1"/>
            <a:r>
              <a:rPr lang="en-US" sz="2400" dirty="0" smtClean="0"/>
              <a:t>How widely MBSE is used</a:t>
            </a:r>
          </a:p>
          <a:p>
            <a:pPr lvl="1"/>
            <a:r>
              <a:rPr lang="en-US" sz="2400" dirty="0" smtClean="0"/>
              <a:t>How MBSE is being applied</a:t>
            </a:r>
          </a:p>
          <a:p>
            <a:pPr lvl="1"/>
            <a:r>
              <a:rPr lang="en-US" sz="2400" dirty="0" smtClean="0"/>
              <a:t>Perceived benefit/value of MBSE</a:t>
            </a:r>
          </a:p>
          <a:p>
            <a:pPr lvl="1"/>
            <a:r>
              <a:rPr lang="en-US" sz="2400" dirty="0" smtClean="0"/>
              <a:t>Obstacles to adoption</a:t>
            </a:r>
          </a:p>
          <a:p>
            <a:pPr lvl="1"/>
            <a:endParaRPr lang="en-US" dirty="0" smtClean="0"/>
          </a:p>
        </p:txBody>
      </p:sp>
      <p:sp>
        <p:nvSpPr>
          <p:cNvPr id="4" name="Slide Number Placeholder 3"/>
          <p:cNvSpPr>
            <a:spLocks noGrp="1"/>
          </p:cNvSpPr>
          <p:nvPr>
            <p:ph type="sldNum" sz="quarter" idx="4294967295"/>
          </p:nvPr>
        </p:nvSpPr>
        <p:spPr>
          <a:xfrm>
            <a:off x="7239000" y="6381750"/>
            <a:ext cx="2133600" cy="476250"/>
          </a:xfrm>
          <a:prstGeom prst="rect">
            <a:avLst/>
          </a:prstGeom>
        </p:spPr>
        <p:txBody>
          <a:bodyPr/>
          <a:lstStyle/>
          <a:p>
            <a:pPr>
              <a:defRPr/>
            </a:pPr>
            <a:fld id="{9CB73147-8807-400E-8D04-664A87A542B5}" type="slidenum">
              <a:rPr lang="en-US" smtClean="0"/>
              <a:pPr>
                <a:defRPr/>
              </a:pPr>
              <a:t>15</a:t>
            </a:fld>
            <a:endParaRPr lang="en-US" dirty="0"/>
          </a:p>
        </p:txBody>
      </p:sp>
      <p:sp>
        <p:nvSpPr>
          <p:cNvPr id="5" name="AutoShape 7"/>
          <p:cNvSpPr>
            <a:spLocks noChangeArrowheads="1"/>
          </p:cNvSpPr>
          <p:nvPr/>
        </p:nvSpPr>
        <p:spPr bwMode="gray">
          <a:xfrm>
            <a:off x="2743200" y="5791200"/>
            <a:ext cx="4191000" cy="595952"/>
          </a:xfrm>
          <a:prstGeom prst="bevel">
            <a:avLst>
              <a:gd name="adj" fmla="val 9468"/>
            </a:avLst>
          </a:prstGeom>
          <a:gradFill rotWithShape="0">
            <a:gsLst>
              <a:gs pos="0">
                <a:srgbClr val="991222">
                  <a:gamma/>
                  <a:shade val="46275"/>
                  <a:invGamma/>
                </a:srgbClr>
              </a:gs>
              <a:gs pos="100000">
                <a:srgbClr val="991222"/>
              </a:gs>
            </a:gsLst>
            <a:lin ang="5400000" scaled="1"/>
          </a:gradFill>
          <a:ln w="12700">
            <a:noFill/>
            <a:miter lim="800000"/>
            <a:headEnd/>
            <a:tailEnd/>
          </a:ln>
          <a:effectLst/>
        </p:spPr>
        <p:txBody>
          <a:bodyPr wrap="none" anchor="ctr"/>
          <a:lstStyle/>
          <a:p>
            <a:pPr algn="ctr">
              <a:defRPr/>
            </a:pPr>
            <a:r>
              <a:rPr lang="en-US" sz="2400" dirty="0" smtClean="0">
                <a:solidFill>
                  <a:srgbClr val="FFFFFF"/>
                </a:solidFill>
                <a:effectLst>
                  <a:outerShdw blurRad="38100" dist="38100" dir="2700000" algn="tl">
                    <a:srgbClr val="000000"/>
                  </a:outerShdw>
                </a:effectLst>
                <a:latin typeface="Helvetica" pitchFamily="34" charset="0"/>
              </a:rPr>
              <a:t>Need Your Input</a:t>
            </a:r>
            <a:endParaRPr lang="en-US" sz="2400" b="0" dirty="0">
              <a:solidFill>
                <a:srgbClr val="FFFFFF"/>
              </a:solidFill>
              <a:effectLst>
                <a:outerShdw blurRad="38100" dist="38100" dir="2700000" algn="tl">
                  <a:srgbClr val="000000"/>
                </a:outerShdw>
              </a:effectLst>
              <a:latin typeface="Helvetica"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INCOSE IW 2012 MBSE Workshop Overview</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447800" y="0"/>
            <a:ext cx="6248400" cy="954088"/>
          </a:xfrm>
        </p:spPr>
        <p:txBody>
          <a:bodyPr/>
          <a:lstStyle/>
          <a:p>
            <a:r>
              <a:rPr lang="en-US" smtClean="0">
                <a:latin typeface="Arial" charset="0"/>
              </a:rPr>
              <a:t>MBSE Workshop 2012</a:t>
            </a:r>
            <a:endParaRPr lang="en-US" dirty="0" smtClean="0">
              <a:latin typeface="Arial" charset="0"/>
            </a:endParaRPr>
          </a:p>
        </p:txBody>
      </p:sp>
      <p:sp>
        <p:nvSpPr>
          <p:cNvPr id="6147" name="Rectangle 3"/>
          <p:cNvSpPr>
            <a:spLocks noGrp="1" noChangeArrowheads="1"/>
          </p:cNvSpPr>
          <p:nvPr>
            <p:ph type="body" idx="4294967295"/>
          </p:nvPr>
        </p:nvSpPr>
        <p:spPr>
          <a:xfrm>
            <a:off x="685800" y="990600"/>
            <a:ext cx="8077200" cy="4876800"/>
          </a:xfrm>
        </p:spPr>
        <p:txBody>
          <a:bodyPr/>
          <a:lstStyle/>
          <a:p>
            <a:r>
              <a:rPr lang="en-US" dirty="0" smtClean="0">
                <a:latin typeface="Arial" charset="0"/>
              </a:rPr>
              <a:t>Objectives</a:t>
            </a:r>
          </a:p>
          <a:p>
            <a:pPr lvl="1"/>
            <a:r>
              <a:rPr lang="en-US" dirty="0" smtClean="0">
                <a:latin typeface="Arial" charset="0"/>
              </a:rPr>
              <a:t>Assess progress &amp; challenges towards MBSE Vision</a:t>
            </a:r>
          </a:p>
          <a:p>
            <a:pPr lvl="2"/>
            <a:r>
              <a:rPr lang="en-US" dirty="0" smtClean="0">
                <a:latin typeface="Arial" charset="0"/>
              </a:rPr>
              <a:t>MBSE Activity and Challenge Team Updates</a:t>
            </a:r>
          </a:p>
          <a:p>
            <a:pPr lvl="2"/>
            <a:r>
              <a:rPr lang="en-US" dirty="0" smtClean="0">
                <a:latin typeface="Arial" charset="0"/>
              </a:rPr>
              <a:t>State of Integrated Multi-disciplinary Modeling</a:t>
            </a:r>
          </a:p>
          <a:p>
            <a:pPr lvl="1"/>
            <a:r>
              <a:rPr lang="en-US" dirty="0" smtClean="0">
                <a:latin typeface="Arial" charset="0"/>
              </a:rPr>
              <a:t>Network and interact with other MBSE practitioners</a:t>
            </a:r>
          </a:p>
          <a:p>
            <a:r>
              <a:rPr lang="en-US" dirty="0" smtClean="0">
                <a:latin typeface="Arial" charset="0"/>
              </a:rPr>
              <a:t>Agenda</a:t>
            </a:r>
          </a:p>
          <a:p>
            <a:pPr lvl="1"/>
            <a:r>
              <a:rPr lang="en-US" i="1" dirty="0" smtClean="0">
                <a:latin typeface="Arial" charset="0"/>
              </a:rPr>
              <a:t>Saturday, January 21, 2012 (10:30 – 17:15)</a:t>
            </a:r>
          </a:p>
          <a:p>
            <a:pPr lvl="2"/>
            <a:r>
              <a:rPr lang="en-US" i="1" dirty="0" smtClean="0">
                <a:solidFill>
                  <a:schemeClr val="accent2"/>
                </a:solidFill>
                <a:latin typeface="Arial" charset="0"/>
              </a:rPr>
              <a:t>Activity &amp; Challenge Team Updates</a:t>
            </a:r>
          </a:p>
          <a:p>
            <a:pPr lvl="1"/>
            <a:r>
              <a:rPr lang="en-US" dirty="0" smtClean="0">
                <a:latin typeface="Arial" charset="0"/>
              </a:rPr>
              <a:t>Sunday, January 22, 2012 (08:15 – 17:30)</a:t>
            </a:r>
          </a:p>
          <a:p>
            <a:pPr lvl="2"/>
            <a:r>
              <a:rPr lang="en-US" i="1" dirty="0" smtClean="0">
                <a:solidFill>
                  <a:schemeClr val="accent2"/>
                </a:solidFill>
                <a:latin typeface="Arial" charset="0"/>
              </a:rPr>
              <a:t>Multi-discipline modeling approaches and integration challenges</a:t>
            </a:r>
          </a:p>
          <a:p>
            <a:pPr lvl="2"/>
            <a:r>
              <a:rPr lang="en-US" i="1" dirty="0" smtClean="0">
                <a:solidFill>
                  <a:schemeClr val="accent2"/>
                </a:solidFill>
                <a:latin typeface="Arial" charset="0"/>
              </a:rPr>
              <a:t>Advanced Approaches to Integrated Modeling</a:t>
            </a:r>
          </a:p>
        </p:txBody>
      </p:sp>
      <p:sp>
        <p:nvSpPr>
          <p:cNvPr id="4" name="Slide Number Placeholder 3"/>
          <p:cNvSpPr>
            <a:spLocks noGrp="1"/>
          </p:cNvSpPr>
          <p:nvPr>
            <p:ph type="sldNum" sz="quarter" idx="4294967295"/>
          </p:nvPr>
        </p:nvSpPr>
        <p:spPr>
          <a:xfrm>
            <a:off x="8001000" y="6443663"/>
            <a:ext cx="588963" cy="414337"/>
          </a:xfrm>
          <a:prstGeom prst="rect">
            <a:avLst/>
          </a:prstGeom>
        </p:spPr>
        <p:txBody>
          <a:bodyPr/>
          <a:lstStyle/>
          <a:p>
            <a:pPr algn="r">
              <a:defRPr/>
            </a:pPr>
            <a:fld id="{D55296A0-8577-4C6B-80E8-209071074A96}" type="slidenum">
              <a:rPr lang="en-US"/>
              <a:pPr algn="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248400" cy="954088"/>
          </a:xfrm>
        </p:spPr>
        <p:txBody>
          <a:bodyPr/>
          <a:lstStyle/>
          <a:p>
            <a:r>
              <a:rPr lang="en-US" dirty="0" smtClean="0"/>
              <a:t>MBSE IW Agenda</a:t>
            </a:r>
            <a:br>
              <a:rPr lang="en-US" dirty="0" smtClean="0"/>
            </a:br>
            <a:r>
              <a:rPr lang="en-US" dirty="0" smtClean="0"/>
              <a:t>Saturday, January 22, 2012</a:t>
            </a:r>
            <a:endParaRPr lang="en-US" dirty="0"/>
          </a:p>
        </p:txBody>
      </p:sp>
      <p:sp>
        <p:nvSpPr>
          <p:cNvPr id="3" name="Content Placeholder 2"/>
          <p:cNvSpPr>
            <a:spLocks noGrp="1"/>
          </p:cNvSpPr>
          <p:nvPr>
            <p:ph idx="1"/>
          </p:nvPr>
        </p:nvSpPr>
        <p:spPr/>
        <p:txBody>
          <a:bodyPr/>
          <a:lstStyle/>
          <a:p>
            <a:pPr>
              <a:buNone/>
            </a:pPr>
            <a:r>
              <a:rPr lang="en-US" sz="2000" b="1" dirty="0" smtClean="0"/>
              <a:t>10:30 – 12:00 PM        </a:t>
            </a:r>
            <a:endParaRPr lang="en-US" sz="2000" dirty="0" smtClean="0"/>
          </a:p>
          <a:p>
            <a:pPr lvl="0"/>
            <a:r>
              <a:rPr lang="en-US" sz="2000" dirty="0" smtClean="0"/>
              <a:t>Introduction (15 min) – Sanford Friedenthal/Mark Sampson</a:t>
            </a:r>
          </a:p>
          <a:p>
            <a:pPr lvl="0"/>
            <a:r>
              <a:rPr lang="en-US" sz="2000" dirty="0" smtClean="0"/>
              <a:t>Report from MBSE Activity and Challenge Teams  (25 minutes each) </a:t>
            </a:r>
          </a:p>
          <a:p>
            <a:pPr lvl="1"/>
            <a:r>
              <a:rPr lang="en-US" sz="2000" dirty="0" smtClean="0"/>
              <a:t>Methodology and Metrics Activity Team – John Watson</a:t>
            </a:r>
          </a:p>
          <a:p>
            <a:pPr lvl="1"/>
            <a:r>
              <a:rPr lang="en-US" sz="2000" dirty="0" smtClean="0"/>
              <a:t>M&amp;S Interoperability Challenge Team - Russell Peak</a:t>
            </a:r>
          </a:p>
          <a:p>
            <a:pPr lvl="1"/>
            <a:r>
              <a:rPr lang="en-US" sz="2000" dirty="0" smtClean="0"/>
              <a:t>Australia MBSE Working Group – Quoc Do</a:t>
            </a:r>
          </a:p>
          <a:p>
            <a:endParaRPr lang="en-US" dirty="0"/>
          </a:p>
        </p:txBody>
      </p:sp>
      <p:pic>
        <p:nvPicPr>
          <p:cNvPr id="4"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248400" cy="954088"/>
          </a:xfrm>
        </p:spPr>
        <p:txBody>
          <a:bodyPr/>
          <a:lstStyle/>
          <a:p>
            <a:r>
              <a:rPr lang="en-US" dirty="0" smtClean="0"/>
              <a:t>MBSE IW Agenda</a:t>
            </a:r>
            <a:br>
              <a:rPr lang="en-US" dirty="0" smtClean="0"/>
            </a:br>
            <a:r>
              <a:rPr lang="en-US" dirty="0" smtClean="0"/>
              <a:t>Saturday, January 22, 2012 (cont.)</a:t>
            </a:r>
            <a:endParaRPr lang="en-US" dirty="0"/>
          </a:p>
        </p:txBody>
      </p:sp>
      <p:sp>
        <p:nvSpPr>
          <p:cNvPr id="3" name="Content Placeholder 2"/>
          <p:cNvSpPr>
            <a:spLocks noGrp="1"/>
          </p:cNvSpPr>
          <p:nvPr>
            <p:ph idx="1"/>
          </p:nvPr>
        </p:nvSpPr>
        <p:spPr>
          <a:xfrm>
            <a:off x="762000" y="1066800"/>
            <a:ext cx="7924800" cy="4876800"/>
          </a:xfrm>
        </p:spPr>
        <p:txBody>
          <a:bodyPr/>
          <a:lstStyle/>
          <a:p>
            <a:pPr>
              <a:buNone/>
            </a:pPr>
            <a:r>
              <a:rPr lang="en-US" sz="2000" b="1" dirty="0" smtClean="0"/>
              <a:t>13:00 – 17</a:t>
            </a:r>
            <a:r>
              <a:rPr lang="en-US" sz="2000" b="1" dirty="0" smtClean="0">
                <a:solidFill>
                  <a:schemeClr val="accent2"/>
                </a:solidFill>
              </a:rPr>
              <a:t>:</a:t>
            </a:r>
            <a:r>
              <a:rPr lang="en-US" sz="2000" b="1" dirty="0" smtClean="0"/>
              <a:t>15</a:t>
            </a:r>
            <a:r>
              <a:rPr lang="en-US" sz="2000" b="1" dirty="0" smtClean="0">
                <a:solidFill>
                  <a:schemeClr val="accent2"/>
                </a:solidFill>
              </a:rPr>
              <a:t> </a:t>
            </a:r>
            <a:r>
              <a:rPr lang="en-US" sz="2000" b="1" dirty="0" smtClean="0"/>
              <a:t>PM        </a:t>
            </a:r>
            <a:endParaRPr lang="en-US" sz="2000" dirty="0" smtClean="0"/>
          </a:p>
          <a:p>
            <a:pPr lvl="0"/>
            <a:r>
              <a:rPr lang="en-US" sz="2000" dirty="0" smtClean="0"/>
              <a:t>Report from MBSE Activity and Challenge Teams  (25 minutes each) </a:t>
            </a:r>
          </a:p>
          <a:p>
            <a:pPr lvl="1"/>
            <a:r>
              <a:rPr lang="en-US" sz="2000" dirty="0" err="1" smtClean="0"/>
              <a:t>SoS</a:t>
            </a:r>
            <a:r>
              <a:rPr lang="en-US" sz="2000" dirty="0" smtClean="0"/>
              <a:t>/Enterprise Modeling Activity Team – Ron Williamson</a:t>
            </a:r>
          </a:p>
          <a:p>
            <a:pPr lvl="1"/>
            <a:r>
              <a:rPr lang="en-US" sz="2000" dirty="0" smtClean="0"/>
              <a:t>Model Management Activity Team – Joe Bedocs</a:t>
            </a:r>
          </a:p>
          <a:p>
            <a:pPr lvl="1"/>
            <a:r>
              <a:rPr lang="en-US" sz="2000" dirty="0" smtClean="0"/>
              <a:t>Space Systems Challenge Team – Chris Delp</a:t>
            </a:r>
          </a:p>
          <a:p>
            <a:pPr lvl="1"/>
            <a:r>
              <a:rPr lang="en-US" sz="2000" dirty="0" smtClean="0"/>
              <a:t>Ontology Activity Team – Henson Graves</a:t>
            </a:r>
          </a:p>
          <a:p>
            <a:pPr lvl="1">
              <a:buNone/>
            </a:pPr>
            <a:r>
              <a:rPr lang="en-US" sz="2000" dirty="0" smtClean="0"/>
              <a:t>Break</a:t>
            </a:r>
          </a:p>
          <a:p>
            <a:pPr lvl="1"/>
            <a:r>
              <a:rPr lang="en-US" sz="2000" dirty="0" smtClean="0"/>
              <a:t>AFIS MBSE Working Group  -  Michel Galinier</a:t>
            </a:r>
          </a:p>
          <a:p>
            <a:pPr lvl="1"/>
            <a:r>
              <a:rPr lang="en-US" sz="2000" dirty="0" smtClean="0"/>
              <a:t>MBSE Usability Activity Team – Scott Workinger</a:t>
            </a:r>
          </a:p>
          <a:p>
            <a:pPr lvl="1"/>
            <a:r>
              <a:rPr lang="en-US" sz="2000" dirty="0" err="1" smtClean="0"/>
              <a:t>BioMedical</a:t>
            </a:r>
            <a:r>
              <a:rPr lang="en-US" sz="2000" dirty="0" smtClean="0"/>
              <a:t> Modeling Challenge Team – Steve Corns/Chad Gibson</a:t>
            </a:r>
          </a:p>
          <a:p>
            <a:pPr lvl="1"/>
            <a:r>
              <a:rPr lang="en-US" sz="2000" dirty="0" smtClean="0"/>
              <a:t>Modeling Standards Activity Team – Roger Burkhart</a:t>
            </a:r>
          </a:p>
          <a:p>
            <a:pPr lvl="1"/>
            <a:r>
              <a:rPr lang="en-US" sz="2000" dirty="0" smtClean="0"/>
              <a:t>Summary and Agenda for Day 2 – Sandy Friedenthal</a:t>
            </a:r>
          </a:p>
          <a:p>
            <a:endParaRPr lang="en-US" dirty="0"/>
          </a:p>
        </p:txBody>
      </p:sp>
      <p:pic>
        <p:nvPicPr>
          <p:cNvPr id="4"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MBSE Motivation</a:t>
            </a:r>
          </a:p>
          <a:p>
            <a:r>
              <a:rPr lang="en-US" dirty="0" smtClean="0"/>
              <a:t>INCOSE MBSE Initiative Overview</a:t>
            </a:r>
          </a:p>
          <a:p>
            <a:r>
              <a:rPr lang="en-US" dirty="0" smtClean="0"/>
              <a:t>INCOSE IW 2012 MBSE Workshop Overview</a:t>
            </a:r>
            <a:endParaRPr lang="en-US" dirty="0"/>
          </a:p>
        </p:txBody>
      </p:sp>
      <p:pic>
        <p:nvPicPr>
          <p:cNvPr id="4"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248400" cy="954088"/>
          </a:xfrm>
        </p:spPr>
        <p:txBody>
          <a:bodyPr/>
          <a:lstStyle/>
          <a:p>
            <a:r>
              <a:rPr lang="en-US" dirty="0" smtClean="0"/>
              <a:t>MBSE IW Agenda</a:t>
            </a:r>
            <a:br>
              <a:rPr lang="en-US" dirty="0" smtClean="0"/>
            </a:br>
            <a:r>
              <a:rPr lang="en-US" dirty="0" smtClean="0"/>
              <a:t>Sunday, January 22, 2012</a:t>
            </a:r>
            <a:endParaRPr lang="en-US" dirty="0"/>
          </a:p>
        </p:txBody>
      </p:sp>
      <p:sp>
        <p:nvSpPr>
          <p:cNvPr id="3" name="Content Placeholder 2"/>
          <p:cNvSpPr>
            <a:spLocks noGrp="1"/>
          </p:cNvSpPr>
          <p:nvPr>
            <p:ph idx="1"/>
          </p:nvPr>
        </p:nvSpPr>
        <p:spPr>
          <a:xfrm>
            <a:off x="685800" y="1066800"/>
            <a:ext cx="8153400" cy="4876800"/>
          </a:xfrm>
        </p:spPr>
        <p:txBody>
          <a:bodyPr/>
          <a:lstStyle/>
          <a:p>
            <a:pPr>
              <a:buNone/>
            </a:pPr>
            <a:r>
              <a:rPr lang="en-US" sz="2000" b="1" dirty="0" smtClean="0"/>
              <a:t>08:15 – 12:00 AM  (35 minutes each)                            </a:t>
            </a:r>
            <a:endParaRPr lang="en-US" sz="2000" dirty="0" smtClean="0"/>
          </a:p>
          <a:p>
            <a:pPr lvl="0"/>
            <a:r>
              <a:rPr lang="en-US" sz="2000" dirty="0" smtClean="0"/>
              <a:t>Multi-Discipline Engineering modeling approach, key practices, and integration challenges</a:t>
            </a:r>
          </a:p>
          <a:p>
            <a:pPr lvl="1"/>
            <a:r>
              <a:rPr lang="en-US" sz="2000" dirty="0" smtClean="0"/>
              <a:t>Digital Tapestry (Chris Oster-Lockheed Martin)</a:t>
            </a:r>
          </a:p>
          <a:p>
            <a:pPr lvl="1"/>
            <a:r>
              <a:rPr lang="en-US" sz="2000" dirty="0" smtClean="0"/>
              <a:t>Embedded system design modeling (Jim Ross-Deere &amp; Co)</a:t>
            </a:r>
          </a:p>
          <a:p>
            <a:pPr lvl="1"/>
            <a:r>
              <a:rPr lang="en-US" sz="2000" dirty="0" smtClean="0"/>
              <a:t>Model-based Manufacturing modeling (Greg Pollari-Rockwell Collins)</a:t>
            </a:r>
          </a:p>
          <a:p>
            <a:pPr lvl="1">
              <a:buNone/>
            </a:pPr>
            <a:r>
              <a:rPr lang="en-US" sz="2000" dirty="0" smtClean="0"/>
              <a:t>Break</a:t>
            </a:r>
          </a:p>
          <a:p>
            <a:pPr lvl="1"/>
            <a:r>
              <a:rPr lang="en-US" sz="2000" dirty="0" smtClean="0"/>
              <a:t>Cost/Logistics Modeling (Chris Adams-Raytheon)</a:t>
            </a:r>
          </a:p>
          <a:p>
            <a:pPr lvl="1"/>
            <a:r>
              <a:rPr lang="en-US" sz="2000" dirty="0" smtClean="0"/>
              <a:t>System Modeling (John Watson-Lockheed Martin)</a:t>
            </a:r>
          </a:p>
          <a:p>
            <a:pPr lvl="1"/>
            <a:r>
              <a:rPr lang="en-US" sz="2000" dirty="0" smtClean="0"/>
              <a:t>Multi-disciplinary mechanical modeling, management and exchange (Dr Clark Briggs-ATA </a:t>
            </a:r>
            <a:r>
              <a:rPr lang="en-US" sz="2000" dirty="0" err="1" smtClean="0"/>
              <a:t>Engr</a:t>
            </a:r>
            <a:r>
              <a:rPr lang="en-US" sz="2000" dirty="0" smtClean="0"/>
              <a:t>)</a:t>
            </a:r>
          </a:p>
          <a:p>
            <a:endParaRPr lang="en-US" sz="2000" dirty="0"/>
          </a:p>
        </p:txBody>
      </p:sp>
      <p:pic>
        <p:nvPicPr>
          <p:cNvPr id="4"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248400" cy="954088"/>
          </a:xfrm>
        </p:spPr>
        <p:txBody>
          <a:bodyPr/>
          <a:lstStyle/>
          <a:p>
            <a:r>
              <a:rPr lang="en-US" dirty="0" smtClean="0"/>
              <a:t>MBSE IW Agenda</a:t>
            </a:r>
            <a:br>
              <a:rPr lang="en-US" dirty="0" smtClean="0"/>
            </a:br>
            <a:r>
              <a:rPr lang="en-US" dirty="0" smtClean="0"/>
              <a:t>Sunday, January 22, 2012 (cont.)</a:t>
            </a:r>
            <a:endParaRPr lang="en-US" dirty="0"/>
          </a:p>
        </p:txBody>
      </p:sp>
      <p:sp>
        <p:nvSpPr>
          <p:cNvPr id="3" name="Content Placeholder 2"/>
          <p:cNvSpPr>
            <a:spLocks noGrp="1"/>
          </p:cNvSpPr>
          <p:nvPr>
            <p:ph idx="1"/>
          </p:nvPr>
        </p:nvSpPr>
        <p:spPr/>
        <p:txBody>
          <a:bodyPr/>
          <a:lstStyle/>
          <a:p>
            <a:pPr lvl="0">
              <a:buNone/>
            </a:pPr>
            <a:r>
              <a:rPr lang="en-US" sz="2000" b="1" dirty="0" smtClean="0"/>
              <a:t>13:00 – 15:00</a:t>
            </a:r>
          </a:p>
          <a:p>
            <a:pPr lvl="0"/>
            <a:r>
              <a:rPr lang="en-US" sz="2000" dirty="0" smtClean="0"/>
              <a:t>Breakouts to discuss integration challenges and opportunities (1.25 hour)</a:t>
            </a:r>
          </a:p>
          <a:p>
            <a:pPr lvl="1"/>
            <a:r>
              <a:rPr lang="en-US" sz="2000" dirty="0" smtClean="0"/>
              <a:t>Engineering change scenario – Joe Bedocs facilitator</a:t>
            </a:r>
          </a:p>
          <a:p>
            <a:pPr lvl="1"/>
            <a:r>
              <a:rPr lang="en-US" sz="2000" dirty="0" smtClean="0"/>
              <a:t>Requirements </a:t>
            </a:r>
            <a:r>
              <a:rPr lang="en-US" sz="2000" dirty="0" err="1" smtClean="0"/>
              <a:t>flowdown</a:t>
            </a:r>
            <a:r>
              <a:rPr lang="en-US" sz="2000" dirty="0" smtClean="0"/>
              <a:t> scenario – John Watson facilitator</a:t>
            </a:r>
          </a:p>
          <a:p>
            <a:pPr lvl="1"/>
            <a:r>
              <a:rPr lang="en-US" sz="2000" dirty="0" smtClean="0"/>
              <a:t>Integration and Verification scenario – Ron Williamson facilitator</a:t>
            </a:r>
          </a:p>
          <a:p>
            <a:pPr lvl="0"/>
            <a:r>
              <a:rPr lang="en-US" sz="2000" dirty="0" smtClean="0"/>
              <a:t>Out-briefs (Key Practices, Integration Challenges, Recommendations) – 12 min each</a:t>
            </a:r>
          </a:p>
          <a:p>
            <a:pPr lvl="1"/>
            <a:r>
              <a:rPr lang="en-US" sz="2000" dirty="0" smtClean="0"/>
              <a:t>Breakout Session 1</a:t>
            </a:r>
          </a:p>
          <a:p>
            <a:pPr lvl="1"/>
            <a:r>
              <a:rPr lang="en-US" sz="2000" dirty="0" smtClean="0"/>
              <a:t>Breakout Session 2</a:t>
            </a:r>
          </a:p>
          <a:p>
            <a:pPr lvl="1"/>
            <a:r>
              <a:rPr lang="en-US" sz="2000" dirty="0" smtClean="0"/>
              <a:t>Breakout Session 3</a:t>
            </a:r>
          </a:p>
        </p:txBody>
      </p:sp>
      <p:pic>
        <p:nvPicPr>
          <p:cNvPr id="4"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248400" cy="954088"/>
          </a:xfrm>
        </p:spPr>
        <p:txBody>
          <a:bodyPr/>
          <a:lstStyle/>
          <a:p>
            <a:r>
              <a:rPr lang="en-US" dirty="0" smtClean="0"/>
              <a:t>MBSE IW Agenda</a:t>
            </a:r>
            <a:br>
              <a:rPr lang="en-US" dirty="0" smtClean="0"/>
            </a:br>
            <a:r>
              <a:rPr lang="en-US" dirty="0" smtClean="0"/>
              <a:t>Sunday, January 22, 2012 (cont.)</a:t>
            </a:r>
            <a:endParaRPr lang="en-US" dirty="0"/>
          </a:p>
        </p:txBody>
      </p:sp>
      <p:sp>
        <p:nvSpPr>
          <p:cNvPr id="3" name="Content Placeholder 2"/>
          <p:cNvSpPr>
            <a:spLocks noGrp="1"/>
          </p:cNvSpPr>
          <p:nvPr>
            <p:ph idx="1"/>
          </p:nvPr>
        </p:nvSpPr>
        <p:spPr/>
        <p:txBody>
          <a:bodyPr/>
          <a:lstStyle/>
          <a:p>
            <a:pPr lvl="0">
              <a:buNone/>
            </a:pPr>
            <a:r>
              <a:rPr lang="en-US" sz="2000" b="1" dirty="0" smtClean="0"/>
              <a:t>15:15 – 17:30</a:t>
            </a:r>
          </a:p>
          <a:p>
            <a:pPr lvl="0"/>
            <a:r>
              <a:rPr lang="en-US" sz="2000" dirty="0" smtClean="0"/>
              <a:t>Advanced Approaches to Cross Domain/Cross Discipline Modeling (30 min each)</a:t>
            </a:r>
          </a:p>
          <a:p>
            <a:pPr lvl="1"/>
            <a:r>
              <a:rPr lang="en-US" sz="2000" dirty="0" smtClean="0"/>
              <a:t>ESA Concurrent Design Facility – Hans Peter de Koning (ESA)</a:t>
            </a:r>
          </a:p>
          <a:p>
            <a:pPr lvl="1"/>
            <a:r>
              <a:rPr lang="en-US" sz="2000" dirty="0" smtClean="0"/>
              <a:t>Multi-disciplinary Approach for Industrial Phases – Harald Eisenmann (</a:t>
            </a:r>
            <a:r>
              <a:rPr lang="en-US" sz="2000" dirty="0" err="1" smtClean="0"/>
              <a:t>Astrium</a:t>
            </a:r>
            <a:r>
              <a:rPr lang="en-US" sz="2000" dirty="0" smtClean="0"/>
              <a:t>), Joachim Fuchs (ESA/ESTEC) </a:t>
            </a:r>
          </a:p>
          <a:p>
            <a:pPr lvl="1"/>
            <a:r>
              <a:rPr lang="en-US" sz="2000" dirty="0" smtClean="0"/>
              <a:t>Model-based Approach using Integrated Visualization – Steve Corns </a:t>
            </a:r>
          </a:p>
          <a:p>
            <a:pPr lvl="1"/>
            <a:r>
              <a:rPr lang="en-US" sz="2000" dirty="0" smtClean="0"/>
              <a:t>Progress on Integrating OWL with </a:t>
            </a:r>
            <a:r>
              <a:rPr lang="en-US" sz="2000" dirty="0" err="1" smtClean="0"/>
              <a:t>SysML</a:t>
            </a:r>
            <a:r>
              <a:rPr lang="en-US" sz="2000" dirty="0" smtClean="0"/>
              <a:t>– Steve Jenkins (JPL)</a:t>
            </a:r>
          </a:p>
          <a:p>
            <a:pPr lvl="0"/>
            <a:r>
              <a:rPr lang="en-US" sz="2000" dirty="0" smtClean="0"/>
              <a:t>Summary and Wrap-up (15 min)</a:t>
            </a:r>
          </a:p>
          <a:p>
            <a:endParaRPr lang="en-US" dirty="0"/>
          </a:p>
        </p:txBody>
      </p:sp>
      <p:pic>
        <p:nvPicPr>
          <p:cNvPr id="4"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MBSE Motivation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Apollo Moon rockets vs. Gift Cards </a:t>
            </a:r>
            <a:br>
              <a:rPr lang="en-US" dirty="0" smtClean="0"/>
            </a:br>
            <a:r>
              <a:rPr lang="en-US" dirty="0" smtClean="0"/>
              <a:t>Accelerating complexity </a:t>
            </a:r>
            <a:endParaRPr lang="en-US" dirty="0"/>
          </a:p>
        </p:txBody>
      </p:sp>
      <p:sp>
        <p:nvSpPr>
          <p:cNvPr id="3" name="Content Placeholder 2"/>
          <p:cNvSpPr>
            <a:spLocks noGrp="1"/>
          </p:cNvSpPr>
          <p:nvPr>
            <p:ph idx="1"/>
          </p:nvPr>
        </p:nvSpPr>
        <p:spPr>
          <a:xfrm>
            <a:off x="457200" y="990600"/>
            <a:ext cx="4648200" cy="4681537"/>
          </a:xfrm>
        </p:spPr>
        <p:txBody>
          <a:bodyPr/>
          <a:lstStyle/>
          <a:p>
            <a:r>
              <a:rPr lang="en-US" sz="2000" b="1" dirty="0" smtClean="0"/>
              <a:t>Apollo Guidance Computer (1966)</a:t>
            </a:r>
          </a:p>
          <a:p>
            <a:pPr marL="533386" lvl="1" indent="-342900">
              <a:spcBef>
                <a:spcPts val="0"/>
              </a:spcBef>
              <a:buFont typeface="Arial" pitchFamily="34" charset="0"/>
              <a:buChar char="•"/>
            </a:pPr>
            <a:r>
              <a:rPr lang="en-US" sz="1800" dirty="0" smtClean="0"/>
              <a:t>1</a:t>
            </a:r>
            <a:r>
              <a:rPr lang="en-US" sz="1800" baseline="30000" dirty="0" smtClean="0"/>
              <a:t>st</a:t>
            </a:r>
            <a:r>
              <a:rPr lang="en-US" sz="1800" dirty="0" smtClean="0"/>
              <a:t> IC-based computer</a:t>
            </a:r>
          </a:p>
          <a:p>
            <a:pPr marL="533386" lvl="1" indent="-342900">
              <a:spcBef>
                <a:spcPts val="0"/>
              </a:spcBef>
              <a:buFont typeface="Arial" pitchFamily="34" charset="0"/>
              <a:buChar char="•"/>
            </a:pPr>
            <a:r>
              <a:rPr lang="en-US" sz="1800" dirty="0" smtClean="0"/>
              <a:t>2k core, 36k ‘rope’ memory</a:t>
            </a:r>
          </a:p>
          <a:p>
            <a:pPr marL="533386" lvl="1" indent="-342900">
              <a:spcBef>
                <a:spcPts val="0"/>
              </a:spcBef>
              <a:buFont typeface="Arial" pitchFamily="34" charset="0"/>
              <a:buChar char="•"/>
            </a:pPr>
            <a:r>
              <a:rPr lang="en-US" sz="1800" dirty="0" smtClean="0"/>
              <a:t>11.72 micro-second cycle</a:t>
            </a:r>
          </a:p>
          <a:p>
            <a:pPr marL="533386" lvl="1" indent="-342900">
              <a:spcBef>
                <a:spcPts val="0"/>
              </a:spcBef>
              <a:buFont typeface="Arial" pitchFamily="34" charset="0"/>
              <a:buChar char="•"/>
            </a:pPr>
            <a:r>
              <a:rPr lang="en-US" sz="1800" dirty="0" smtClean="0"/>
              <a:t>55 Watts</a:t>
            </a:r>
          </a:p>
          <a:p>
            <a:pPr marL="533386" lvl="1" indent="-342900">
              <a:spcBef>
                <a:spcPts val="0"/>
              </a:spcBef>
              <a:buFont typeface="Arial" pitchFamily="34" charset="0"/>
              <a:buChar char="•"/>
            </a:pPr>
            <a:r>
              <a:rPr lang="en-US" sz="1800" dirty="0" smtClean="0"/>
              <a:t>70 </a:t>
            </a:r>
            <a:r>
              <a:rPr lang="en-US" sz="1800" dirty="0" err="1" smtClean="0"/>
              <a:t>lbs</a:t>
            </a:r>
            <a:endParaRPr lang="en-US" sz="1800" dirty="0" smtClean="0"/>
          </a:p>
          <a:p>
            <a:pPr marL="533386" lvl="1" indent="-342900">
              <a:spcBef>
                <a:spcPts val="0"/>
              </a:spcBef>
              <a:buFont typeface="Arial" pitchFamily="34" charset="0"/>
              <a:buChar char="•"/>
            </a:pPr>
            <a:r>
              <a:rPr lang="en-US" sz="1800" dirty="0" smtClean="0"/>
              <a:t>24” x 12.5” x 6.5” </a:t>
            </a:r>
          </a:p>
          <a:p>
            <a:pPr marL="533386" lvl="1" indent="-342900">
              <a:spcBef>
                <a:spcPts val="0"/>
              </a:spcBef>
              <a:buFont typeface="Arial" pitchFamily="34" charset="0"/>
              <a:buChar char="•"/>
            </a:pPr>
            <a:r>
              <a:rPr lang="en-US" sz="1800" dirty="0" smtClean="0"/>
              <a:t>$$$$$$$$ </a:t>
            </a:r>
          </a:p>
          <a:p>
            <a:r>
              <a:rPr lang="en-US" sz="2000" b="1" dirty="0" smtClean="0"/>
              <a:t>Hallmark Card (today)</a:t>
            </a:r>
          </a:p>
          <a:p>
            <a:pPr marL="533386" lvl="1" indent="-342900">
              <a:buFont typeface="Arial" pitchFamily="34" charset="0"/>
              <a:buChar char="•"/>
            </a:pPr>
            <a:r>
              <a:rPr lang="en-US" sz="1800" dirty="0" smtClean="0"/>
              <a:t>256mb+ memory</a:t>
            </a:r>
          </a:p>
          <a:p>
            <a:pPr marL="533386" lvl="1" indent="-342900">
              <a:buFont typeface="Arial" pitchFamily="34" charset="0"/>
              <a:buChar char="•"/>
            </a:pPr>
            <a:r>
              <a:rPr lang="en-US" sz="1800" dirty="0" smtClean="0"/>
              <a:t>~2 </a:t>
            </a:r>
            <a:r>
              <a:rPr lang="en-US" sz="1800" dirty="0" err="1" smtClean="0"/>
              <a:t>ghz</a:t>
            </a:r>
            <a:r>
              <a:rPr lang="en-US" sz="1800" dirty="0" smtClean="0"/>
              <a:t> </a:t>
            </a:r>
          </a:p>
          <a:p>
            <a:pPr marL="533386" lvl="1" indent="-342900">
              <a:buFont typeface="Arial" pitchFamily="34" charset="0"/>
              <a:buChar char="•"/>
            </a:pPr>
            <a:r>
              <a:rPr lang="en-US" sz="1800" dirty="0" smtClean="0"/>
              <a:t>1900 </a:t>
            </a:r>
            <a:r>
              <a:rPr lang="en-US" sz="1800" dirty="0" err="1" smtClean="0"/>
              <a:t>mAh</a:t>
            </a:r>
            <a:r>
              <a:rPr lang="en-US" sz="1800" dirty="0" smtClean="0"/>
              <a:t> (2 </a:t>
            </a:r>
            <a:r>
              <a:rPr lang="en-US" sz="1800" dirty="0" err="1" smtClean="0"/>
              <a:t>yrs</a:t>
            </a:r>
            <a:r>
              <a:rPr lang="en-US" sz="1800" dirty="0" smtClean="0"/>
              <a:t>)</a:t>
            </a:r>
          </a:p>
          <a:p>
            <a:pPr marL="533386" lvl="1" indent="-342900">
              <a:buFont typeface="Arial" pitchFamily="34" charset="0"/>
              <a:buChar char="•"/>
            </a:pPr>
            <a:r>
              <a:rPr lang="en-US" sz="1800" dirty="0" smtClean="0"/>
              <a:t>.085 </a:t>
            </a:r>
            <a:r>
              <a:rPr lang="en-US" sz="1800" dirty="0" err="1" smtClean="0"/>
              <a:t>oz</a:t>
            </a:r>
            <a:endParaRPr lang="en-US" sz="1800" dirty="0" smtClean="0"/>
          </a:p>
          <a:p>
            <a:pPr marL="533386" lvl="1" indent="-342900">
              <a:buFont typeface="Arial" pitchFamily="34" charset="0"/>
              <a:buChar char="•"/>
            </a:pPr>
            <a:r>
              <a:rPr lang="en-US" sz="1800" dirty="0" smtClean="0"/>
              <a:t>1” x 1” x .25”</a:t>
            </a:r>
          </a:p>
          <a:p>
            <a:pPr marL="533386" lvl="1" indent="-342900">
              <a:buFont typeface="Arial" pitchFamily="34" charset="0"/>
              <a:buChar char="•"/>
            </a:pPr>
            <a:r>
              <a:rPr lang="en-US" sz="1800" dirty="0" smtClean="0"/>
              <a:t>.$ &lt;$1  </a:t>
            </a:r>
          </a:p>
          <a:p>
            <a:pPr marL="342900" indent="-342900">
              <a:buFont typeface="Arial" pitchFamily="34" charset="0"/>
              <a:buChar char="•"/>
            </a:pPr>
            <a:endParaRPr lang="en-US" dirty="0"/>
          </a:p>
          <a:p>
            <a:pPr marL="342900" indent="-342900">
              <a:buFont typeface="Arial" pitchFamily="34" charset="0"/>
              <a:buChar char="•"/>
            </a:pPr>
            <a:endParaRPr lang="en-US" dirty="0" smtClean="0"/>
          </a:p>
        </p:txBody>
      </p:sp>
      <p:pic>
        <p:nvPicPr>
          <p:cNvPr id="3074" name="Picture 2" descr="File:Apollo guidiance computer ferrit core memory.jpg">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34258" y="685800"/>
            <a:ext cx="3527037" cy="3706483"/>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File:AGC user interface.jpg">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578577" y="2826204"/>
            <a:ext cx="4005314" cy="3132157"/>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http://www.akblessingsabound.com/wp-content/uploads/2009/04/hallmark-mothers-day-cards-akblessingsabound1.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371423" y="3636450"/>
            <a:ext cx="2597871" cy="2484159"/>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http://t0.gstatic.com/images?q=tbn:ANd9GcSlhqy6wrbwl6Q4gPy-Iu40L6vf-evfawL_pb7wR_40WZOYAEVSbngWl89xY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359377" y="5127912"/>
            <a:ext cx="2438400" cy="1781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193409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81160" y="1188291"/>
            <a:ext cx="4381500" cy="2727886"/>
            <a:chOff x="-481160" y="1188291"/>
            <a:chExt cx="4381500" cy="2727886"/>
          </a:xfrm>
        </p:grpSpPr>
        <p:pic>
          <p:nvPicPr>
            <p:cNvPr id="4098" name="Picture 2" descr="http://static.guim.co.uk/sys-images/Business/Pix/pictures/2010/10/19/1287476298203/Deepwater-Horizon-00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1160" y="1287277"/>
              <a:ext cx="4381500" cy="2628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0" y="1188291"/>
              <a:ext cx="2368982" cy="369332"/>
            </a:xfrm>
            <a:prstGeom prst="rect">
              <a:avLst/>
            </a:prstGeom>
            <a:solidFill>
              <a:schemeClr val="bg2"/>
            </a:solidFill>
            <a:ln>
              <a:solidFill>
                <a:schemeClr val="tx1"/>
              </a:solidFill>
            </a:ln>
          </p:spPr>
          <p:txBody>
            <a:bodyPr wrap="none" rtlCol="0">
              <a:spAutoFit/>
            </a:bodyPr>
            <a:lstStyle/>
            <a:p>
              <a:r>
                <a:rPr lang="en-US" b="1" dirty="0" smtClean="0">
                  <a:solidFill>
                    <a:schemeClr val="bg1"/>
                  </a:solidFill>
                </a:rPr>
                <a:t>Deep Water Horizon</a:t>
              </a:r>
              <a:endParaRPr lang="en-US" b="1" dirty="0">
                <a:solidFill>
                  <a:schemeClr val="bg1"/>
                </a:solidFill>
              </a:endParaRPr>
            </a:p>
          </p:txBody>
        </p:sp>
      </p:grpSp>
      <p:sp>
        <p:nvSpPr>
          <p:cNvPr id="4" name="Title 3"/>
          <p:cNvSpPr>
            <a:spLocks noGrp="1"/>
          </p:cNvSpPr>
          <p:nvPr>
            <p:ph type="title"/>
          </p:nvPr>
        </p:nvSpPr>
        <p:spPr>
          <a:xfrm>
            <a:off x="152400" y="112712"/>
            <a:ext cx="5410200" cy="954088"/>
          </a:xfrm>
        </p:spPr>
        <p:txBody>
          <a:bodyPr/>
          <a:lstStyle/>
          <a:p>
            <a:pPr algn="l"/>
            <a:r>
              <a:rPr lang="en-GB" dirty="0" smtClean="0"/>
              <a:t>Why Systems Engineering?</a:t>
            </a:r>
            <a:br>
              <a:rPr lang="en-GB" dirty="0" smtClean="0"/>
            </a:br>
            <a:r>
              <a:rPr lang="en-GB" dirty="0" smtClean="0"/>
              <a:t> </a:t>
            </a:r>
            <a:endParaRPr lang="en-GB" dirty="0"/>
          </a:p>
        </p:txBody>
      </p:sp>
      <p:grpSp>
        <p:nvGrpSpPr>
          <p:cNvPr id="5" name="Group 12"/>
          <p:cNvGrpSpPr/>
          <p:nvPr/>
        </p:nvGrpSpPr>
        <p:grpSpPr>
          <a:xfrm>
            <a:off x="5468888" y="856129"/>
            <a:ext cx="3675112" cy="3091698"/>
            <a:chOff x="5468888" y="856129"/>
            <a:chExt cx="3675112" cy="3091698"/>
          </a:xfrm>
        </p:grpSpPr>
        <p:pic>
          <p:nvPicPr>
            <p:cNvPr id="9" name="Picture 7" descr="7E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68888" y="856129"/>
              <a:ext cx="3096344" cy="2383808"/>
            </a:xfrm>
            <a:prstGeom prst="rect">
              <a:avLst/>
            </a:prstGeom>
            <a:noFill/>
            <a:ln w="9525">
              <a:noFill/>
              <a:miter lim="800000"/>
              <a:headEnd/>
              <a:tailEnd/>
            </a:ln>
          </p:spPr>
        </p:pic>
        <p:sp>
          <p:nvSpPr>
            <p:cNvPr id="10" name="Rectangle 9"/>
            <p:cNvSpPr/>
            <p:nvPr/>
          </p:nvSpPr>
          <p:spPr bwMode="auto">
            <a:xfrm>
              <a:off x="6477000" y="2576227"/>
              <a:ext cx="2667000" cy="1371600"/>
            </a:xfrm>
            <a:prstGeom prst="rect">
              <a:avLst/>
            </a:prstGeom>
            <a:solidFill>
              <a:schemeClr val="bg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0" bIns="0" numCol="1" rtlCol="0" anchor="t" anchorCtr="0" compatLnSpc="1">
              <a:prstTxWarp prst="textNoShape">
                <a:avLst/>
              </a:prstTxWarp>
            </a:bodyPr>
            <a:lstStyle/>
            <a:p>
              <a:r>
                <a:rPr lang="en-US" sz="1400" dirty="0" smtClean="0">
                  <a:solidFill>
                    <a:schemeClr val="bg1"/>
                  </a:solidFill>
                </a:rPr>
                <a:t>~5000 sensors, ECU’s, etc. communicating over 9000 connections via 1,000,000+ types of messages, performing 2000+ functions—with each tail number different</a:t>
              </a:r>
              <a:endParaRPr lang="en-US" sz="1400" dirty="0" smtClean="0">
                <a:solidFill>
                  <a:schemeClr val="bg1"/>
                </a:solidFill>
                <a:latin typeface="Arial" pitchFamily="34" charset="0"/>
              </a:endParaRPr>
            </a:p>
          </p:txBody>
        </p:sp>
      </p:grpSp>
      <p:grpSp>
        <p:nvGrpSpPr>
          <p:cNvPr id="6" name="Group 11"/>
          <p:cNvGrpSpPr/>
          <p:nvPr/>
        </p:nvGrpSpPr>
        <p:grpSpPr>
          <a:xfrm>
            <a:off x="3838624" y="4017790"/>
            <a:ext cx="5305376" cy="2840210"/>
            <a:chOff x="3867249" y="4017790"/>
            <a:chExt cx="5305376" cy="2840210"/>
          </a:xfrm>
        </p:grpSpPr>
        <p:pic>
          <p:nvPicPr>
            <p:cNvPr id="8" name="Picture 6" descr="Memory-CPU in car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67249" y="4017790"/>
              <a:ext cx="5276751" cy="2840210"/>
            </a:xfrm>
            <a:prstGeom prst="rect">
              <a:avLst/>
            </a:prstGeom>
            <a:noFill/>
            <a:ln w="9525">
              <a:solidFill>
                <a:schemeClr val="tx1"/>
              </a:solidFill>
              <a:miter lim="800000"/>
              <a:headEnd/>
              <a:tailEnd/>
            </a:ln>
          </p:spPr>
        </p:pic>
        <p:sp>
          <p:nvSpPr>
            <p:cNvPr id="11" name="Rectangle 10"/>
            <p:cNvSpPr/>
            <p:nvPr/>
          </p:nvSpPr>
          <p:spPr bwMode="auto">
            <a:xfrm>
              <a:off x="6229448" y="5871881"/>
              <a:ext cx="2943177" cy="986119"/>
            </a:xfrm>
            <a:prstGeom prst="rect">
              <a:avLst/>
            </a:prstGeom>
            <a:solidFill>
              <a:schemeClr val="bg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0" bIns="0" numCol="1" rtlCol="0" anchor="t" anchorCtr="0" compatLnSpc="1">
              <a:prstTxWarp prst="textNoShape">
                <a:avLst/>
              </a:prstTxWarp>
            </a:bodyPr>
            <a:lstStyle/>
            <a:p>
              <a:r>
                <a:rPr lang="en-US" sz="1400" dirty="0" smtClean="0">
                  <a:solidFill>
                    <a:schemeClr val="bg1"/>
                  </a:solidFill>
                </a:rPr>
                <a:t>~10M LOC, 40-60 ECU’s, ~5000 parameters, ~30,000 functions (typical engine controller ~4000 functions)</a:t>
              </a:r>
              <a:endParaRPr lang="en-US" sz="1400" dirty="0" smtClean="0">
                <a:solidFill>
                  <a:schemeClr val="bg1"/>
                </a:solidFill>
                <a:latin typeface="Arial" pitchFamily="34" charset="0"/>
              </a:endParaRPr>
            </a:p>
          </p:txBody>
        </p:sp>
      </p:grpSp>
      <p:grpSp>
        <p:nvGrpSpPr>
          <p:cNvPr id="12" name="Group 26"/>
          <p:cNvGrpSpPr/>
          <p:nvPr/>
        </p:nvGrpSpPr>
        <p:grpSpPr>
          <a:xfrm>
            <a:off x="3011020" y="643810"/>
            <a:ext cx="2850723" cy="3083045"/>
            <a:chOff x="2795933" y="768447"/>
            <a:chExt cx="2850723" cy="3083045"/>
          </a:xfrm>
        </p:grpSpPr>
        <p:pic>
          <p:nvPicPr>
            <p:cNvPr id="43022" name="Picture 14" descr="http://27inchflatscreentv.info/wp-content/uploads/2010/05/Toshiba_40RF350U.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4145306" y="768447"/>
              <a:ext cx="1501350" cy="1262998"/>
            </a:xfrm>
            <a:prstGeom prst="rect">
              <a:avLst/>
            </a:prstGeom>
            <a:noFill/>
          </p:spPr>
        </p:pic>
        <p:grpSp>
          <p:nvGrpSpPr>
            <p:cNvPr id="13" name="Group 22"/>
            <p:cNvGrpSpPr/>
            <p:nvPr/>
          </p:nvGrpSpPr>
          <p:grpSpPr>
            <a:xfrm rot="20861102">
              <a:off x="2795933" y="999244"/>
              <a:ext cx="1827005" cy="1468471"/>
              <a:chOff x="2682748" y="1021136"/>
              <a:chExt cx="2026387" cy="1628726"/>
            </a:xfrm>
          </p:grpSpPr>
          <p:pic>
            <p:nvPicPr>
              <p:cNvPr id="43018" name="Picture 1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682748" y="1021136"/>
                <a:ext cx="2026387" cy="1628726"/>
              </a:xfrm>
              <a:prstGeom prst="rect">
                <a:avLst/>
              </a:prstGeom>
              <a:noFill/>
              <a:ln w="9525">
                <a:noFill/>
                <a:miter lim="800000"/>
                <a:headEnd/>
                <a:tailEnd/>
              </a:ln>
            </p:spPr>
          </p:pic>
          <p:sp>
            <p:nvSpPr>
              <p:cNvPr id="22" name="TextBox 21"/>
              <p:cNvSpPr txBox="1"/>
              <p:nvPr/>
            </p:nvSpPr>
            <p:spPr>
              <a:xfrm rot="273014">
                <a:off x="3117639" y="1474930"/>
                <a:ext cx="1390124" cy="461664"/>
              </a:xfrm>
              <a:prstGeom prst="rect">
                <a:avLst/>
              </a:prstGeom>
              <a:noFill/>
            </p:spPr>
            <p:txBody>
              <a:bodyPr wrap="none" rtlCol="0">
                <a:spAutoFit/>
              </a:bodyPr>
              <a:lstStyle/>
              <a:p>
                <a:pPr algn="ctr"/>
                <a:r>
                  <a:rPr lang="en-US" sz="1200" b="1" dirty="0" smtClean="0"/>
                  <a:t>Rescue Mission </a:t>
                </a:r>
                <a:br>
                  <a:rPr lang="en-US" sz="1200" b="1" dirty="0" smtClean="0"/>
                </a:br>
                <a:r>
                  <a:rPr lang="en-US" sz="1200" b="1" dirty="0" smtClean="0"/>
                  <a:t>Launched By TV</a:t>
                </a:r>
                <a:endParaRPr lang="en-US" sz="1200" b="1" dirty="0"/>
              </a:p>
            </p:txBody>
          </p:sp>
        </p:grpSp>
        <p:sp>
          <p:nvSpPr>
            <p:cNvPr id="24" name="Rectangle 23"/>
            <p:cNvSpPr/>
            <p:nvPr/>
          </p:nvSpPr>
          <p:spPr>
            <a:xfrm>
              <a:off x="2917596" y="2066388"/>
              <a:ext cx="1965489" cy="1785104"/>
            </a:xfrm>
            <a:prstGeom prst="rect">
              <a:avLst/>
            </a:prstGeom>
            <a:solidFill>
              <a:schemeClr val="bg2"/>
            </a:solidFill>
            <a:ln>
              <a:solidFill>
                <a:schemeClr val="tx1"/>
              </a:solidFill>
            </a:ln>
          </p:spPr>
          <p:txBody>
            <a:bodyPr wrap="square">
              <a:spAutoFit/>
            </a:bodyPr>
            <a:lstStyle/>
            <a:p>
              <a:r>
                <a:rPr lang="en-US" sz="1100" dirty="0" smtClean="0">
                  <a:solidFill>
                    <a:schemeClr val="bg1"/>
                  </a:solidFill>
                </a:rPr>
                <a:t>An Oregon man discovered that his year-old Toshiba flat-screen TV was emitting an international distress signal (121.5 </a:t>
              </a:r>
              <a:r>
                <a:rPr lang="en-US" sz="1100" dirty="0" err="1" smtClean="0">
                  <a:solidFill>
                    <a:schemeClr val="bg1"/>
                  </a:solidFill>
                </a:rPr>
                <a:t>mhz</a:t>
              </a:r>
              <a:r>
                <a:rPr lang="en-US" sz="1100" dirty="0" smtClean="0">
                  <a:solidFill>
                    <a:schemeClr val="bg1"/>
                  </a:solidFill>
                </a:rPr>
                <a:t>) picked up by a satellite, leading a search and rescue operation to his apartment in Corvallis, Oregon,      </a:t>
              </a:r>
              <a:r>
                <a:rPr lang="en-US" sz="1100" i="1" u="sng" dirty="0" smtClean="0">
                  <a:solidFill>
                    <a:schemeClr val="bg1"/>
                  </a:solidFill>
                </a:rPr>
                <a:t>Oct. 18, 2004 CNN</a:t>
              </a:r>
              <a:r>
                <a:rPr lang="en-US" sz="1100" dirty="0" smtClean="0">
                  <a:solidFill>
                    <a:schemeClr val="bg1"/>
                  </a:solidFill>
                </a:rPr>
                <a:t> </a:t>
              </a:r>
              <a:endParaRPr lang="en-US" sz="1100" dirty="0">
                <a:solidFill>
                  <a:schemeClr val="bg1"/>
                </a:solidFill>
              </a:endParaRPr>
            </a:p>
          </p:txBody>
        </p:sp>
      </p:grpSp>
      <p:pic>
        <p:nvPicPr>
          <p:cNvPr id="7" name="Picture 5" descr="Applicance Technology Content"/>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3947827"/>
            <a:ext cx="5727700" cy="2549525"/>
          </a:xfrm>
          <a:prstGeom prst="rect">
            <a:avLst/>
          </a:prstGeom>
          <a:noFill/>
          <a:ln w="9525">
            <a:noFill/>
            <a:miter lim="800000"/>
            <a:headEnd/>
            <a:tailEnd/>
          </a:ln>
        </p:spPr>
      </p:pic>
      <p:sp>
        <p:nvSpPr>
          <p:cNvPr id="15" name="TextBox 14"/>
          <p:cNvSpPr txBox="1"/>
          <p:nvPr/>
        </p:nvSpPr>
        <p:spPr>
          <a:xfrm rot="1031126">
            <a:off x="2392921" y="3320196"/>
            <a:ext cx="4517098" cy="691879"/>
          </a:xfrm>
          <a:prstGeom prst="rect">
            <a:avLst/>
          </a:prstGeom>
          <a:solidFill>
            <a:srgbClr val="00853F"/>
          </a:solidFill>
          <a:ln w="9525" cap="flat" cmpd="sng" algn="ctr">
            <a:solidFill>
              <a:srgbClr val="00853F"/>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182880" rIns="45720" bIns="182880" numCol="1" rtlCol="0" anchor="ctr" anchorCtr="1" compatLnSpc="1">
            <a:prstTxWarp prst="textNoShape">
              <a:avLst/>
            </a:prstTxWarp>
          </a:bodyPr>
          <a:lstStyle/>
          <a:p>
            <a:r>
              <a:rPr lang="en-US" sz="1800" dirty="0" smtClean="0">
                <a:solidFill>
                  <a:schemeClr val="bg1"/>
                </a:solidFill>
                <a:latin typeface="Arial" pitchFamily="34" charset="0"/>
              </a:rPr>
              <a:t>Complexity everywhere…</a:t>
            </a:r>
          </a:p>
          <a:p>
            <a:r>
              <a:rPr lang="en-US" sz="1800" dirty="0" smtClean="0">
                <a:solidFill>
                  <a:schemeClr val="bg1"/>
                </a:solidFill>
                <a:latin typeface="Arial" pitchFamily="34" charset="0"/>
              </a:rPr>
              <a:t>SE  is a process for managing complexity</a:t>
            </a:r>
          </a:p>
        </p:txBody>
      </p:sp>
    </p:spTree>
    <p:extLst>
      <p:ext uri="{BB962C8B-B14F-4D97-AF65-F5344CB8AC3E}">
        <p14:creationId xmlns:p14="http://schemas.microsoft.com/office/powerpoint/2010/main" xmlns="" val="126202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79" y="63310"/>
            <a:ext cx="4831179" cy="954088"/>
          </a:xfrm>
        </p:spPr>
        <p:txBody>
          <a:bodyPr/>
          <a:lstStyle/>
          <a:p>
            <a:pPr algn="l"/>
            <a:r>
              <a:rPr lang="en-US" dirty="0" smtClean="0"/>
              <a:t>This requires change…</a:t>
            </a:r>
            <a:endParaRPr lang="en-US" dirty="0"/>
          </a:p>
        </p:txBody>
      </p:sp>
      <p:grpSp>
        <p:nvGrpSpPr>
          <p:cNvPr id="6" name="Group 12"/>
          <p:cNvGrpSpPr/>
          <p:nvPr/>
        </p:nvGrpSpPr>
        <p:grpSpPr>
          <a:xfrm>
            <a:off x="492377" y="314744"/>
            <a:ext cx="6335934" cy="2363948"/>
            <a:chOff x="234048" y="314744"/>
            <a:chExt cx="6335934" cy="2363948"/>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4048" y="1211722"/>
              <a:ext cx="2633024" cy="1466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33571" y="314744"/>
              <a:ext cx="2736411" cy="2071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7" name="Group 13"/>
          <p:cNvGrpSpPr/>
          <p:nvPr/>
        </p:nvGrpSpPr>
        <p:grpSpPr>
          <a:xfrm>
            <a:off x="1874421" y="1689630"/>
            <a:ext cx="6711438" cy="2491654"/>
            <a:chOff x="1874421" y="1689630"/>
            <a:chExt cx="6711438" cy="2491654"/>
          </a:xfrm>
        </p:grpSpPr>
        <p:pic>
          <p:nvPicPr>
            <p:cNvPr id="3076"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74421" y="1945207"/>
              <a:ext cx="2226139" cy="2236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70763" y="1689630"/>
              <a:ext cx="3515096" cy="2246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0" name="Group 14"/>
          <p:cNvGrpSpPr/>
          <p:nvPr/>
        </p:nvGrpSpPr>
        <p:grpSpPr>
          <a:xfrm>
            <a:off x="2987490" y="3030663"/>
            <a:ext cx="6156510" cy="2724982"/>
            <a:chOff x="2987490" y="3030663"/>
            <a:chExt cx="6156510" cy="2724982"/>
          </a:xfrm>
        </p:grpSpPr>
        <p:pic>
          <p:nvPicPr>
            <p:cNvPr id="3077"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987490" y="3368997"/>
              <a:ext cx="2668092" cy="2386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390409" y="3030663"/>
              <a:ext cx="2753591" cy="2081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1" name="Group 15"/>
          <p:cNvGrpSpPr/>
          <p:nvPr/>
        </p:nvGrpSpPr>
        <p:grpSpPr>
          <a:xfrm>
            <a:off x="4232542" y="4584409"/>
            <a:ext cx="5394077" cy="2628900"/>
            <a:chOff x="4741182" y="4332521"/>
            <a:chExt cx="5394077" cy="2628900"/>
          </a:xfrm>
        </p:grpSpPr>
        <p:pic>
          <p:nvPicPr>
            <p:cNvPr id="3079" name="Picture 7"/>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741182" y="4423319"/>
              <a:ext cx="1828800" cy="2070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036459" y="4332521"/>
              <a:ext cx="3098800" cy="262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2" name="Group 5"/>
          <p:cNvGrpSpPr/>
          <p:nvPr/>
        </p:nvGrpSpPr>
        <p:grpSpPr>
          <a:xfrm>
            <a:off x="-311154" y="3278687"/>
            <a:ext cx="4371150" cy="3387912"/>
            <a:chOff x="190005" y="3339459"/>
            <a:chExt cx="4371150" cy="3387912"/>
          </a:xfrm>
        </p:grpSpPr>
        <p:pic>
          <p:nvPicPr>
            <p:cNvPr id="3074" name="Picture 2" descr="File:Apollo guidiance computer ferrit core memory.jpg">
              <a:hlinkClick r:id="rId11"/>
            </p:cNvPr>
            <p:cNvPicPr>
              <a:picLocks noChangeAspect="1" noChangeArrowheads="1"/>
            </p:cNvPicPr>
            <p:nvPr/>
          </p:nvPicPr>
          <p:blipFill>
            <a:blip r:embed="rId12">
              <a:clrChange>
                <a:clrFrom>
                  <a:srgbClr val="F3EDED"/>
                </a:clrFrom>
                <a:clrTo>
                  <a:srgbClr val="F3EDED">
                    <a:alpha val="0"/>
                  </a:srgbClr>
                </a:clrTo>
              </a:clrChange>
              <a:extLst>
                <a:ext uri="{28A0092B-C50C-407E-A947-70E740481C1C}">
                  <a14:useLocalDpi xmlns:a14="http://schemas.microsoft.com/office/drawing/2010/main" xmlns="" val="0"/>
                </a:ext>
              </a:extLst>
            </a:blip>
            <a:srcRect/>
            <a:stretch>
              <a:fillRect/>
            </a:stretch>
          </p:blipFill>
          <p:spPr bwMode="auto">
            <a:xfrm>
              <a:off x="190005" y="3339459"/>
              <a:ext cx="2912875" cy="306107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http://t2.gstatic.com/images?q=tbn:ANd9GcTHi7thjR0QOA_7fliVeGdw5KFMKaIw8tnfeu7c9ZextwrNudLx"/>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94180" y="4869996"/>
              <a:ext cx="2466975" cy="185737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 name="Right Arrow 2"/>
          <p:cNvSpPr/>
          <p:nvPr/>
        </p:nvSpPr>
        <p:spPr bwMode="auto">
          <a:xfrm rot="2189333">
            <a:off x="1760791" y="4381877"/>
            <a:ext cx="1119351" cy="85469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grpSp>
        <p:nvGrpSpPr>
          <p:cNvPr id="13" name="Group 6"/>
          <p:cNvGrpSpPr/>
          <p:nvPr/>
        </p:nvGrpSpPr>
        <p:grpSpPr>
          <a:xfrm>
            <a:off x="6334434" y="750057"/>
            <a:ext cx="2923557" cy="4005734"/>
            <a:chOff x="6334434" y="750057"/>
            <a:chExt cx="2923557" cy="4005734"/>
          </a:xfrm>
        </p:grpSpPr>
        <p:sp>
          <p:nvSpPr>
            <p:cNvPr id="5" name="TextBox 4"/>
            <p:cNvSpPr txBox="1"/>
            <p:nvPr/>
          </p:nvSpPr>
          <p:spPr>
            <a:xfrm>
              <a:off x="6791778" y="1524933"/>
              <a:ext cx="1794081" cy="830997"/>
            </a:xfrm>
            <a:prstGeom prst="rect">
              <a:avLst/>
            </a:prstGeom>
            <a:solidFill>
              <a:schemeClr val="bg2"/>
            </a:solidFill>
            <a:ln>
              <a:solidFill>
                <a:schemeClr val="tx1"/>
              </a:solidFill>
            </a:ln>
          </p:spPr>
          <p:txBody>
            <a:bodyPr wrap="none" rtlCol="0">
              <a:spAutoFit/>
            </a:bodyPr>
            <a:lstStyle/>
            <a:p>
              <a:r>
                <a:rPr lang="en-US" sz="2400" dirty="0" smtClean="0">
                  <a:solidFill>
                    <a:schemeClr val="bg1"/>
                  </a:solidFill>
                </a:rPr>
                <a:t>Document </a:t>
              </a:r>
              <a:br>
                <a:rPr lang="en-US" sz="2400" dirty="0" smtClean="0">
                  <a:solidFill>
                    <a:schemeClr val="bg1"/>
                  </a:solidFill>
                </a:rPr>
              </a:br>
              <a:r>
                <a:rPr lang="en-US" sz="2400" dirty="0" smtClean="0">
                  <a:solidFill>
                    <a:schemeClr val="bg1"/>
                  </a:solidFill>
                </a:rPr>
                <a:t>Generation </a:t>
              </a:r>
              <a:endParaRPr lang="en-US" sz="2400" dirty="0">
                <a:solidFill>
                  <a:schemeClr val="bg1"/>
                </a:solidFill>
              </a:endParaRPr>
            </a:p>
          </p:txBody>
        </p:sp>
        <p:sp>
          <p:nvSpPr>
            <p:cNvPr id="20" name="TextBox 19"/>
            <p:cNvSpPr txBox="1"/>
            <p:nvPr/>
          </p:nvSpPr>
          <p:spPr>
            <a:xfrm>
              <a:off x="6334434" y="750057"/>
              <a:ext cx="1742785" cy="461665"/>
            </a:xfrm>
            <a:prstGeom prst="rect">
              <a:avLst/>
            </a:prstGeom>
            <a:solidFill>
              <a:schemeClr val="bg2"/>
            </a:solidFill>
            <a:ln>
              <a:solidFill>
                <a:schemeClr val="tx1"/>
              </a:solidFill>
            </a:ln>
          </p:spPr>
          <p:txBody>
            <a:bodyPr wrap="none" rtlCol="0">
              <a:spAutoFit/>
            </a:bodyPr>
            <a:lstStyle/>
            <a:p>
              <a:r>
                <a:rPr lang="en-US" sz="2400" dirty="0" smtClean="0">
                  <a:solidFill>
                    <a:schemeClr val="bg1"/>
                  </a:solidFill>
                </a:rPr>
                <a:t>Documents</a:t>
              </a:r>
              <a:endParaRPr lang="en-US" sz="2400" dirty="0">
                <a:solidFill>
                  <a:schemeClr val="bg1"/>
                </a:solidFill>
              </a:endParaRPr>
            </a:p>
          </p:txBody>
        </p:sp>
        <p:sp>
          <p:nvSpPr>
            <p:cNvPr id="21" name="TextBox 20"/>
            <p:cNvSpPr txBox="1"/>
            <p:nvPr/>
          </p:nvSpPr>
          <p:spPr>
            <a:xfrm>
              <a:off x="7205826" y="2613252"/>
              <a:ext cx="2052165" cy="1200329"/>
            </a:xfrm>
            <a:prstGeom prst="rect">
              <a:avLst/>
            </a:prstGeom>
            <a:solidFill>
              <a:schemeClr val="bg2"/>
            </a:solidFill>
            <a:ln>
              <a:solidFill>
                <a:schemeClr val="tx1"/>
              </a:solidFill>
            </a:ln>
          </p:spPr>
          <p:txBody>
            <a:bodyPr wrap="none" rtlCol="0">
              <a:spAutoFit/>
            </a:bodyPr>
            <a:lstStyle/>
            <a:p>
              <a:r>
                <a:rPr lang="en-US" sz="2400" dirty="0" smtClean="0">
                  <a:solidFill>
                    <a:schemeClr val="bg1"/>
                  </a:solidFill>
                </a:rPr>
                <a:t>Disconnected</a:t>
              </a:r>
              <a:br>
                <a:rPr lang="en-US" sz="2400" dirty="0" smtClean="0">
                  <a:solidFill>
                    <a:schemeClr val="bg1"/>
                  </a:solidFill>
                </a:rPr>
              </a:br>
              <a:r>
                <a:rPr lang="en-US" sz="2400" dirty="0" smtClean="0">
                  <a:solidFill>
                    <a:schemeClr val="bg1"/>
                  </a:solidFill>
                </a:rPr>
                <a:t>System </a:t>
              </a:r>
              <a:br>
                <a:rPr lang="en-US" sz="2400" dirty="0" smtClean="0">
                  <a:solidFill>
                    <a:schemeClr val="bg1"/>
                  </a:solidFill>
                </a:rPr>
              </a:br>
              <a:r>
                <a:rPr lang="en-US" sz="2400" dirty="0" smtClean="0">
                  <a:solidFill>
                    <a:schemeClr val="bg1"/>
                  </a:solidFill>
                </a:rPr>
                <a:t>Models </a:t>
              </a:r>
              <a:endParaRPr lang="en-US" sz="2400" dirty="0">
                <a:solidFill>
                  <a:schemeClr val="bg1"/>
                </a:solidFill>
              </a:endParaRPr>
            </a:p>
          </p:txBody>
        </p:sp>
        <p:sp>
          <p:nvSpPr>
            <p:cNvPr id="22" name="TextBox 21"/>
            <p:cNvSpPr txBox="1"/>
            <p:nvPr/>
          </p:nvSpPr>
          <p:spPr>
            <a:xfrm>
              <a:off x="7767204" y="4294126"/>
              <a:ext cx="1056700" cy="461665"/>
            </a:xfrm>
            <a:prstGeom prst="rect">
              <a:avLst/>
            </a:prstGeom>
            <a:solidFill>
              <a:schemeClr val="bg2"/>
            </a:solidFill>
            <a:ln>
              <a:solidFill>
                <a:schemeClr val="tx1"/>
              </a:solidFill>
            </a:ln>
          </p:spPr>
          <p:txBody>
            <a:bodyPr wrap="none" rtlCol="0">
              <a:spAutoFit/>
            </a:bodyPr>
            <a:lstStyle/>
            <a:p>
              <a:r>
                <a:rPr lang="en-US" sz="2400" dirty="0" smtClean="0">
                  <a:solidFill>
                    <a:schemeClr val="bg1"/>
                  </a:solidFill>
                </a:rPr>
                <a:t>MBSE</a:t>
              </a:r>
              <a:endParaRPr lang="en-US" sz="2400" dirty="0">
                <a:solidFill>
                  <a:schemeClr val="bg1"/>
                </a:solidFill>
              </a:endParaRPr>
            </a:p>
          </p:txBody>
        </p:sp>
      </p:grpSp>
    </p:spTree>
    <p:extLst>
      <p:ext uri="{BB962C8B-B14F-4D97-AF65-F5344CB8AC3E}">
        <p14:creationId xmlns:p14="http://schemas.microsoft.com/office/powerpoint/2010/main" xmlns="" val="337196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Opel_Insignia.png"/>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rot="21289137" flipH="1">
            <a:off x="-706763" y="3062178"/>
            <a:ext cx="5096239" cy="3703785"/>
          </a:xfrm>
          <a:prstGeom prst="rect">
            <a:avLst/>
          </a:prstGeom>
        </p:spPr>
      </p:pic>
      <p:pic>
        <p:nvPicPr>
          <p:cNvPr id="161795" name="Picture 3"/>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33181" y="2841871"/>
            <a:ext cx="5528931" cy="4256948"/>
          </a:xfrm>
          <a:prstGeom prst="rect">
            <a:avLst/>
          </a:prstGeom>
          <a:noFill/>
          <a:ln w="9525">
            <a:noFill/>
            <a:miter lim="800000"/>
            <a:headEnd/>
            <a:tailEnd/>
          </a:ln>
        </p:spPr>
      </p:pic>
      <p:sp>
        <p:nvSpPr>
          <p:cNvPr id="686083" name="Rectangle 3"/>
          <p:cNvSpPr>
            <a:spLocks noGrp="1" noChangeArrowheads="1"/>
          </p:cNvSpPr>
          <p:nvPr>
            <p:ph type="title"/>
          </p:nvPr>
        </p:nvSpPr>
        <p:spPr>
          <a:xfrm>
            <a:off x="381000" y="76200"/>
            <a:ext cx="7848600" cy="808038"/>
          </a:xfrm>
        </p:spPr>
        <p:txBody>
          <a:bodyPr/>
          <a:lstStyle/>
          <a:p>
            <a:pPr algn="l"/>
            <a:r>
              <a:rPr lang="en-US" dirty="0" smtClean="0"/>
              <a:t>Vision: </a:t>
            </a:r>
            <a:br>
              <a:rPr lang="en-US" dirty="0" smtClean="0"/>
            </a:br>
            <a:r>
              <a:rPr lang="en-US" dirty="0" smtClean="0"/>
              <a:t>Integrated systems-oriented decision support…</a:t>
            </a:r>
            <a:endParaRPr lang="en-US" dirty="0"/>
          </a:p>
        </p:txBody>
      </p:sp>
      <p:sp>
        <p:nvSpPr>
          <p:cNvPr id="686084" name="AutoShape 4"/>
          <p:cNvSpPr>
            <a:spLocks noChangeArrowheads="1"/>
          </p:cNvSpPr>
          <p:nvPr/>
        </p:nvSpPr>
        <p:spPr bwMode="auto">
          <a:xfrm>
            <a:off x="215900" y="6116638"/>
            <a:ext cx="2908300" cy="700087"/>
          </a:xfrm>
          <a:prstGeom prst="wedgeRectCallout">
            <a:avLst>
              <a:gd name="adj1" fmla="val 36480"/>
              <a:gd name="adj2" fmla="val -97360"/>
            </a:avLst>
          </a:prstGeom>
          <a:solidFill>
            <a:schemeClr val="accent6">
              <a:lumMod val="20000"/>
              <a:lumOff val="80000"/>
            </a:schemeClr>
          </a:solidFill>
          <a:ln w="9525" algn="ctr">
            <a:solidFill>
              <a:schemeClr val="tx1"/>
            </a:solidFill>
            <a:miter lim="800000"/>
            <a:headEnd/>
            <a:tailEnd/>
          </a:ln>
          <a:effectLst/>
        </p:spPr>
        <p:txBody>
          <a:bodyPr lIns="91433" tIns="45717" rIns="91433" bIns="45717" anchor="ctr"/>
          <a:lstStyle/>
          <a:p>
            <a:pPr>
              <a:buClr>
                <a:srgbClr val="A3A3A3"/>
              </a:buClr>
              <a:buSzPct val="80000"/>
              <a:buFont typeface="Wingdings 3" pitchFamily="18" charset="2"/>
              <a:buNone/>
            </a:pPr>
            <a:r>
              <a:rPr lang="en-US" sz="1400" dirty="0">
                <a:solidFill>
                  <a:srgbClr val="000000"/>
                </a:solidFill>
              </a:rPr>
              <a:t>Minimum Turn Radius: 24 ft.</a:t>
            </a:r>
          </a:p>
          <a:p>
            <a:pPr>
              <a:buClr>
                <a:srgbClr val="A3A3A3"/>
              </a:buClr>
              <a:buSzPct val="80000"/>
              <a:buFont typeface="Wingdings 3" pitchFamily="18" charset="2"/>
              <a:buNone/>
            </a:pPr>
            <a:r>
              <a:rPr lang="en-US" sz="1400" dirty="0">
                <a:solidFill>
                  <a:srgbClr val="000000"/>
                </a:solidFill>
              </a:rPr>
              <a:t>Dry Pavement Braking Distance at 60 MPH : 110 ft. </a:t>
            </a:r>
          </a:p>
        </p:txBody>
      </p:sp>
      <p:grpSp>
        <p:nvGrpSpPr>
          <p:cNvPr id="2" name="Group 28"/>
          <p:cNvGrpSpPr/>
          <p:nvPr/>
        </p:nvGrpSpPr>
        <p:grpSpPr>
          <a:xfrm>
            <a:off x="1912685" y="366986"/>
            <a:ext cx="9550400" cy="7827963"/>
            <a:chOff x="9445479" y="481892"/>
            <a:chExt cx="9550400" cy="7827963"/>
          </a:xfrm>
        </p:grpSpPr>
        <p:sp>
          <p:nvSpPr>
            <p:cNvPr id="686087" name="AutoShape 7"/>
            <p:cNvSpPr>
              <a:spLocks noChangeArrowheads="1"/>
            </p:cNvSpPr>
            <p:nvPr/>
          </p:nvSpPr>
          <p:spPr bwMode="auto">
            <a:xfrm>
              <a:off x="13399942" y="5869867"/>
              <a:ext cx="1855788" cy="630238"/>
            </a:xfrm>
            <a:prstGeom prst="wedgeRectCallout">
              <a:avLst>
                <a:gd name="adj1" fmla="val -54875"/>
                <a:gd name="adj2" fmla="val -22858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Automatic Cruise Control </a:t>
              </a:r>
              <a:r>
                <a:rPr lang="en-US" sz="1400" dirty="0">
                  <a:solidFill>
                    <a:srgbClr val="990000"/>
                  </a:solidFill>
                </a:rPr>
                <a:t>&lt;FAULT&gt;</a:t>
              </a:r>
            </a:p>
          </p:txBody>
        </p:sp>
        <p:grpSp>
          <p:nvGrpSpPr>
            <p:cNvPr id="3" name="Group 8"/>
            <p:cNvGrpSpPr>
              <a:grpSpLocks/>
            </p:cNvGrpSpPr>
            <p:nvPr/>
          </p:nvGrpSpPr>
          <p:grpSpPr bwMode="auto">
            <a:xfrm>
              <a:off x="9445479" y="481892"/>
              <a:ext cx="9550400" cy="7827963"/>
              <a:chOff x="1137" y="0"/>
              <a:chExt cx="6016" cy="4931"/>
            </a:xfrm>
          </p:grpSpPr>
          <p:pic>
            <p:nvPicPr>
              <p:cNvPr id="686089" name="Picture 9"/>
              <p:cNvPicPr>
                <a:picLocks noChangeAspect="1" noChangeArrowheads="1"/>
              </p:cNvPicPr>
              <p:nvPr/>
            </p:nvPicPr>
            <p:blipFill>
              <a:blip r:embed="rId5" cstate="screen">
                <a:clrChange>
                  <a:clrFrom>
                    <a:srgbClr val="FCFEFC"/>
                  </a:clrFrom>
                  <a:clrTo>
                    <a:srgbClr val="FCFEFC">
                      <a:alpha val="0"/>
                    </a:srgbClr>
                  </a:clrTo>
                </a:clrChange>
                <a:extLst>
                  <a:ext uri="{28A0092B-C50C-407E-A947-70E740481C1C}">
                    <a14:useLocalDpi xmlns:a14="http://schemas.microsoft.com/office/drawing/2010/main" xmlns="" val="0"/>
                  </a:ext>
                </a:extLst>
              </a:blip>
              <a:srcRect/>
              <a:stretch>
                <a:fillRect/>
              </a:stretch>
            </p:blipFill>
            <p:spPr bwMode="auto">
              <a:xfrm>
                <a:off x="1877" y="0"/>
                <a:ext cx="5276" cy="4931"/>
              </a:xfrm>
              <a:prstGeom prst="rect">
                <a:avLst/>
              </a:prstGeom>
              <a:noFill/>
              <a:ln w="9525">
                <a:noFill/>
                <a:miter lim="800000"/>
                <a:headEnd/>
                <a:tailEnd/>
              </a:ln>
              <a:effectLst/>
            </p:spPr>
          </p:pic>
          <p:sp>
            <p:nvSpPr>
              <p:cNvPr id="686090" name="AutoShape 10"/>
              <p:cNvSpPr>
                <a:spLocks noChangeArrowheads="1"/>
              </p:cNvSpPr>
              <p:nvPr/>
            </p:nvSpPr>
            <p:spPr bwMode="auto">
              <a:xfrm>
                <a:off x="4580" y="1495"/>
                <a:ext cx="1076" cy="517"/>
              </a:xfrm>
              <a:prstGeom prst="wedgeRectCallout">
                <a:avLst>
                  <a:gd name="adj1" fmla="val -78625"/>
                  <a:gd name="adj2" fmla="val -61991"/>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Thermal/Heat </a:t>
                </a:r>
                <a:br>
                  <a:rPr lang="en-US" sz="1400" dirty="0">
                    <a:solidFill>
                      <a:srgbClr val="000000"/>
                    </a:solidFill>
                  </a:rPr>
                </a:br>
                <a:r>
                  <a:rPr lang="en-US" sz="1400" dirty="0">
                    <a:solidFill>
                      <a:srgbClr val="000000"/>
                    </a:solidFill>
                  </a:rPr>
                  <a:t>Dissipation: </a:t>
                </a:r>
                <a:r>
                  <a:rPr lang="en-US" sz="1400" b="1" dirty="0">
                    <a:solidFill>
                      <a:srgbClr val="990000"/>
                    </a:solidFill>
                  </a:rPr>
                  <a:t>780</a:t>
                </a:r>
                <a:r>
                  <a:rPr lang="en-US" sz="1400" dirty="0">
                    <a:solidFill>
                      <a:srgbClr val="FFFF00"/>
                    </a:solidFill>
                    <a:cs typeface="Arial" pitchFamily="34" charset="0"/>
                  </a:rPr>
                  <a:t>°</a:t>
                </a:r>
              </a:p>
            </p:txBody>
          </p:sp>
          <p:sp>
            <p:nvSpPr>
              <p:cNvPr id="686091" name="AutoShape 11"/>
              <p:cNvSpPr>
                <a:spLocks noChangeArrowheads="1"/>
              </p:cNvSpPr>
              <p:nvPr/>
            </p:nvSpPr>
            <p:spPr bwMode="auto">
              <a:xfrm>
                <a:off x="4104" y="2082"/>
                <a:ext cx="1169" cy="397"/>
              </a:xfrm>
              <a:prstGeom prst="wedgeRectCallout">
                <a:avLst>
                  <a:gd name="adj1" fmla="val -99185"/>
                  <a:gd name="adj2" fmla="val -19019"/>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Ergonomic/Pedal Feedback: </a:t>
                </a:r>
                <a:r>
                  <a:rPr lang="en-US" sz="1400" dirty="0">
                    <a:solidFill>
                      <a:srgbClr val="990000"/>
                    </a:solidFill>
                  </a:rPr>
                  <a:t>34 ERGS</a:t>
                </a:r>
              </a:p>
            </p:txBody>
          </p:sp>
          <p:sp>
            <p:nvSpPr>
              <p:cNvPr id="686092" name="AutoShape 12"/>
              <p:cNvSpPr>
                <a:spLocks noChangeArrowheads="1"/>
              </p:cNvSpPr>
              <p:nvPr/>
            </p:nvSpPr>
            <p:spPr bwMode="auto">
              <a:xfrm>
                <a:off x="4104" y="2598"/>
                <a:ext cx="1169" cy="397"/>
              </a:xfrm>
              <a:prstGeom prst="wedgeRectCallout">
                <a:avLst>
                  <a:gd name="adj1" fmla="val -110139"/>
                  <a:gd name="adj2" fmla="val -72167"/>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Hydraulic Pressure: </a:t>
                </a:r>
                <a:r>
                  <a:rPr lang="en-US" sz="1400" dirty="0">
                    <a:solidFill>
                      <a:srgbClr val="990000"/>
                    </a:solidFill>
                  </a:rPr>
                  <a:t>350 PSI</a:t>
                </a:r>
              </a:p>
            </p:txBody>
          </p:sp>
          <p:sp>
            <p:nvSpPr>
              <p:cNvPr id="686093" name="AutoShape 13"/>
              <p:cNvSpPr>
                <a:spLocks noChangeArrowheads="1"/>
              </p:cNvSpPr>
              <p:nvPr/>
            </p:nvSpPr>
            <p:spPr bwMode="auto">
              <a:xfrm>
                <a:off x="2774" y="3111"/>
                <a:ext cx="846" cy="272"/>
              </a:xfrm>
              <a:prstGeom prst="wedgeRectCallout">
                <a:avLst>
                  <a:gd name="adj1" fmla="val -51417"/>
                  <a:gd name="adj2" fmla="val -425000"/>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Sensor MTBF:</a:t>
                </a:r>
                <a:br>
                  <a:rPr lang="en-US" sz="1400" dirty="0">
                    <a:solidFill>
                      <a:srgbClr val="000000"/>
                    </a:solidFill>
                  </a:rPr>
                </a:br>
                <a:r>
                  <a:rPr lang="en-US" sz="1400" dirty="0">
                    <a:solidFill>
                      <a:srgbClr val="990000"/>
                    </a:solidFill>
                  </a:rPr>
                  <a:t>3000 hrs</a:t>
                </a:r>
              </a:p>
            </p:txBody>
          </p:sp>
          <p:sp>
            <p:nvSpPr>
              <p:cNvPr id="686094" name="AutoShape 14"/>
              <p:cNvSpPr>
                <a:spLocks noChangeArrowheads="1"/>
              </p:cNvSpPr>
              <p:nvPr/>
            </p:nvSpPr>
            <p:spPr bwMode="auto">
              <a:xfrm>
                <a:off x="1137" y="990"/>
                <a:ext cx="846" cy="272"/>
              </a:xfrm>
              <a:prstGeom prst="wedgeRectCallout">
                <a:avLst>
                  <a:gd name="adj1" fmla="val 91255"/>
                  <a:gd name="adj2" fmla="val 90074"/>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Power Rating:</a:t>
                </a:r>
                <a:br>
                  <a:rPr lang="en-US" sz="1400" dirty="0">
                    <a:solidFill>
                      <a:srgbClr val="000000"/>
                    </a:solidFill>
                  </a:rPr>
                </a:br>
                <a:r>
                  <a:rPr lang="en-US" sz="1400" dirty="0">
                    <a:solidFill>
                      <a:srgbClr val="990000"/>
                    </a:solidFill>
                  </a:rPr>
                  <a:t>18 Amps</a:t>
                </a:r>
              </a:p>
            </p:txBody>
          </p:sp>
          <p:sp>
            <p:nvSpPr>
              <p:cNvPr id="686095" name="AutoShape 15"/>
              <p:cNvSpPr>
                <a:spLocks noChangeArrowheads="1"/>
              </p:cNvSpPr>
              <p:nvPr/>
            </p:nvSpPr>
            <p:spPr bwMode="auto">
              <a:xfrm>
                <a:off x="2847" y="566"/>
                <a:ext cx="942" cy="424"/>
              </a:xfrm>
              <a:prstGeom prst="wedgeRectCallout">
                <a:avLst>
                  <a:gd name="adj1" fmla="val -48088"/>
                  <a:gd name="adj2" fmla="val 12971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Hydraulic Fluid: </a:t>
                </a:r>
                <a:r>
                  <a:rPr lang="en-US" sz="1400" dirty="0">
                    <a:solidFill>
                      <a:srgbClr val="990000"/>
                    </a:solidFill>
                  </a:rPr>
                  <a:t>SAE 1340 not-compliant</a:t>
                </a:r>
                <a:r>
                  <a:rPr lang="en-US" sz="1200" dirty="0">
                    <a:solidFill>
                      <a:srgbClr val="990000"/>
                    </a:solidFill>
                  </a:rPr>
                  <a:t> </a:t>
                </a:r>
              </a:p>
            </p:txBody>
          </p:sp>
        </p:grpSp>
      </p:grpSp>
      <p:pic>
        <p:nvPicPr>
          <p:cNvPr id="686096" name="Picture 16"/>
          <p:cNvPicPr>
            <a:picLocks noChangeAspect="1" noChangeArrowheads="1"/>
          </p:cNvPicPr>
          <p:nvPr/>
        </p:nvPicPr>
        <p:blipFill>
          <a:blip r:embed="rId6" cstate="screen">
            <a:clrChange>
              <a:clrFrom>
                <a:srgbClr val="040204"/>
              </a:clrFrom>
              <a:clrTo>
                <a:srgbClr val="040204">
                  <a:alpha val="0"/>
                </a:srgbClr>
              </a:clrTo>
            </a:clrChange>
            <a:extLst>
              <a:ext uri="{28A0092B-C50C-407E-A947-70E740481C1C}">
                <a14:useLocalDpi xmlns:a14="http://schemas.microsoft.com/office/drawing/2010/main" xmlns="" val="0"/>
              </a:ext>
            </a:extLst>
          </a:blip>
          <a:srcRect/>
          <a:stretch>
            <a:fillRect/>
          </a:stretch>
        </p:blipFill>
        <p:spPr bwMode="auto">
          <a:xfrm>
            <a:off x="1" y="1054100"/>
            <a:ext cx="3605213" cy="2832100"/>
          </a:xfrm>
          <a:prstGeom prst="rect">
            <a:avLst/>
          </a:prstGeom>
          <a:noFill/>
          <a:ln w="9525" algn="ctr">
            <a:noFill/>
            <a:miter lim="800000"/>
            <a:headEnd/>
            <a:tailEnd/>
          </a:ln>
          <a:effectLst/>
        </p:spPr>
      </p:pic>
      <p:pic>
        <p:nvPicPr>
          <p:cNvPr id="686097" name="Picture 17"/>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2495551" y="1581150"/>
            <a:ext cx="3697288" cy="2673350"/>
          </a:xfrm>
          <a:prstGeom prst="rect">
            <a:avLst/>
          </a:prstGeom>
          <a:noFill/>
          <a:ln w="9525" algn="ctr">
            <a:noFill/>
            <a:miter lim="800000"/>
            <a:headEnd/>
            <a:tailEnd/>
          </a:ln>
          <a:effectLst/>
        </p:spPr>
      </p:pic>
      <p:pic>
        <p:nvPicPr>
          <p:cNvPr id="686098" name="Picture 18"/>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4030663" y="2867025"/>
            <a:ext cx="4438650" cy="3328988"/>
          </a:xfrm>
          <a:prstGeom prst="rect">
            <a:avLst/>
          </a:prstGeom>
          <a:noFill/>
          <a:ln w="9525" algn="ctr">
            <a:noFill/>
            <a:miter lim="800000"/>
            <a:headEnd/>
            <a:tailEnd/>
          </a:ln>
          <a:effectLst/>
        </p:spPr>
      </p:pic>
      <p:grpSp>
        <p:nvGrpSpPr>
          <p:cNvPr id="4" name="Group 19"/>
          <p:cNvGrpSpPr>
            <a:grpSpLocks/>
          </p:cNvGrpSpPr>
          <p:nvPr/>
        </p:nvGrpSpPr>
        <p:grpSpPr bwMode="auto">
          <a:xfrm>
            <a:off x="219075" y="6110288"/>
            <a:ext cx="2884488" cy="747712"/>
            <a:chOff x="198" y="3688"/>
            <a:chExt cx="1877" cy="441"/>
          </a:xfrm>
          <a:solidFill>
            <a:schemeClr val="accent6">
              <a:lumMod val="20000"/>
              <a:lumOff val="80000"/>
            </a:schemeClr>
          </a:solidFill>
        </p:grpSpPr>
        <p:sp>
          <p:nvSpPr>
            <p:cNvPr id="686100" name="AutoShape 20"/>
            <p:cNvSpPr>
              <a:spLocks noChangeArrowheads="1"/>
            </p:cNvSpPr>
            <p:nvPr/>
          </p:nvSpPr>
          <p:spPr bwMode="auto">
            <a:xfrm>
              <a:off x="198" y="3688"/>
              <a:ext cx="1877" cy="441"/>
            </a:xfrm>
            <a:prstGeom prst="wedgeRectCallout">
              <a:avLst>
                <a:gd name="adj1" fmla="val 36997"/>
                <a:gd name="adj2" fmla="val -95872"/>
              </a:avLst>
            </a:prstGeom>
            <a:grp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Minimum Turn Radius: 24 ft.</a:t>
              </a:r>
            </a:p>
            <a:p>
              <a:pPr>
                <a:buClr>
                  <a:srgbClr val="A3A3A3"/>
                </a:buClr>
                <a:buSzPct val="80000"/>
                <a:buFont typeface="Wingdings 3" pitchFamily="18" charset="2"/>
                <a:buNone/>
              </a:pPr>
              <a:r>
                <a:rPr lang="en-US" sz="1400" dirty="0">
                  <a:solidFill>
                    <a:srgbClr val="000000"/>
                  </a:solidFill>
                </a:rPr>
                <a:t>Dry Pavement Braking Distance   at 60 MPH : 110 ft. 90 ft</a:t>
              </a:r>
            </a:p>
          </p:txBody>
        </p:sp>
        <p:sp>
          <p:nvSpPr>
            <p:cNvPr id="686101" name="Line 21"/>
            <p:cNvSpPr>
              <a:spLocks noChangeShapeType="1"/>
            </p:cNvSpPr>
            <p:nvPr/>
          </p:nvSpPr>
          <p:spPr bwMode="auto">
            <a:xfrm>
              <a:off x="915" y="4033"/>
              <a:ext cx="214" cy="0"/>
            </a:xfrm>
            <a:prstGeom prst="line">
              <a:avLst/>
            </a:prstGeom>
            <a:grpFill/>
            <a:ln w="28575">
              <a:solidFill>
                <a:schemeClr val="folHlink"/>
              </a:solidFill>
              <a:round/>
              <a:headEnd/>
              <a:tailEnd/>
            </a:ln>
            <a:effectLst/>
          </p:spPr>
          <p:txBody>
            <a:bodyPr anchor="ctr"/>
            <a:lstStyle/>
            <a:p>
              <a:endParaRPr lang="en-US">
                <a:solidFill>
                  <a:srgbClr val="000000"/>
                </a:solidFill>
              </a:endParaRPr>
            </a:p>
          </p:txBody>
        </p:sp>
      </p:grpSp>
      <p:pic>
        <p:nvPicPr>
          <p:cNvPr id="686102" name="Picture 2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595938" y="2166938"/>
            <a:ext cx="3962400" cy="2146300"/>
          </a:xfrm>
          <a:prstGeom prst="rect">
            <a:avLst/>
          </a:prstGeom>
          <a:noFill/>
          <a:ln w="9525" algn="ctr">
            <a:noFill/>
            <a:miter lim="800000"/>
            <a:headEnd/>
            <a:tailEnd/>
          </a:ln>
          <a:effectLst/>
        </p:spPr>
      </p:pic>
      <p:pic>
        <p:nvPicPr>
          <p:cNvPr id="136196" name="Picture 4" descr="http://images.google.com/url?source=imgres&amp;ct=img&amp;q=http://www.irs.gov/publications/images/10686k04.gif&amp;usg=AFQjCNFfH9lpJZpgFSmZmspOLl9tIxRUbQ"/>
          <p:cNvPicPr>
            <a:picLocks noChangeAspect="1" noChangeArrowheads="1"/>
          </p:cNvPicPr>
          <p:nvPr/>
        </p:nvPicPr>
        <p:blipFill>
          <a:blip r:embed="rId10" cstate="screen">
            <a:extLst>
              <a:ext uri="{28A0092B-C50C-407E-A947-70E740481C1C}">
                <a14:useLocalDpi xmlns:a14="http://schemas.microsoft.com/office/drawing/2010/main" xmlns="" val="0"/>
              </a:ext>
            </a:extLst>
          </a:blip>
          <a:srcRect/>
          <a:stretch>
            <a:fillRect/>
          </a:stretch>
        </p:blipFill>
        <p:spPr bwMode="auto">
          <a:xfrm>
            <a:off x="6248400" y="3505200"/>
            <a:ext cx="2679700" cy="2926884"/>
          </a:xfrm>
          <a:prstGeom prst="rect">
            <a:avLst/>
          </a:prstGeom>
          <a:noFill/>
        </p:spPr>
      </p:pic>
      <p:pic>
        <p:nvPicPr>
          <p:cNvPr id="686103" name="Picture 23"/>
          <p:cNvPicPr>
            <a:picLocks noGrp="1" noChangeAspect="1" noChangeArrowheads="1"/>
          </p:cNvPicPr>
          <p:nvPr>
            <p:ph idx="1"/>
          </p:nvPr>
        </p:nvPicPr>
        <p:blipFill>
          <a:blip r:embed="rId11" cstate="screen">
            <a:extLst>
              <a:ext uri="{28A0092B-C50C-407E-A947-70E740481C1C}">
                <a14:useLocalDpi xmlns:a14="http://schemas.microsoft.com/office/drawing/2010/main" xmlns="" val="0"/>
              </a:ext>
            </a:extLst>
          </a:blip>
          <a:srcRect/>
          <a:stretch>
            <a:fillRect/>
          </a:stretch>
        </p:blipFill>
        <p:spPr>
          <a:xfrm>
            <a:off x="5268913" y="1106488"/>
            <a:ext cx="3622675" cy="1931987"/>
          </a:xfrm>
          <a:noFill/>
          <a:ln/>
        </p:spPr>
      </p:pic>
    </p:spTree>
    <p:extLst>
      <p:ext uri="{BB962C8B-B14F-4D97-AF65-F5344CB8AC3E}">
        <p14:creationId xmlns:p14="http://schemas.microsoft.com/office/powerpoint/2010/main" xmlns="" val="3448504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7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86096"/>
                                        </p:tgtEl>
                                        <p:attrNameLst>
                                          <p:attrName>style.visibility</p:attrName>
                                        </p:attrNameLst>
                                      </p:cBhvr>
                                      <p:to>
                                        <p:strVal val="visible"/>
                                      </p:to>
                                    </p:set>
                                    <p:anim calcmode="lin" valueType="num">
                                      <p:cBhvr>
                                        <p:cTn id="25" dur="500" fill="hold"/>
                                        <p:tgtEl>
                                          <p:spTgt spid="686096"/>
                                        </p:tgtEl>
                                        <p:attrNameLst>
                                          <p:attrName>ppt_w</p:attrName>
                                        </p:attrNameLst>
                                      </p:cBhvr>
                                      <p:tavLst>
                                        <p:tav tm="0">
                                          <p:val>
                                            <p:fltVal val="0"/>
                                          </p:val>
                                        </p:tav>
                                        <p:tav tm="100000">
                                          <p:val>
                                            <p:strVal val="#ppt_w"/>
                                          </p:val>
                                        </p:tav>
                                      </p:tavLst>
                                    </p:anim>
                                    <p:anim calcmode="lin" valueType="num">
                                      <p:cBhvr>
                                        <p:cTn id="26" dur="500" fill="hold"/>
                                        <p:tgtEl>
                                          <p:spTgt spid="68609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86097"/>
                                        </p:tgtEl>
                                        <p:attrNameLst>
                                          <p:attrName>style.visibility</p:attrName>
                                        </p:attrNameLst>
                                      </p:cBhvr>
                                      <p:to>
                                        <p:strVal val="visible"/>
                                      </p:to>
                                    </p:set>
                                    <p:anim calcmode="lin" valueType="num">
                                      <p:cBhvr>
                                        <p:cTn id="31" dur="500" fill="hold"/>
                                        <p:tgtEl>
                                          <p:spTgt spid="686097"/>
                                        </p:tgtEl>
                                        <p:attrNameLst>
                                          <p:attrName>ppt_w</p:attrName>
                                        </p:attrNameLst>
                                      </p:cBhvr>
                                      <p:tavLst>
                                        <p:tav tm="0">
                                          <p:val>
                                            <p:fltVal val="0"/>
                                          </p:val>
                                        </p:tav>
                                        <p:tav tm="100000">
                                          <p:val>
                                            <p:strVal val="#ppt_w"/>
                                          </p:val>
                                        </p:tav>
                                      </p:tavLst>
                                    </p:anim>
                                    <p:anim calcmode="lin" valueType="num">
                                      <p:cBhvr>
                                        <p:cTn id="32" dur="500" fill="hold"/>
                                        <p:tgtEl>
                                          <p:spTgt spid="68609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686098"/>
                                        </p:tgtEl>
                                        <p:attrNameLst>
                                          <p:attrName>style.visibility</p:attrName>
                                        </p:attrNameLst>
                                      </p:cBhvr>
                                      <p:to>
                                        <p:strVal val="visible"/>
                                      </p:to>
                                    </p:set>
                                    <p:anim calcmode="lin" valueType="num">
                                      <p:cBhvr>
                                        <p:cTn id="37" dur="500" fill="hold"/>
                                        <p:tgtEl>
                                          <p:spTgt spid="686098"/>
                                        </p:tgtEl>
                                        <p:attrNameLst>
                                          <p:attrName>ppt_w</p:attrName>
                                        </p:attrNameLst>
                                      </p:cBhvr>
                                      <p:tavLst>
                                        <p:tav tm="0">
                                          <p:val>
                                            <p:fltVal val="0"/>
                                          </p:val>
                                        </p:tav>
                                        <p:tav tm="100000">
                                          <p:val>
                                            <p:strVal val="#ppt_w"/>
                                          </p:val>
                                        </p:tav>
                                      </p:tavLst>
                                    </p:anim>
                                    <p:anim calcmode="lin" valueType="num">
                                      <p:cBhvr>
                                        <p:cTn id="38" dur="500" fill="hold"/>
                                        <p:tgtEl>
                                          <p:spTgt spid="68609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686102"/>
                                        </p:tgtEl>
                                        <p:attrNameLst>
                                          <p:attrName>style.visibility</p:attrName>
                                        </p:attrNameLst>
                                      </p:cBhvr>
                                      <p:to>
                                        <p:strVal val="visible"/>
                                      </p:to>
                                    </p:set>
                                    <p:anim calcmode="lin" valueType="num">
                                      <p:cBhvr>
                                        <p:cTn id="43" dur="500" fill="hold"/>
                                        <p:tgtEl>
                                          <p:spTgt spid="686102"/>
                                        </p:tgtEl>
                                        <p:attrNameLst>
                                          <p:attrName>ppt_w</p:attrName>
                                        </p:attrNameLst>
                                      </p:cBhvr>
                                      <p:tavLst>
                                        <p:tav tm="0">
                                          <p:val>
                                            <p:fltVal val="0"/>
                                          </p:val>
                                        </p:tav>
                                        <p:tav tm="100000">
                                          <p:val>
                                            <p:strVal val="#ppt_w"/>
                                          </p:val>
                                        </p:tav>
                                      </p:tavLst>
                                    </p:anim>
                                    <p:anim calcmode="lin" valueType="num">
                                      <p:cBhvr>
                                        <p:cTn id="44" dur="500" fill="hold"/>
                                        <p:tgtEl>
                                          <p:spTgt spid="686102"/>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686103"/>
                                        </p:tgtEl>
                                        <p:attrNameLst>
                                          <p:attrName>style.visibility</p:attrName>
                                        </p:attrNameLst>
                                      </p:cBhvr>
                                      <p:to>
                                        <p:strVal val="visible"/>
                                      </p:to>
                                    </p:set>
                                    <p:anim calcmode="lin" valueType="num">
                                      <p:cBhvr>
                                        <p:cTn id="49" dur="500" fill="hold"/>
                                        <p:tgtEl>
                                          <p:spTgt spid="686103"/>
                                        </p:tgtEl>
                                        <p:attrNameLst>
                                          <p:attrName>ppt_w</p:attrName>
                                        </p:attrNameLst>
                                      </p:cBhvr>
                                      <p:tavLst>
                                        <p:tav tm="0">
                                          <p:val>
                                            <p:fltVal val="0"/>
                                          </p:val>
                                        </p:tav>
                                        <p:tav tm="100000">
                                          <p:val>
                                            <p:strVal val="#ppt_w"/>
                                          </p:val>
                                        </p:tav>
                                      </p:tavLst>
                                    </p:anim>
                                    <p:anim calcmode="lin" valueType="num">
                                      <p:cBhvr>
                                        <p:cTn id="50" dur="500" fill="hold"/>
                                        <p:tgtEl>
                                          <p:spTgt spid="68610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6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INCOSE MBSE Initiative Overview</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982663" y="0"/>
            <a:ext cx="5781675" cy="954088"/>
          </a:xfrm>
        </p:spPr>
        <p:txBody>
          <a:bodyPr/>
          <a:lstStyle/>
          <a:p>
            <a:r>
              <a:rPr lang="en-US" dirty="0" smtClean="0"/>
              <a:t>MBSE Initiative Charter</a:t>
            </a:r>
          </a:p>
        </p:txBody>
      </p:sp>
      <p:sp>
        <p:nvSpPr>
          <p:cNvPr id="12291" name="Rectangle 8"/>
          <p:cNvSpPr>
            <a:spLocks noGrp="1" noChangeArrowheads="1"/>
          </p:cNvSpPr>
          <p:nvPr>
            <p:ph type="body" idx="1"/>
          </p:nvPr>
        </p:nvSpPr>
        <p:spPr>
          <a:xfrm>
            <a:off x="685800" y="1066800"/>
            <a:ext cx="8458200" cy="4876800"/>
          </a:xfrm>
        </p:spPr>
        <p:txBody>
          <a:bodyPr/>
          <a:lstStyle/>
          <a:p>
            <a:r>
              <a:rPr lang="en-US" sz="2400" dirty="0" smtClean="0"/>
              <a:t>Supports MBSE Component of the SE Vision 2020</a:t>
            </a:r>
          </a:p>
          <a:p>
            <a:r>
              <a:rPr lang="en-US" sz="2400" dirty="0" smtClean="0"/>
              <a:t>Promote, advance, and institutionalize the practice of MBSE through broad industry/academic involvement</a:t>
            </a:r>
          </a:p>
          <a:p>
            <a:pPr lvl="1"/>
            <a:r>
              <a:rPr lang="en-US" dirty="0" smtClean="0"/>
              <a:t>Research</a:t>
            </a:r>
          </a:p>
          <a:p>
            <a:pPr lvl="1"/>
            <a:r>
              <a:rPr lang="en-US" dirty="0" smtClean="0"/>
              <a:t>Standards</a:t>
            </a:r>
          </a:p>
          <a:p>
            <a:pPr lvl="1"/>
            <a:r>
              <a:rPr lang="en-US" dirty="0" smtClean="0"/>
              <a:t>Processes, Practices, &amp; Methods</a:t>
            </a:r>
          </a:p>
          <a:p>
            <a:pPr lvl="1"/>
            <a:r>
              <a:rPr lang="en-US" dirty="0" smtClean="0"/>
              <a:t>Tools &amp; Technology</a:t>
            </a:r>
          </a:p>
          <a:p>
            <a:pPr lvl="1"/>
            <a:r>
              <a:rPr lang="en-US" dirty="0" smtClean="0"/>
              <a:t>Outreach, Training &amp; Education</a:t>
            </a:r>
          </a:p>
          <a:p>
            <a:r>
              <a:rPr lang="en-US" sz="2400" smtClean="0">
                <a:latin typeface="Arial" charset="0"/>
              </a:rPr>
              <a:t>MBSE </a:t>
            </a:r>
            <a:r>
              <a:rPr lang="en-US" sz="2400" dirty="0" smtClean="0">
                <a:latin typeface="Arial" charset="0"/>
              </a:rPr>
              <a:t>Wiki</a:t>
            </a:r>
          </a:p>
          <a:p>
            <a:pPr lvl="1"/>
            <a:r>
              <a:rPr lang="en-US" dirty="0" smtClean="0">
                <a:latin typeface="Arial" charset="0"/>
                <a:hlinkClick r:id="rId3"/>
              </a:rPr>
              <a:t>http://www.omgwiki.org/MBSE/doku.php</a:t>
            </a:r>
            <a:r>
              <a:rPr lang="en-US" dirty="0" smtClean="0">
                <a:latin typeface="Arial" charset="0"/>
              </a:rPr>
              <a:t> </a:t>
            </a:r>
          </a:p>
          <a:p>
            <a:endParaRPr lang="en-US" dirty="0" smtClean="0"/>
          </a:p>
        </p:txBody>
      </p:sp>
      <p:pic>
        <p:nvPicPr>
          <p:cNvPr id="4" name="Picture 4"/>
          <p:cNvPicPr>
            <a:picLocks noChangeAspect="1" noChangeArrowheads="1"/>
          </p:cNvPicPr>
          <p:nvPr/>
        </p:nvPicPr>
        <p:blipFill>
          <a:blip r:embed="rId4"/>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DAF49761C18149B7477DD8D9C51F2B" ma:contentTypeVersion="0" ma:contentTypeDescription="Create a new document." ma:contentTypeScope="" ma:versionID="df6921dd901eaf0ee9a904633abb1df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151253-9FE6-4499-BBA6-02EC868D9782}">
  <ds:schemaRefs>
    <ds:schemaRef ds:uri="http://schemas.microsoft.com/office/2006/metadata/properties"/>
    <ds:schemaRef ds:uri="http://purl.org/dc/elements/1.1/"/>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5E11F4-BCEE-41C3-8991-9ABDBA4A5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DAE41A2-3E7C-4F94-9420-8852244ECE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1353</TotalTime>
  <Words>1545</Words>
  <Application>Microsoft Office PowerPoint</Application>
  <PresentationFormat>On-screen Show (4:3)</PresentationFormat>
  <Paragraphs>271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2_Default Design</vt:lpstr>
      <vt:lpstr>Model-based Systems Engineering (MBSE) Initiative</vt:lpstr>
      <vt:lpstr>Topics</vt:lpstr>
      <vt:lpstr>MBSE Motivation</vt:lpstr>
      <vt:lpstr>Apollo Moon rockets vs. Gift Cards  Accelerating complexity </vt:lpstr>
      <vt:lpstr>Why Systems Engineering?  </vt:lpstr>
      <vt:lpstr>This requires change…</vt:lpstr>
      <vt:lpstr>Vision:  Integrated systems-oriented decision support…</vt:lpstr>
      <vt:lpstr>INCOSE MBSE Initiative Overview</vt:lpstr>
      <vt:lpstr>MBSE Initiative Charter</vt:lpstr>
      <vt:lpstr>INCOSE MBSE Roadmap</vt:lpstr>
      <vt:lpstr>MBSE Initiative Forums</vt:lpstr>
      <vt:lpstr>MBSE Leadership Team</vt:lpstr>
      <vt:lpstr>MBSE Workshop Observations From INCOSE IW 2011 </vt:lpstr>
      <vt:lpstr>INCOSE IS 2011 Panel Integrating MBSE into a Multi-disciplinary Engineering Environment</vt:lpstr>
      <vt:lpstr>MBSE Survey</vt:lpstr>
      <vt:lpstr>INCOSE IW 2012 MBSE Workshop Overview</vt:lpstr>
      <vt:lpstr>MBSE Workshop 2012</vt:lpstr>
      <vt:lpstr>MBSE IW Agenda Saturday, January 22, 2012</vt:lpstr>
      <vt:lpstr>MBSE IW Agenda Saturday, January 22, 2012 (cont.)</vt:lpstr>
      <vt:lpstr>MBSE IW Agenda Sunday, January 22, 2012</vt:lpstr>
      <vt:lpstr>MBSE IW Agenda Sunday, January 22, 2012 (cont.)</vt:lpstr>
      <vt:lpstr>MBSE IW Agenda Sunday, January 22, 2012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Sanford</dc:creator>
  <cp:lastModifiedBy>Sanford</cp:lastModifiedBy>
  <cp:revision>119</cp:revision>
  <cp:lastPrinted>2009-04-22T19:24:48Z</cp:lastPrinted>
  <dcterms:created xsi:type="dcterms:W3CDTF">2008-02-28T21:57:35Z</dcterms:created>
  <dcterms:modified xsi:type="dcterms:W3CDTF">2012-01-20T22:47:51Z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