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86" r:id="rId3"/>
    <p:sldMasterId id="2147483698" r:id="rId4"/>
    <p:sldMasterId id="2147483706" r:id="rId5"/>
  </p:sldMasterIdLst>
  <p:notesMasterIdLst>
    <p:notesMasterId r:id="rId16"/>
  </p:notesMasterIdLst>
  <p:sldIdLst>
    <p:sldId id="267" r:id="rId6"/>
    <p:sldId id="269" r:id="rId7"/>
    <p:sldId id="270" r:id="rId8"/>
    <p:sldId id="271" r:id="rId9"/>
    <p:sldId id="279" r:id="rId10"/>
    <p:sldId id="281" r:id="rId11"/>
    <p:sldId id="280" r:id="rId12"/>
    <p:sldId id="276" r:id="rId13"/>
    <p:sldId id="277" r:id="rId14"/>
    <p:sldId id="27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78"/>
      </p:cViewPr>
      <p:guideLst>
        <p:guide orient="horz" pos="2160"/>
        <p:guide pos="2880"/>
      </p:guideLst>
    </p:cSldViewPr>
  </p:slideViewPr>
  <p:notesTextViewPr>
    <p:cViewPr>
      <p:scale>
        <a:sx n="1" d="1"/>
        <a:sy n="1" d="1"/>
      </p:scale>
      <p:origin x="0" y="0"/>
    </p:cViewPr>
  </p:notesTextViewPr>
  <p:sorterViewPr>
    <p:cViewPr>
      <p:scale>
        <a:sx n="168" d="100"/>
        <a:sy n="16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592371-4A77-46F4-B196-B828D3D6A69A}" type="datetimeFigureOut">
              <a:rPr lang="en-US" smtClean="0"/>
              <a:t>1/17/2012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624F73-A5EF-444D-AA7C-C87FE5BA36C0}" type="slidenum">
              <a:rPr lang="en-US" smtClean="0"/>
              <a:t>‹#›</a:t>
            </a:fld>
            <a:endParaRPr lang="en-US"/>
          </a:p>
        </p:txBody>
      </p:sp>
    </p:spTree>
    <p:extLst>
      <p:ext uri="{BB962C8B-B14F-4D97-AF65-F5344CB8AC3E}">
        <p14:creationId xmlns:p14="http://schemas.microsoft.com/office/powerpoint/2010/main" val="3345968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AED1ED-EC98-4D04-A699-882FCCA4A4D8}"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5F090-9D17-44F1-91E7-A11CEA33AF0F}" type="slidenum">
              <a:rPr lang="en-US">
                <a:solidFill>
                  <a:prstClr val="black"/>
                </a:solidFill>
              </a:rPr>
              <a:pPr/>
              <a:t>5</a:t>
            </a:fld>
            <a:endParaRPr lang="en-US">
              <a:solidFill>
                <a:prstClr val="black"/>
              </a:solidFill>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logical systems of primary interest have an inference semantics and a reference semantics.  An </a:t>
            </a:r>
            <a:r>
              <a:rPr lang="en-US" sz="1000" dirty="0"/>
              <a:t>inference semantics </a:t>
            </a:r>
            <a:r>
              <a:rPr lang="en-US" sz="1000" dirty="0" smtClean="0"/>
              <a:t>is </a:t>
            </a:r>
            <a:r>
              <a:rPr lang="en-US" sz="1000" dirty="0"/>
              <a:t>given by rules which can be used to derive conclusions from axioms, i.e., other true statements.  </a:t>
            </a:r>
            <a:r>
              <a:rPr lang="en-US" sz="1000" dirty="0" smtClean="0"/>
              <a:t>The reference semantics for an axiom </a:t>
            </a:r>
            <a:r>
              <a:rPr lang="en-US" sz="1000" dirty="0"/>
              <a:t>set describes a class of valid interpretations. The axioms are by definition true in any valid interpretation. Of course an axiom set may not have any valid interpretations. </a:t>
            </a:r>
            <a:r>
              <a:rPr lang="en-US" sz="1000" dirty="0" smtClean="0"/>
              <a:t>Meta-logic theorems are used to connect inference and reference semantics.  The </a:t>
            </a:r>
            <a:r>
              <a:rPr lang="en-US" sz="1000" dirty="0"/>
              <a:t>inference rules are sound if a statement derived from the axioms is true in any valid interpretation. A </a:t>
            </a:r>
            <a:r>
              <a:rPr lang="en-US" sz="1000" dirty="0">
                <a:solidFill>
                  <a:srgbClr val="FF0000"/>
                </a:solidFill>
              </a:rPr>
              <a:t>formal system </a:t>
            </a:r>
            <a:r>
              <a:rPr lang="en-US" sz="1000" dirty="0"/>
              <a:t>is said to be sound when the statements derived from an axiom set are true with respect to the reference semantics and is said to be complete when all statements true in the reference semantics can be derived from the axiom set. </a:t>
            </a:r>
            <a:endParaRPr lang="en-US" sz="1000" dirty="0" smtClean="0"/>
          </a:p>
          <a:p>
            <a:endParaRPr lang="en-US" sz="1000" dirty="0" smtClean="0"/>
          </a:p>
          <a:p>
            <a:r>
              <a:rPr lang="en-US" sz="1000" dirty="0" smtClean="0"/>
              <a:t>In a semantic embedding the informal </a:t>
            </a:r>
            <a:r>
              <a:rPr lang="en-US" sz="1000" dirty="0" err="1" smtClean="0"/>
              <a:t>SysML</a:t>
            </a:r>
            <a:r>
              <a:rPr lang="en-US" sz="1000" dirty="0" smtClean="0"/>
              <a:t> semantics is in accord with logic semantics</a:t>
            </a:r>
            <a:r>
              <a:rPr lang="en-US" sz="1000" dirty="0"/>
              <a:t>. Many candidate logics are relevant as targets for embedding </a:t>
            </a:r>
            <a:r>
              <a:rPr lang="en-US" sz="1000" dirty="0" err="1"/>
              <a:t>SysML</a:t>
            </a:r>
            <a:r>
              <a:rPr lang="en-US" sz="1000" dirty="0"/>
              <a:t>. </a:t>
            </a:r>
            <a:r>
              <a:rPr lang="en-US" sz="1000" dirty="0" smtClean="0"/>
              <a:t>The </a:t>
            </a:r>
            <a:r>
              <a:rPr lang="en-US" sz="1000" dirty="0"/>
              <a:t>informal semantics of </a:t>
            </a:r>
            <a:r>
              <a:rPr lang="en-US" sz="1000" dirty="0" err="1"/>
              <a:t>SysML</a:t>
            </a:r>
            <a:r>
              <a:rPr lang="en-US" sz="1000" dirty="0"/>
              <a:t> as specified by an informal notion of valid interpretation accords well with the formal concept of valid </a:t>
            </a:r>
            <a:r>
              <a:rPr lang="en-US" sz="1000" dirty="0" smtClean="0"/>
              <a:t>interpretation. </a:t>
            </a:r>
            <a:r>
              <a:rPr lang="en-US" sz="1000" dirty="0"/>
              <a:t>Translating or embedding </a:t>
            </a:r>
            <a:r>
              <a:rPr lang="en-US" sz="1000" dirty="0" err="1"/>
              <a:t>SysML</a:t>
            </a:r>
            <a:r>
              <a:rPr lang="en-US" sz="1000" dirty="0"/>
              <a:t> models into logical system has pitfalls. Any useful formal semantics for </a:t>
            </a:r>
            <a:r>
              <a:rPr lang="en-US" sz="1000" dirty="0" err="1"/>
              <a:t>SysML</a:t>
            </a:r>
            <a:r>
              <a:rPr lang="en-US" sz="1000" dirty="0"/>
              <a:t> will have to be correct in so far as this is possible, given that </a:t>
            </a:r>
            <a:r>
              <a:rPr lang="en-US" sz="1000" dirty="0" err="1"/>
              <a:t>SysML</a:t>
            </a:r>
            <a:r>
              <a:rPr lang="en-US" sz="1000" dirty="0"/>
              <a:t> does not have a formal semantics. Otherwise, the semantics is potentially dangerous as it may lead to false conclusions.</a:t>
            </a:r>
          </a:p>
          <a:p>
            <a:endParaRPr lang="en-US" sz="1000" dirty="0" smtClean="0"/>
          </a:p>
          <a:p>
            <a:r>
              <a:rPr lang="en-US" sz="1000" dirty="0"/>
              <a:t>When an application is represented by a </a:t>
            </a:r>
            <a:r>
              <a:rPr lang="en-US" sz="1000" dirty="0" err="1"/>
              <a:t>SysML</a:t>
            </a:r>
            <a:r>
              <a:rPr lang="en-US" sz="1000" dirty="0"/>
              <a:t> model the engineering questions translate into questions about the axiom set encoding the model. Is the model </a:t>
            </a:r>
            <a:r>
              <a:rPr lang="en-US" sz="1000" dirty="0" err="1"/>
              <a:t>satisfiable</a:t>
            </a:r>
            <a:r>
              <a:rPr lang="en-US" sz="1000" dirty="0"/>
              <a:t>, i.e., do the axioms have a valid interpretation (model in the logician’s sense). Many engineering problems can be reduced to the question of satisfaction of the axiom set. Logical implication problem: is the statement true in any realization of model. An axiom set is </a:t>
            </a:r>
            <a:r>
              <a:rPr lang="en-US" sz="1000" dirty="0" err="1"/>
              <a:t>satisfiable</a:t>
            </a:r>
            <a:r>
              <a:rPr lang="en-US" sz="1000" dirty="0"/>
              <a:t> if it has a valid interpretation. An axiom set may have many or no valid interpretations. If an axiom set has no valid interpretations, it is said to be </a:t>
            </a:r>
            <a:r>
              <a:rPr lang="en-US" sz="1000" dirty="0" err="1"/>
              <a:t>unsatisfiable</a:t>
            </a:r>
            <a:r>
              <a:rPr lang="en-US" sz="1000" dirty="0"/>
              <a:t>.  satisfaction of an axiom set is equivalent to consistency in the logics considered here. In general </a:t>
            </a:r>
            <a:r>
              <a:rPr lang="en-US" sz="1000" dirty="0" err="1"/>
              <a:t>satisfiability</a:t>
            </a:r>
            <a:r>
              <a:rPr lang="en-US" sz="1000" dirty="0"/>
              <a:t> is </a:t>
            </a:r>
            <a:r>
              <a:rPr lang="en-US" sz="1000" dirty="0" err="1"/>
              <a:t>undecidable</a:t>
            </a:r>
            <a:r>
              <a:rPr lang="en-US" sz="1000" dirty="0"/>
              <a:t>. However, for important classes of problems there are decision algorithms. </a:t>
            </a:r>
          </a:p>
          <a:p>
            <a:r>
              <a:rPr lang="en-US" sz="1000" dirty="0" smtClean="0"/>
              <a:t>For integration with reasoning we are looking for logical systems that have inference engines. </a:t>
            </a:r>
          </a:p>
          <a:p>
            <a:endParaRPr lang="en-US" sz="1000" dirty="0">
              <a:solidFill>
                <a:srgbClr val="FF0000"/>
              </a:solidFill>
            </a:endParaRPr>
          </a:p>
          <a:p>
            <a:endParaRPr lang="en-US" sz="1000" dirty="0" smtClean="0"/>
          </a:p>
          <a:p>
            <a:r>
              <a:rPr lang="en-US" sz="1000" dirty="0" smtClean="0"/>
              <a:t> </a:t>
            </a:r>
          </a:p>
          <a:p>
            <a:endParaRPr lang="en-US" sz="1000" dirty="0" smtClean="0"/>
          </a:p>
          <a:p>
            <a:endParaRPr lang="en-US" sz="1000" dirty="0"/>
          </a:p>
          <a:p>
            <a:endParaRPr lang="en-US" sz="1000" dirty="0" smtClean="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B045FFBE-6802-427E-B234-A86A8DB5405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06655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design models in MBSE do not capture design constraints such as</a:t>
            </a:r>
          </a:p>
          <a:p>
            <a:r>
              <a:rPr lang="en-US" dirty="0" smtClean="0"/>
              <a:t>How many connections can be made to an electrical circuit</a:t>
            </a:r>
          </a:p>
          <a:p>
            <a:r>
              <a:rPr lang="en-US" dirty="0" smtClean="0"/>
              <a:t>Not always obvious from manual inspection of a design model that constraints violated</a:t>
            </a:r>
          </a:p>
          <a:p>
            <a:endParaRPr lang="en-US" dirty="0"/>
          </a:p>
        </p:txBody>
      </p:sp>
      <p:sp>
        <p:nvSpPr>
          <p:cNvPr id="4" name="Slide Number Placeholder 3"/>
          <p:cNvSpPr>
            <a:spLocks noGrp="1"/>
          </p:cNvSpPr>
          <p:nvPr>
            <p:ph type="sldNum" sz="quarter" idx="10"/>
          </p:nvPr>
        </p:nvSpPr>
        <p:spPr/>
        <p:txBody>
          <a:bodyPr/>
          <a:lstStyle/>
          <a:p>
            <a:fld id="{DC624F73-A5EF-444D-AA7C-C87FE5BA36C0}" type="slidenum">
              <a:rPr lang="en-US" smtClean="0"/>
              <a:t>8</a:t>
            </a:fld>
            <a:endParaRPr lang="en-US"/>
          </a:p>
        </p:txBody>
      </p:sp>
    </p:spTree>
    <p:extLst>
      <p:ext uri="{BB962C8B-B14F-4D97-AF65-F5344CB8AC3E}">
        <p14:creationId xmlns:p14="http://schemas.microsoft.com/office/powerpoint/2010/main" val="406732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45FFBE-6802-427E-B234-A86A8DB54058}" type="slidenum">
              <a:rPr lang="en-US" smtClean="0"/>
              <a:t>9</a:t>
            </a:fld>
            <a:endParaRPr lang="en-US"/>
          </a:p>
        </p:txBody>
      </p:sp>
    </p:spTree>
    <p:extLst>
      <p:ext uri="{BB962C8B-B14F-4D97-AF65-F5344CB8AC3E}">
        <p14:creationId xmlns:p14="http://schemas.microsoft.com/office/powerpoint/2010/main" val="2679282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IW11 Phoenix, AZ - MBSE Workshop</a:t>
            </a:r>
          </a:p>
        </p:txBody>
      </p:sp>
      <p:sp>
        <p:nvSpPr>
          <p:cNvPr id="5" name="Rectangle 6"/>
          <p:cNvSpPr>
            <a:spLocks noGrp="1" noChangeArrowheads="1"/>
          </p:cNvSpPr>
          <p:nvPr>
            <p:ph type="sldNum" sz="quarter" idx="11"/>
          </p:nvPr>
        </p:nvSpPr>
        <p:spPr>
          <a:ln/>
        </p:spPr>
        <p:txBody>
          <a:bodyPr/>
          <a:lstStyle>
            <a:lvl1pPr>
              <a:defRPr/>
            </a:lvl1pPr>
          </a:lstStyle>
          <a:p>
            <a:pPr>
              <a:defRPr/>
            </a:pPr>
            <a:fld id="{CF13C10B-9FA8-4E96-B55C-7F09D8BD87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159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IW11 Phoenix, AZ - MBSE Workshop</a:t>
            </a:r>
          </a:p>
        </p:txBody>
      </p:sp>
      <p:sp>
        <p:nvSpPr>
          <p:cNvPr id="5" name="Rectangle 6"/>
          <p:cNvSpPr>
            <a:spLocks noGrp="1" noChangeArrowheads="1"/>
          </p:cNvSpPr>
          <p:nvPr>
            <p:ph type="sldNum" sz="quarter" idx="11"/>
          </p:nvPr>
        </p:nvSpPr>
        <p:spPr>
          <a:ln/>
        </p:spPr>
        <p:txBody>
          <a:bodyPr/>
          <a:lstStyle>
            <a:lvl1pPr>
              <a:defRPr/>
            </a:lvl1pPr>
          </a:lstStyle>
          <a:p>
            <a:pPr>
              <a:defRPr/>
            </a:pPr>
            <a:fld id="{D4DD791E-BFFB-4777-8976-A0DE94B95B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727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0193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59055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IW11 Phoenix, AZ - MBSE Workshop</a:t>
            </a:r>
          </a:p>
        </p:txBody>
      </p:sp>
      <p:sp>
        <p:nvSpPr>
          <p:cNvPr id="5" name="Rectangle 6"/>
          <p:cNvSpPr>
            <a:spLocks noGrp="1" noChangeArrowheads="1"/>
          </p:cNvSpPr>
          <p:nvPr>
            <p:ph type="sldNum" sz="quarter" idx="11"/>
          </p:nvPr>
        </p:nvSpPr>
        <p:spPr>
          <a:ln/>
        </p:spPr>
        <p:txBody>
          <a:bodyPr/>
          <a:lstStyle>
            <a:lvl1pPr>
              <a:defRPr/>
            </a:lvl1pPr>
          </a:lstStyle>
          <a:p>
            <a:pPr>
              <a:defRPr/>
            </a:pPr>
            <a:fld id="{14E1DE14-E68E-44A9-B307-FD7DAF1A3D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6520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48400" cy="954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0668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IW11 Phoenix, AZ - MBSE Workshop</a:t>
            </a:r>
          </a:p>
        </p:txBody>
      </p:sp>
      <p:sp>
        <p:nvSpPr>
          <p:cNvPr id="6" name="Rectangle 6"/>
          <p:cNvSpPr>
            <a:spLocks noGrp="1" noChangeArrowheads="1"/>
          </p:cNvSpPr>
          <p:nvPr>
            <p:ph type="sldNum" sz="quarter" idx="11"/>
          </p:nvPr>
        </p:nvSpPr>
        <p:spPr>
          <a:ln/>
        </p:spPr>
        <p:txBody>
          <a:bodyPr/>
          <a:lstStyle>
            <a:lvl1pPr>
              <a:defRPr/>
            </a:lvl1pPr>
          </a:lstStyle>
          <a:p>
            <a:pPr>
              <a:defRPr/>
            </a:pPr>
            <a:fld id="{A145CE95-6CBA-44A5-868D-8B10799C73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1562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descr="INCOSELogo_transparent"/>
          <p:cNvPicPr>
            <a:picLocks noChangeAspect="1" noChangeArrowheads="1"/>
          </p:cNvPicPr>
          <p:nvPr userDrawn="1"/>
        </p:nvPicPr>
        <p:blipFill>
          <a:blip r:embed="rId2"/>
          <a:srcRect/>
          <a:stretch>
            <a:fillRect/>
          </a:stretch>
        </p:blipFill>
        <p:spPr bwMode="auto">
          <a:xfrm>
            <a:off x="444500" y="5676900"/>
            <a:ext cx="1219200" cy="762000"/>
          </a:xfrm>
          <a:prstGeom prst="rect">
            <a:avLst/>
          </a:prstGeom>
          <a:noFill/>
          <a:ln w="9525">
            <a:noFill/>
            <a:miter lim="800000"/>
            <a:headEnd/>
            <a:tailEnd/>
          </a:ln>
        </p:spPr>
      </p:pic>
      <p:grpSp>
        <p:nvGrpSpPr>
          <p:cNvPr id="5" name="Group 8"/>
          <p:cNvGrpSpPr>
            <a:grpSpLocks/>
          </p:cNvGrpSpPr>
          <p:nvPr userDrawn="1"/>
        </p:nvGrpSpPr>
        <p:grpSpPr bwMode="auto">
          <a:xfrm>
            <a:off x="323850" y="0"/>
            <a:ext cx="196850" cy="5867400"/>
            <a:chOff x="216" y="0"/>
            <a:chExt cx="93" cy="3244"/>
          </a:xfrm>
        </p:grpSpPr>
        <p:sp>
          <p:nvSpPr>
            <p:cNvPr id="6"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eaLnBrk="0" fontAlgn="base" hangingPunct="0">
                <a:spcBef>
                  <a:spcPct val="0"/>
                </a:spcBef>
                <a:spcAft>
                  <a:spcPct val="0"/>
                </a:spcAft>
                <a:defRPr/>
              </a:pPr>
              <a:endParaRPr lang="en-US">
                <a:solidFill>
                  <a:srgbClr val="000000"/>
                </a:solidFill>
                <a:latin typeface="Arial" pitchFamily="-107" charset="0"/>
              </a:endParaRPr>
            </a:p>
          </p:txBody>
        </p:sp>
        <p:sp>
          <p:nvSpPr>
            <p:cNvPr id="7"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eaLnBrk="0" fontAlgn="base" hangingPunct="0">
                <a:spcBef>
                  <a:spcPct val="0"/>
                </a:spcBef>
                <a:spcAft>
                  <a:spcPct val="0"/>
                </a:spcAft>
                <a:defRPr/>
              </a:pPr>
              <a:endParaRPr lang="en-US">
                <a:solidFill>
                  <a:srgbClr val="000000"/>
                </a:solidFill>
                <a:latin typeface="Arial" pitchFamily="-107" charset="0"/>
              </a:endParaRPr>
            </a:p>
          </p:txBody>
        </p:sp>
        <p:sp>
          <p:nvSpPr>
            <p:cNvPr id="8"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eaLnBrk="0" fontAlgn="base" hangingPunct="0">
                <a:spcBef>
                  <a:spcPct val="0"/>
                </a:spcBef>
                <a:spcAft>
                  <a:spcPct val="0"/>
                </a:spcAft>
                <a:defRPr/>
              </a:pPr>
              <a:endParaRPr lang="en-US">
                <a:solidFill>
                  <a:srgbClr val="000000"/>
                </a:solidFill>
                <a:latin typeface="Arial" pitchFamily="-107" charset="0"/>
              </a:endParaRPr>
            </a:p>
          </p:txBody>
        </p:sp>
      </p:grpSp>
      <p:grpSp>
        <p:nvGrpSpPr>
          <p:cNvPr id="9" name="Group 12"/>
          <p:cNvGrpSpPr>
            <a:grpSpLocks/>
          </p:cNvGrpSpPr>
          <p:nvPr userDrawn="1"/>
        </p:nvGrpSpPr>
        <p:grpSpPr bwMode="auto">
          <a:xfrm>
            <a:off x="1358900" y="6400800"/>
            <a:ext cx="7772400" cy="127000"/>
            <a:chOff x="1652" y="4032"/>
            <a:chExt cx="4108" cy="80"/>
          </a:xfrm>
        </p:grpSpPr>
        <p:sp>
          <p:nvSpPr>
            <p:cNvPr id="10"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eaLnBrk="0" fontAlgn="base" hangingPunct="0">
                <a:spcBef>
                  <a:spcPct val="0"/>
                </a:spcBef>
                <a:spcAft>
                  <a:spcPct val="0"/>
                </a:spcAft>
                <a:defRPr/>
              </a:pPr>
              <a:endParaRPr lang="en-US">
                <a:solidFill>
                  <a:srgbClr val="000000"/>
                </a:solidFill>
                <a:latin typeface="Arial" pitchFamily="-107" charset="0"/>
              </a:endParaRPr>
            </a:p>
          </p:txBody>
        </p:sp>
        <p:sp>
          <p:nvSpPr>
            <p:cNvPr id="11"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eaLnBrk="0" fontAlgn="base" hangingPunct="0">
                <a:spcBef>
                  <a:spcPct val="0"/>
                </a:spcBef>
                <a:spcAft>
                  <a:spcPct val="0"/>
                </a:spcAft>
                <a:defRPr/>
              </a:pPr>
              <a:endParaRPr lang="en-US">
                <a:solidFill>
                  <a:srgbClr val="000000"/>
                </a:solidFill>
                <a:latin typeface="Arial" pitchFamily="-107" charset="0"/>
              </a:endParaRPr>
            </a:p>
          </p:txBody>
        </p:sp>
        <p:sp>
          <p:nvSpPr>
            <p:cNvPr id="12"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eaLnBrk="0" fontAlgn="base" hangingPunct="0">
                <a:spcBef>
                  <a:spcPct val="0"/>
                </a:spcBef>
                <a:spcAft>
                  <a:spcPct val="0"/>
                </a:spcAft>
                <a:defRPr/>
              </a:pPr>
              <a:endParaRPr lang="en-US">
                <a:solidFill>
                  <a:srgbClr val="000000"/>
                </a:solidFill>
                <a:latin typeface="Arial" pitchFamily="-107" charset="0"/>
              </a:endParaRPr>
            </a:p>
          </p:txBody>
        </p:sp>
      </p:grpSp>
      <p:sp>
        <p:nvSpPr>
          <p:cNvPr id="13"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000000"/>
              </a:solidFill>
              <a:latin typeface="Arial" charset="0"/>
            </a:endParaRPr>
          </a:p>
        </p:txBody>
      </p:sp>
      <p:pic>
        <p:nvPicPr>
          <p:cNvPr id="14" name="Picture 4"/>
          <p:cNvPicPr>
            <a:picLocks noChangeAspect="1" noChangeArrowheads="1"/>
          </p:cNvPicPr>
          <p:nvPr userDrawn="1"/>
        </p:nvPicPr>
        <p:blipFill>
          <a:blip r:embed="rId3"/>
          <a:srcRect l="9705" r="9705"/>
          <a:stretch>
            <a:fillRect/>
          </a:stretch>
        </p:blipFill>
        <p:spPr bwMode="auto">
          <a:xfrm>
            <a:off x="406400" y="14288"/>
            <a:ext cx="1041400" cy="927100"/>
          </a:xfrm>
          <a:prstGeom prst="rect">
            <a:avLst/>
          </a:prstGeom>
          <a:noFill/>
          <a:ln w="9525">
            <a:noFill/>
            <a:miter lim="800000"/>
            <a:headEnd/>
            <a:tailEnd/>
          </a:ln>
        </p:spPr>
      </p:pic>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US"/>
          </a:p>
        </p:txBody>
      </p:sp>
      <p:sp>
        <p:nvSpPr>
          <p:cNvPr id="15" name="Rectangle 5"/>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16" name="Rectangle 6"/>
          <p:cNvSpPr>
            <a:spLocks noGrp="1" noChangeArrowheads="1"/>
          </p:cNvSpPr>
          <p:nvPr>
            <p:ph type="sldNum" sz="quarter" idx="11"/>
          </p:nvPr>
        </p:nvSpPr>
        <p:spPr/>
        <p:txBody>
          <a:bodyPr/>
          <a:lstStyle>
            <a:lvl1pPr>
              <a:defRPr/>
            </a:lvl1pPr>
          </a:lstStyle>
          <a:p>
            <a:pPr>
              <a:defRPr/>
            </a:pPr>
            <a:fld id="{BAD8E45F-502F-4A18-AEEE-504FE444D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3154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1"/>
          </p:nvPr>
        </p:nvSpPr>
        <p:spPr/>
        <p:txBody>
          <a:bodyPr/>
          <a:lstStyle/>
          <a:p>
            <a:pPr>
              <a:defRPr/>
            </a:pPr>
            <a:fld id="{83B32FBF-2175-464D-854E-1F0A920B153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2125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350056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48400" cy="954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0668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IW11 Phoenix, AZ - MBSE Workshop</a:t>
            </a:r>
          </a:p>
        </p:txBody>
      </p:sp>
      <p:sp>
        <p:nvSpPr>
          <p:cNvPr id="6" name="Rectangle 6"/>
          <p:cNvSpPr>
            <a:spLocks noGrp="1" noChangeArrowheads="1"/>
          </p:cNvSpPr>
          <p:nvPr>
            <p:ph type="sldNum" sz="quarter" idx="11"/>
          </p:nvPr>
        </p:nvSpPr>
        <p:spPr>
          <a:ln/>
        </p:spPr>
        <p:txBody>
          <a:bodyPr/>
          <a:lstStyle>
            <a:lvl1pPr>
              <a:defRPr/>
            </a:lvl1pPr>
          </a:lstStyle>
          <a:p>
            <a:pPr>
              <a:defRPr/>
            </a:pPr>
            <a:fld id="{A145CE95-6CBA-44A5-868D-8B10799C73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1785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438400"/>
            <a:ext cx="7772400" cy="1143000"/>
          </a:xfrm>
          <a:extLs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3600"/>
            </a:lvl1pPr>
          </a:lstStyle>
          <a:p>
            <a:pPr lvl="0"/>
            <a:r>
              <a:rPr lang="en-US" noProof="0" smtClean="0"/>
              <a:t>Click to edit Master title style</a:t>
            </a:r>
          </a:p>
        </p:txBody>
      </p:sp>
      <p:sp>
        <p:nvSpPr>
          <p:cNvPr id="5123" name="Rectangle 3"/>
          <p:cNvSpPr>
            <a:spLocks noGrp="1" noChangeArrowheads="1"/>
          </p:cNvSpPr>
          <p:nvPr>
            <p:ph type="subTitle" idx="1"/>
          </p:nvPr>
        </p:nvSpPr>
        <p:spPr>
          <a:xfrm>
            <a:off x="685800" y="5143500"/>
            <a:ext cx="6400800" cy="838200"/>
          </a:xfrm>
          <a:extLst>
            <a:ext uri="{91240B29-F687-4F45-9708-019B960494DF}">
              <a14:hiddenLine xmlns:a14="http://schemas.microsoft.com/office/drawing/2010/main" w="9525">
                <a:solidFill>
                  <a:schemeClr val="tx1"/>
                </a:solidFill>
                <a:miter lim="800000"/>
                <a:headEnd/>
                <a:tailEnd/>
              </a14:hiddenLine>
            </a:ext>
          </a:extLst>
        </p:spPr>
        <p:txBody>
          <a:bodyPr anchor="b"/>
          <a:lstStyle>
            <a:lvl1pPr>
              <a:spcBef>
                <a:spcPct val="10000"/>
              </a:spcBef>
              <a:spcAft>
                <a:spcPct val="0"/>
              </a:spcAft>
              <a:defRPr sz="1800"/>
            </a:lvl1pPr>
          </a:lstStyle>
          <a:p>
            <a:pPr lvl="0"/>
            <a:r>
              <a:rPr lang="en-US" noProof="0" smtClean="0"/>
              <a:t>Click to edit Master subtitle style</a:t>
            </a:r>
          </a:p>
        </p:txBody>
      </p:sp>
      <p:sp>
        <p:nvSpPr>
          <p:cNvPr id="5124" name="Line 4"/>
          <p:cNvSpPr>
            <a:spLocks noChangeShapeType="1"/>
          </p:cNvSpPr>
          <p:nvPr/>
        </p:nvSpPr>
        <p:spPr bwMode="auto">
          <a:xfrm>
            <a:off x="685800" y="2133600"/>
            <a:ext cx="7772400" cy="0"/>
          </a:xfrm>
          <a:prstGeom prst="line">
            <a:avLst/>
          </a:prstGeom>
          <a:noFill/>
          <a:ln w="57150">
            <a:solidFill>
              <a:srgbClr val="00006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5125" name="Line 5"/>
          <p:cNvSpPr>
            <a:spLocks noChangeShapeType="1"/>
          </p:cNvSpPr>
          <p:nvPr/>
        </p:nvSpPr>
        <p:spPr bwMode="auto">
          <a:xfrm>
            <a:off x="685800" y="3886200"/>
            <a:ext cx="7772400" cy="0"/>
          </a:xfrm>
          <a:prstGeom prst="line">
            <a:avLst/>
          </a:prstGeom>
          <a:noFill/>
          <a:ln w="57150">
            <a:solidFill>
              <a:srgbClr val="00006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864223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755422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962399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IW11 Phoenix, AZ - MBSE Workshop</a:t>
            </a:r>
          </a:p>
        </p:txBody>
      </p:sp>
      <p:sp>
        <p:nvSpPr>
          <p:cNvPr id="5" name="Rectangle 6"/>
          <p:cNvSpPr>
            <a:spLocks noGrp="1" noChangeArrowheads="1"/>
          </p:cNvSpPr>
          <p:nvPr>
            <p:ph type="sldNum" sz="quarter" idx="11"/>
          </p:nvPr>
        </p:nvSpPr>
        <p:spPr>
          <a:ln/>
        </p:spPr>
        <p:txBody>
          <a:bodyPr/>
          <a:lstStyle>
            <a:lvl1pPr>
              <a:defRPr/>
            </a:lvl1pPr>
          </a:lstStyle>
          <a:p>
            <a:pPr>
              <a:defRPr/>
            </a:pPr>
            <a:fld id="{803734AF-8529-4DF1-90BB-0130D79239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0765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476375"/>
            <a:ext cx="42640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476375"/>
            <a:ext cx="426402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560942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447254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043238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95089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20752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741829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123371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8938" y="80963"/>
            <a:ext cx="2170112" cy="601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80963"/>
            <a:ext cx="6357938" cy="601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792657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for the INCOSE Symposium 2011 Denver, CO USA</a:t>
            </a:r>
          </a:p>
        </p:txBody>
      </p:sp>
      <p:sp>
        <p:nvSpPr>
          <p:cNvPr id="5" name="Rectangle 6"/>
          <p:cNvSpPr>
            <a:spLocks noGrp="1" noChangeArrowheads="1"/>
          </p:cNvSpPr>
          <p:nvPr>
            <p:ph type="sldNum" sz="quarter" idx="11"/>
          </p:nvPr>
        </p:nvSpPr>
        <p:spPr>
          <a:ln/>
        </p:spPr>
        <p:txBody>
          <a:bodyPr/>
          <a:lstStyle>
            <a:lvl1pPr>
              <a:defRPr/>
            </a:lvl1pPr>
          </a:lstStyle>
          <a:p>
            <a:pPr>
              <a:defRPr/>
            </a:pPr>
            <a:fld id="{8BC0B964-E352-4504-9AC1-3101341E58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5682135"/>
      </p:ext>
    </p:extLst>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391400"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143000"/>
            <a:ext cx="8229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for the INCOSE Symposium 2011 Denver, CO USA</a:t>
            </a:r>
          </a:p>
        </p:txBody>
      </p:sp>
      <p:sp>
        <p:nvSpPr>
          <p:cNvPr id="5" name="Rectangle 6"/>
          <p:cNvSpPr>
            <a:spLocks noGrp="1" noChangeArrowheads="1"/>
          </p:cNvSpPr>
          <p:nvPr>
            <p:ph type="sldNum" sz="quarter" idx="11"/>
          </p:nvPr>
        </p:nvSpPr>
        <p:spPr>
          <a:ln/>
        </p:spPr>
        <p:txBody>
          <a:bodyPr/>
          <a:lstStyle>
            <a:lvl1pPr>
              <a:defRPr/>
            </a:lvl1pPr>
          </a:lstStyle>
          <a:p>
            <a:pPr>
              <a:defRPr/>
            </a:pPr>
            <a:fld id="{D9C3E799-8A80-4E87-9673-77BB48245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7988039"/>
      </p:ext>
    </p:extLst>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IW11 Phoenix, AZ - MBSE Workshop</a:t>
            </a:r>
          </a:p>
        </p:txBody>
      </p:sp>
      <p:sp>
        <p:nvSpPr>
          <p:cNvPr id="5" name="Rectangle 6"/>
          <p:cNvSpPr>
            <a:spLocks noGrp="1" noChangeArrowheads="1"/>
          </p:cNvSpPr>
          <p:nvPr>
            <p:ph type="sldNum" sz="quarter" idx="11"/>
          </p:nvPr>
        </p:nvSpPr>
        <p:spPr>
          <a:ln/>
        </p:spPr>
        <p:txBody>
          <a:bodyPr/>
          <a:lstStyle>
            <a:lvl1pPr>
              <a:defRPr/>
            </a:lvl1pPr>
          </a:lstStyle>
          <a:p>
            <a:pPr>
              <a:defRPr/>
            </a:pPr>
            <a:fld id="{71480A63-A55C-415F-A710-571E6F6DA1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9392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391400" cy="838200"/>
          </a:xfr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smtClean="0">
                <a:solidFill>
                  <a:srgbClr val="000000"/>
                </a:solidFill>
              </a:rPr>
              <a:t>Presentation for the INCOSE Symposium 2012, Rome Italy</a:t>
            </a:r>
            <a:endParaRPr lang="en-US" dirty="0">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9C3984A7-DBAA-4FA8-9C57-5B25FC64C1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0052760"/>
      </p:ext>
    </p:extLst>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391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for the INCOSE Symposium 2011 Denver, CO USA</a:t>
            </a:r>
          </a:p>
        </p:txBody>
      </p:sp>
      <p:sp>
        <p:nvSpPr>
          <p:cNvPr id="6" name="Rectangle 6"/>
          <p:cNvSpPr>
            <a:spLocks noGrp="1" noChangeArrowheads="1"/>
          </p:cNvSpPr>
          <p:nvPr>
            <p:ph type="sldNum" sz="quarter" idx="11"/>
          </p:nvPr>
        </p:nvSpPr>
        <p:spPr>
          <a:ln/>
        </p:spPr>
        <p:txBody>
          <a:bodyPr/>
          <a:lstStyle>
            <a:lvl1pPr>
              <a:defRPr/>
            </a:lvl1pPr>
          </a:lstStyle>
          <a:p>
            <a:pPr>
              <a:defRPr/>
            </a:pPr>
            <a:fld id="{76357A31-50F6-4717-A08A-2F7788315F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8012281"/>
      </p:ext>
    </p:extLst>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3914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143000"/>
            <a:ext cx="4038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for the INCOSE Symposium 2011 Denver, CO USA</a:t>
            </a:r>
          </a:p>
        </p:txBody>
      </p:sp>
      <p:sp>
        <p:nvSpPr>
          <p:cNvPr id="6" name="Rectangle 6"/>
          <p:cNvSpPr>
            <a:spLocks noGrp="1" noChangeArrowheads="1"/>
          </p:cNvSpPr>
          <p:nvPr>
            <p:ph type="sldNum" sz="quarter" idx="11"/>
          </p:nvPr>
        </p:nvSpPr>
        <p:spPr>
          <a:ln/>
        </p:spPr>
        <p:txBody>
          <a:bodyPr/>
          <a:lstStyle>
            <a:lvl1pPr>
              <a:defRPr/>
            </a:lvl1pPr>
          </a:lstStyle>
          <a:p>
            <a:pPr>
              <a:defRPr/>
            </a:pPr>
            <a:fld id="{CE0F41C4-5AC7-4EED-9E50-BB541D7290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5097494"/>
      </p:ext>
    </p:extLst>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3914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000000"/>
                </a:solidFill>
              </a:rPr>
              <a:t>Presentation for the INCOSE Symposium 2011 Denver, CO USA</a:t>
            </a:r>
          </a:p>
        </p:txBody>
      </p:sp>
      <p:sp>
        <p:nvSpPr>
          <p:cNvPr id="6" name="Rectangle 6"/>
          <p:cNvSpPr>
            <a:spLocks noGrp="1" noChangeArrowheads="1"/>
          </p:cNvSpPr>
          <p:nvPr>
            <p:ph type="sldNum" sz="quarter" idx="11"/>
          </p:nvPr>
        </p:nvSpPr>
        <p:spPr>
          <a:ln/>
        </p:spPr>
        <p:txBody>
          <a:bodyPr/>
          <a:lstStyle>
            <a:lvl1pPr>
              <a:defRPr/>
            </a:lvl1pPr>
          </a:lstStyle>
          <a:p>
            <a:pPr>
              <a:defRPr/>
            </a:pPr>
            <a:fld id="{64D9FDF5-342C-43A2-B1B3-6B8533D16B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4063886"/>
      </p:ext>
    </p:extLst>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D01E2DB-CE4D-4A17-9F67-F22EC5E18CFC}" type="datetimeFigureOut">
              <a:rPr lang="en-US" smtClean="0">
                <a:solidFill>
                  <a:srgbClr val="000000"/>
                </a:solidFill>
              </a:rPr>
              <a:pPr/>
              <a:t>1/18/2012</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55289D54-D454-44DB-8D50-B7EB74316D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9881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2AAFAB84-8C8D-4C83-B866-707BB9250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42652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7E4308E-9936-49C5-B4F1-B5EE03DCFE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96163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787C79F1-77A3-444F-B70F-FAD54232BB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3336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024A663A-7098-49E4-939F-7262086789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9406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pPr>
              <a:defRPr/>
            </a:pPr>
            <a:fld id="{300B3D73-23C1-4CDD-96DC-2197E4461B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1906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IW11 Phoenix, AZ - MBSE Workshop</a:t>
            </a:r>
          </a:p>
        </p:txBody>
      </p:sp>
      <p:sp>
        <p:nvSpPr>
          <p:cNvPr id="6" name="Rectangle 6"/>
          <p:cNvSpPr>
            <a:spLocks noGrp="1" noChangeArrowheads="1"/>
          </p:cNvSpPr>
          <p:nvPr>
            <p:ph type="sldNum" sz="quarter" idx="11"/>
          </p:nvPr>
        </p:nvSpPr>
        <p:spPr>
          <a:ln/>
        </p:spPr>
        <p:txBody>
          <a:bodyPr/>
          <a:lstStyle>
            <a:lvl1pPr>
              <a:defRPr/>
            </a:lvl1pPr>
          </a:lstStyle>
          <a:p>
            <a:pPr>
              <a:defRPr/>
            </a:pPr>
            <a:fld id="{B8A7AF95-4AB1-441E-8FE8-3DC13077D0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514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pPr>
              <a:defRPr/>
            </a:pPr>
            <a:fld id="{A9B5D266-EA71-47F4-AE2D-E61F482053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5803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pPr>
              <a:defRPr/>
            </a:pPr>
            <a:fld id="{8C442F9C-9B43-4DE2-BE09-132DEF57BC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38219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5482C36B-FF15-4C60-8C58-2936EFC541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3810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60519A14-6823-4EE2-8059-0AA132EA16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97042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DDE4C00-ABEC-469F-900F-C417623D0F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35252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0193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59055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pPr>
              <a:defRPr/>
            </a:pPr>
            <a:fld id="{60EFB4CD-24EA-46A7-AFA1-E6EBE353E8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77480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48400" cy="954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0668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pPr>
              <a:defRPr/>
            </a:pPr>
            <a:fld id="{204E8FD0-1D3A-4723-B06B-16A3A3D0649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3145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IW11 Phoenix, AZ - MBSE Workshop</a:t>
            </a:r>
          </a:p>
        </p:txBody>
      </p:sp>
      <p:sp>
        <p:nvSpPr>
          <p:cNvPr id="8" name="Rectangle 6"/>
          <p:cNvSpPr>
            <a:spLocks noGrp="1" noChangeArrowheads="1"/>
          </p:cNvSpPr>
          <p:nvPr>
            <p:ph type="sldNum" sz="quarter" idx="11"/>
          </p:nvPr>
        </p:nvSpPr>
        <p:spPr>
          <a:ln/>
        </p:spPr>
        <p:txBody>
          <a:bodyPr/>
          <a:lstStyle>
            <a:lvl1pPr>
              <a:defRPr/>
            </a:lvl1pPr>
          </a:lstStyle>
          <a:p>
            <a:pPr>
              <a:defRPr/>
            </a:pPr>
            <a:fld id="{896BDE6F-39A5-48EC-A97E-EDE5CA2DD3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84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IW11 Phoenix, AZ - MBSE Workshop</a:t>
            </a:r>
          </a:p>
        </p:txBody>
      </p:sp>
      <p:sp>
        <p:nvSpPr>
          <p:cNvPr id="4" name="Rectangle 6"/>
          <p:cNvSpPr>
            <a:spLocks noGrp="1" noChangeArrowheads="1"/>
          </p:cNvSpPr>
          <p:nvPr>
            <p:ph type="sldNum" sz="quarter" idx="11"/>
          </p:nvPr>
        </p:nvSpPr>
        <p:spPr>
          <a:ln/>
        </p:spPr>
        <p:txBody>
          <a:bodyPr/>
          <a:lstStyle>
            <a:lvl1pPr>
              <a:defRPr/>
            </a:lvl1pPr>
          </a:lstStyle>
          <a:p>
            <a:pPr>
              <a:defRPr/>
            </a:pPr>
            <a:fld id="{61991B7B-C514-4C35-A578-CC5B89C6C0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3064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IW11 Phoenix, AZ - MBSE Workshop</a:t>
            </a:r>
          </a:p>
        </p:txBody>
      </p:sp>
      <p:sp>
        <p:nvSpPr>
          <p:cNvPr id="3" name="Rectangle 6"/>
          <p:cNvSpPr>
            <a:spLocks noGrp="1" noChangeArrowheads="1"/>
          </p:cNvSpPr>
          <p:nvPr>
            <p:ph type="sldNum" sz="quarter" idx="11"/>
          </p:nvPr>
        </p:nvSpPr>
        <p:spPr>
          <a:ln/>
        </p:spPr>
        <p:txBody>
          <a:bodyPr/>
          <a:lstStyle>
            <a:lvl1pPr>
              <a:defRPr/>
            </a:lvl1pPr>
          </a:lstStyle>
          <a:p>
            <a:pPr>
              <a:defRPr/>
            </a:pPr>
            <a:fld id="{523FBAD5-E274-493F-AA8C-6A89391305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443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IW11 Phoenix, AZ - MBSE Workshop</a:t>
            </a:r>
          </a:p>
        </p:txBody>
      </p:sp>
      <p:sp>
        <p:nvSpPr>
          <p:cNvPr id="6" name="Rectangle 6"/>
          <p:cNvSpPr>
            <a:spLocks noGrp="1" noChangeArrowheads="1"/>
          </p:cNvSpPr>
          <p:nvPr>
            <p:ph type="sldNum" sz="quarter" idx="11"/>
          </p:nvPr>
        </p:nvSpPr>
        <p:spPr>
          <a:ln/>
        </p:spPr>
        <p:txBody>
          <a:bodyPr/>
          <a:lstStyle>
            <a:lvl1pPr>
              <a:defRPr/>
            </a:lvl1pPr>
          </a:lstStyle>
          <a:p>
            <a:pPr>
              <a:defRPr/>
            </a:pPr>
            <a:fld id="{21F63385-E952-44F5-A9B1-5BBE4DD300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3005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solidFill>
                  <a:srgbClr val="000000"/>
                </a:solidFill>
              </a:rPr>
              <a:t>IW11 Phoenix, AZ - MBSE Workshop</a:t>
            </a:r>
          </a:p>
        </p:txBody>
      </p:sp>
      <p:sp>
        <p:nvSpPr>
          <p:cNvPr id="6" name="Rectangle 6"/>
          <p:cNvSpPr>
            <a:spLocks noGrp="1" noChangeArrowheads="1"/>
          </p:cNvSpPr>
          <p:nvPr>
            <p:ph type="sldNum" sz="quarter" idx="11"/>
          </p:nvPr>
        </p:nvSpPr>
        <p:spPr>
          <a:ln/>
        </p:spPr>
        <p:txBody>
          <a:bodyPr/>
          <a:lstStyle>
            <a:lvl1pPr>
              <a:defRPr/>
            </a:lvl1pPr>
          </a:lstStyle>
          <a:p>
            <a:pPr>
              <a:defRPr/>
            </a:pPr>
            <a:fld id="{403E6589-4FC4-42E3-83D8-CC6E68BE43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053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5.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3.emf"/><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INCOSELogo_transpar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500" y="56769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8"/>
          <p:cNvGrpSpPr>
            <a:grpSpLocks/>
          </p:cNvGrpSpPr>
          <p:nvPr/>
        </p:nvGrpSpPr>
        <p:grpSpPr bwMode="auto">
          <a:xfrm>
            <a:off x="323850" y="0"/>
            <a:ext cx="196850" cy="5867400"/>
            <a:chOff x="216" y="0"/>
            <a:chExt cx="93" cy="3244"/>
          </a:xfrm>
        </p:grpSpPr>
        <p:sp>
          <p:nvSpPr>
            <p:cNvPr id="1050" name="Line 9"/>
            <p:cNvSpPr>
              <a:spLocks noChangeShapeType="1"/>
            </p:cNvSpPr>
            <p:nvPr/>
          </p:nvSpPr>
          <p:spPr bwMode="auto">
            <a:xfrm>
              <a:off x="216"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051" name="Line 10"/>
            <p:cNvSpPr>
              <a:spLocks noChangeShapeType="1"/>
            </p:cNvSpPr>
            <p:nvPr/>
          </p:nvSpPr>
          <p:spPr bwMode="auto">
            <a:xfrm>
              <a:off x="309"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052" name="Line 11"/>
            <p:cNvSpPr>
              <a:spLocks noChangeShapeType="1"/>
            </p:cNvSpPr>
            <p:nvPr/>
          </p:nvSpPr>
          <p:spPr bwMode="auto">
            <a:xfrm>
              <a:off x="262" y="0"/>
              <a:ext cx="0" cy="3244"/>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grpSp>
      <p:grpSp>
        <p:nvGrpSpPr>
          <p:cNvPr id="1028" name="Group 12"/>
          <p:cNvGrpSpPr>
            <a:grpSpLocks/>
          </p:cNvGrpSpPr>
          <p:nvPr/>
        </p:nvGrpSpPr>
        <p:grpSpPr bwMode="auto">
          <a:xfrm>
            <a:off x="1358900" y="6400800"/>
            <a:ext cx="7772400" cy="127000"/>
            <a:chOff x="1652" y="4032"/>
            <a:chExt cx="4108" cy="80"/>
          </a:xfrm>
        </p:grpSpPr>
        <p:sp>
          <p:nvSpPr>
            <p:cNvPr id="1047" name="Line 13"/>
            <p:cNvSpPr>
              <a:spLocks noChangeShapeType="1"/>
            </p:cNvSpPr>
            <p:nvPr/>
          </p:nvSpPr>
          <p:spPr bwMode="auto">
            <a:xfrm flipH="1">
              <a:off x="1652" y="411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048" name="Line 14"/>
            <p:cNvSpPr>
              <a:spLocks noChangeShapeType="1"/>
            </p:cNvSpPr>
            <p:nvPr/>
          </p:nvSpPr>
          <p:spPr bwMode="auto">
            <a:xfrm flipH="1">
              <a:off x="1652" y="4072"/>
              <a:ext cx="4108" cy="0"/>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049" name="Line 15"/>
            <p:cNvSpPr>
              <a:spLocks noChangeShapeType="1"/>
            </p:cNvSpPr>
            <p:nvPr/>
          </p:nvSpPr>
          <p:spPr bwMode="auto">
            <a:xfrm flipH="1">
              <a:off x="1652" y="403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grpSp>
      <p:sp>
        <p:nvSpPr>
          <p:cNvPr id="1029" name="Rectangle 16"/>
          <p:cNvSpPr>
            <a:spLocks noChangeArrowheads="1"/>
          </p:cNvSpPr>
          <p:nvPr/>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1030" name="Rectangle 17"/>
          <p:cNvSpPr>
            <a:spLocks noChangeArrowheads="1"/>
          </p:cNvSpPr>
          <p:nvPr/>
        </p:nvSpPr>
        <p:spPr bwMode="auto">
          <a:xfrm>
            <a:off x="0" y="914400"/>
            <a:ext cx="9156700" cy="93663"/>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pic>
        <p:nvPicPr>
          <p:cNvPr id="1031" name="Picture 7" descr="INCOSELogo_transpar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500" y="56769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8"/>
          <p:cNvGrpSpPr>
            <a:grpSpLocks/>
          </p:cNvGrpSpPr>
          <p:nvPr/>
        </p:nvGrpSpPr>
        <p:grpSpPr bwMode="auto">
          <a:xfrm>
            <a:off x="323850" y="0"/>
            <a:ext cx="196850" cy="5867400"/>
            <a:chOff x="216" y="0"/>
            <a:chExt cx="93" cy="3244"/>
          </a:xfrm>
        </p:grpSpPr>
        <p:sp>
          <p:nvSpPr>
            <p:cNvPr id="1044" name="Line 9"/>
            <p:cNvSpPr>
              <a:spLocks noChangeShapeType="1"/>
            </p:cNvSpPr>
            <p:nvPr/>
          </p:nvSpPr>
          <p:spPr bwMode="auto">
            <a:xfrm>
              <a:off x="216"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045" name="Line 10"/>
            <p:cNvSpPr>
              <a:spLocks noChangeShapeType="1"/>
            </p:cNvSpPr>
            <p:nvPr/>
          </p:nvSpPr>
          <p:spPr bwMode="auto">
            <a:xfrm>
              <a:off x="309"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046" name="Line 11"/>
            <p:cNvSpPr>
              <a:spLocks noChangeShapeType="1"/>
            </p:cNvSpPr>
            <p:nvPr/>
          </p:nvSpPr>
          <p:spPr bwMode="auto">
            <a:xfrm>
              <a:off x="262" y="0"/>
              <a:ext cx="0" cy="3244"/>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grpSp>
      <p:grpSp>
        <p:nvGrpSpPr>
          <p:cNvPr id="1033" name="Group 12"/>
          <p:cNvGrpSpPr>
            <a:grpSpLocks/>
          </p:cNvGrpSpPr>
          <p:nvPr/>
        </p:nvGrpSpPr>
        <p:grpSpPr bwMode="auto">
          <a:xfrm>
            <a:off x="1358900" y="6400800"/>
            <a:ext cx="7772400" cy="127000"/>
            <a:chOff x="1652" y="4032"/>
            <a:chExt cx="4108" cy="80"/>
          </a:xfrm>
        </p:grpSpPr>
        <p:sp>
          <p:nvSpPr>
            <p:cNvPr id="1041" name="Line 13"/>
            <p:cNvSpPr>
              <a:spLocks noChangeShapeType="1"/>
            </p:cNvSpPr>
            <p:nvPr/>
          </p:nvSpPr>
          <p:spPr bwMode="auto">
            <a:xfrm flipH="1">
              <a:off x="1652" y="411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042" name="Line 14"/>
            <p:cNvSpPr>
              <a:spLocks noChangeShapeType="1"/>
            </p:cNvSpPr>
            <p:nvPr/>
          </p:nvSpPr>
          <p:spPr bwMode="auto">
            <a:xfrm flipH="1">
              <a:off x="1652" y="4072"/>
              <a:ext cx="4108" cy="0"/>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sp>
          <p:nvSpPr>
            <p:cNvPr id="1043" name="Line 15"/>
            <p:cNvSpPr>
              <a:spLocks noChangeShapeType="1"/>
            </p:cNvSpPr>
            <p:nvPr/>
          </p:nvSpPr>
          <p:spPr bwMode="auto">
            <a:xfrm flipH="1">
              <a:off x="1652" y="403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endParaRPr>
            </a:p>
          </p:txBody>
        </p:sp>
      </p:grpSp>
      <p:sp>
        <p:nvSpPr>
          <p:cNvPr id="1034" name="Rectangle 16"/>
          <p:cNvSpPr>
            <a:spLocks noChangeArrowheads="1"/>
          </p:cNvSpPr>
          <p:nvPr/>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a:solidFill>
                <a:srgbClr val="000000"/>
              </a:solidFill>
            </a:endParaRPr>
          </a:p>
        </p:txBody>
      </p:sp>
      <p:sp>
        <p:nvSpPr>
          <p:cNvPr id="1035" name="Rectangle 2"/>
          <p:cNvSpPr>
            <a:spLocks noGrp="1" noChangeArrowheads="1"/>
          </p:cNvSpPr>
          <p:nvPr>
            <p:ph type="title"/>
          </p:nvPr>
        </p:nvSpPr>
        <p:spPr bwMode="auto">
          <a:xfrm>
            <a:off x="1066800" y="0"/>
            <a:ext cx="6019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br>
              <a:rPr lang="en-US" smtClean="0"/>
            </a:br>
            <a:r>
              <a:rPr lang="en-US" smtClean="0"/>
              <a:t>Line 2</a:t>
            </a:r>
          </a:p>
        </p:txBody>
      </p:sp>
      <p:sp>
        <p:nvSpPr>
          <p:cNvPr id="1036" name="Rectangle 3"/>
          <p:cNvSpPr>
            <a:spLocks noGrp="1" noChangeArrowheads="1"/>
          </p:cNvSpPr>
          <p:nvPr>
            <p:ph type="body" idx="1"/>
          </p:nvPr>
        </p:nvSpPr>
        <p:spPr bwMode="auto">
          <a:xfrm>
            <a:off x="685800" y="1066800"/>
            <a:ext cx="784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 name="Rectangle 5"/>
          <p:cNvSpPr>
            <a:spLocks noGrp="1" noChangeArrowheads="1"/>
          </p:cNvSpPr>
          <p:nvPr>
            <p:ph type="ftr" sz="quarter" idx="3"/>
          </p:nvPr>
        </p:nvSpPr>
        <p:spPr bwMode="auto">
          <a:xfrm>
            <a:off x="1295400" y="6496050"/>
            <a:ext cx="5181600" cy="2095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r>
              <a:rPr lang="en-GB">
                <a:solidFill>
                  <a:srgbClr val="000000"/>
                </a:solidFill>
              </a:rPr>
              <a:t>IW11 Phoenix, AZ - MBSE Workshop</a:t>
            </a:r>
          </a:p>
        </p:txBody>
      </p:sp>
      <p:sp>
        <p:nvSpPr>
          <p:cNvPr id="30" name="Rectangle 6"/>
          <p:cNvSpPr>
            <a:spLocks noGrp="1" noChangeArrowheads="1"/>
          </p:cNvSpPr>
          <p:nvPr>
            <p:ph type="sldNum" sz="quarter" idx="4"/>
          </p:nvPr>
        </p:nvSpPr>
        <p:spPr bwMode="auto">
          <a:xfrm>
            <a:off x="6540500" y="6496050"/>
            <a:ext cx="2133600" cy="2095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1AA8922-FAE2-4B25-A59F-B1D82A8F47A9}"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9" name="Picture 8" descr="new_incose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62800" y="381000"/>
            <a:ext cx="16081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l="9705" r="9705"/>
          <a:stretch>
            <a:fillRect/>
          </a:stretch>
        </p:blipFill>
        <p:spPr bwMode="auto">
          <a:xfrm>
            <a:off x="14288" y="14288"/>
            <a:ext cx="1041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01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ea typeface="ＭＳ Ｐゴシック" pitchFamily="-107" charset="-128"/>
        </a:defRPr>
      </a:lvl2pPr>
      <a:lvl3pPr algn="ctr" rtl="0" eaLnBrk="0" fontAlgn="base" hangingPunct="0">
        <a:spcBef>
          <a:spcPct val="0"/>
        </a:spcBef>
        <a:spcAft>
          <a:spcPct val="0"/>
        </a:spcAft>
        <a:defRPr sz="2800">
          <a:solidFill>
            <a:schemeClr val="tx2"/>
          </a:solidFill>
          <a:latin typeface="Arial" charset="0"/>
          <a:ea typeface="ＭＳ Ｐゴシック" pitchFamily="-107" charset="-128"/>
        </a:defRPr>
      </a:lvl3pPr>
      <a:lvl4pPr algn="ctr" rtl="0" eaLnBrk="0" fontAlgn="base" hangingPunct="0">
        <a:spcBef>
          <a:spcPct val="0"/>
        </a:spcBef>
        <a:spcAft>
          <a:spcPct val="0"/>
        </a:spcAft>
        <a:defRPr sz="2800">
          <a:solidFill>
            <a:schemeClr val="tx2"/>
          </a:solidFill>
          <a:latin typeface="Arial" charset="0"/>
          <a:ea typeface="ＭＳ Ｐゴシック" pitchFamily="-107" charset="-128"/>
        </a:defRPr>
      </a:lvl4pPr>
      <a:lvl5pPr algn="ctr" rtl="0" eaLnBrk="0" fontAlgn="base" hangingPunct="0">
        <a:spcBef>
          <a:spcPct val="0"/>
        </a:spcBef>
        <a:spcAft>
          <a:spcPct val="0"/>
        </a:spcAft>
        <a:defRPr sz="2800">
          <a:solidFill>
            <a:schemeClr val="tx2"/>
          </a:solidFill>
          <a:latin typeface="Arial" charset="0"/>
          <a:ea typeface="ＭＳ Ｐゴシック" pitchFamily="-107" charset="-128"/>
        </a:defRPr>
      </a:lvl5pPr>
      <a:lvl6pPr marL="457200" algn="ctr" rtl="0" eaLnBrk="0" fontAlgn="base" hangingPunct="0">
        <a:spcBef>
          <a:spcPct val="0"/>
        </a:spcBef>
        <a:spcAft>
          <a:spcPct val="0"/>
        </a:spcAft>
        <a:defRPr sz="2800">
          <a:solidFill>
            <a:schemeClr val="tx2"/>
          </a:solidFill>
          <a:latin typeface="Arial" charset="0"/>
          <a:ea typeface="ＭＳ Ｐゴシック" pitchFamily="-107" charset="-128"/>
        </a:defRPr>
      </a:lvl6pPr>
      <a:lvl7pPr marL="914400" algn="ctr" rtl="0" eaLnBrk="0" fontAlgn="base" hangingPunct="0">
        <a:spcBef>
          <a:spcPct val="0"/>
        </a:spcBef>
        <a:spcAft>
          <a:spcPct val="0"/>
        </a:spcAft>
        <a:defRPr sz="2800">
          <a:solidFill>
            <a:schemeClr val="tx2"/>
          </a:solidFill>
          <a:latin typeface="Arial" charset="0"/>
          <a:ea typeface="ＭＳ Ｐゴシック" pitchFamily="-107" charset="-128"/>
        </a:defRPr>
      </a:lvl7pPr>
      <a:lvl8pPr marL="1371600" algn="ctr" rtl="0" eaLnBrk="0" fontAlgn="base" hangingPunct="0">
        <a:spcBef>
          <a:spcPct val="0"/>
        </a:spcBef>
        <a:spcAft>
          <a:spcPct val="0"/>
        </a:spcAft>
        <a:defRPr sz="2800">
          <a:solidFill>
            <a:schemeClr val="tx2"/>
          </a:solidFill>
          <a:latin typeface="Arial" charset="0"/>
          <a:ea typeface="ＭＳ Ｐゴシック" pitchFamily="-107" charset="-128"/>
        </a:defRPr>
      </a:lvl8pPr>
      <a:lvl9pPr marL="1828800" algn="ctr" rtl="0" eaLnBrk="0" fontAlgn="base" hangingPunct="0">
        <a:spcBef>
          <a:spcPct val="0"/>
        </a:spcBef>
        <a:spcAft>
          <a:spcPct val="0"/>
        </a:spcAft>
        <a:defRPr sz="2800">
          <a:solidFill>
            <a:schemeClr val="tx2"/>
          </a:solidFill>
          <a:latin typeface="Arial" charset="0"/>
          <a:ea typeface="ＭＳ Ｐゴシック" pitchFamily="-107"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eaLnBrk="0" fontAlgn="base" hangingPunct="0">
        <a:spcBef>
          <a:spcPct val="20000"/>
        </a:spcBef>
        <a:spcAft>
          <a:spcPct val="0"/>
        </a:spcAft>
        <a:buChar char="»"/>
        <a:defRPr>
          <a:solidFill>
            <a:schemeClr val="tx1"/>
          </a:solidFill>
          <a:latin typeface="+mn-lt"/>
          <a:ea typeface="+mn-ea"/>
        </a:defRPr>
      </a:lvl6pPr>
      <a:lvl7pPr marL="2971800" indent="-228600" algn="l" rtl="0" eaLnBrk="0" fontAlgn="base" hangingPunct="0">
        <a:spcBef>
          <a:spcPct val="20000"/>
        </a:spcBef>
        <a:spcAft>
          <a:spcPct val="0"/>
        </a:spcAft>
        <a:buChar char="»"/>
        <a:defRPr>
          <a:solidFill>
            <a:schemeClr val="tx1"/>
          </a:solidFill>
          <a:latin typeface="+mn-lt"/>
          <a:ea typeface="+mn-ea"/>
        </a:defRPr>
      </a:lvl7pPr>
      <a:lvl8pPr marL="3429000" indent="-228600" algn="l" rtl="0" eaLnBrk="0" fontAlgn="base" hangingPunct="0">
        <a:spcBef>
          <a:spcPct val="20000"/>
        </a:spcBef>
        <a:spcAft>
          <a:spcPct val="0"/>
        </a:spcAft>
        <a:buChar char="»"/>
        <a:defRPr>
          <a:solidFill>
            <a:schemeClr val="tx1"/>
          </a:solidFill>
          <a:latin typeface="+mn-lt"/>
          <a:ea typeface="+mn-ea"/>
        </a:defRPr>
      </a:lvl8pPr>
      <a:lvl9pPr marL="3886200" indent="-228600" algn="l" rtl="0" eaLnBrk="0" fontAlgn="base" hangingPunct="0">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6248400" cy="954088"/>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br>
              <a:rPr lang="en-US" smtClean="0"/>
            </a:br>
            <a:r>
              <a:rPr lang="en-US" smtClean="0"/>
              <a:t>Line 2</a:t>
            </a:r>
          </a:p>
        </p:txBody>
      </p:sp>
      <p:sp>
        <p:nvSpPr>
          <p:cNvPr id="1027" name="Rectangle 3"/>
          <p:cNvSpPr>
            <a:spLocks noGrp="1" noChangeArrowheads="1"/>
          </p:cNvSpPr>
          <p:nvPr>
            <p:ph type="body" idx="1"/>
          </p:nvPr>
        </p:nvSpPr>
        <p:spPr bwMode="auto">
          <a:xfrm>
            <a:off x="685800" y="1066800"/>
            <a:ext cx="7848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 name="Rectangle 5"/>
          <p:cNvSpPr>
            <a:spLocks noGrp="1" noChangeArrowheads="1"/>
          </p:cNvSpPr>
          <p:nvPr>
            <p:ph type="ftr" sz="quarter" idx="3"/>
          </p:nvPr>
        </p:nvSpPr>
        <p:spPr bwMode="auto">
          <a:xfrm>
            <a:off x="3111500" y="6496050"/>
            <a:ext cx="2895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en-US">
              <a:solidFill>
                <a:srgbClr val="000000"/>
              </a:solidFill>
              <a:latin typeface="Arial" charset="0"/>
            </a:endParaRPr>
          </a:p>
        </p:txBody>
      </p:sp>
      <p:sp>
        <p:nvSpPr>
          <p:cNvPr id="36" name="Rectangle 6"/>
          <p:cNvSpPr>
            <a:spLocks noGrp="1" noChangeArrowheads="1"/>
          </p:cNvSpPr>
          <p:nvPr>
            <p:ph type="sldNum" sz="quarter" idx="4"/>
          </p:nvPr>
        </p:nvSpPr>
        <p:spPr bwMode="auto">
          <a:xfrm>
            <a:off x="6540500" y="6496050"/>
            <a:ext cx="2133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83B32FBF-2175-464D-854E-1F0A920B1532}"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pic>
        <p:nvPicPr>
          <p:cNvPr id="1030" name="Picture 7" descr="INCOSELogo_transparent"/>
          <p:cNvPicPr>
            <a:picLocks noChangeAspect="1" noChangeArrowheads="1"/>
          </p:cNvPicPr>
          <p:nvPr userDrawn="1"/>
        </p:nvPicPr>
        <p:blipFill>
          <a:blip r:embed="rId6"/>
          <a:srcRect/>
          <a:stretch>
            <a:fillRect/>
          </a:stretch>
        </p:blipFill>
        <p:spPr bwMode="auto">
          <a:xfrm>
            <a:off x="444500" y="5676900"/>
            <a:ext cx="1219200" cy="762000"/>
          </a:xfrm>
          <a:prstGeom prst="rect">
            <a:avLst/>
          </a:prstGeom>
          <a:noFill/>
          <a:ln w="9525">
            <a:noFill/>
            <a:miter lim="800000"/>
            <a:headEnd/>
            <a:tailEnd/>
          </a:ln>
        </p:spPr>
      </p:pic>
      <p:grpSp>
        <p:nvGrpSpPr>
          <p:cNvPr id="1031" name="Group 8"/>
          <p:cNvGrpSpPr>
            <a:grpSpLocks/>
          </p:cNvGrpSpPr>
          <p:nvPr userDrawn="1"/>
        </p:nvGrpSpPr>
        <p:grpSpPr bwMode="auto">
          <a:xfrm>
            <a:off x="323850" y="0"/>
            <a:ext cx="196850" cy="5867400"/>
            <a:chOff x="216" y="0"/>
            <a:chExt cx="93" cy="3244"/>
          </a:xfrm>
        </p:grpSpPr>
        <p:sp>
          <p:nvSpPr>
            <p:cNvPr id="33"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eaLnBrk="0" fontAlgn="base" hangingPunct="0">
                <a:spcBef>
                  <a:spcPct val="0"/>
                </a:spcBef>
                <a:spcAft>
                  <a:spcPct val="0"/>
                </a:spcAft>
                <a:defRPr/>
              </a:pPr>
              <a:endParaRPr lang="en-US">
                <a:solidFill>
                  <a:srgbClr val="000000"/>
                </a:solidFill>
                <a:latin typeface="Arial" pitchFamily="-107" charset="0"/>
              </a:endParaRPr>
            </a:p>
          </p:txBody>
        </p:sp>
        <p:sp>
          <p:nvSpPr>
            <p:cNvPr id="34"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eaLnBrk="0" fontAlgn="base" hangingPunct="0">
                <a:spcBef>
                  <a:spcPct val="0"/>
                </a:spcBef>
                <a:spcAft>
                  <a:spcPct val="0"/>
                </a:spcAft>
                <a:defRPr/>
              </a:pPr>
              <a:endParaRPr lang="en-US">
                <a:solidFill>
                  <a:srgbClr val="000000"/>
                </a:solidFill>
                <a:latin typeface="Arial" pitchFamily="-107" charset="0"/>
              </a:endParaRPr>
            </a:p>
          </p:txBody>
        </p:sp>
        <p:sp>
          <p:nvSpPr>
            <p:cNvPr id="37"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eaLnBrk="0" fontAlgn="base" hangingPunct="0">
                <a:spcBef>
                  <a:spcPct val="0"/>
                </a:spcBef>
                <a:spcAft>
                  <a:spcPct val="0"/>
                </a:spcAft>
                <a:defRPr/>
              </a:pPr>
              <a:endParaRPr lang="en-US">
                <a:solidFill>
                  <a:srgbClr val="000000"/>
                </a:solidFill>
                <a:latin typeface="Arial" pitchFamily="-107" charset="0"/>
              </a:endParaRPr>
            </a:p>
          </p:txBody>
        </p:sp>
      </p:grpSp>
      <p:grpSp>
        <p:nvGrpSpPr>
          <p:cNvPr id="1032" name="Group 12"/>
          <p:cNvGrpSpPr>
            <a:grpSpLocks/>
          </p:cNvGrpSpPr>
          <p:nvPr userDrawn="1"/>
        </p:nvGrpSpPr>
        <p:grpSpPr bwMode="auto">
          <a:xfrm>
            <a:off x="1358900" y="6400800"/>
            <a:ext cx="7772400" cy="127000"/>
            <a:chOff x="1652" y="4032"/>
            <a:chExt cx="4108" cy="80"/>
          </a:xfrm>
        </p:grpSpPr>
        <p:sp>
          <p:nvSpPr>
            <p:cNvPr id="39"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eaLnBrk="0" fontAlgn="base" hangingPunct="0">
                <a:spcBef>
                  <a:spcPct val="0"/>
                </a:spcBef>
                <a:spcAft>
                  <a:spcPct val="0"/>
                </a:spcAft>
                <a:defRPr/>
              </a:pPr>
              <a:endParaRPr lang="en-US">
                <a:solidFill>
                  <a:srgbClr val="000000"/>
                </a:solidFill>
                <a:latin typeface="Arial" pitchFamily="-107" charset="0"/>
              </a:endParaRPr>
            </a:p>
          </p:txBody>
        </p:sp>
        <p:sp>
          <p:nvSpPr>
            <p:cNvPr id="40"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eaLnBrk="0" fontAlgn="base" hangingPunct="0">
                <a:spcBef>
                  <a:spcPct val="0"/>
                </a:spcBef>
                <a:spcAft>
                  <a:spcPct val="0"/>
                </a:spcAft>
                <a:defRPr/>
              </a:pPr>
              <a:endParaRPr lang="en-US">
                <a:solidFill>
                  <a:srgbClr val="000000"/>
                </a:solidFill>
                <a:latin typeface="Arial" pitchFamily="-107" charset="0"/>
              </a:endParaRPr>
            </a:p>
          </p:txBody>
        </p:sp>
        <p:sp>
          <p:nvSpPr>
            <p:cNvPr id="41"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eaLnBrk="0" fontAlgn="base" hangingPunct="0">
                <a:spcBef>
                  <a:spcPct val="0"/>
                </a:spcBef>
                <a:spcAft>
                  <a:spcPct val="0"/>
                </a:spcAft>
                <a:defRPr/>
              </a:pPr>
              <a:endParaRPr lang="en-US">
                <a:solidFill>
                  <a:srgbClr val="000000"/>
                </a:solidFill>
                <a:latin typeface="Arial" pitchFamily="-107" charset="0"/>
              </a:endParaRPr>
            </a:p>
          </p:txBody>
        </p:sp>
      </p:grpSp>
      <p:sp>
        <p:nvSpPr>
          <p:cNvPr id="42"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000000"/>
              </a:solidFill>
              <a:latin typeface="Arial" charset="0"/>
            </a:endParaRPr>
          </a:p>
        </p:txBody>
      </p:sp>
      <p:sp>
        <p:nvSpPr>
          <p:cNvPr id="43" name="Rectangle 17"/>
          <p:cNvSpPr>
            <a:spLocks noChangeArrowheads="1"/>
          </p:cNvSpPr>
          <p:nvPr userDrawn="1"/>
        </p:nvSpPr>
        <p:spPr bwMode="auto">
          <a:xfrm>
            <a:off x="0" y="914400"/>
            <a:ext cx="9156700" cy="936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000000"/>
              </a:solidFill>
              <a:latin typeface="Arial" charset="0"/>
            </a:endParaRPr>
          </a:p>
        </p:txBody>
      </p:sp>
      <p:sp>
        <p:nvSpPr>
          <p:cNvPr id="44" name="Text Box 19"/>
          <p:cNvSpPr txBox="1">
            <a:spLocks noChangeArrowheads="1"/>
          </p:cNvSpPr>
          <p:nvPr userDrawn="1"/>
        </p:nvSpPr>
        <p:spPr bwMode="auto">
          <a:xfrm>
            <a:off x="6646863" y="-4763"/>
            <a:ext cx="1900237" cy="646113"/>
          </a:xfrm>
          <a:prstGeom prst="rect">
            <a:avLst/>
          </a:prstGeom>
          <a:noFill/>
          <a:ln w="9525">
            <a:noFill/>
            <a:miter lim="800000"/>
            <a:headEnd/>
            <a:tailEnd/>
          </a:ln>
          <a:effectLst/>
        </p:spPr>
        <p:txBody>
          <a:bodyPr wrap="none">
            <a:spAutoFit/>
          </a:bodyPr>
          <a:lstStyle/>
          <a:p>
            <a:pPr algn="r" eaLnBrk="0" fontAlgn="base" hangingPunct="0">
              <a:spcBef>
                <a:spcPct val="0"/>
              </a:spcBef>
              <a:spcAft>
                <a:spcPct val="0"/>
              </a:spcAft>
              <a:defRPr/>
            </a:pPr>
            <a:r>
              <a:rPr lang="en-GB" sz="1200" b="1" dirty="0">
                <a:solidFill>
                  <a:srgbClr val="B41E22"/>
                </a:solidFill>
                <a:latin typeface="Arial" charset="0"/>
              </a:rPr>
              <a:t>International Workshop</a:t>
            </a:r>
          </a:p>
          <a:p>
            <a:pPr algn="r" eaLnBrk="0" fontAlgn="base" hangingPunct="0">
              <a:spcBef>
                <a:spcPct val="0"/>
              </a:spcBef>
              <a:spcAft>
                <a:spcPct val="0"/>
              </a:spcAft>
              <a:defRPr/>
            </a:pPr>
            <a:r>
              <a:rPr lang="en-GB" sz="1200" b="1" dirty="0">
                <a:solidFill>
                  <a:srgbClr val="B41E22"/>
                </a:solidFill>
                <a:latin typeface="Arial" charset="0"/>
              </a:rPr>
              <a:t>Jan  21</a:t>
            </a:r>
            <a:r>
              <a:rPr lang="en-US" sz="1200" b="1" dirty="0">
                <a:solidFill>
                  <a:srgbClr val="B41E22"/>
                </a:solidFill>
                <a:latin typeface="Arial" charset="0"/>
              </a:rPr>
              <a:t>–</a:t>
            </a:r>
            <a:r>
              <a:rPr lang="en-GB" sz="1200" b="1" dirty="0">
                <a:solidFill>
                  <a:srgbClr val="B41E22"/>
                </a:solidFill>
                <a:latin typeface="Arial" charset="0"/>
              </a:rPr>
              <a:t> 24, 2012</a:t>
            </a:r>
          </a:p>
          <a:p>
            <a:pPr algn="r" eaLnBrk="0" fontAlgn="base" hangingPunct="0">
              <a:spcBef>
                <a:spcPct val="0"/>
              </a:spcBef>
              <a:spcAft>
                <a:spcPct val="0"/>
              </a:spcAft>
              <a:defRPr/>
            </a:pPr>
            <a:r>
              <a:rPr lang="en-GB" sz="1200" b="1" dirty="0">
                <a:solidFill>
                  <a:srgbClr val="B41E22"/>
                </a:solidFill>
                <a:latin typeface="Arial" charset="0"/>
              </a:rPr>
              <a:t>Jacksonville, Fl USA</a:t>
            </a:r>
          </a:p>
        </p:txBody>
      </p:sp>
    </p:spTree>
    <p:extLst>
      <p:ext uri="{BB962C8B-B14F-4D97-AF65-F5344CB8AC3E}">
        <p14:creationId xmlns:p14="http://schemas.microsoft.com/office/powerpoint/2010/main" val="401846722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5" r:id="rId4"/>
  </p:sldLayoutIdLst>
  <p:txStyles>
    <p:titleStyle>
      <a:lvl1pPr algn="ctr" rtl="0" eaLnBrk="0" fontAlgn="base" hangingPunct="0">
        <a:spcBef>
          <a:spcPct val="0"/>
        </a:spcBef>
        <a:spcAft>
          <a:spcPct val="0"/>
        </a:spcAft>
        <a:defRPr sz="2800">
          <a:solidFill>
            <a:schemeClr val="tx2"/>
          </a:solidFill>
          <a:latin typeface="Arial" pitchFamily="-107" charset="0"/>
          <a:ea typeface="+mj-ea"/>
          <a:cs typeface="+mj-cs"/>
        </a:defRPr>
      </a:lvl1pPr>
      <a:lvl2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chemeClr val="tx2"/>
          </a:solidFill>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Arial" pitchFamily="-107" charset="0"/>
        </a:defRPr>
      </a:lvl6pPr>
      <a:lvl7pPr marL="914400" algn="ctr" rtl="0" fontAlgn="base">
        <a:spcBef>
          <a:spcPct val="0"/>
        </a:spcBef>
        <a:spcAft>
          <a:spcPct val="0"/>
        </a:spcAft>
        <a:defRPr sz="4400">
          <a:solidFill>
            <a:schemeClr val="tx2"/>
          </a:solidFill>
          <a:latin typeface="Arial" pitchFamily="-107" charset="0"/>
        </a:defRPr>
      </a:lvl7pPr>
      <a:lvl8pPr marL="1371600" algn="ctr" rtl="0" fontAlgn="base">
        <a:spcBef>
          <a:spcPct val="0"/>
        </a:spcBef>
        <a:spcAft>
          <a:spcPct val="0"/>
        </a:spcAft>
        <a:defRPr sz="4400">
          <a:solidFill>
            <a:schemeClr val="tx2"/>
          </a:solidFill>
          <a:latin typeface="Arial" pitchFamily="-107" charset="0"/>
        </a:defRPr>
      </a:lvl8pPr>
      <a:lvl9pPr marL="1828800" algn="ctr" rtl="0" fontAlgn="base">
        <a:spcBef>
          <a:spcPct val="0"/>
        </a:spcBef>
        <a:spcAft>
          <a:spcPct val="0"/>
        </a:spcAft>
        <a:defRPr sz="4400">
          <a:solidFill>
            <a:schemeClr val="tx2"/>
          </a:solidFill>
          <a:latin typeface="Arial" pitchFamily="-107"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107"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rial" pitchFamily="-107" charset="0"/>
          <a:ea typeface="+mn-ea"/>
        </a:defRPr>
      </a:lvl2pPr>
      <a:lvl3pPr marL="1143000" indent="-228600" algn="l" rtl="0" eaLnBrk="0" fontAlgn="base" hangingPunct="0">
        <a:spcBef>
          <a:spcPct val="20000"/>
        </a:spcBef>
        <a:spcAft>
          <a:spcPct val="0"/>
        </a:spcAft>
        <a:buChar char="•"/>
        <a:defRPr sz="2000">
          <a:solidFill>
            <a:schemeClr val="tx1"/>
          </a:solidFill>
          <a:latin typeface="Arial" pitchFamily="-107" charset="0"/>
          <a:ea typeface="+mn-ea"/>
        </a:defRPr>
      </a:lvl3pPr>
      <a:lvl4pPr marL="1600200" indent="-228600" algn="l" rtl="0" eaLnBrk="0" fontAlgn="base" hangingPunct="0">
        <a:spcBef>
          <a:spcPct val="20000"/>
        </a:spcBef>
        <a:spcAft>
          <a:spcPct val="0"/>
        </a:spcAft>
        <a:buChar char="–"/>
        <a:defRPr>
          <a:solidFill>
            <a:schemeClr val="tx1"/>
          </a:solidFill>
          <a:latin typeface="Arial" pitchFamily="-107" charset="0"/>
          <a:ea typeface="+mn-ea"/>
        </a:defRPr>
      </a:lvl4pPr>
      <a:lvl5pPr marL="2057400" indent="-228600" algn="l" rtl="0" eaLnBrk="0" fontAlgn="base" hangingPunct="0">
        <a:spcBef>
          <a:spcPct val="20000"/>
        </a:spcBef>
        <a:spcAft>
          <a:spcPct val="0"/>
        </a:spcAft>
        <a:buChar char="»"/>
        <a:defRPr>
          <a:solidFill>
            <a:schemeClr val="tx1"/>
          </a:solidFill>
          <a:latin typeface="Arial" pitchFamily="-107"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28600" y="80963"/>
            <a:ext cx="6611938"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228600" y="1476375"/>
            <a:ext cx="8680450"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ftr" sz="quarter" idx="3"/>
          </p:nvPr>
        </p:nvSpPr>
        <p:spPr bwMode="auto">
          <a:xfrm>
            <a:off x="3124200" y="63674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800"/>
            </a:lvl1pPr>
          </a:lstStyle>
          <a:p>
            <a:pPr fontAlgn="base">
              <a:spcBef>
                <a:spcPct val="0"/>
              </a:spcBef>
              <a:spcAft>
                <a:spcPct val="0"/>
              </a:spcAft>
            </a:pPr>
            <a:endParaRPr lang="en-US">
              <a:solidFill>
                <a:srgbClr val="000000"/>
              </a:solidFill>
            </a:endParaRPr>
          </a:p>
        </p:txBody>
      </p:sp>
      <p:sp>
        <p:nvSpPr>
          <p:cNvPr id="4101" name="Rectangle 5"/>
          <p:cNvSpPr>
            <a:spLocks noChangeArrowheads="1"/>
          </p:cNvSpPr>
          <p:nvPr/>
        </p:nvSpPr>
        <p:spPr bwMode="auto">
          <a:xfrm>
            <a:off x="6350000" y="6496050"/>
            <a:ext cx="25654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p>
            <a:pPr algn="r" eaLnBrk="0" fontAlgn="base" hangingPunct="0">
              <a:spcBef>
                <a:spcPct val="0"/>
              </a:spcBef>
              <a:spcAft>
                <a:spcPct val="0"/>
              </a:spcAft>
            </a:pPr>
            <a:fld id="{A32BE61B-6723-4BF4-B144-370490E7F4CA}" type="slidenum">
              <a:rPr lang="en-US" sz="1600">
                <a:solidFill>
                  <a:srgbClr val="000000"/>
                </a:solidFill>
              </a:rPr>
              <a:pPr algn="r" eaLnBrk="0" fontAlgn="base" hangingPunct="0">
                <a:spcBef>
                  <a:spcPct val="0"/>
                </a:spcBef>
                <a:spcAft>
                  <a:spcPct val="0"/>
                </a:spcAft>
              </a:pPr>
              <a:t>‹#›</a:t>
            </a:fld>
            <a:endParaRPr lang="en-US" sz="1600">
              <a:solidFill>
                <a:srgbClr val="000000"/>
              </a:solidFill>
            </a:endParaRPr>
          </a:p>
        </p:txBody>
      </p:sp>
      <p:sp>
        <p:nvSpPr>
          <p:cNvPr id="4102" name="Line 6"/>
          <p:cNvSpPr>
            <a:spLocks noChangeShapeType="1"/>
          </p:cNvSpPr>
          <p:nvPr/>
        </p:nvSpPr>
        <p:spPr bwMode="auto">
          <a:xfrm>
            <a:off x="0" y="1128713"/>
            <a:ext cx="6705600" cy="0"/>
          </a:xfrm>
          <a:prstGeom prst="line">
            <a:avLst/>
          </a:prstGeom>
          <a:noFill/>
          <a:ln w="57150">
            <a:solidFill>
              <a:srgbClr val="00006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35768099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fontAlgn="base">
        <a:spcBef>
          <a:spcPct val="0"/>
        </a:spcBef>
        <a:spcAft>
          <a:spcPct val="0"/>
        </a:spcAft>
        <a:defRPr sz="2800" b="1">
          <a:solidFill>
            <a:schemeClr val="tx2"/>
          </a:solidFill>
          <a:latin typeface="+mj-lt"/>
          <a:ea typeface="+mj-ea"/>
          <a:cs typeface="+mj-cs"/>
        </a:defRPr>
      </a:lvl1pPr>
      <a:lvl2pPr algn="l" rtl="0" fontAlgn="base">
        <a:spcBef>
          <a:spcPct val="0"/>
        </a:spcBef>
        <a:spcAft>
          <a:spcPct val="0"/>
        </a:spcAft>
        <a:defRPr sz="2800" b="1">
          <a:solidFill>
            <a:schemeClr val="tx2"/>
          </a:solidFill>
          <a:latin typeface="Arial" pitchFamily="34" charset="0"/>
        </a:defRPr>
      </a:lvl2pPr>
      <a:lvl3pPr algn="l" rtl="0" fontAlgn="base">
        <a:spcBef>
          <a:spcPct val="0"/>
        </a:spcBef>
        <a:spcAft>
          <a:spcPct val="0"/>
        </a:spcAft>
        <a:defRPr sz="2800" b="1">
          <a:solidFill>
            <a:schemeClr val="tx2"/>
          </a:solidFill>
          <a:latin typeface="Arial" pitchFamily="34" charset="0"/>
        </a:defRPr>
      </a:lvl3pPr>
      <a:lvl4pPr algn="l" rtl="0" fontAlgn="base">
        <a:spcBef>
          <a:spcPct val="0"/>
        </a:spcBef>
        <a:spcAft>
          <a:spcPct val="0"/>
        </a:spcAft>
        <a:defRPr sz="2800" b="1">
          <a:solidFill>
            <a:schemeClr val="tx2"/>
          </a:solidFill>
          <a:latin typeface="Arial" pitchFamily="34" charset="0"/>
        </a:defRPr>
      </a:lvl4pPr>
      <a:lvl5pPr algn="l" rtl="0" fontAlgn="base">
        <a:spcBef>
          <a:spcPct val="0"/>
        </a:spcBef>
        <a:spcAft>
          <a:spcPct val="0"/>
        </a:spcAft>
        <a:defRPr sz="2800" b="1">
          <a:solidFill>
            <a:schemeClr val="tx2"/>
          </a:solidFill>
          <a:latin typeface="Arial" pitchFamily="34" charset="0"/>
        </a:defRPr>
      </a:lvl5pPr>
      <a:lvl6pPr marL="457200" algn="l" rtl="0" fontAlgn="base">
        <a:spcBef>
          <a:spcPct val="0"/>
        </a:spcBef>
        <a:spcAft>
          <a:spcPct val="0"/>
        </a:spcAft>
        <a:defRPr sz="2800" b="1">
          <a:solidFill>
            <a:schemeClr val="tx2"/>
          </a:solidFill>
          <a:latin typeface="Arial" pitchFamily="34" charset="0"/>
        </a:defRPr>
      </a:lvl6pPr>
      <a:lvl7pPr marL="914400" algn="l" rtl="0" fontAlgn="base">
        <a:spcBef>
          <a:spcPct val="0"/>
        </a:spcBef>
        <a:spcAft>
          <a:spcPct val="0"/>
        </a:spcAft>
        <a:defRPr sz="2800" b="1">
          <a:solidFill>
            <a:schemeClr val="tx2"/>
          </a:solidFill>
          <a:latin typeface="Arial" pitchFamily="34" charset="0"/>
        </a:defRPr>
      </a:lvl7pPr>
      <a:lvl8pPr marL="1371600" algn="l" rtl="0" fontAlgn="base">
        <a:spcBef>
          <a:spcPct val="0"/>
        </a:spcBef>
        <a:spcAft>
          <a:spcPct val="0"/>
        </a:spcAft>
        <a:defRPr sz="2800" b="1">
          <a:solidFill>
            <a:schemeClr val="tx2"/>
          </a:solidFill>
          <a:latin typeface="Arial" pitchFamily="34" charset="0"/>
        </a:defRPr>
      </a:lvl8pPr>
      <a:lvl9pPr marL="1828800" algn="l" rtl="0" fontAlgn="base">
        <a:spcBef>
          <a:spcPct val="0"/>
        </a:spcBef>
        <a:spcAft>
          <a:spcPct val="0"/>
        </a:spcAft>
        <a:defRPr sz="2800" b="1">
          <a:solidFill>
            <a:schemeClr val="tx2"/>
          </a:solidFill>
          <a:latin typeface="Arial" pitchFamily="34" charset="0"/>
        </a:defRPr>
      </a:lvl9pPr>
    </p:titleStyle>
    <p:bodyStyle>
      <a:lvl1pPr algn="l" rtl="0" fontAlgn="base">
        <a:spcBef>
          <a:spcPct val="70000"/>
        </a:spcBef>
        <a:spcAft>
          <a:spcPct val="10000"/>
        </a:spcAft>
        <a:buClr>
          <a:schemeClr val="accent1"/>
        </a:buClr>
        <a:buSzPct val="50000"/>
        <a:buFont typeface="Monotype Sorts" pitchFamily="96" charset="2"/>
        <a:defRPr sz="2200" b="1">
          <a:solidFill>
            <a:schemeClr val="tx1"/>
          </a:solidFill>
          <a:latin typeface="+mn-lt"/>
          <a:ea typeface="+mn-ea"/>
          <a:cs typeface="+mn-cs"/>
        </a:defRPr>
      </a:lvl1pPr>
      <a:lvl2pPr marL="742950" indent="-285750" algn="l" rtl="0" fontAlgn="base">
        <a:spcBef>
          <a:spcPct val="50000"/>
        </a:spcBef>
        <a:spcAft>
          <a:spcPct val="10000"/>
        </a:spcAft>
        <a:buClr>
          <a:srgbClr val="000064"/>
        </a:buClr>
        <a:buSzPct val="75000"/>
        <a:buFont typeface="Wingdings" pitchFamily="2" charset="2"/>
        <a:buChar char="l"/>
        <a:defRPr>
          <a:solidFill>
            <a:schemeClr val="tx1"/>
          </a:solidFill>
          <a:latin typeface="+mn-lt"/>
        </a:defRPr>
      </a:lvl2pPr>
      <a:lvl3pPr marL="1143000" indent="-228600" algn="l" rtl="0" fontAlgn="base">
        <a:spcBef>
          <a:spcPct val="50000"/>
        </a:spcBef>
        <a:spcAft>
          <a:spcPct val="10000"/>
        </a:spcAft>
        <a:buClr>
          <a:srgbClr val="000064"/>
        </a:buClr>
        <a:buSzPct val="75000"/>
        <a:buChar char="—"/>
        <a:defRPr>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Times New Roman" pitchFamily="18"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0"/>
            <a:ext cx="7391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 name="Rectangle 5"/>
          <p:cNvSpPr>
            <a:spLocks noGrp="1" noChangeArrowheads="1"/>
          </p:cNvSpPr>
          <p:nvPr>
            <p:ph type="ftr" sz="quarter" idx="3"/>
          </p:nvPr>
        </p:nvSpPr>
        <p:spPr bwMode="auto">
          <a:xfrm>
            <a:off x="381000" y="6496050"/>
            <a:ext cx="4800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eaLnBrk="1" hangingPunct="1">
              <a:defRPr sz="1200" smtClean="0"/>
            </a:lvl1pPr>
          </a:lstStyle>
          <a:p>
            <a:pPr fontAlgn="base">
              <a:spcBef>
                <a:spcPct val="0"/>
              </a:spcBef>
              <a:spcAft>
                <a:spcPct val="0"/>
              </a:spcAft>
              <a:defRPr/>
            </a:pPr>
            <a:r>
              <a:rPr lang="en-US">
                <a:solidFill>
                  <a:srgbClr val="000000"/>
                </a:solidFill>
                <a:latin typeface="Arial" charset="0"/>
              </a:rPr>
              <a:t>Presentation for the INCOSE Symposium 2011 Denver, CO USA</a:t>
            </a:r>
          </a:p>
        </p:txBody>
      </p:sp>
      <p:sp>
        <p:nvSpPr>
          <p:cNvPr id="36" name="Rectangle 6"/>
          <p:cNvSpPr>
            <a:spLocks noGrp="1" noChangeArrowheads="1"/>
          </p:cNvSpPr>
          <p:nvPr>
            <p:ph type="sldNum" sz="quarter" idx="4"/>
          </p:nvPr>
        </p:nvSpPr>
        <p:spPr bwMode="auto">
          <a:xfrm>
            <a:off x="8166100" y="6496050"/>
            <a:ext cx="5207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smtClean="0"/>
            </a:lvl1pPr>
          </a:lstStyle>
          <a:p>
            <a:pPr fontAlgn="base">
              <a:spcBef>
                <a:spcPct val="0"/>
              </a:spcBef>
              <a:spcAft>
                <a:spcPct val="0"/>
              </a:spcAft>
              <a:defRPr/>
            </a:pPr>
            <a:fld id="{9E657D32-99D7-4C68-B835-070FD51AE07C}" type="slidenum">
              <a:rPr lang="en-US">
                <a:solidFill>
                  <a:srgbClr val="000000"/>
                </a:solidFill>
                <a:latin typeface="Arial" charset="0"/>
              </a:rPr>
              <a:pPr fontAlgn="base">
                <a:spcBef>
                  <a:spcPct val="0"/>
                </a:spcBef>
                <a:spcAft>
                  <a:spcPct val="0"/>
                </a:spcAft>
                <a:defRPr/>
              </a:pPr>
              <a:t>‹#›</a:t>
            </a:fld>
            <a:endParaRPr lang="en-US">
              <a:solidFill>
                <a:srgbClr val="000000"/>
              </a:solidFill>
              <a:latin typeface="Arial" charset="0"/>
            </a:endParaRPr>
          </a:p>
        </p:txBody>
      </p:sp>
      <p:grpSp>
        <p:nvGrpSpPr>
          <p:cNvPr id="1030" name="Group 12"/>
          <p:cNvGrpSpPr>
            <a:grpSpLocks/>
          </p:cNvGrpSpPr>
          <p:nvPr/>
        </p:nvGrpSpPr>
        <p:grpSpPr bwMode="auto">
          <a:xfrm>
            <a:off x="0" y="838200"/>
            <a:ext cx="7772400" cy="127000"/>
            <a:chOff x="1652" y="4032"/>
            <a:chExt cx="4108" cy="80"/>
          </a:xfrm>
        </p:grpSpPr>
        <p:sp>
          <p:nvSpPr>
            <p:cNvPr id="1038" name="Line 13"/>
            <p:cNvSpPr>
              <a:spLocks noChangeShapeType="1"/>
            </p:cNvSpPr>
            <p:nvPr/>
          </p:nvSpPr>
          <p:spPr bwMode="auto">
            <a:xfrm flipH="1">
              <a:off x="1652" y="411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000000"/>
                </a:solidFill>
                <a:latin typeface="Arial" charset="0"/>
              </a:endParaRPr>
            </a:p>
          </p:txBody>
        </p:sp>
        <p:sp>
          <p:nvSpPr>
            <p:cNvPr id="1039" name="Line 14"/>
            <p:cNvSpPr>
              <a:spLocks noChangeShapeType="1"/>
            </p:cNvSpPr>
            <p:nvPr/>
          </p:nvSpPr>
          <p:spPr bwMode="auto">
            <a:xfrm flipH="1">
              <a:off x="1652" y="4072"/>
              <a:ext cx="4108" cy="0"/>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000000"/>
                </a:solidFill>
                <a:latin typeface="Arial" charset="0"/>
              </a:endParaRPr>
            </a:p>
          </p:txBody>
        </p:sp>
        <p:sp>
          <p:nvSpPr>
            <p:cNvPr id="1040" name="Line 15"/>
            <p:cNvSpPr>
              <a:spLocks noChangeShapeType="1"/>
            </p:cNvSpPr>
            <p:nvPr/>
          </p:nvSpPr>
          <p:spPr bwMode="auto">
            <a:xfrm flipH="1">
              <a:off x="1652" y="403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000000"/>
                </a:solidFill>
                <a:latin typeface="Arial" charset="0"/>
              </a:endParaRPr>
            </a:p>
          </p:txBody>
        </p:sp>
      </p:grpSp>
      <p:grpSp>
        <p:nvGrpSpPr>
          <p:cNvPr id="1031" name="Group 8"/>
          <p:cNvGrpSpPr>
            <a:grpSpLocks/>
          </p:cNvGrpSpPr>
          <p:nvPr/>
        </p:nvGrpSpPr>
        <p:grpSpPr bwMode="auto">
          <a:xfrm>
            <a:off x="8718550" y="990600"/>
            <a:ext cx="196850" cy="5867400"/>
            <a:chOff x="216" y="0"/>
            <a:chExt cx="93" cy="3244"/>
          </a:xfrm>
        </p:grpSpPr>
        <p:sp>
          <p:nvSpPr>
            <p:cNvPr id="1035" name="Line 9"/>
            <p:cNvSpPr>
              <a:spLocks noChangeShapeType="1"/>
            </p:cNvSpPr>
            <p:nvPr/>
          </p:nvSpPr>
          <p:spPr bwMode="auto">
            <a:xfrm>
              <a:off x="216"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000000"/>
                </a:solidFill>
                <a:latin typeface="Arial" charset="0"/>
              </a:endParaRPr>
            </a:p>
          </p:txBody>
        </p:sp>
        <p:sp>
          <p:nvSpPr>
            <p:cNvPr id="1036" name="Line 10"/>
            <p:cNvSpPr>
              <a:spLocks noChangeShapeType="1"/>
            </p:cNvSpPr>
            <p:nvPr/>
          </p:nvSpPr>
          <p:spPr bwMode="auto">
            <a:xfrm>
              <a:off x="309"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000000"/>
                </a:solidFill>
                <a:latin typeface="Arial" charset="0"/>
              </a:endParaRPr>
            </a:p>
          </p:txBody>
        </p:sp>
        <p:sp>
          <p:nvSpPr>
            <p:cNvPr id="1037" name="Line 11"/>
            <p:cNvSpPr>
              <a:spLocks noChangeShapeType="1"/>
            </p:cNvSpPr>
            <p:nvPr/>
          </p:nvSpPr>
          <p:spPr bwMode="auto">
            <a:xfrm>
              <a:off x="262" y="0"/>
              <a:ext cx="0" cy="3244"/>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000" smtClean="0">
                <a:solidFill>
                  <a:srgbClr val="000000"/>
                </a:solidFill>
                <a:latin typeface="Arial" charset="0"/>
              </a:endParaRPr>
            </a:p>
          </p:txBody>
        </p:sp>
      </p:grpSp>
      <p:sp>
        <p:nvSpPr>
          <p:cNvPr id="1032" name="Rectangle 16"/>
          <p:cNvSpPr>
            <a:spLocks noChangeArrowheads="1"/>
          </p:cNvSpPr>
          <p:nvPr/>
        </p:nvSpPr>
        <p:spPr bwMode="auto">
          <a:xfrm rot="5400000">
            <a:off x="-2552700" y="3924300"/>
            <a:ext cx="5791200" cy="76200"/>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eaLnBrk="0" fontAlgn="base" hangingPunct="0">
              <a:spcBef>
                <a:spcPct val="0"/>
              </a:spcBef>
              <a:spcAft>
                <a:spcPct val="0"/>
              </a:spcAft>
            </a:pPr>
            <a:endParaRPr lang="nl-NL" smtClean="0">
              <a:solidFill>
                <a:srgbClr val="000000"/>
              </a:solidFill>
              <a:latin typeface="Arial" charset="0"/>
            </a:endParaRPr>
          </a:p>
        </p:txBody>
      </p:sp>
      <p:pic>
        <p:nvPicPr>
          <p:cNvPr id="1033" name="Picture 32" descr="IS-RGB"/>
          <p:cNvPicPr>
            <a:picLocks noChangeAspect="1" noChangeArrowheads="1"/>
          </p:cNvPicPr>
          <p:nvPr/>
        </p:nvPicPr>
        <p:blipFill>
          <a:blip r:embed="rId9" cstate="print">
            <a:extLst>
              <a:ext uri="{28A0092B-C50C-407E-A947-70E740481C1C}">
                <a14:useLocalDpi xmlns:a14="http://schemas.microsoft.com/office/drawing/2010/main" val="0"/>
              </a:ext>
            </a:extLst>
          </a:blip>
          <a:srcRect t="4195" r="6795"/>
          <a:stretch>
            <a:fillRect/>
          </a:stretch>
        </p:blipFill>
        <p:spPr bwMode="auto">
          <a:xfrm>
            <a:off x="7685088" y="0"/>
            <a:ext cx="1458912"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7"/>
          <p:cNvSpPr>
            <a:spLocks noChangeArrowheads="1"/>
          </p:cNvSpPr>
          <p:nvPr/>
        </p:nvSpPr>
        <p:spPr bwMode="auto">
          <a:xfrm>
            <a:off x="457200" y="6400800"/>
            <a:ext cx="8699500" cy="76200"/>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nl-NL" smtClean="0">
              <a:solidFill>
                <a:srgbClr val="000000"/>
              </a:solidFill>
              <a:latin typeface="Arial" charset="0"/>
            </a:endParaRPr>
          </a:p>
        </p:txBody>
      </p:sp>
    </p:spTree>
    <p:extLst>
      <p:ext uri="{BB962C8B-B14F-4D97-AF65-F5344CB8AC3E}">
        <p14:creationId xmlns:p14="http://schemas.microsoft.com/office/powerpoint/2010/main" val="151429408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transition>
    <p:zoom/>
  </p:transition>
  <p:hf hdr="0" dt="0"/>
  <p:txStyles>
    <p:titleStyle>
      <a:lvl1pPr algn="ctr" rtl="0" eaLnBrk="0" fontAlgn="base" hangingPunct="0">
        <a:spcBef>
          <a:spcPct val="0"/>
        </a:spcBef>
        <a:spcAft>
          <a:spcPct val="0"/>
        </a:spcAft>
        <a:defRPr sz="2400" b="1">
          <a:solidFill>
            <a:schemeClr val="tx2"/>
          </a:solidFill>
          <a:latin typeface="Arial" pitchFamily="-107" charset="0"/>
          <a:ea typeface="+mj-ea"/>
          <a:cs typeface="+mj-cs"/>
        </a:defRPr>
      </a:lvl1pPr>
      <a:lvl2pPr algn="ctr" rtl="0" eaLnBrk="0" fontAlgn="base" hangingPunct="0">
        <a:spcBef>
          <a:spcPct val="0"/>
        </a:spcBef>
        <a:spcAft>
          <a:spcPct val="0"/>
        </a:spcAft>
        <a:defRPr sz="2400" b="1">
          <a:solidFill>
            <a:schemeClr val="tx2"/>
          </a:solidFill>
          <a:latin typeface="Arial"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400" b="1">
          <a:solidFill>
            <a:schemeClr val="tx2"/>
          </a:solidFill>
          <a:latin typeface="Arial"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400" b="1">
          <a:solidFill>
            <a:schemeClr val="tx2"/>
          </a:solidFill>
          <a:latin typeface="Arial"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400" b="1">
          <a:solidFill>
            <a:schemeClr val="tx2"/>
          </a:solidFill>
          <a:latin typeface="Arial" pitchFamily="-107"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Arial" pitchFamily="-107" charset="0"/>
        </a:defRPr>
      </a:lvl6pPr>
      <a:lvl7pPr marL="914400" algn="ctr" rtl="0" fontAlgn="base">
        <a:spcBef>
          <a:spcPct val="0"/>
        </a:spcBef>
        <a:spcAft>
          <a:spcPct val="0"/>
        </a:spcAft>
        <a:defRPr sz="4400">
          <a:solidFill>
            <a:schemeClr val="tx2"/>
          </a:solidFill>
          <a:latin typeface="Arial" pitchFamily="-107" charset="0"/>
        </a:defRPr>
      </a:lvl7pPr>
      <a:lvl8pPr marL="1371600" algn="ctr" rtl="0" fontAlgn="base">
        <a:spcBef>
          <a:spcPct val="0"/>
        </a:spcBef>
        <a:spcAft>
          <a:spcPct val="0"/>
        </a:spcAft>
        <a:defRPr sz="4400">
          <a:solidFill>
            <a:schemeClr val="tx2"/>
          </a:solidFill>
          <a:latin typeface="Arial" pitchFamily="-107" charset="0"/>
        </a:defRPr>
      </a:lvl8pPr>
      <a:lvl9pPr marL="1828800" algn="ctr" rtl="0" fontAlgn="base">
        <a:spcBef>
          <a:spcPct val="0"/>
        </a:spcBef>
        <a:spcAft>
          <a:spcPct val="0"/>
        </a:spcAft>
        <a:defRPr sz="4400">
          <a:solidFill>
            <a:schemeClr val="tx2"/>
          </a:solidFill>
          <a:latin typeface="Arial" pitchFamily="-107" charset="0"/>
        </a:defRPr>
      </a:lvl9pPr>
    </p:titleStyle>
    <p:bodyStyle>
      <a:lvl1pPr marL="342900" indent="-342900" algn="l" rtl="0" eaLnBrk="0" fontAlgn="base" hangingPunct="0">
        <a:spcBef>
          <a:spcPct val="20000"/>
        </a:spcBef>
        <a:spcAft>
          <a:spcPct val="0"/>
        </a:spcAft>
        <a:buFont typeface="Wingdings" pitchFamily="80" charset="2"/>
        <a:buChar char="Ø"/>
        <a:defRPr sz="2400">
          <a:solidFill>
            <a:schemeClr val="tx1"/>
          </a:solidFill>
          <a:latin typeface="Arial" pitchFamily="-107" charset="0"/>
          <a:ea typeface="+mn-ea"/>
          <a:cs typeface="+mn-cs"/>
        </a:defRPr>
      </a:lvl1pPr>
      <a:lvl2pPr marL="742950" indent="-285750" algn="l" rtl="0" eaLnBrk="0" fontAlgn="base" hangingPunct="0">
        <a:spcBef>
          <a:spcPct val="20000"/>
        </a:spcBef>
        <a:spcAft>
          <a:spcPct val="0"/>
        </a:spcAft>
        <a:buChar char="–"/>
        <a:defRPr sz="2000">
          <a:solidFill>
            <a:schemeClr val="tx1"/>
          </a:solidFill>
          <a:latin typeface="Arial" pitchFamily="-107" charset="0"/>
          <a:ea typeface="+mn-ea"/>
        </a:defRPr>
      </a:lvl2pPr>
      <a:lvl3pPr marL="1143000" indent="-228600" algn="l" rtl="0" eaLnBrk="0" fontAlgn="base" hangingPunct="0">
        <a:spcBef>
          <a:spcPct val="20000"/>
        </a:spcBef>
        <a:spcAft>
          <a:spcPct val="0"/>
        </a:spcAft>
        <a:buFont typeface="Wingdings" pitchFamily="80" charset="2"/>
        <a:buChar char="§"/>
        <a:defRPr sz="2000">
          <a:solidFill>
            <a:schemeClr val="tx1"/>
          </a:solidFill>
          <a:latin typeface="Arial" pitchFamily="-107" charset="0"/>
          <a:ea typeface="+mn-ea"/>
        </a:defRPr>
      </a:lvl3pPr>
      <a:lvl4pPr marL="1600200" indent="-228600" algn="l" rtl="0" eaLnBrk="0" fontAlgn="base" hangingPunct="0">
        <a:spcBef>
          <a:spcPct val="20000"/>
        </a:spcBef>
        <a:spcAft>
          <a:spcPct val="0"/>
        </a:spcAft>
        <a:buFont typeface="Arial" charset="0"/>
        <a:buChar char="»"/>
        <a:defRPr>
          <a:solidFill>
            <a:schemeClr val="tx1"/>
          </a:solidFill>
          <a:latin typeface="Arial" pitchFamily="-107" charset="0"/>
          <a:ea typeface="+mn-ea"/>
        </a:defRPr>
      </a:lvl4pPr>
      <a:lvl5pPr marL="2057400" indent="-228600" algn="l" rtl="0" eaLnBrk="0" fontAlgn="base" hangingPunct="0">
        <a:spcBef>
          <a:spcPct val="20000"/>
        </a:spcBef>
        <a:spcAft>
          <a:spcPct val="0"/>
        </a:spcAft>
        <a:buChar char="•"/>
        <a:defRPr>
          <a:solidFill>
            <a:schemeClr val="tx1"/>
          </a:solidFill>
          <a:latin typeface="Arial" pitchFamily="-107" charset="0"/>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INCOSELogo_transpar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500" y="56769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8"/>
          <p:cNvGrpSpPr>
            <a:grpSpLocks/>
          </p:cNvGrpSpPr>
          <p:nvPr/>
        </p:nvGrpSpPr>
        <p:grpSpPr bwMode="auto">
          <a:xfrm>
            <a:off x="323850" y="0"/>
            <a:ext cx="196850" cy="5867400"/>
            <a:chOff x="216" y="0"/>
            <a:chExt cx="93" cy="3244"/>
          </a:xfrm>
        </p:grpSpPr>
        <p:sp>
          <p:nvSpPr>
            <p:cNvPr id="33"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sp>
          <p:nvSpPr>
            <p:cNvPr id="34"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sp>
          <p:nvSpPr>
            <p:cNvPr id="37"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grpSp>
      <p:grpSp>
        <p:nvGrpSpPr>
          <p:cNvPr id="1028" name="Group 12"/>
          <p:cNvGrpSpPr>
            <a:grpSpLocks/>
          </p:cNvGrpSpPr>
          <p:nvPr/>
        </p:nvGrpSpPr>
        <p:grpSpPr bwMode="auto">
          <a:xfrm>
            <a:off x="1358900" y="6400800"/>
            <a:ext cx="7772400" cy="127000"/>
            <a:chOff x="1652" y="4032"/>
            <a:chExt cx="4108" cy="80"/>
          </a:xfrm>
        </p:grpSpPr>
        <p:sp>
          <p:nvSpPr>
            <p:cNvPr id="39"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sp>
          <p:nvSpPr>
            <p:cNvPr id="40"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sp>
          <p:nvSpPr>
            <p:cNvPr id="41"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grpSp>
      <p:sp>
        <p:nvSpPr>
          <p:cNvPr id="42" name="Rectangle 16"/>
          <p:cNvSpPr>
            <a:spLocks noChangeArrowheads="1"/>
          </p:cNvSpPr>
          <p:nvPr/>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000000"/>
              </a:solidFill>
            </a:endParaRPr>
          </a:p>
        </p:txBody>
      </p:sp>
      <p:sp>
        <p:nvSpPr>
          <p:cNvPr id="43" name="Rectangle 17"/>
          <p:cNvSpPr>
            <a:spLocks noChangeArrowheads="1"/>
          </p:cNvSpPr>
          <p:nvPr/>
        </p:nvSpPr>
        <p:spPr bwMode="auto">
          <a:xfrm>
            <a:off x="0" y="914400"/>
            <a:ext cx="9156700" cy="936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000000"/>
              </a:solidFill>
            </a:endParaRPr>
          </a:p>
        </p:txBody>
      </p:sp>
      <p:pic>
        <p:nvPicPr>
          <p:cNvPr id="1031" name="Picture 7" descr="INCOSELogo_transpar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500" y="56769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8"/>
          <p:cNvGrpSpPr>
            <a:grpSpLocks/>
          </p:cNvGrpSpPr>
          <p:nvPr/>
        </p:nvGrpSpPr>
        <p:grpSpPr bwMode="auto">
          <a:xfrm>
            <a:off x="323850" y="0"/>
            <a:ext cx="196850" cy="5867400"/>
            <a:chOff x="216" y="0"/>
            <a:chExt cx="93" cy="3244"/>
          </a:xfrm>
        </p:grpSpPr>
        <p:sp>
          <p:nvSpPr>
            <p:cNvPr id="21"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sp>
          <p:nvSpPr>
            <p:cNvPr id="22"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sp>
          <p:nvSpPr>
            <p:cNvPr id="23"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grpSp>
      <p:grpSp>
        <p:nvGrpSpPr>
          <p:cNvPr id="1033" name="Group 12"/>
          <p:cNvGrpSpPr>
            <a:grpSpLocks/>
          </p:cNvGrpSpPr>
          <p:nvPr/>
        </p:nvGrpSpPr>
        <p:grpSpPr bwMode="auto">
          <a:xfrm>
            <a:off x="1358900" y="6400800"/>
            <a:ext cx="7772400" cy="127000"/>
            <a:chOff x="1652" y="4032"/>
            <a:chExt cx="4108" cy="80"/>
          </a:xfrm>
        </p:grpSpPr>
        <p:sp>
          <p:nvSpPr>
            <p:cNvPr id="25"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sp>
          <p:nvSpPr>
            <p:cNvPr id="26"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sp>
          <p:nvSpPr>
            <p:cNvPr id="27"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eaLnBrk="0" fontAlgn="base" hangingPunct="0">
                <a:spcBef>
                  <a:spcPct val="0"/>
                </a:spcBef>
                <a:spcAft>
                  <a:spcPct val="0"/>
                </a:spcAft>
                <a:defRPr/>
              </a:pPr>
              <a:endParaRPr lang="en-US">
                <a:solidFill>
                  <a:srgbClr val="000000"/>
                </a:solidFill>
              </a:endParaRPr>
            </a:p>
          </p:txBody>
        </p:sp>
      </p:grpSp>
      <p:sp>
        <p:nvSpPr>
          <p:cNvPr id="28" name="Rectangle 16"/>
          <p:cNvSpPr>
            <a:spLocks noChangeArrowheads="1"/>
          </p:cNvSpPr>
          <p:nvPr/>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eaLnBrk="0" fontAlgn="base" hangingPunct="0">
              <a:spcBef>
                <a:spcPct val="0"/>
              </a:spcBef>
              <a:spcAft>
                <a:spcPct val="0"/>
              </a:spcAft>
              <a:defRPr/>
            </a:pPr>
            <a:endParaRPr lang="en-US">
              <a:solidFill>
                <a:srgbClr val="000000"/>
              </a:solidFill>
            </a:endParaRPr>
          </a:p>
        </p:txBody>
      </p:sp>
      <p:sp>
        <p:nvSpPr>
          <p:cNvPr id="1035" name="Rectangle 2"/>
          <p:cNvSpPr>
            <a:spLocks noGrp="1" noChangeArrowheads="1"/>
          </p:cNvSpPr>
          <p:nvPr>
            <p:ph type="title"/>
          </p:nvPr>
        </p:nvSpPr>
        <p:spPr bwMode="auto">
          <a:xfrm>
            <a:off x="457200" y="0"/>
            <a:ext cx="624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br>
              <a:rPr lang="en-US" smtClean="0"/>
            </a:br>
            <a:r>
              <a:rPr lang="en-US" smtClean="0"/>
              <a:t>Line 2</a:t>
            </a:r>
          </a:p>
        </p:txBody>
      </p:sp>
      <p:sp>
        <p:nvSpPr>
          <p:cNvPr id="1036" name="Rectangle 3"/>
          <p:cNvSpPr>
            <a:spLocks noGrp="1" noChangeArrowheads="1"/>
          </p:cNvSpPr>
          <p:nvPr>
            <p:ph type="body" idx="1"/>
          </p:nvPr>
        </p:nvSpPr>
        <p:spPr bwMode="auto">
          <a:xfrm>
            <a:off x="685800" y="1066800"/>
            <a:ext cx="784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 name="Rectangle 5"/>
          <p:cNvSpPr>
            <a:spLocks noGrp="1" noChangeArrowheads="1"/>
          </p:cNvSpPr>
          <p:nvPr>
            <p:ph type="ftr" sz="quarter" idx="3"/>
          </p:nvPr>
        </p:nvSpPr>
        <p:spPr bwMode="auto">
          <a:xfrm>
            <a:off x="3111500" y="6496050"/>
            <a:ext cx="2895600" cy="361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07" charset="-128"/>
              </a:defRPr>
            </a:lvl1pPr>
          </a:lstStyle>
          <a:p>
            <a:pPr fontAlgn="base">
              <a:spcBef>
                <a:spcPct val="0"/>
              </a:spcBef>
              <a:spcAft>
                <a:spcPct val="0"/>
              </a:spcAft>
              <a:defRPr/>
            </a:pPr>
            <a:endParaRPr lang="en-US">
              <a:solidFill>
                <a:srgbClr val="000000"/>
              </a:solidFill>
            </a:endParaRPr>
          </a:p>
        </p:txBody>
      </p:sp>
      <p:sp>
        <p:nvSpPr>
          <p:cNvPr id="30" name="Rectangle 6"/>
          <p:cNvSpPr>
            <a:spLocks noGrp="1" noChangeArrowheads="1"/>
          </p:cNvSpPr>
          <p:nvPr>
            <p:ph type="sldNum" sz="quarter" idx="4"/>
          </p:nvPr>
        </p:nvSpPr>
        <p:spPr bwMode="auto">
          <a:xfrm>
            <a:off x="6540500" y="6496050"/>
            <a:ext cx="2133600" cy="361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07" charset="-128"/>
              </a:defRPr>
            </a:lvl1pPr>
          </a:lstStyle>
          <a:p>
            <a:pPr fontAlgn="base">
              <a:spcBef>
                <a:spcPct val="0"/>
              </a:spcBef>
              <a:spcAft>
                <a:spcPct val="0"/>
              </a:spcAft>
              <a:defRPr/>
            </a:pPr>
            <a:fld id="{D7214058-DC65-4BB9-8416-6EEADE7640AF}" type="slidenum">
              <a:rPr lang="en-US">
                <a:solidFill>
                  <a:srgbClr val="000000"/>
                </a:solidFill>
              </a:rPr>
              <a:pPr fontAlgn="base">
                <a:spcBef>
                  <a:spcPct val="0"/>
                </a:spcBef>
                <a:spcAft>
                  <a:spcPct val="0"/>
                </a:spcAft>
                <a:defRPr/>
              </a:pPr>
              <a:t>‹#›</a:t>
            </a:fld>
            <a:endParaRPr lang="en-US">
              <a:solidFill>
                <a:srgbClr val="000000"/>
              </a:solidFill>
            </a:endParaRPr>
          </a:p>
        </p:txBody>
      </p:sp>
      <p:pic>
        <p:nvPicPr>
          <p:cNvPr id="1039" name="Picture 8" descr="new_incose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62800" y="381000"/>
            <a:ext cx="16081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l="9705" r="9705"/>
          <a:stretch>
            <a:fillRect/>
          </a:stretch>
        </p:blipFill>
        <p:spPr bwMode="auto">
          <a:xfrm>
            <a:off x="14288" y="14288"/>
            <a:ext cx="1041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11" name="Footer Placeholder 2"/>
          <p:cNvSpPr txBox="1">
            <a:spLocks noGrp="1"/>
          </p:cNvSpPr>
          <p:nvPr/>
        </p:nvSpPr>
        <p:spPr bwMode="auto">
          <a:xfrm>
            <a:off x="609600" y="6516688"/>
            <a:ext cx="8001000" cy="341312"/>
          </a:xfrm>
          <a:prstGeom prst="rect">
            <a:avLst/>
          </a:prstGeom>
          <a:noFill/>
          <a:ln w="9525">
            <a:noFill/>
            <a:miter lim="800000"/>
            <a:headEnd/>
            <a:tailEnd/>
          </a:ln>
        </p:spPr>
        <p:txBody>
          <a:bodyPr/>
          <a:lstStyle/>
          <a:p>
            <a:pPr algn="ctr" fontAlgn="base">
              <a:spcBef>
                <a:spcPct val="0"/>
              </a:spcBef>
              <a:spcAft>
                <a:spcPct val="0"/>
              </a:spcAft>
              <a:tabLst>
                <a:tab pos="6858000" algn="r"/>
              </a:tabLst>
              <a:defRPr/>
            </a:pPr>
            <a:r>
              <a:rPr lang="en-US" sz="1400" dirty="0">
                <a:solidFill>
                  <a:srgbClr val="000000"/>
                </a:solidFill>
              </a:rPr>
              <a:t>INCOSE IW12 MBSE Workshop	</a:t>
            </a:r>
          </a:p>
        </p:txBody>
      </p:sp>
    </p:spTree>
    <p:extLst>
      <p:ext uri="{BB962C8B-B14F-4D97-AF65-F5344CB8AC3E}">
        <p14:creationId xmlns:p14="http://schemas.microsoft.com/office/powerpoint/2010/main" val="368367700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hf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ea typeface="ＭＳ Ｐゴシック" pitchFamily="-107" charset="-128"/>
        </a:defRPr>
      </a:lvl2pPr>
      <a:lvl3pPr algn="ctr" rtl="0" eaLnBrk="0" fontAlgn="base" hangingPunct="0">
        <a:spcBef>
          <a:spcPct val="0"/>
        </a:spcBef>
        <a:spcAft>
          <a:spcPct val="0"/>
        </a:spcAft>
        <a:defRPr sz="2800">
          <a:solidFill>
            <a:schemeClr val="tx2"/>
          </a:solidFill>
          <a:latin typeface="Arial" charset="0"/>
          <a:ea typeface="ＭＳ Ｐゴシック" pitchFamily="-107" charset="-128"/>
        </a:defRPr>
      </a:lvl3pPr>
      <a:lvl4pPr algn="ctr" rtl="0" eaLnBrk="0" fontAlgn="base" hangingPunct="0">
        <a:spcBef>
          <a:spcPct val="0"/>
        </a:spcBef>
        <a:spcAft>
          <a:spcPct val="0"/>
        </a:spcAft>
        <a:defRPr sz="2800">
          <a:solidFill>
            <a:schemeClr val="tx2"/>
          </a:solidFill>
          <a:latin typeface="Arial" charset="0"/>
          <a:ea typeface="ＭＳ Ｐゴシック" pitchFamily="-107" charset="-128"/>
        </a:defRPr>
      </a:lvl4pPr>
      <a:lvl5pPr algn="ctr" rtl="0" eaLnBrk="0" fontAlgn="base" hangingPunct="0">
        <a:spcBef>
          <a:spcPct val="0"/>
        </a:spcBef>
        <a:spcAft>
          <a:spcPct val="0"/>
        </a:spcAft>
        <a:defRPr sz="2800">
          <a:solidFill>
            <a:schemeClr val="tx2"/>
          </a:solidFill>
          <a:latin typeface="Arial" charset="0"/>
          <a:ea typeface="ＭＳ Ｐゴシック" pitchFamily="-107" charset="-128"/>
        </a:defRPr>
      </a:lvl5pPr>
      <a:lvl6pPr marL="457200" algn="ctr" rtl="0" eaLnBrk="0" fontAlgn="base" hangingPunct="0">
        <a:spcBef>
          <a:spcPct val="0"/>
        </a:spcBef>
        <a:spcAft>
          <a:spcPct val="0"/>
        </a:spcAft>
        <a:defRPr sz="2800">
          <a:solidFill>
            <a:schemeClr val="tx2"/>
          </a:solidFill>
          <a:latin typeface="Arial" charset="0"/>
          <a:ea typeface="ＭＳ Ｐゴシック" pitchFamily="-107" charset="-128"/>
        </a:defRPr>
      </a:lvl6pPr>
      <a:lvl7pPr marL="914400" algn="ctr" rtl="0" eaLnBrk="0" fontAlgn="base" hangingPunct="0">
        <a:spcBef>
          <a:spcPct val="0"/>
        </a:spcBef>
        <a:spcAft>
          <a:spcPct val="0"/>
        </a:spcAft>
        <a:defRPr sz="2800">
          <a:solidFill>
            <a:schemeClr val="tx2"/>
          </a:solidFill>
          <a:latin typeface="Arial" charset="0"/>
          <a:ea typeface="ＭＳ Ｐゴシック" pitchFamily="-107" charset="-128"/>
        </a:defRPr>
      </a:lvl7pPr>
      <a:lvl8pPr marL="1371600" algn="ctr" rtl="0" eaLnBrk="0" fontAlgn="base" hangingPunct="0">
        <a:spcBef>
          <a:spcPct val="0"/>
        </a:spcBef>
        <a:spcAft>
          <a:spcPct val="0"/>
        </a:spcAft>
        <a:defRPr sz="2800">
          <a:solidFill>
            <a:schemeClr val="tx2"/>
          </a:solidFill>
          <a:latin typeface="Arial" charset="0"/>
          <a:ea typeface="ＭＳ Ｐゴシック" pitchFamily="-107" charset="-128"/>
        </a:defRPr>
      </a:lvl8pPr>
      <a:lvl9pPr marL="1828800" algn="ctr" rtl="0" eaLnBrk="0" fontAlgn="base" hangingPunct="0">
        <a:spcBef>
          <a:spcPct val="0"/>
        </a:spcBef>
        <a:spcAft>
          <a:spcPct val="0"/>
        </a:spcAft>
        <a:defRPr sz="2800">
          <a:solidFill>
            <a:schemeClr val="tx2"/>
          </a:solidFill>
          <a:latin typeface="Arial" charset="0"/>
          <a:ea typeface="ＭＳ Ｐゴシック" pitchFamily="-107"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eaLnBrk="0" fontAlgn="base" hangingPunct="0">
        <a:spcBef>
          <a:spcPct val="20000"/>
        </a:spcBef>
        <a:spcAft>
          <a:spcPct val="0"/>
        </a:spcAft>
        <a:buChar char="»"/>
        <a:defRPr>
          <a:solidFill>
            <a:schemeClr val="tx1"/>
          </a:solidFill>
          <a:latin typeface="+mn-lt"/>
          <a:ea typeface="+mn-ea"/>
        </a:defRPr>
      </a:lvl6pPr>
      <a:lvl7pPr marL="2971800" indent="-228600" algn="l" rtl="0" eaLnBrk="0" fontAlgn="base" hangingPunct="0">
        <a:spcBef>
          <a:spcPct val="20000"/>
        </a:spcBef>
        <a:spcAft>
          <a:spcPct val="0"/>
        </a:spcAft>
        <a:buChar char="»"/>
        <a:defRPr>
          <a:solidFill>
            <a:schemeClr val="tx1"/>
          </a:solidFill>
          <a:latin typeface="+mn-lt"/>
          <a:ea typeface="+mn-ea"/>
        </a:defRPr>
      </a:lvl7pPr>
      <a:lvl8pPr marL="3429000" indent="-228600" algn="l" rtl="0" eaLnBrk="0" fontAlgn="base" hangingPunct="0">
        <a:spcBef>
          <a:spcPct val="20000"/>
        </a:spcBef>
        <a:spcAft>
          <a:spcPct val="0"/>
        </a:spcAft>
        <a:buChar char="»"/>
        <a:defRPr>
          <a:solidFill>
            <a:schemeClr val="tx1"/>
          </a:solidFill>
          <a:latin typeface="+mn-lt"/>
          <a:ea typeface="+mn-ea"/>
        </a:defRPr>
      </a:lvl8pPr>
      <a:lvl9pPr marL="3886200" indent="-228600" algn="l" rtl="0" eaLnBrk="0" fontAlgn="base" hangingPunct="0">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5"/>
          <p:cNvSpPr>
            <a:spLocks noGrp="1" noChangeArrowheads="1"/>
          </p:cNvSpPr>
          <p:nvPr>
            <p:ph type="ctrTitle" idx="4294967295"/>
          </p:nvPr>
        </p:nvSpPr>
        <p:spPr>
          <a:xfrm>
            <a:off x="685800" y="1371600"/>
            <a:ext cx="7772400" cy="1470025"/>
          </a:xfrm>
        </p:spPr>
        <p:txBody>
          <a:bodyPr/>
          <a:lstStyle/>
          <a:p>
            <a:pPr eaLnBrk="1" hangingPunct="1"/>
            <a:r>
              <a:rPr lang="en-GB" dirty="0" smtClean="0">
                <a:latin typeface="Arial" charset="0"/>
              </a:rPr>
              <a:t>Model-based </a:t>
            </a:r>
            <a:r>
              <a:rPr lang="en-GB" dirty="0" smtClean="0">
                <a:latin typeface="Arial" charset="0"/>
              </a:rPr>
              <a:t>Systems Engineering</a:t>
            </a:r>
            <a:br>
              <a:rPr lang="en-GB" dirty="0" smtClean="0">
                <a:latin typeface="Arial" charset="0"/>
              </a:rPr>
            </a:br>
            <a:r>
              <a:rPr lang="en-GB" dirty="0" smtClean="0">
                <a:latin typeface="Arial" charset="0"/>
              </a:rPr>
              <a:t>(MBSE</a:t>
            </a:r>
            <a:r>
              <a:rPr lang="en-GB" dirty="0" smtClean="0">
                <a:latin typeface="Arial" charset="0"/>
              </a:rPr>
              <a:t>) Initiative</a:t>
            </a:r>
            <a:br>
              <a:rPr lang="en-GB" dirty="0" smtClean="0">
                <a:latin typeface="Arial" charset="0"/>
              </a:rPr>
            </a:br>
            <a:r>
              <a:rPr lang="en-GB" dirty="0">
                <a:solidFill>
                  <a:srgbClr val="000000"/>
                </a:solidFill>
                <a:latin typeface="Arial" charset="0"/>
              </a:rPr>
              <a:t>Ontology Action Team </a:t>
            </a:r>
            <a:br>
              <a:rPr lang="en-GB" dirty="0">
                <a:solidFill>
                  <a:srgbClr val="000000"/>
                </a:solidFill>
                <a:latin typeface="Arial" charset="0"/>
              </a:rPr>
            </a:br>
            <a:endParaRPr lang="en-GB" dirty="0" smtClean="0">
              <a:latin typeface="Arial" charset="0"/>
            </a:endParaRPr>
          </a:p>
        </p:txBody>
      </p:sp>
      <p:sp>
        <p:nvSpPr>
          <p:cNvPr id="3075" name="Rectangle 26"/>
          <p:cNvSpPr>
            <a:spLocks noGrp="1" noChangeArrowheads="1"/>
          </p:cNvSpPr>
          <p:nvPr>
            <p:ph type="subTitle" idx="1"/>
          </p:nvPr>
        </p:nvSpPr>
        <p:spPr>
          <a:xfrm>
            <a:off x="1371600" y="3127375"/>
            <a:ext cx="6400800" cy="1143000"/>
          </a:xfrm>
        </p:spPr>
        <p:txBody>
          <a:bodyPr/>
          <a:lstStyle/>
          <a:p>
            <a:pPr eaLnBrk="1" hangingPunct="1"/>
            <a:r>
              <a:rPr lang="en-US" dirty="0" smtClean="0">
                <a:latin typeface="Arial" charset="0"/>
              </a:rPr>
              <a:t>INCOSE MBSE Workshop</a:t>
            </a:r>
          </a:p>
          <a:p>
            <a:pPr eaLnBrk="1" hangingPunct="1"/>
            <a:r>
              <a:rPr lang="en-US" dirty="0" smtClean="0">
                <a:latin typeface="Arial" charset="0"/>
              </a:rPr>
              <a:t>21-22 January 2012</a:t>
            </a:r>
          </a:p>
          <a:p>
            <a:pPr eaLnBrk="1" hangingPunct="1"/>
            <a:r>
              <a:rPr lang="en-US" dirty="0" smtClean="0">
                <a:latin typeface="Arial" charset="0"/>
              </a:rPr>
              <a:t>Jacksonville, Florida</a:t>
            </a:r>
          </a:p>
        </p:txBody>
      </p:sp>
      <p:sp>
        <p:nvSpPr>
          <p:cNvPr id="4" name="Rectangle 26"/>
          <p:cNvSpPr txBox="1">
            <a:spLocks noChangeArrowheads="1"/>
          </p:cNvSpPr>
          <p:nvPr/>
        </p:nvSpPr>
        <p:spPr bwMode="auto">
          <a:xfrm>
            <a:off x="1524000" y="5181600"/>
            <a:ext cx="6400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20000"/>
              </a:spcBef>
              <a:spcAft>
                <a:spcPct val="0"/>
              </a:spcAft>
              <a:defRPr/>
            </a:pPr>
            <a:r>
              <a:rPr lang="en-US" sz="2800" kern="0" dirty="0" smtClean="0">
                <a:solidFill>
                  <a:srgbClr val="000000"/>
                </a:solidFill>
                <a:latin typeface="Arial" charset="0"/>
              </a:rPr>
              <a:t>Henson Graves</a:t>
            </a:r>
            <a:endParaRPr lang="en-US" sz="2800" kern="0" dirty="0">
              <a:solidFill>
                <a:srgbClr val="000000"/>
              </a:solidFill>
              <a:latin typeface="Arial" charset="0"/>
            </a:endParaRPr>
          </a:p>
        </p:txBody>
      </p:sp>
    </p:spTree>
    <p:extLst>
      <p:ext uri="{BB962C8B-B14F-4D97-AF65-F5344CB8AC3E}">
        <p14:creationId xmlns:p14="http://schemas.microsoft.com/office/powerpoint/2010/main" val="1776883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 Forward</a:t>
            </a:r>
            <a:endParaRPr lang="en-US" dirty="0"/>
          </a:p>
        </p:txBody>
      </p:sp>
      <p:sp>
        <p:nvSpPr>
          <p:cNvPr id="7" name="Content Placeholder 6"/>
          <p:cNvSpPr>
            <a:spLocks noGrp="1"/>
          </p:cNvSpPr>
          <p:nvPr>
            <p:ph idx="1"/>
          </p:nvPr>
        </p:nvSpPr>
        <p:spPr/>
        <p:txBody>
          <a:bodyPr/>
          <a:lstStyle/>
          <a:p>
            <a:r>
              <a:rPr lang="en-US" dirty="0" smtClean="0"/>
              <a:t>Continue prototyping reasoning use cases</a:t>
            </a:r>
          </a:p>
          <a:p>
            <a:endParaRPr lang="en-US" dirty="0" smtClean="0"/>
          </a:p>
          <a:p>
            <a:r>
              <a:rPr lang="en-US" dirty="0" smtClean="0"/>
              <a:t>Hopefully </a:t>
            </a:r>
            <a:r>
              <a:rPr lang="en-US" dirty="0"/>
              <a:t>the </a:t>
            </a:r>
            <a:r>
              <a:rPr lang="en-US" dirty="0" smtClean="0"/>
              <a:t>OntologySummit2012 </a:t>
            </a:r>
            <a:r>
              <a:rPr lang="en-US" dirty="0"/>
              <a:t>will produce material that can be used in MBSE context</a:t>
            </a:r>
          </a:p>
          <a:p>
            <a:pPr marL="457200" lvl="1" indent="0">
              <a:buNone/>
            </a:pPr>
            <a:endParaRPr lang="en-US" dirty="0" smtClean="0"/>
          </a:p>
          <a:p>
            <a:r>
              <a:rPr lang="en-US" dirty="0" smtClean="0"/>
              <a:t>Looking for members for OAT willing to take on responsibilities for tasks </a:t>
            </a:r>
          </a:p>
          <a:p>
            <a:pPr lvl="1"/>
            <a:endParaRPr lang="en-US" dirty="0"/>
          </a:p>
        </p:txBody>
      </p:sp>
      <p:sp>
        <p:nvSpPr>
          <p:cNvPr id="6" name="Slide Number Placeholder 5"/>
          <p:cNvSpPr>
            <a:spLocks noGrp="1"/>
          </p:cNvSpPr>
          <p:nvPr>
            <p:ph type="sldNum" sz="quarter" idx="4294967295"/>
          </p:nvPr>
        </p:nvSpPr>
        <p:spPr>
          <a:xfrm>
            <a:off x="6540500" y="6496050"/>
            <a:ext cx="2133600" cy="209550"/>
          </a:xfrm>
          <a:prstGeom prst="rect">
            <a:avLst/>
          </a:prstGeom>
        </p:spPr>
        <p:txBody>
          <a:bodyPr/>
          <a:lstStyle/>
          <a:p>
            <a:pPr>
              <a:defRPr/>
            </a:pPr>
            <a:fld id="{A145CE95-6CBA-44A5-868D-8B10799C730C}"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392929527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a:t>
            </a:r>
            <a:endParaRPr lang="en-US" dirty="0"/>
          </a:p>
        </p:txBody>
      </p:sp>
      <p:sp>
        <p:nvSpPr>
          <p:cNvPr id="3" name="Content Placeholder 2"/>
          <p:cNvSpPr>
            <a:spLocks noGrp="1"/>
          </p:cNvSpPr>
          <p:nvPr>
            <p:ph idx="1"/>
          </p:nvPr>
        </p:nvSpPr>
        <p:spPr>
          <a:xfrm>
            <a:off x="457200" y="1752600"/>
            <a:ext cx="8229600" cy="4648200"/>
          </a:xfrm>
        </p:spPr>
        <p:txBody>
          <a:bodyPr/>
          <a:lstStyle/>
          <a:p>
            <a:r>
              <a:rPr lang="en-US" dirty="0"/>
              <a:t>OAT participation in </a:t>
            </a:r>
            <a:r>
              <a:rPr lang="en-US" dirty="0" smtClean="0"/>
              <a:t>OntologySummit2012</a:t>
            </a:r>
            <a:endParaRPr lang="en-US" dirty="0" smtClean="0"/>
          </a:p>
          <a:p>
            <a:endParaRPr lang="en-US" dirty="0"/>
          </a:p>
          <a:p>
            <a:r>
              <a:rPr lang="en-US" dirty="0" smtClean="0"/>
              <a:t>Integrating </a:t>
            </a:r>
            <a:r>
              <a:rPr lang="en-US" dirty="0"/>
              <a:t>Reasoning With </a:t>
            </a:r>
            <a:r>
              <a:rPr lang="en-US" dirty="0" err="1" smtClean="0"/>
              <a:t>SysML</a:t>
            </a:r>
            <a:endParaRPr lang="en-US" dirty="0" smtClean="0"/>
          </a:p>
          <a:p>
            <a:endParaRPr lang="en-US" dirty="0" smtClean="0"/>
          </a:p>
        </p:txBody>
      </p:sp>
      <p:sp>
        <p:nvSpPr>
          <p:cNvPr id="5" name="Slide Number Placeholder 4"/>
          <p:cNvSpPr>
            <a:spLocks noGrp="1"/>
          </p:cNvSpPr>
          <p:nvPr>
            <p:ph type="sldNum" sz="quarter" idx="4294967295"/>
          </p:nvPr>
        </p:nvSpPr>
        <p:spPr>
          <a:xfrm>
            <a:off x="8166100" y="6496050"/>
            <a:ext cx="520700" cy="361950"/>
          </a:xfrm>
          <a:prstGeom prst="rect">
            <a:avLst/>
          </a:prstGeom>
        </p:spPr>
        <p:txBody>
          <a:bodyPr/>
          <a:lstStyle/>
          <a:p>
            <a:pPr>
              <a:defRPr/>
            </a:pPr>
            <a:fld id="{803734AF-8529-4DF1-90BB-0130D792390B}"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123894943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participation in Ontology </a:t>
            </a:r>
            <a:r>
              <a:rPr lang="en-US" dirty="0" smtClean="0"/>
              <a:t>Summit2012</a:t>
            </a:r>
            <a:endParaRPr lang="en-US" dirty="0"/>
          </a:p>
        </p:txBody>
      </p:sp>
      <p:sp>
        <p:nvSpPr>
          <p:cNvPr id="3" name="Content Placeholder 2"/>
          <p:cNvSpPr>
            <a:spLocks noGrp="1"/>
          </p:cNvSpPr>
          <p:nvPr>
            <p:ph idx="1"/>
          </p:nvPr>
        </p:nvSpPr>
        <p:spPr/>
        <p:txBody>
          <a:bodyPr/>
          <a:lstStyle/>
          <a:p>
            <a:r>
              <a:rPr lang="en-US" sz="2000" dirty="0" smtClean="0"/>
              <a:t>The </a:t>
            </a:r>
            <a:r>
              <a:rPr lang="en-US" sz="2000" dirty="0" err="1"/>
              <a:t>OntologySummit</a:t>
            </a:r>
            <a:r>
              <a:rPr lang="en-US" sz="2000" dirty="0"/>
              <a:t>  is an annual event spanning several months culminating in </a:t>
            </a:r>
            <a:r>
              <a:rPr lang="en-US" sz="2000" dirty="0" smtClean="0"/>
              <a:t>an actual </a:t>
            </a:r>
            <a:r>
              <a:rPr lang="en-US" sz="2000" dirty="0"/>
              <a:t>meeting in first </a:t>
            </a:r>
            <a:r>
              <a:rPr lang="en-US" sz="2000" dirty="0" smtClean="0"/>
              <a:t>quarter</a:t>
            </a:r>
          </a:p>
          <a:p>
            <a:endParaRPr lang="en-US" sz="2000" dirty="0"/>
          </a:p>
          <a:p>
            <a:r>
              <a:rPr lang="en-US" sz="2000" dirty="0" smtClean="0"/>
              <a:t>It </a:t>
            </a:r>
            <a:r>
              <a:rPr lang="en-US" sz="2000" dirty="0"/>
              <a:t>is co-sponsored by </a:t>
            </a:r>
            <a:r>
              <a:rPr lang="en-US" sz="2000" dirty="0" err="1"/>
              <a:t>Onolog</a:t>
            </a:r>
            <a:r>
              <a:rPr lang="en-US" sz="2000" dirty="0"/>
              <a:t>, NIST, NCOR, NCBO, IAOA, </a:t>
            </a:r>
            <a:r>
              <a:rPr lang="en-US" sz="2000" dirty="0" smtClean="0"/>
              <a:t>BCO_NITRD, ….</a:t>
            </a:r>
            <a:endParaRPr lang="en-US" sz="2000" dirty="0" smtClean="0"/>
          </a:p>
          <a:p>
            <a:endParaRPr lang="en-US" sz="2000" dirty="0"/>
          </a:p>
          <a:p>
            <a:r>
              <a:rPr lang="en-US" sz="2000" dirty="0" smtClean="0"/>
              <a:t>This </a:t>
            </a:r>
            <a:r>
              <a:rPr lang="en-US" sz="2000" dirty="0"/>
              <a:t>year integration with Systems Engineering is a major topic stated as: “Ontology solutions for Systems Engineering</a:t>
            </a:r>
            <a:r>
              <a:rPr lang="en-US" sz="2000" dirty="0" smtClean="0"/>
              <a:t>”</a:t>
            </a:r>
          </a:p>
          <a:p>
            <a:endParaRPr lang="en-US" sz="2000" dirty="0"/>
          </a:p>
          <a:p>
            <a:r>
              <a:rPr lang="en-US" sz="2000" dirty="0" smtClean="0"/>
              <a:t>I am serving as a co-champion for two tracks relating to systems engineering</a:t>
            </a:r>
            <a:endParaRPr lang="en-US" sz="2000" dirty="0"/>
          </a:p>
        </p:txBody>
      </p:sp>
      <p:sp>
        <p:nvSpPr>
          <p:cNvPr id="5" name="Slide Number Placeholder 4"/>
          <p:cNvSpPr>
            <a:spLocks noGrp="1"/>
          </p:cNvSpPr>
          <p:nvPr>
            <p:ph type="sldNum" sz="quarter" idx="4294967295"/>
          </p:nvPr>
        </p:nvSpPr>
        <p:spPr>
          <a:xfrm>
            <a:off x="8166100" y="6496050"/>
            <a:ext cx="520700" cy="361950"/>
          </a:xfrm>
          <a:prstGeom prst="rect">
            <a:avLst/>
          </a:prstGeom>
        </p:spPr>
        <p:txBody>
          <a:bodyPr/>
          <a:lstStyle/>
          <a:p>
            <a:pPr>
              <a:defRPr/>
            </a:pPr>
            <a:fld id="{D9C3E799-8A80-4E87-9673-77BB48245AC4}"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6705720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Seeking </a:t>
            </a:r>
            <a:r>
              <a:rPr lang="en-US" dirty="0" smtClean="0"/>
              <a:t>Ontology Help </a:t>
            </a:r>
            <a:r>
              <a:rPr lang="en-US" dirty="0" smtClean="0"/>
              <a:t>On</a:t>
            </a:r>
            <a:endParaRPr lang="en-US" dirty="0"/>
          </a:p>
        </p:txBody>
      </p:sp>
      <p:sp>
        <p:nvSpPr>
          <p:cNvPr id="3" name="Content Placeholder 2"/>
          <p:cNvSpPr>
            <a:spLocks noGrp="1"/>
          </p:cNvSpPr>
          <p:nvPr>
            <p:ph idx="1"/>
          </p:nvPr>
        </p:nvSpPr>
        <p:spPr/>
        <p:txBody>
          <a:bodyPr/>
          <a:lstStyle/>
          <a:p>
            <a:r>
              <a:rPr lang="en-US" sz="2400" dirty="0" smtClean="0"/>
              <a:t>Potential for Upper </a:t>
            </a:r>
            <a:r>
              <a:rPr lang="en-US" sz="2400" dirty="0" smtClean="0"/>
              <a:t>Ontologies </a:t>
            </a:r>
            <a:r>
              <a:rPr lang="en-US" sz="2400" dirty="0" smtClean="0"/>
              <a:t>as </a:t>
            </a:r>
            <a:r>
              <a:rPr lang="en-US" sz="2400" dirty="0" err="1" smtClean="0"/>
              <a:t>MetaData</a:t>
            </a:r>
            <a:r>
              <a:rPr lang="en-US" sz="2400" dirty="0" smtClean="0"/>
              <a:t> model to organize and manage engineering data</a:t>
            </a:r>
          </a:p>
          <a:p>
            <a:endParaRPr lang="en-US" sz="2400" dirty="0"/>
          </a:p>
          <a:p>
            <a:r>
              <a:rPr lang="en-US" sz="2400" dirty="0" smtClean="0"/>
              <a:t>Use of ontology for modeling composite structures</a:t>
            </a:r>
          </a:p>
          <a:p>
            <a:endParaRPr lang="en-US" sz="2400" dirty="0"/>
          </a:p>
          <a:p>
            <a:r>
              <a:rPr lang="en-US" sz="2400" dirty="0" smtClean="0"/>
              <a:t>Development of specific hierarchies of domain ontologies for inclusion in </a:t>
            </a:r>
            <a:r>
              <a:rPr lang="en-US" sz="2400" dirty="0" err="1" smtClean="0"/>
              <a:t>SysML</a:t>
            </a:r>
            <a:r>
              <a:rPr lang="en-US" sz="2400" dirty="0" smtClean="0"/>
              <a:t> modeling</a:t>
            </a:r>
          </a:p>
          <a:p>
            <a:endParaRPr lang="en-US" sz="2400" dirty="0"/>
          </a:p>
          <a:p>
            <a:r>
              <a:rPr lang="en-US" sz="2400" dirty="0" smtClean="0"/>
              <a:t>Use </a:t>
            </a:r>
            <a:r>
              <a:rPr lang="en-US" sz="2400" dirty="0" smtClean="0"/>
              <a:t>of ontology </a:t>
            </a:r>
            <a:r>
              <a:rPr lang="en-US" sz="2400" dirty="0" smtClean="0"/>
              <a:t>results to construct good modeling principles for </a:t>
            </a:r>
            <a:r>
              <a:rPr lang="en-US" sz="2400" dirty="0" err="1" smtClean="0"/>
              <a:t>SysML</a:t>
            </a:r>
            <a:r>
              <a:rPr lang="en-US" sz="2400" dirty="0" smtClean="0"/>
              <a:t> modeling</a:t>
            </a:r>
            <a:endParaRPr lang="en-US" sz="2400" dirty="0"/>
          </a:p>
        </p:txBody>
      </p:sp>
      <p:sp>
        <p:nvSpPr>
          <p:cNvPr id="5" name="Slide Number Placeholder 4"/>
          <p:cNvSpPr>
            <a:spLocks noGrp="1"/>
          </p:cNvSpPr>
          <p:nvPr>
            <p:ph type="sldNum" sz="quarter" idx="4294967295"/>
          </p:nvPr>
        </p:nvSpPr>
        <p:spPr>
          <a:xfrm>
            <a:off x="8166100" y="6496050"/>
            <a:ext cx="520700" cy="361950"/>
          </a:xfrm>
          <a:prstGeom prst="rect">
            <a:avLst/>
          </a:prstGeom>
        </p:spPr>
        <p:txBody>
          <a:bodyPr/>
          <a:lstStyle/>
          <a:p>
            <a:pPr>
              <a:defRPr/>
            </a:pPr>
            <a:fld id="{D9C3E799-8A80-4E87-9673-77BB48245AC4}"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64311259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lstStyle/>
          <a:p>
            <a:r>
              <a:rPr lang="en-US" sz="2600" dirty="0" smtClean="0"/>
              <a:t>Vision For Integration of Reasoning With System Engineering</a:t>
            </a:r>
            <a:endParaRPr lang="en-US" sz="2600" dirty="0"/>
          </a:p>
        </p:txBody>
      </p:sp>
      <p:sp>
        <p:nvSpPr>
          <p:cNvPr id="37925" name="Text Box 37"/>
          <p:cNvSpPr txBox="1">
            <a:spLocks noChangeArrowheads="1"/>
          </p:cNvSpPr>
          <p:nvPr/>
        </p:nvSpPr>
        <p:spPr bwMode="auto">
          <a:xfrm>
            <a:off x="533400" y="6186488"/>
            <a:ext cx="84280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b="1" i="1">
                <a:solidFill>
                  <a:srgbClr val="006666"/>
                </a:solidFill>
              </a:rPr>
              <a:t>… with great potential for reducing work and rework</a:t>
            </a:r>
          </a:p>
        </p:txBody>
      </p:sp>
      <p:sp>
        <p:nvSpPr>
          <p:cNvPr id="35" name="Rectangle 6"/>
          <p:cNvSpPr>
            <a:spLocks noChangeArrowheads="1"/>
          </p:cNvSpPr>
          <p:nvPr/>
        </p:nvSpPr>
        <p:spPr bwMode="auto">
          <a:xfrm>
            <a:off x="828907" y="1240405"/>
            <a:ext cx="1655763" cy="883608"/>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defRPr/>
            </a:pPr>
            <a:r>
              <a:rPr lang="en-US" sz="1100" b="1" kern="0" dirty="0" smtClean="0">
                <a:solidFill>
                  <a:srgbClr val="000000"/>
                </a:solidFill>
              </a:rPr>
              <a:t>Ontologies - General </a:t>
            </a:r>
            <a:r>
              <a:rPr lang="en-US" sz="1100" b="1" kern="0" dirty="0">
                <a:solidFill>
                  <a:srgbClr val="000000"/>
                </a:solidFill>
              </a:rPr>
              <a:t>terminology</a:t>
            </a:r>
            <a:r>
              <a:rPr lang="en-US" sz="1100" b="1" i="1" kern="0" dirty="0">
                <a:solidFill>
                  <a:srgbClr val="000000"/>
                </a:solidFill>
              </a:rPr>
              <a:t> </a:t>
            </a:r>
            <a:r>
              <a:rPr lang="en-US" sz="1100" b="1" kern="0" dirty="0" smtClean="0">
                <a:solidFill>
                  <a:srgbClr val="000000"/>
                </a:solidFill>
              </a:rPr>
              <a:t>reusable </a:t>
            </a:r>
            <a:r>
              <a:rPr lang="en-US" sz="1100" b="1" kern="0" dirty="0">
                <a:solidFill>
                  <a:srgbClr val="000000"/>
                </a:solidFill>
              </a:rPr>
              <a:t>across </a:t>
            </a:r>
            <a:r>
              <a:rPr lang="en-US" sz="1100" b="1" kern="0" dirty="0" smtClean="0">
                <a:solidFill>
                  <a:srgbClr val="000000"/>
                </a:solidFill>
              </a:rPr>
              <a:t>multiple engineering domains</a:t>
            </a:r>
            <a:endParaRPr lang="en-US" sz="1100" b="1" kern="0" dirty="0">
              <a:solidFill>
                <a:srgbClr val="000000"/>
              </a:solidFill>
            </a:endParaRPr>
          </a:p>
        </p:txBody>
      </p:sp>
      <p:sp>
        <p:nvSpPr>
          <p:cNvPr id="36" name="AutoShape 7"/>
          <p:cNvSpPr>
            <a:spLocks noChangeArrowheads="1"/>
          </p:cNvSpPr>
          <p:nvPr/>
        </p:nvSpPr>
        <p:spPr bwMode="auto">
          <a:xfrm>
            <a:off x="1470258" y="3899467"/>
            <a:ext cx="374650" cy="312737"/>
          </a:xfrm>
          <a:prstGeom prst="downArrow">
            <a:avLst>
              <a:gd name="adj1" fmla="val 50000"/>
              <a:gd name="adj2" fmla="val 25000"/>
            </a:avLst>
          </a:prstGeom>
          <a:solidFill>
            <a:srgbClr val="99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kern="0">
              <a:solidFill>
                <a:prstClr val="black"/>
              </a:solidFill>
            </a:endParaRPr>
          </a:p>
        </p:txBody>
      </p:sp>
      <p:sp>
        <p:nvSpPr>
          <p:cNvPr id="37" name="Rectangle 8"/>
          <p:cNvSpPr>
            <a:spLocks noChangeArrowheads="1"/>
          </p:cNvSpPr>
          <p:nvPr/>
        </p:nvSpPr>
        <p:spPr bwMode="auto">
          <a:xfrm>
            <a:off x="829701" y="3424805"/>
            <a:ext cx="1655763" cy="558800"/>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defRPr/>
            </a:pPr>
            <a:r>
              <a:rPr lang="en-US" sz="1100" b="1" kern="0" dirty="0">
                <a:solidFill>
                  <a:srgbClr val="000000"/>
                </a:solidFill>
              </a:rPr>
              <a:t>facts about </a:t>
            </a:r>
            <a:r>
              <a:rPr lang="en-US" sz="1100" b="1" kern="0" dirty="0" smtClean="0">
                <a:solidFill>
                  <a:srgbClr val="000000"/>
                </a:solidFill>
              </a:rPr>
              <a:t>specific applications</a:t>
            </a:r>
            <a:endParaRPr lang="en-US" sz="1100" b="1" kern="0" dirty="0">
              <a:solidFill>
                <a:srgbClr val="000000"/>
              </a:solidFill>
            </a:endParaRPr>
          </a:p>
        </p:txBody>
      </p:sp>
      <p:sp>
        <p:nvSpPr>
          <p:cNvPr id="38" name="AutoShape 9"/>
          <p:cNvSpPr>
            <a:spLocks noChangeArrowheads="1"/>
          </p:cNvSpPr>
          <p:nvPr/>
        </p:nvSpPr>
        <p:spPr bwMode="auto">
          <a:xfrm>
            <a:off x="1470258" y="3135880"/>
            <a:ext cx="427037" cy="314325"/>
          </a:xfrm>
          <a:prstGeom prst="downArrow">
            <a:avLst>
              <a:gd name="adj1" fmla="val 50000"/>
              <a:gd name="adj2" fmla="val 25000"/>
            </a:avLst>
          </a:prstGeom>
          <a:solidFill>
            <a:srgbClr val="99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kern="0">
              <a:solidFill>
                <a:prstClr val="black"/>
              </a:solidFill>
            </a:endParaRPr>
          </a:p>
        </p:txBody>
      </p:sp>
      <p:sp>
        <p:nvSpPr>
          <p:cNvPr id="39" name="Rectangle 10"/>
          <p:cNvSpPr>
            <a:spLocks noChangeArrowheads="1"/>
          </p:cNvSpPr>
          <p:nvPr/>
        </p:nvSpPr>
        <p:spPr bwMode="auto">
          <a:xfrm>
            <a:off x="3999421" y="3307225"/>
            <a:ext cx="1064886" cy="71755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1100" kern="0">
                <a:solidFill>
                  <a:srgbClr val="000000"/>
                </a:solidFill>
              </a:rPr>
              <a:t>Develop design specifications</a:t>
            </a:r>
          </a:p>
        </p:txBody>
      </p:sp>
      <p:sp>
        <p:nvSpPr>
          <p:cNvPr id="40" name="Rectangle 11"/>
          <p:cNvSpPr>
            <a:spLocks noChangeArrowheads="1"/>
          </p:cNvSpPr>
          <p:nvPr/>
        </p:nvSpPr>
        <p:spPr bwMode="auto">
          <a:xfrm>
            <a:off x="3999421" y="4483563"/>
            <a:ext cx="1064886" cy="890587"/>
          </a:xfrm>
          <a:prstGeom prst="rect">
            <a:avLst/>
          </a:prstGeom>
          <a:solidFill>
            <a:srgbClr val="FFFF0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1100" kern="0">
                <a:solidFill>
                  <a:srgbClr val="000000"/>
                </a:solidFill>
              </a:rPr>
              <a:t>Check design specializes requirements</a:t>
            </a:r>
          </a:p>
        </p:txBody>
      </p:sp>
      <p:sp>
        <p:nvSpPr>
          <p:cNvPr id="41" name="Rectangle 12"/>
          <p:cNvSpPr>
            <a:spLocks noChangeArrowheads="1"/>
          </p:cNvSpPr>
          <p:nvPr/>
        </p:nvSpPr>
        <p:spPr bwMode="auto">
          <a:xfrm>
            <a:off x="5373543" y="3634250"/>
            <a:ext cx="1024076" cy="74930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1100" kern="0">
                <a:solidFill>
                  <a:srgbClr val="000000"/>
                </a:solidFill>
              </a:rPr>
              <a:t>Perform integration tests</a:t>
            </a:r>
          </a:p>
        </p:txBody>
      </p:sp>
      <p:sp>
        <p:nvSpPr>
          <p:cNvPr id="42" name="Rectangle 13"/>
          <p:cNvSpPr>
            <a:spLocks noChangeArrowheads="1"/>
          </p:cNvSpPr>
          <p:nvPr/>
        </p:nvSpPr>
        <p:spPr bwMode="auto">
          <a:xfrm>
            <a:off x="5257040" y="4698429"/>
            <a:ext cx="1235506" cy="980522"/>
          </a:xfrm>
          <a:prstGeom prst="rect">
            <a:avLst/>
          </a:prstGeom>
          <a:solidFill>
            <a:srgbClr val="FFFF0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1100" kern="0" dirty="0">
                <a:solidFill>
                  <a:srgbClr val="000000"/>
                </a:solidFill>
              </a:rPr>
              <a:t>Verify </a:t>
            </a:r>
            <a:r>
              <a:rPr lang="en-GB" sz="1100" kern="0" dirty="0" smtClean="0">
                <a:solidFill>
                  <a:srgbClr val="000000"/>
                </a:solidFill>
              </a:rPr>
              <a:t>implementation </a:t>
            </a:r>
            <a:r>
              <a:rPr lang="en-GB" sz="1100" kern="0" dirty="0">
                <a:solidFill>
                  <a:srgbClr val="000000"/>
                </a:solidFill>
              </a:rPr>
              <a:t>realizes design</a:t>
            </a:r>
          </a:p>
        </p:txBody>
      </p:sp>
      <p:sp>
        <p:nvSpPr>
          <p:cNvPr id="43" name="Rectangle 14"/>
          <p:cNvSpPr>
            <a:spLocks noChangeArrowheads="1"/>
          </p:cNvSpPr>
          <p:nvPr/>
        </p:nvSpPr>
        <p:spPr bwMode="auto">
          <a:xfrm>
            <a:off x="6811850" y="3774744"/>
            <a:ext cx="1066799" cy="940594"/>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1100" kern="0">
                <a:solidFill>
                  <a:srgbClr val="000000"/>
                </a:solidFill>
              </a:rPr>
              <a:t>Perform verification</a:t>
            </a:r>
          </a:p>
          <a:p>
            <a:pPr>
              <a:defRPr/>
            </a:pPr>
            <a:r>
              <a:rPr lang="en-GB" sz="1100" kern="0">
                <a:solidFill>
                  <a:srgbClr val="000000"/>
                </a:solidFill>
              </a:rPr>
              <a:t>tests</a:t>
            </a:r>
          </a:p>
        </p:txBody>
      </p:sp>
      <p:sp>
        <p:nvSpPr>
          <p:cNvPr id="44" name="AutoShape 15"/>
          <p:cNvSpPr>
            <a:spLocks noChangeArrowheads="1"/>
          </p:cNvSpPr>
          <p:nvPr/>
        </p:nvSpPr>
        <p:spPr bwMode="auto">
          <a:xfrm>
            <a:off x="2703811" y="4574844"/>
            <a:ext cx="135201" cy="280987"/>
          </a:xfrm>
          <a:prstGeom prst="rightArrow">
            <a:avLst>
              <a:gd name="adj1" fmla="val 50000"/>
              <a:gd name="adj2" fmla="val 25000"/>
            </a:avLst>
          </a:prstGeom>
          <a:solidFill>
            <a:srgbClr val="CC99FF"/>
          </a:solidFill>
          <a:ln w="9525" algn="ctr">
            <a:solidFill>
              <a:srgbClr val="000000"/>
            </a:solidFill>
            <a:miter lim="800000"/>
            <a:headEnd/>
            <a:tailEnd/>
          </a:ln>
          <a:effectLst/>
        </p:spPr>
        <p:txBody>
          <a:bodyPr wrap="none" anchor="ctr"/>
          <a:lstStyle/>
          <a:p>
            <a:pPr>
              <a:defRPr/>
            </a:pPr>
            <a:endParaRPr lang="en-US" sz="1600" kern="0">
              <a:solidFill>
                <a:prstClr val="black"/>
              </a:solidFill>
            </a:endParaRPr>
          </a:p>
        </p:txBody>
      </p:sp>
      <p:sp>
        <p:nvSpPr>
          <p:cNvPr id="45" name="AutoShape 16"/>
          <p:cNvSpPr>
            <a:spLocks noChangeArrowheads="1"/>
          </p:cNvSpPr>
          <p:nvPr/>
        </p:nvSpPr>
        <p:spPr bwMode="auto">
          <a:xfrm>
            <a:off x="3856128" y="4915363"/>
            <a:ext cx="135201" cy="282575"/>
          </a:xfrm>
          <a:prstGeom prst="rightArrow">
            <a:avLst>
              <a:gd name="adj1" fmla="val 50000"/>
              <a:gd name="adj2" fmla="val 25000"/>
            </a:avLst>
          </a:prstGeom>
          <a:solidFill>
            <a:srgbClr val="CC99FF"/>
          </a:solidFill>
          <a:ln w="9525" algn="ctr">
            <a:solidFill>
              <a:srgbClr val="000000"/>
            </a:solidFill>
            <a:miter lim="800000"/>
            <a:headEnd/>
            <a:tailEnd/>
          </a:ln>
          <a:effectLst/>
        </p:spPr>
        <p:txBody>
          <a:bodyPr wrap="none" anchor="ctr"/>
          <a:lstStyle/>
          <a:p>
            <a:pPr>
              <a:defRPr/>
            </a:pPr>
            <a:endParaRPr lang="en-US" sz="1600" kern="0">
              <a:solidFill>
                <a:prstClr val="black"/>
              </a:solidFill>
            </a:endParaRPr>
          </a:p>
        </p:txBody>
      </p:sp>
      <p:sp>
        <p:nvSpPr>
          <p:cNvPr id="46" name="AutoShape 17"/>
          <p:cNvSpPr>
            <a:spLocks noChangeArrowheads="1"/>
          </p:cNvSpPr>
          <p:nvPr/>
        </p:nvSpPr>
        <p:spPr bwMode="auto">
          <a:xfrm>
            <a:off x="6590351" y="5415424"/>
            <a:ext cx="133763" cy="282575"/>
          </a:xfrm>
          <a:prstGeom prst="rightArrow">
            <a:avLst>
              <a:gd name="adj1" fmla="val 50000"/>
              <a:gd name="adj2" fmla="val 25000"/>
            </a:avLst>
          </a:prstGeom>
          <a:solidFill>
            <a:srgbClr val="CC99FF"/>
          </a:solidFill>
          <a:ln w="9525" algn="ctr">
            <a:solidFill>
              <a:srgbClr val="000000"/>
            </a:solidFill>
            <a:miter lim="800000"/>
            <a:headEnd/>
            <a:tailEnd/>
          </a:ln>
          <a:effectLst/>
        </p:spPr>
        <p:txBody>
          <a:bodyPr wrap="none" anchor="ctr"/>
          <a:lstStyle/>
          <a:p>
            <a:pPr>
              <a:defRPr/>
            </a:pPr>
            <a:endParaRPr lang="en-US" sz="1600" kern="0">
              <a:solidFill>
                <a:prstClr val="black"/>
              </a:solidFill>
            </a:endParaRPr>
          </a:p>
        </p:txBody>
      </p:sp>
      <p:sp>
        <p:nvSpPr>
          <p:cNvPr id="47" name="AutoShape 18"/>
          <p:cNvSpPr>
            <a:spLocks noChangeArrowheads="1"/>
          </p:cNvSpPr>
          <p:nvPr/>
        </p:nvSpPr>
        <p:spPr bwMode="auto">
          <a:xfrm rot="10800000">
            <a:off x="3756885" y="3634250"/>
            <a:ext cx="133763" cy="280988"/>
          </a:xfrm>
          <a:prstGeom prst="rightArrow">
            <a:avLst>
              <a:gd name="adj1" fmla="val 50000"/>
              <a:gd name="adj2" fmla="val 25000"/>
            </a:avLst>
          </a:prstGeom>
          <a:solidFill>
            <a:srgbClr val="9999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kern="0">
              <a:solidFill>
                <a:prstClr val="black"/>
              </a:solidFill>
            </a:endParaRPr>
          </a:p>
        </p:txBody>
      </p:sp>
      <p:sp>
        <p:nvSpPr>
          <p:cNvPr id="48" name="AutoShape 19"/>
          <p:cNvSpPr>
            <a:spLocks noChangeArrowheads="1"/>
          </p:cNvSpPr>
          <p:nvPr/>
        </p:nvSpPr>
        <p:spPr bwMode="auto">
          <a:xfrm rot="10800000">
            <a:off x="5189439" y="4024775"/>
            <a:ext cx="135201" cy="280988"/>
          </a:xfrm>
          <a:prstGeom prst="rightArrow">
            <a:avLst>
              <a:gd name="adj1" fmla="val 50000"/>
              <a:gd name="adj2" fmla="val 25000"/>
            </a:avLst>
          </a:prstGeom>
          <a:solidFill>
            <a:srgbClr val="9999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kern="0">
              <a:solidFill>
                <a:prstClr val="black"/>
              </a:solidFill>
            </a:endParaRPr>
          </a:p>
        </p:txBody>
      </p:sp>
      <p:sp>
        <p:nvSpPr>
          <p:cNvPr id="49" name="AutoShape 20"/>
          <p:cNvSpPr>
            <a:spLocks noChangeArrowheads="1"/>
          </p:cNvSpPr>
          <p:nvPr/>
        </p:nvSpPr>
        <p:spPr bwMode="auto">
          <a:xfrm rot="10800000">
            <a:off x="6455150" y="4342275"/>
            <a:ext cx="135201" cy="282575"/>
          </a:xfrm>
          <a:prstGeom prst="rightArrow">
            <a:avLst>
              <a:gd name="adj1" fmla="val 50000"/>
              <a:gd name="adj2" fmla="val 25000"/>
            </a:avLst>
          </a:prstGeom>
          <a:solidFill>
            <a:srgbClr val="9999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kern="0">
              <a:solidFill>
                <a:prstClr val="black"/>
              </a:solidFill>
            </a:endParaRPr>
          </a:p>
        </p:txBody>
      </p:sp>
      <p:sp>
        <p:nvSpPr>
          <p:cNvPr id="50" name="Rectangle 21"/>
          <p:cNvSpPr>
            <a:spLocks noChangeArrowheads="1"/>
          </p:cNvSpPr>
          <p:nvPr/>
        </p:nvSpPr>
        <p:spPr bwMode="auto">
          <a:xfrm>
            <a:off x="6811850" y="4928856"/>
            <a:ext cx="1136486" cy="973932"/>
          </a:xfrm>
          <a:prstGeom prst="rect">
            <a:avLst/>
          </a:prstGeom>
          <a:solidFill>
            <a:srgbClr val="FFFF0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1100" kern="0">
                <a:solidFill>
                  <a:srgbClr val="000000"/>
                </a:solidFill>
              </a:rPr>
              <a:t>Verify product satisfies requirements</a:t>
            </a:r>
          </a:p>
        </p:txBody>
      </p:sp>
      <p:sp>
        <p:nvSpPr>
          <p:cNvPr id="51" name="Oval 23"/>
          <p:cNvSpPr>
            <a:spLocks noChangeArrowheads="1"/>
          </p:cNvSpPr>
          <p:nvPr/>
        </p:nvSpPr>
        <p:spPr bwMode="auto">
          <a:xfrm>
            <a:off x="3999421" y="2004531"/>
            <a:ext cx="1263397" cy="1010594"/>
          </a:xfrm>
          <a:prstGeom prst="ellipse">
            <a:avLst/>
          </a:pr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sz="1400" kern="0">
                <a:solidFill>
                  <a:srgbClr val="000000"/>
                </a:solidFill>
              </a:rPr>
              <a:t>Design</a:t>
            </a:r>
          </a:p>
        </p:txBody>
      </p:sp>
      <p:sp>
        <p:nvSpPr>
          <p:cNvPr id="52" name="Oval 24"/>
          <p:cNvSpPr>
            <a:spLocks noChangeArrowheads="1"/>
          </p:cNvSpPr>
          <p:nvPr/>
        </p:nvSpPr>
        <p:spPr bwMode="auto">
          <a:xfrm>
            <a:off x="5064307" y="2612399"/>
            <a:ext cx="1348821" cy="934947"/>
          </a:xfrm>
          <a:prstGeom prst="ellipse">
            <a:avLst/>
          </a:pr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sz="1200" kern="0">
                <a:solidFill>
                  <a:srgbClr val="000000"/>
                </a:solidFill>
              </a:rPr>
              <a:t>Implementation</a:t>
            </a:r>
          </a:p>
        </p:txBody>
      </p:sp>
      <p:sp>
        <p:nvSpPr>
          <p:cNvPr id="53" name="Oval 25"/>
          <p:cNvSpPr>
            <a:spLocks noChangeArrowheads="1"/>
          </p:cNvSpPr>
          <p:nvPr/>
        </p:nvSpPr>
        <p:spPr bwMode="auto">
          <a:xfrm>
            <a:off x="6172200" y="2133600"/>
            <a:ext cx="1369291" cy="891958"/>
          </a:xfrm>
          <a:prstGeom prst="ellipse">
            <a:avLst/>
          </a:pr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sz="1200" kern="0">
                <a:solidFill>
                  <a:srgbClr val="000000"/>
                </a:solidFill>
              </a:rPr>
              <a:t>Test &amp; Verification</a:t>
            </a:r>
          </a:p>
        </p:txBody>
      </p:sp>
      <p:sp>
        <p:nvSpPr>
          <p:cNvPr id="54" name="Oval 26"/>
          <p:cNvSpPr>
            <a:spLocks noChangeArrowheads="1"/>
          </p:cNvSpPr>
          <p:nvPr/>
        </p:nvSpPr>
        <p:spPr bwMode="auto">
          <a:xfrm>
            <a:off x="6972013" y="1392677"/>
            <a:ext cx="1409987" cy="902682"/>
          </a:xfrm>
          <a:prstGeom prst="ellipse">
            <a:avLst/>
          </a:pr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sz="1200" kern="0">
                <a:solidFill>
                  <a:srgbClr val="000000"/>
                </a:solidFill>
              </a:rPr>
              <a:t>Deployment</a:t>
            </a:r>
          </a:p>
        </p:txBody>
      </p:sp>
      <p:sp>
        <p:nvSpPr>
          <p:cNvPr id="55" name="Oval 27"/>
          <p:cNvSpPr>
            <a:spLocks noChangeArrowheads="1"/>
          </p:cNvSpPr>
          <p:nvPr/>
        </p:nvSpPr>
        <p:spPr bwMode="auto">
          <a:xfrm>
            <a:off x="2778836" y="1487950"/>
            <a:ext cx="1308882" cy="992421"/>
          </a:xfrm>
          <a:prstGeom prst="ellipse">
            <a:avLst/>
          </a:prstGeom>
          <a:solidFill>
            <a:srgbClr val="00CC99"/>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GB" sz="1400" kern="0">
                <a:solidFill>
                  <a:srgbClr val="000000"/>
                </a:solidFill>
              </a:rPr>
              <a:t>Requirements</a:t>
            </a:r>
          </a:p>
        </p:txBody>
      </p:sp>
      <p:sp>
        <p:nvSpPr>
          <p:cNvPr id="56" name="Rectangle 28"/>
          <p:cNvSpPr>
            <a:spLocks noChangeArrowheads="1"/>
          </p:cNvSpPr>
          <p:nvPr/>
        </p:nvSpPr>
        <p:spPr bwMode="auto">
          <a:xfrm>
            <a:off x="2868011" y="2819863"/>
            <a:ext cx="1044212" cy="673100"/>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1100" kern="0">
                <a:solidFill>
                  <a:srgbClr val="000000"/>
                </a:solidFill>
              </a:rPr>
              <a:t>Develop requirements specifications</a:t>
            </a:r>
          </a:p>
        </p:txBody>
      </p:sp>
      <p:sp>
        <p:nvSpPr>
          <p:cNvPr id="57" name="AutoShape 29"/>
          <p:cNvSpPr>
            <a:spLocks noChangeArrowheads="1"/>
          </p:cNvSpPr>
          <p:nvPr/>
        </p:nvSpPr>
        <p:spPr bwMode="auto">
          <a:xfrm rot="10800000">
            <a:off x="2706920" y="3015125"/>
            <a:ext cx="133763" cy="282575"/>
          </a:xfrm>
          <a:prstGeom prst="rightArrow">
            <a:avLst>
              <a:gd name="adj1" fmla="val 50000"/>
              <a:gd name="adj2" fmla="val 25000"/>
            </a:avLst>
          </a:prstGeom>
          <a:solidFill>
            <a:srgbClr val="9999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kern="0">
              <a:solidFill>
                <a:prstClr val="black"/>
              </a:solidFill>
            </a:endParaRPr>
          </a:p>
        </p:txBody>
      </p:sp>
      <p:sp>
        <p:nvSpPr>
          <p:cNvPr id="58" name="Rectangle 30"/>
          <p:cNvSpPr>
            <a:spLocks noChangeArrowheads="1"/>
          </p:cNvSpPr>
          <p:nvPr/>
        </p:nvSpPr>
        <p:spPr bwMode="auto">
          <a:xfrm>
            <a:off x="2868011" y="4342275"/>
            <a:ext cx="988117" cy="727075"/>
          </a:xfrm>
          <a:prstGeom prst="rect">
            <a:avLst/>
          </a:prstGeom>
          <a:solidFill>
            <a:srgbClr val="FFFF0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GB" sz="1100" kern="0">
                <a:solidFill>
                  <a:srgbClr val="000000"/>
                </a:solidFill>
              </a:rPr>
              <a:t>Check specification consistency</a:t>
            </a:r>
          </a:p>
        </p:txBody>
      </p:sp>
      <p:sp>
        <p:nvSpPr>
          <p:cNvPr id="59" name="AutoShape 31"/>
          <p:cNvSpPr>
            <a:spLocks noChangeArrowheads="1"/>
          </p:cNvSpPr>
          <p:nvPr/>
        </p:nvSpPr>
        <p:spPr bwMode="auto">
          <a:xfrm>
            <a:off x="5094511" y="5182063"/>
            <a:ext cx="135201" cy="282575"/>
          </a:xfrm>
          <a:prstGeom prst="rightArrow">
            <a:avLst>
              <a:gd name="adj1" fmla="val 50000"/>
              <a:gd name="adj2" fmla="val 25000"/>
            </a:avLst>
          </a:prstGeom>
          <a:solidFill>
            <a:srgbClr val="CC99FF"/>
          </a:solidFill>
          <a:ln w="9525" algn="ctr">
            <a:solidFill>
              <a:srgbClr val="000000"/>
            </a:solidFill>
            <a:miter lim="800000"/>
            <a:headEnd/>
            <a:tailEnd/>
          </a:ln>
          <a:effectLst/>
        </p:spPr>
        <p:txBody>
          <a:bodyPr wrap="none" anchor="ctr"/>
          <a:lstStyle/>
          <a:p>
            <a:pPr>
              <a:defRPr/>
            </a:pPr>
            <a:endParaRPr lang="en-US" sz="1600" kern="0">
              <a:solidFill>
                <a:prstClr val="black"/>
              </a:solidFill>
            </a:endParaRPr>
          </a:p>
        </p:txBody>
      </p:sp>
      <p:sp>
        <p:nvSpPr>
          <p:cNvPr id="60" name="Rectangle 32"/>
          <p:cNvSpPr>
            <a:spLocks noChangeArrowheads="1"/>
          </p:cNvSpPr>
          <p:nvPr/>
        </p:nvSpPr>
        <p:spPr bwMode="auto">
          <a:xfrm>
            <a:off x="775792" y="5842000"/>
            <a:ext cx="604838" cy="144462"/>
          </a:xfrm>
          <a:prstGeom prst="rect">
            <a:avLst/>
          </a:prstGeom>
          <a:solidFill>
            <a:sysClr val="window" lastClr="FFFFFF"/>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endParaRPr lang="en-US" sz="900" kern="0">
              <a:solidFill>
                <a:srgbClr val="000000"/>
              </a:solidFill>
            </a:endParaRPr>
          </a:p>
        </p:txBody>
      </p:sp>
      <p:sp>
        <p:nvSpPr>
          <p:cNvPr id="61" name="Rectangle 33"/>
          <p:cNvSpPr>
            <a:spLocks noChangeArrowheads="1"/>
          </p:cNvSpPr>
          <p:nvPr/>
        </p:nvSpPr>
        <p:spPr bwMode="auto">
          <a:xfrm>
            <a:off x="809130" y="6084887"/>
            <a:ext cx="571500" cy="133350"/>
          </a:xfrm>
          <a:prstGeom prst="rect">
            <a:avLst/>
          </a:prstGeom>
          <a:solidFill>
            <a:srgbClr val="FFFF0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endParaRPr lang="en-US" sz="900" kern="0">
              <a:solidFill>
                <a:srgbClr val="000000"/>
              </a:solidFill>
            </a:endParaRPr>
          </a:p>
        </p:txBody>
      </p:sp>
      <p:sp>
        <p:nvSpPr>
          <p:cNvPr id="62" name="Text Box 34"/>
          <p:cNvSpPr txBox="1">
            <a:spLocks noChangeArrowheads="1"/>
          </p:cNvSpPr>
          <p:nvPr/>
        </p:nvSpPr>
        <p:spPr bwMode="auto">
          <a:xfrm>
            <a:off x="1466355" y="5770562"/>
            <a:ext cx="247491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en-US" sz="1100" kern="0">
                <a:solidFill>
                  <a:prstClr val="black"/>
                </a:solidFill>
              </a:rPr>
              <a:t>Produced by Engineering Tools</a:t>
            </a:r>
          </a:p>
        </p:txBody>
      </p:sp>
      <p:sp>
        <p:nvSpPr>
          <p:cNvPr id="63" name="Text Box 35"/>
          <p:cNvSpPr txBox="1">
            <a:spLocks noChangeArrowheads="1"/>
          </p:cNvSpPr>
          <p:nvPr/>
        </p:nvSpPr>
        <p:spPr bwMode="auto">
          <a:xfrm>
            <a:off x="1502867" y="5973762"/>
            <a:ext cx="22558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en-US" sz="1100" kern="0">
                <a:solidFill>
                  <a:prstClr val="black"/>
                </a:solidFill>
              </a:rPr>
              <a:t>Produced by Reasoning Tools</a:t>
            </a:r>
          </a:p>
        </p:txBody>
      </p:sp>
      <p:sp>
        <p:nvSpPr>
          <p:cNvPr id="64" name="AutoShape 9"/>
          <p:cNvSpPr>
            <a:spLocks noChangeArrowheads="1"/>
          </p:cNvSpPr>
          <p:nvPr/>
        </p:nvSpPr>
        <p:spPr bwMode="auto">
          <a:xfrm>
            <a:off x="1468670" y="2114487"/>
            <a:ext cx="427037" cy="314325"/>
          </a:xfrm>
          <a:prstGeom prst="downArrow">
            <a:avLst>
              <a:gd name="adj1" fmla="val 50000"/>
              <a:gd name="adj2" fmla="val 25000"/>
            </a:avLst>
          </a:prstGeom>
          <a:solidFill>
            <a:srgbClr val="9999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600" kern="0">
              <a:solidFill>
                <a:prstClr val="black"/>
              </a:solidFill>
            </a:endParaRPr>
          </a:p>
        </p:txBody>
      </p:sp>
      <p:sp>
        <p:nvSpPr>
          <p:cNvPr id="65" name="Rectangle 6"/>
          <p:cNvSpPr>
            <a:spLocks noChangeArrowheads="1"/>
          </p:cNvSpPr>
          <p:nvPr/>
        </p:nvSpPr>
        <p:spPr bwMode="auto">
          <a:xfrm>
            <a:off x="870976" y="2452020"/>
            <a:ext cx="1655763" cy="665163"/>
          </a:xfrm>
          <a:prstGeom prst="rect">
            <a:avLst/>
          </a:prstGeom>
          <a:solidFill>
            <a:srgbClr val="99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defRPr/>
            </a:pPr>
            <a:r>
              <a:rPr lang="en-US" sz="1100" b="1" kern="0" dirty="0" smtClean="0">
                <a:solidFill>
                  <a:srgbClr val="000000"/>
                </a:solidFill>
              </a:rPr>
              <a:t>Ontologies specialized for domain specific applications</a:t>
            </a:r>
            <a:endParaRPr lang="en-US" sz="1100" b="1" kern="0" dirty="0">
              <a:solidFill>
                <a:srgbClr val="000000"/>
              </a:solidFill>
            </a:endParaRPr>
          </a:p>
        </p:txBody>
      </p:sp>
      <p:sp>
        <p:nvSpPr>
          <p:cNvPr id="66" name="Text Box 5"/>
          <p:cNvSpPr txBox="1">
            <a:spLocks noChangeArrowheads="1"/>
          </p:cNvSpPr>
          <p:nvPr/>
        </p:nvSpPr>
        <p:spPr bwMode="auto">
          <a:xfrm>
            <a:off x="722544" y="4212205"/>
            <a:ext cx="1868488" cy="1274195"/>
          </a:xfrm>
          <a:prstGeom prst="rect">
            <a:avLst/>
          </a:prstGeom>
          <a:solidFill>
            <a:srgbClr val="CC99FF"/>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5888" indent="-115888">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gn="ctr" eaLnBrk="0" fontAlgn="base" hangingPunct="0">
              <a:lnSpc>
                <a:spcPct val="80000"/>
              </a:lnSpc>
              <a:spcBef>
                <a:spcPct val="0"/>
              </a:spcBef>
              <a:spcAft>
                <a:spcPct val="0"/>
              </a:spcAft>
              <a:buClr>
                <a:srgbClr val="FF0000"/>
              </a:buClr>
            </a:pPr>
            <a:r>
              <a:rPr lang="en-US" sz="1200" u="sng">
                <a:solidFill>
                  <a:srgbClr val="000000"/>
                </a:solidFill>
                <a:latin typeface="Arial Narrow" pitchFamily="34" charset="0"/>
              </a:rPr>
              <a:t>Knowledge Management &amp; Reasoning System</a:t>
            </a:r>
          </a:p>
          <a:p>
            <a:pPr eaLnBrk="0" fontAlgn="base" hangingPunct="0">
              <a:lnSpc>
                <a:spcPct val="80000"/>
              </a:lnSpc>
              <a:spcBef>
                <a:spcPct val="0"/>
              </a:spcBef>
              <a:spcAft>
                <a:spcPct val="0"/>
              </a:spcAft>
              <a:buClr>
                <a:srgbClr val="FF0000"/>
              </a:buClr>
              <a:buFontTx/>
              <a:buChar char="•"/>
            </a:pPr>
            <a:r>
              <a:rPr lang="en-US" sz="1200">
                <a:solidFill>
                  <a:srgbClr val="000000"/>
                </a:solidFill>
                <a:latin typeface="Arial Narrow" pitchFamily="34" charset="0"/>
              </a:rPr>
              <a:t>Make/retract assertions about data</a:t>
            </a:r>
          </a:p>
          <a:p>
            <a:pPr eaLnBrk="0" fontAlgn="base" hangingPunct="0">
              <a:lnSpc>
                <a:spcPct val="80000"/>
              </a:lnSpc>
              <a:spcBef>
                <a:spcPct val="0"/>
              </a:spcBef>
              <a:spcAft>
                <a:spcPct val="0"/>
              </a:spcAft>
              <a:buClr>
                <a:srgbClr val="FF0000"/>
              </a:buClr>
              <a:buFontTx/>
              <a:buChar char="•"/>
            </a:pPr>
            <a:r>
              <a:rPr lang="en-US" sz="1200">
                <a:solidFill>
                  <a:srgbClr val="000000"/>
                </a:solidFill>
                <a:latin typeface="Arial Narrow" pitchFamily="34" charset="0"/>
              </a:rPr>
              <a:t>Answer queries</a:t>
            </a:r>
          </a:p>
          <a:p>
            <a:pPr eaLnBrk="0" fontAlgn="base" hangingPunct="0">
              <a:lnSpc>
                <a:spcPct val="80000"/>
              </a:lnSpc>
              <a:spcBef>
                <a:spcPct val="0"/>
              </a:spcBef>
              <a:spcAft>
                <a:spcPct val="0"/>
              </a:spcAft>
              <a:buClr>
                <a:srgbClr val="FF0000"/>
              </a:buClr>
              <a:buFontTx/>
              <a:buChar char="•"/>
            </a:pPr>
            <a:r>
              <a:rPr lang="en-US" sz="1200">
                <a:solidFill>
                  <a:srgbClr val="000000"/>
                </a:solidFill>
                <a:latin typeface="Arial Narrow" pitchFamily="34" charset="0"/>
              </a:rPr>
              <a:t>Check design consistency</a:t>
            </a:r>
          </a:p>
          <a:p>
            <a:pPr eaLnBrk="0" fontAlgn="base" hangingPunct="0">
              <a:lnSpc>
                <a:spcPct val="80000"/>
              </a:lnSpc>
              <a:spcBef>
                <a:spcPct val="0"/>
              </a:spcBef>
              <a:spcAft>
                <a:spcPct val="0"/>
              </a:spcAft>
              <a:buClr>
                <a:srgbClr val="FF0000"/>
              </a:buClr>
              <a:buFontTx/>
              <a:buChar char="•"/>
            </a:pPr>
            <a:r>
              <a:rPr lang="en-US" sz="1200">
                <a:solidFill>
                  <a:srgbClr val="000000"/>
                </a:solidFill>
                <a:latin typeface="Arial Narrow" pitchFamily="34" charset="0"/>
              </a:rPr>
              <a:t>Evaluate evidence for assertions</a:t>
            </a:r>
          </a:p>
        </p:txBody>
      </p:sp>
    </p:spTree>
    <p:extLst>
      <p:ext uri="{BB962C8B-B14F-4D97-AF65-F5344CB8AC3E}">
        <p14:creationId xmlns:p14="http://schemas.microsoft.com/office/powerpoint/2010/main" val="2282073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Significant Research Results On Embedding </a:t>
            </a:r>
            <a:r>
              <a:rPr lang="en-US" dirty="0" err="1" smtClean="0"/>
              <a:t>SysML</a:t>
            </a:r>
            <a:r>
              <a:rPr lang="en-US" dirty="0" smtClean="0"/>
              <a:t> into Logics</a:t>
            </a:r>
            <a:endParaRPr lang="en-US" dirty="0"/>
          </a:p>
        </p:txBody>
      </p:sp>
      <p:sp>
        <p:nvSpPr>
          <p:cNvPr id="12" name="Oval 11"/>
          <p:cNvSpPr/>
          <p:nvPr/>
        </p:nvSpPr>
        <p:spPr>
          <a:xfrm>
            <a:off x="4419600" y="1295400"/>
            <a:ext cx="2335949" cy="47244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Type Theory</a:t>
            </a:r>
            <a:endParaRPr lang="en-US" dirty="0">
              <a:solidFill>
                <a:srgbClr val="FFFFFF"/>
              </a:solidFill>
            </a:endParaRPr>
          </a:p>
        </p:txBody>
      </p:sp>
      <p:sp>
        <p:nvSpPr>
          <p:cNvPr id="13" name="Oval 12"/>
          <p:cNvSpPr/>
          <p:nvPr/>
        </p:nvSpPr>
        <p:spPr>
          <a:xfrm>
            <a:off x="4782313" y="4023395"/>
            <a:ext cx="1523998" cy="152931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FOL</a:t>
            </a:r>
            <a:endParaRPr lang="en-US" dirty="0">
              <a:solidFill>
                <a:srgbClr val="FFFFFF"/>
              </a:solidFill>
            </a:endParaRPr>
          </a:p>
        </p:txBody>
      </p:sp>
      <p:sp>
        <p:nvSpPr>
          <p:cNvPr id="15" name="Oval 14"/>
          <p:cNvSpPr/>
          <p:nvPr/>
        </p:nvSpPr>
        <p:spPr>
          <a:xfrm>
            <a:off x="4832398" y="1777409"/>
            <a:ext cx="1416002" cy="1446028"/>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OWL</a:t>
            </a:r>
            <a:endParaRPr lang="en-US" dirty="0">
              <a:solidFill>
                <a:srgbClr val="FFFFFF"/>
              </a:solidFill>
            </a:endParaRPr>
          </a:p>
        </p:txBody>
      </p:sp>
      <p:sp>
        <p:nvSpPr>
          <p:cNvPr id="2" name="Rounded Rectangle 1"/>
          <p:cNvSpPr/>
          <p:nvPr/>
        </p:nvSpPr>
        <p:spPr bwMode="auto">
          <a:xfrm>
            <a:off x="1752600" y="1586022"/>
            <a:ext cx="2438400" cy="428137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Arial" pitchFamily="-107" charset="0"/>
            </a:endParaRPr>
          </a:p>
        </p:txBody>
      </p:sp>
      <p:sp>
        <p:nvSpPr>
          <p:cNvPr id="18" name="Rounded Rectangle 17"/>
          <p:cNvSpPr/>
          <p:nvPr/>
        </p:nvSpPr>
        <p:spPr bwMode="auto">
          <a:xfrm>
            <a:off x="2057400" y="2324963"/>
            <a:ext cx="1828800" cy="2704237"/>
          </a:xfrm>
          <a:prstGeom prst="round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smtClean="0">
              <a:solidFill>
                <a:srgbClr val="000000"/>
              </a:solidFill>
              <a:latin typeface="Arial" pitchFamily="-107" charset="0"/>
            </a:endParaRPr>
          </a:p>
          <a:p>
            <a:pPr eaLnBrk="0" fontAlgn="base" hangingPunct="0">
              <a:spcBef>
                <a:spcPct val="0"/>
              </a:spcBef>
              <a:spcAft>
                <a:spcPct val="0"/>
              </a:spcAft>
            </a:pPr>
            <a:endParaRPr lang="en-US" dirty="0">
              <a:solidFill>
                <a:srgbClr val="000000"/>
              </a:solidFill>
              <a:latin typeface="Arial" pitchFamily="-107" charset="0"/>
            </a:endParaRPr>
          </a:p>
          <a:p>
            <a:pPr eaLnBrk="0" fontAlgn="base" hangingPunct="0">
              <a:spcBef>
                <a:spcPct val="0"/>
              </a:spcBef>
              <a:spcAft>
                <a:spcPct val="0"/>
              </a:spcAft>
            </a:pPr>
            <a:endParaRPr lang="en-US" dirty="0" smtClean="0">
              <a:solidFill>
                <a:srgbClr val="000000"/>
              </a:solidFill>
              <a:latin typeface="Arial" pitchFamily="-107" charset="0"/>
            </a:endParaRPr>
          </a:p>
          <a:p>
            <a:pPr eaLnBrk="0" fontAlgn="base" hangingPunct="0">
              <a:spcBef>
                <a:spcPct val="0"/>
              </a:spcBef>
              <a:spcAft>
                <a:spcPct val="0"/>
              </a:spcAft>
            </a:pPr>
            <a:endParaRPr lang="en-US" dirty="0">
              <a:solidFill>
                <a:srgbClr val="000000"/>
              </a:solidFill>
              <a:latin typeface="Arial" pitchFamily="-107" charset="0"/>
            </a:endParaRPr>
          </a:p>
          <a:p>
            <a:pPr eaLnBrk="0" fontAlgn="base" hangingPunct="0">
              <a:spcBef>
                <a:spcPct val="0"/>
              </a:spcBef>
              <a:spcAft>
                <a:spcPct val="0"/>
              </a:spcAft>
            </a:pPr>
            <a:endParaRPr lang="en-US" dirty="0" smtClean="0">
              <a:solidFill>
                <a:srgbClr val="000000"/>
              </a:solidFill>
              <a:latin typeface="Arial" pitchFamily="-107" charset="0"/>
            </a:endParaRPr>
          </a:p>
          <a:p>
            <a:pPr eaLnBrk="0" fontAlgn="base" hangingPunct="0">
              <a:spcBef>
                <a:spcPct val="0"/>
              </a:spcBef>
              <a:spcAft>
                <a:spcPct val="0"/>
              </a:spcAft>
            </a:pPr>
            <a:r>
              <a:rPr lang="en-US" dirty="0" smtClean="0">
                <a:solidFill>
                  <a:srgbClr val="000000"/>
                </a:solidFill>
                <a:latin typeface="Arial" pitchFamily="-107" charset="0"/>
              </a:rPr>
              <a:t>Composite Diagrams</a:t>
            </a:r>
            <a:endParaRPr lang="en-US" dirty="0">
              <a:solidFill>
                <a:srgbClr val="000000"/>
              </a:solidFill>
              <a:latin typeface="Arial" pitchFamily="-107" charset="0"/>
            </a:endParaRPr>
          </a:p>
        </p:txBody>
      </p:sp>
      <p:sp>
        <p:nvSpPr>
          <p:cNvPr id="3" name="Rounded Rectangle 2"/>
          <p:cNvSpPr/>
          <p:nvPr/>
        </p:nvSpPr>
        <p:spPr bwMode="auto">
          <a:xfrm>
            <a:off x="2171700" y="2438400"/>
            <a:ext cx="1600200" cy="9906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dirty="0" smtClean="0">
                <a:solidFill>
                  <a:srgbClr val="000000"/>
                </a:solidFill>
                <a:latin typeface="Arial" pitchFamily="-107" charset="0"/>
              </a:rPr>
              <a:t>Class Diagrams</a:t>
            </a:r>
            <a:endParaRPr lang="en-US" dirty="0">
              <a:solidFill>
                <a:srgbClr val="000000"/>
              </a:solidFill>
              <a:latin typeface="Arial" pitchFamily="-107" charset="0"/>
            </a:endParaRPr>
          </a:p>
        </p:txBody>
      </p:sp>
      <p:sp>
        <p:nvSpPr>
          <p:cNvPr id="19" name="Rectangle 18"/>
          <p:cNvSpPr/>
          <p:nvPr/>
        </p:nvSpPr>
        <p:spPr>
          <a:xfrm>
            <a:off x="228600" y="1447800"/>
            <a:ext cx="1752600" cy="1569660"/>
          </a:xfrm>
          <a:prstGeom prst="rect">
            <a:avLst/>
          </a:prstGeom>
        </p:spPr>
        <p:txBody>
          <a:bodyPr wrap="square">
            <a:spAutoFit/>
          </a:bodyPr>
          <a:lstStyle/>
          <a:p>
            <a:r>
              <a:rPr lang="en-US" sz="1600" dirty="0" err="1">
                <a:solidFill>
                  <a:srgbClr val="000000"/>
                </a:solidFill>
              </a:rPr>
              <a:t>SysML</a:t>
            </a:r>
            <a:endParaRPr lang="en-US" sz="1600" dirty="0">
              <a:solidFill>
                <a:srgbClr val="000000"/>
              </a:solidFill>
            </a:endParaRPr>
          </a:p>
          <a:p>
            <a:pPr marL="285750" indent="-285750">
              <a:buFont typeface="Arial" pitchFamily="34" charset="0"/>
              <a:buChar char="•"/>
            </a:pPr>
            <a:r>
              <a:rPr lang="en-US" sz="1600" dirty="0">
                <a:solidFill>
                  <a:srgbClr val="000000"/>
                </a:solidFill>
              </a:rPr>
              <a:t>Classes &amp; properties</a:t>
            </a:r>
          </a:p>
          <a:p>
            <a:pPr marL="285750" indent="-285750">
              <a:buFont typeface="Arial" pitchFamily="34" charset="0"/>
              <a:buChar char="•"/>
            </a:pPr>
            <a:r>
              <a:rPr lang="en-US" sz="1600" dirty="0">
                <a:solidFill>
                  <a:srgbClr val="000000"/>
                </a:solidFill>
              </a:rPr>
              <a:t>Composite structure</a:t>
            </a:r>
          </a:p>
          <a:p>
            <a:pPr marL="285750" indent="-285750">
              <a:buFont typeface="Arial" pitchFamily="34" charset="0"/>
              <a:buChar char="•"/>
            </a:pPr>
            <a:r>
              <a:rPr lang="en-US" sz="1600" dirty="0" smtClean="0">
                <a:solidFill>
                  <a:srgbClr val="000000"/>
                </a:solidFill>
              </a:rPr>
              <a:t>Behavior</a:t>
            </a:r>
            <a:endParaRPr lang="en-US" sz="1600" dirty="0">
              <a:solidFill>
                <a:srgbClr val="000000"/>
              </a:solidFill>
            </a:endParaRPr>
          </a:p>
        </p:txBody>
      </p:sp>
      <p:sp>
        <p:nvSpPr>
          <p:cNvPr id="20" name="TextBox 19"/>
          <p:cNvSpPr txBox="1"/>
          <p:nvPr/>
        </p:nvSpPr>
        <p:spPr>
          <a:xfrm>
            <a:off x="6831749" y="990600"/>
            <a:ext cx="2159851" cy="5355312"/>
          </a:xfrm>
          <a:prstGeom prst="rect">
            <a:avLst/>
          </a:prstGeom>
          <a:noFill/>
        </p:spPr>
        <p:txBody>
          <a:bodyPr wrap="square" rtlCol="0">
            <a:spAutoFit/>
          </a:bodyPr>
          <a:lstStyle/>
          <a:p>
            <a:r>
              <a:rPr lang="en-US" sz="1600" dirty="0" smtClean="0">
                <a:solidFill>
                  <a:srgbClr val="000000"/>
                </a:solidFill>
              </a:rPr>
              <a:t>OWL</a:t>
            </a:r>
          </a:p>
          <a:p>
            <a:pPr marL="285750" indent="-285750">
              <a:buFont typeface="Arial" pitchFamily="34" charset="0"/>
              <a:buChar char="•"/>
            </a:pPr>
            <a:r>
              <a:rPr lang="en-US" sz="1600" dirty="0" smtClean="0">
                <a:solidFill>
                  <a:srgbClr val="000000"/>
                </a:solidFill>
              </a:rPr>
              <a:t>Classes &amp; properties correspond to a fragment of FOL</a:t>
            </a:r>
          </a:p>
          <a:p>
            <a:pPr marL="285750" indent="-285750">
              <a:buFont typeface="Arial" pitchFamily="34" charset="0"/>
              <a:buChar char="•"/>
            </a:pPr>
            <a:r>
              <a:rPr lang="en-US" sz="1600" dirty="0" smtClean="0">
                <a:solidFill>
                  <a:srgbClr val="000000"/>
                </a:solidFill>
              </a:rPr>
              <a:t>Decidability</a:t>
            </a:r>
          </a:p>
          <a:p>
            <a:pPr marL="285750" indent="-285750">
              <a:buFont typeface="Arial" pitchFamily="34" charset="0"/>
              <a:buChar char="•"/>
            </a:pPr>
            <a:r>
              <a:rPr lang="en-US" sz="1600" dirty="0" smtClean="0">
                <a:solidFill>
                  <a:srgbClr val="000000"/>
                </a:solidFill>
              </a:rPr>
              <a:t>Rich class constructors</a:t>
            </a:r>
          </a:p>
          <a:p>
            <a:pPr marL="285750" indent="-285750">
              <a:buFont typeface="Arial" pitchFamily="34" charset="0"/>
              <a:buChar char="•"/>
            </a:pPr>
            <a:r>
              <a:rPr lang="en-US" sz="1600" dirty="0" smtClean="0">
                <a:solidFill>
                  <a:srgbClr val="000000"/>
                </a:solidFill>
              </a:rPr>
              <a:t>Individuals</a:t>
            </a:r>
          </a:p>
          <a:p>
            <a:endParaRPr lang="en-US" sz="1600" dirty="0" smtClean="0">
              <a:solidFill>
                <a:srgbClr val="000000"/>
              </a:solidFill>
            </a:endParaRPr>
          </a:p>
          <a:p>
            <a:r>
              <a:rPr lang="en-US" sz="1600" dirty="0" smtClean="0">
                <a:solidFill>
                  <a:srgbClr val="000000"/>
                </a:solidFill>
              </a:rPr>
              <a:t>First Order Logic</a:t>
            </a:r>
          </a:p>
          <a:p>
            <a:pPr marL="285750" indent="-285750">
              <a:buFont typeface="Arial" pitchFamily="34" charset="0"/>
              <a:buChar char="•"/>
            </a:pPr>
            <a:r>
              <a:rPr lang="en-US" sz="1600" dirty="0" smtClean="0">
                <a:solidFill>
                  <a:srgbClr val="000000"/>
                </a:solidFill>
              </a:rPr>
              <a:t>Quantifiers</a:t>
            </a:r>
          </a:p>
          <a:p>
            <a:pPr marL="285750" indent="-285750">
              <a:buFont typeface="Arial" pitchFamily="34" charset="0"/>
              <a:buChar char="•"/>
            </a:pPr>
            <a:r>
              <a:rPr lang="en-US" sz="1600" dirty="0" smtClean="0">
                <a:solidFill>
                  <a:srgbClr val="000000"/>
                </a:solidFill>
              </a:rPr>
              <a:t>Nary-predicates</a:t>
            </a:r>
          </a:p>
          <a:p>
            <a:pPr marL="285750" indent="-285750">
              <a:buFont typeface="Arial" pitchFamily="34" charset="0"/>
              <a:buChar char="•"/>
            </a:pPr>
            <a:r>
              <a:rPr lang="en-US" sz="1600" dirty="0" smtClean="0">
                <a:solidFill>
                  <a:srgbClr val="000000"/>
                </a:solidFill>
              </a:rPr>
              <a:t>Functions</a:t>
            </a:r>
          </a:p>
          <a:p>
            <a:pPr marL="285750" indent="-285750">
              <a:buFont typeface="Arial" pitchFamily="34" charset="0"/>
              <a:buChar char="•"/>
            </a:pPr>
            <a:endParaRPr lang="en-US" sz="1600" dirty="0">
              <a:solidFill>
                <a:srgbClr val="000000"/>
              </a:solidFill>
            </a:endParaRPr>
          </a:p>
          <a:p>
            <a:r>
              <a:rPr lang="en-US" sz="1600" dirty="0" smtClean="0">
                <a:solidFill>
                  <a:srgbClr val="000000"/>
                </a:solidFill>
              </a:rPr>
              <a:t>Type theory</a:t>
            </a:r>
          </a:p>
          <a:p>
            <a:pPr marL="285750" indent="-285750">
              <a:buFont typeface="Arial" pitchFamily="34" charset="0"/>
              <a:buChar char="•"/>
            </a:pPr>
            <a:r>
              <a:rPr lang="en-US" sz="1600" dirty="0" smtClean="0">
                <a:solidFill>
                  <a:srgbClr val="000000"/>
                </a:solidFill>
              </a:rPr>
              <a:t>Contains a higher order logic</a:t>
            </a:r>
          </a:p>
          <a:p>
            <a:pPr marL="285750" indent="-285750">
              <a:buFont typeface="Arial" pitchFamily="34" charset="0"/>
              <a:buChar char="•"/>
            </a:pPr>
            <a:r>
              <a:rPr lang="en-US" sz="1600" dirty="0" smtClean="0">
                <a:solidFill>
                  <a:srgbClr val="000000"/>
                </a:solidFill>
              </a:rPr>
              <a:t>Set theory like abstraction</a:t>
            </a:r>
          </a:p>
          <a:p>
            <a:endParaRPr lang="en-US" dirty="0">
              <a:solidFill>
                <a:srgbClr val="000000"/>
              </a:solidFill>
            </a:endParaRPr>
          </a:p>
        </p:txBody>
      </p:sp>
      <p:cxnSp>
        <p:nvCxnSpPr>
          <p:cNvPr id="21" name="Straight Connector 20"/>
          <p:cNvCxnSpPr>
            <a:stCxn id="3" idx="3"/>
            <a:endCxn id="15" idx="2"/>
          </p:cNvCxnSpPr>
          <p:nvPr/>
        </p:nvCxnSpPr>
        <p:spPr bwMode="auto">
          <a:xfrm flipV="1">
            <a:off x="3771900" y="2500423"/>
            <a:ext cx="1060498" cy="433277"/>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3" name="Straight Connector 22"/>
          <p:cNvCxnSpPr>
            <a:stCxn id="3" idx="3"/>
            <a:endCxn id="13" idx="1"/>
          </p:cNvCxnSpPr>
          <p:nvPr/>
        </p:nvCxnSpPr>
        <p:spPr bwMode="auto">
          <a:xfrm>
            <a:off x="3771900" y="2933700"/>
            <a:ext cx="1233597" cy="1313658"/>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5" name="Straight Connector 24"/>
          <p:cNvCxnSpPr>
            <a:stCxn id="15" idx="4"/>
            <a:endCxn id="13" idx="0"/>
          </p:cNvCxnSpPr>
          <p:nvPr/>
        </p:nvCxnSpPr>
        <p:spPr bwMode="auto">
          <a:xfrm>
            <a:off x="5540399" y="3223437"/>
            <a:ext cx="3913" cy="799958"/>
          </a:xfrm>
          <a:prstGeom prst="line">
            <a:avLst/>
          </a:prstGeom>
          <a:solidFill>
            <a:schemeClr val="accent1"/>
          </a:solid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333605243"/>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Reasoning Use Case Development</a:t>
            </a:r>
            <a:endParaRPr lang="en-US" dirty="0"/>
          </a:p>
        </p:txBody>
      </p:sp>
      <p:sp>
        <p:nvSpPr>
          <p:cNvPr id="3" name="Content Placeholder 2"/>
          <p:cNvSpPr>
            <a:spLocks noGrp="1"/>
          </p:cNvSpPr>
          <p:nvPr>
            <p:ph idx="1"/>
          </p:nvPr>
        </p:nvSpPr>
        <p:spPr/>
        <p:txBody>
          <a:bodyPr/>
          <a:lstStyle/>
          <a:p>
            <a:r>
              <a:rPr lang="en-US" dirty="0" smtClean="0"/>
              <a:t>Maintaining design consistency</a:t>
            </a:r>
          </a:p>
          <a:p>
            <a:pPr lvl="1"/>
            <a:r>
              <a:rPr lang="en-US" dirty="0" smtClean="0"/>
              <a:t>Verifying adding component invalidates design</a:t>
            </a:r>
          </a:p>
          <a:p>
            <a:pPr lvl="1"/>
            <a:endParaRPr lang="en-US" dirty="0" smtClean="0"/>
          </a:p>
          <a:p>
            <a:r>
              <a:rPr lang="en-US" dirty="0" smtClean="0"/>
              <a:t>Verifying design instances satisfy specified capability</a:t>
            </a:r>
          </a:p>
          <a:p>
            <a:pPr lvl="1"/>
            <a:r>
              <a:rPr lang="en-US" dirty="0" smtClean="0"/>
              <a:t>Verifying aircraft loiter capability </a:t>
            </a:r>
          </a:p>
          <a:p>
            <a:pPr lvl="1"/>
            <a:r>
              <a:rPr lang="en-US" dirty="0" smtClean="0"/>
              <a:t>Verifying target recognition capability</a:t>
            </a:r>
            <a:endParaRPr lang="en-US" dirty="0"/>
          </a:p>
        </p:txBody>
      </p:sp>
    </p:spTree>
    <p:extLst>
      <p:ext uri="{BB962C8B-B14F-4D97-AF65-F5344CB8AC3E}">
        <p14:creationId xmlns:p14="http://schemas.microsoft.com/office/powerpoint/2010/main" val="247661409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1: Maintaining </a:t>
            </a:r>
            <a:r>
              <a:rPr lang="en-US" dirty="0" smtClean="0"/>
              <a:t>Design Consistency During Development</a:t>
            </a:r>
            <a:endParaRPr lang="en-US" dirty="0"/>
          </a:p>
        </p:txBody>
      </p:sp>
      <p:sp>
        <p:nvSpPr>
          <p:cNvPr id="3" name="Content Placeholder 2"/>
          <p:cNvSpPr>
            <a:spLocks noGrp="1"/>
          </p:cNvSpPr>
          <p:nvPr>
            <p:ph idx="1"/>
          </p:nvPr>
        </p:nvSpPr>
        <p:spPr/>
        <p:txBody>
          <a:bodyPr/>
          <a:lstStyle/>
          <a:p>
            <a:r>
              <a:rPr lang="en-US" sz="2400" dirty="0" smtClean="0"/>
              <a:t>Components get added to designs during the course of design development, e.g. a pump</a:t>
            </a:r>
          </a:p>
          <a:p>
            <a:endParaRPr lang="en-US" sz="2400" dirty="0" smtClean="0"/>
          </a:p>
          <a:p>
            <a:r>
              <a:rPr lang="en-US" sz="2400" dirty="0"/>
              <a:t>M</a:t>
            </a:r>
            <a:r>
              <a:rPr lang="en-US" sz="2400" dirty="0" smtClean="0"/>
              <a:t>ay make the </a:t>
            </a:r>
            <a:r>
              <a:rPr lang="en-US" sz="2400" dirty="0" smtClean="0"/>
              <a:t>system </a:t>
            </a:r>
            <a:r>
              <a:rPr lang="en-US" sz="2400" dirty="0" smtClean="0"/>
              <a:t>design become invalid if design constraints are violated</a:t>
            </a:r>
            <a:endParaRPr lang="en-US" sz="2400" dirty="0" smtClean="0"/>
          </a:p>
          <a:p>
            <a:endParaRPr lang="en-US" sz="2400" dirty="0" smtClean="0"/>
          </a:p>
          <a:p>
            <a:r>
              <a:rPr lang="en-US" sz="2400" dirty="0" smtClean="0"/>
              <a:t>These problems are not apparent from manual </a:t>
            </a:r>
            <a:r>
              <a:rPr lang="en-US" sz="2400" dirty="0" smtClean="0"/>
              <a:t>model inspection</a:t>
            </a:r>
          </a:p>
          <a:p>
            <a:endParaRPr lang="en-US" sz="2400" dirty="0" smtClean="0"/>
          </a:p>
          <a:p>
            <a:r>
              <a:rPr lang="en-US" sz="2400" dirty="0" smtClean="0"/>
              <a:t>Working with computer scientists to produce examples and feasibility studies </a:t>
            </a:r>
            <a:endParaRPr lang="en-US" sz="2400" dirty="0"/>
          </a:p>
        </p:txBody>
      </p:sp>
    </p:spTree>
    <p:extLst>
      <p:ext uri="{BB962C8B-B14F-4D97-AF65-F5344CB8AC3E}">
        <p14:creationId xmlns:p14="http://schemas.microsoft.com/office/powerpoint/2010/main" val="344780260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 2: Verifying </a:t>
            </a:r>
            <a:r>
              <a:rPr lang="en-US" dirty="0" smtClean="0"/>
              <a:t>System </a:t>
            </a:r>
            <a:r>
              <a:rPr lang="en-US" dirty="0" smtClean="0"/>
              <a:t>Capability for Target Recognition</a:t>
            </a:r>
            <a:endParaRPr lang="en-US" dirty="0"/>
          </a:p>
        </p:txBody>
      </p:sp>
      <p:sp>
        <p:nvSpPr>
          <p:cNvPr id="3" name="Text Placeholder 2"/>
          <p:cNvSpPr>
            <a:spLocks noGrp="1"/>
          </p:cNvSpPr>
          <p:nvPr>
            <p:ph type="body" sz="half" idx="1"/>
          </p:nvPr>
        </p:nvSpPr>
        <p:spPr>
          <a:xfrm>
            <a:off x="457200" y="1066800"/>
            <a:ext cx="4076700" cy="4876800"/>
          </a:xfrm>
        </p:spPr>
        <p:txBody>
          <a:bodyPr/>
          <a:lstStyle/>
          <a:p>
            <a:r>
              <a:rPr lang="en-US" dirty="0" smtClean="0"/>
              <a:t>Using proposed design solution to decompose into component solutions</a:t>
            </a:r>
          </a:p>
          <a:p>
            <a:r>
              <a:rPr lang="en-US" dirty="0" smtClean="0"/>
              <a:t>Find physics and device assumptions needed to verify conclusion</a:t>
            </a:r>
          </a:p>
          <a:p>
            <a:r>
              <a:rPr lang="en-US" dirty="0" smtClean="0"/>
              <a:t>Preliminary analysis of reasoning issues</a:t>
            </a:r>
          </a:p>
          <a:p>
            <a:pPr lvl="1"/>
            <a:endParaRPr lang="en-US" dirty="0" smtClean="0"/>
          </a:p>
          <a:p>
            <a:pPr lvl="1"/>
            <a:endParaRPr lang="en-US" dirty="0"/>
          </a:p>
        </p:txBody>
      </p:sp>
      <p:sp>
        <p:nvSpPr>
          <p:cNvPr id="5" name="Slide Number Placeholder 4"/>
          <p:cNvSpPr>
            <a:spLocks noGrp="1"/>
          </p:cNvSpPr>
          <p:nvPr>
            <p:ph type="sldNum" sz="quarter" idx="11"/>
          </p:nvPr>
        </p:nvSpPr>
        <p:spPr>
          <a:prstGeom prst="rect">
            <a:avLst/>
          </a:prstGeom>
        </p:spPr>
        <p:txBody>
          <a:bodyPr/>
          <a:lstStyle/>
          <a:p>
            <a:pPr>
              <a:defRPr/>
            </a:pPr>
            <a:fld id="{D9C3E799-8A80-4E87-9673-77BB48245AC4}" type="slidenum">
              <a:rPr lang="en-US" smtClean="0">
                <a:solidFill>
                  <a:srgbClr val="000000"/>
                </a:solidFill>
              </a:rPr>
              <a:pPr>
                <a:defRPr/>
              </a:pPr>
              <a:t>9</a:t>
            </a:fld>
            <a:endParaRPr lang="en-US">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800600"/>
            <a:ext cx="4498975"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925" y="1447800"/>
            <a:ext cx="441007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597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107" charset="-128"/>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Wht template_Industry_US">
  <a:themeElements>
    <a:clrScheme name="">
      <a:dk1>
        <a:srgbClr val="000000"/>
      </a:dk1>
      <a:lt1>
        <a:srgbClr val="FFFFFF"/>
      </a:lt1>
      <a:dk2>
        <a:srgbClr val="000000"/>
      </a:dk2>
      <a:lt2>
        <a:srgbClr val="A79E99"/>
      </a:lt2>
      <a:accent1>
        <a:srgbClr val="D0A660"/>
      </a:accent1>
      <a:accent2>
        <a:srgbClr val="A79E99"/>
      </a:accent2>
      <a:accent3>
        <a:srgbClr val="FFFFFF"/>
      </a:accent3>
      <a:accent4>
        <a:srgbClr val="000000"/>
      </a:accent4>
      <a:accent5>
        <a:srgbClr val="E4D0B6"/>
      </a:accent5>
      <a:accent6>
        <a:srgbClr val="978F8A"/>
      </a:accent6>
      <a:hlink>
        <a:srgbClr val="F7F2D0"/>
      </a:hlink>
      <a:folHlink>
        <a:srgbClr val="7D0C00"/>
      </a:folHlink>
    </a:clrScheme>
    <a:fontScheme name="Wht template_Industry_U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t template_Industry_U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t template_Industry_U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t template_Industry_U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t template_Industry_U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t template_Industry_U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t template_Industry_U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t template_Industry_U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107" charset="-128"/>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5496</TotalTime>
  <Words>906</Words>
  <Application>Microsoft Office PowerPoint</Application>
  <PresentationFormat>On-screen Show (4:3)</PresentationFormat>
  <Paragraphs>130</Paragraphs>
  <Slides>10</Slides>
  <Notes>5</Notes>
  <HiddenSlides>0</HiddenSlides>
  <MMClips>0</MMClips>
  <ScaleCrop>false</ScaleCrop>
  <HeadingPairs>
    <vt:vector size="4" baseType="variant">
      <vt:variant>
        <vt:lpstr>Theme</vt:lpstr>
      </vt:variant>
      <vt:variant>
        <vt:i4>5</vt:i4>
      </vt:variant>
      <vt:variant>
        <vt:lpstr>Slide Titles</vt:lpstr>
      </vt:variant>
      <vt:variant>
        <vt:i4>10</vt:i4>
      </vt:variant>
    </vt:vector>
  </HeadingPairs>
  <TitlesOfParts>
    <vt:vector size="15" baseType="lpstr">
      <vt:lpstr>2_Default Design</vt:lpstr>
      <vt:lpstr>4_Default Design</vt:lpstr>
      <vt:lpstr>1_Wht template_Industry_US</vt:lpstr>
      <vt:lpstr>3_Default Design</vt:lpstr>
      <vt:lpstr>5_Default Design</vt:lpstr>
      <vt:lpstr>Model-based Systems Engineering (MBSE) Initiative Ontology Action Team  </vt:lpstr>
      <vt:lpstr>What’s New</vt:lpstr>
      <vt:lpstr>OAT participation in Ontology Summit2012</vt:lpstr>
      <vt:lpstr>Topics Seeking Ontology Help On</vt:lpstr>
      <vt:lpstr>Vision For Integration of Reasoning With System Engineering</vt:lpstr>
      <vt:lpstr>Significant Research Results On Embedding SysML into Logics</vt:lpstr>
      <vt:lpstr>Reasoning Use Case Development</vt:lpstr>
      <vt:lpstr>Use case 1: Maintaining Design Consistency During Development</vt:lpstr>
      <vt:lpstr>Use Case 2: Verifying System Capability for Target Recognition</vt:lpstr>
      <vt:lpstr>Plans Forward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Integration Of Reasoning With SysML</dc:title>
  <dc:creator>Henson</dc:creator>
  <cp:lastModifiedBy>Henson</cp:lastModifiedBy>
  <cp:revision>35</cp:revision>
  <dcterms:created xsi:type="dcterms:W3CDTF">2012-01-13T03:20:12Z</dcterms:created>
  <dcterms:modified xsi:type="dcterms:W3CDTF">2012-01-19T04:14:36Z</dcterms:modified>
</cp:coreProperties>
</file>