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062" r:id="rId4"/>
    <p:sldMasterId id="2147484091" r:id="rId5"/>
  </p:sldMasterIdLst>
  <p:notesMasterIdLst>
    <p:notesMasterId r:id="rId21"/>
  </p:notesMasterIdLst>
  <p:handoutMasterIdLst>
    <p:handoutMasterId r:id="rId22"/>
  </p:handoutMasterIdLst>
  <p:sldIdLst>
    <p:sldId id="256" r:id="rId6"/>
    <p:sldId id="265" r:id="rId7"/>
    <p:sldId id="266" r:id="rId8"/>
    <p:sldId id="267" r:id="rId9"/>
    <p:sldId id="268" r:id="rId10"/>
    <p:sldId id="269" r:id="rId11"/>
    <p:sldId id="270" r:id="rId12"/>
    <p:sldId id="271" r:id="rId13"/>
    <p:sldId id="272" r:id="rId14"/>
    <p:sldId id="273" r:id="rId15"/>
    <p:sldId id="279" r:id="rId16"/>
    <p:sldId id="275" r:id="rId17"/>
    <p:sldId id="276" r:id="rId18"/>
    <p:sldId id="281" r:id="rId19"/>
    <p:sldId id="278" r:id="rId20"/>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880">
          <p15:clr>
            <a:srgbClr val="A4A3A4"/>
          </p15:clr>
        </p15:guide>
        <p15:guide id="3" pos="502">
          <p15:clr>
            <a:srgbClr val="A4A3A4"/>
          </p15:clr>
        </p15:guide>
        <p15:guide id="4" pos="5304" userDrawn="1">
          <p15:clr>
            <a:srgbClr val="A4A3A4"/>
          </p15:clr>
        </p15:guide>
      </p15:sldGuideLst>
    </p:ext>
    <p:ext uri="{2D200454-40CA-4A62-9FC3-DE9A4176ACB9}">
      <p15:notesGuideLst xmlns:p15="http://schemas.microsoft.com/office/powerpoint/2012/main">
        <p15:guide id="1" orient="horz" pos="2883" userDrawn="1">
          <p15:clr>
            <a:srgbClr val="A4A3A4"/>
          </p15:clr>
        </p15:guide>
        <p15:guide id="2" pos="2160" userDrawn="1">
          <p15:clr>
            <a:srgbClr val="A4A3A4"/>
          </p15:clr>
        </p15:guide>
        <p15:guide id="3" orient="horz" pos="2208">
          <p15:clr>
            <a:srgbClr val="A4A3A4"/>
          </p15:clr>
        </p15:guide>
        <p15:guide id="4"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ell Inspiron" initials="UI" lastIdx="1" clrIdx="0"/>
  <p:cmAuthor id="7" name="Scott Barr" initials="shb" lastIdx="0" clrIdx="7"/>
  <p:cmAuthor id="1" name="William Perry" initials="WP" lastIdx="3" clrIdx="1"/>
  <p:cmAuthor id="8" name="Register, Karen G CTR OSD OUSD ATL (US)" initials="RKGCOOA(" lastIdx="1" clrIdx="8">
    <p:extLst>
      <p:ext uri="{19B8F6BF-5375-455C-9EA6-DF929625EA0E}">
        <p15:presenceInfo xmlns:p15="http://schemas.microsoft.com/office/powerpoint/2012/main" userId="S-1-5-21-412667653-668731278-4213794525-336478" providerId="AD"/>
      </p:ext>
    </p:extLst>
  </p:cmAuthor>
  <p:cmAuthor id="2" name="BAH" initials="B" lastIdx="7" clrIdx="2"/>
  <p:cmAuthor id="3" name="Lata, JoAnn " initials="JL" lastIdx="7" clrIdx="3"/>
  <p:cmAuthor id="4" name="CDC User" initials="CU" lastIdx="1" clrIdx="4"/>
  <p:cmAuthor id="5" name="Tucker, Dan " initials="DT" lastIdx="1" clrIdx="5"/>
  <p:cmAuthor id="6" name="Burns, Jacob [USA]" initials="BJ[" lastIdx="2"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93"/>
    <a:srgbClr val="091762"/>
    <a:srgbClr val="1E2C54"/>
    <a:srgbClr val="FF6600"/>
    <a:srgbClr val="FF9900"/>
    <a:srgbClr val="E29126"/>
    <a:srgbClr val="1F2F53"/>
    <a:srgbClr val="081861"/>
    <a:srgbClr val="F3F3F3"/>
    <a:srgbClr val="F7D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10" autoAdjust="0"/>
    <p:restoredTop sz="92675" autoAdjust="0"/>
  </p:normalViewPr>
  <p:slideViewPr>
    <p:cSldViewPr snapToGrid="0" showGuides="1">
      <p:cViewPr varScale="1">
        <p:scale>
          <a:sx n="90" d="100"/>
          <a:sy n="90" d="100"/>
        </p:scale>
        <p:origin x="774" y="96"/>
      </p:cViewPr>
      <p:guideLst>
        <p:guide orient="horz" pos="3120"/>
        <p:guide pos="2880"/>
        <p:guide pos="502"/>
        <p:guide pos="5304"/>
      </p:guideLst>
    </p:cSldViewPr>
  </p:slideViewPr>
  <p:outlineViewPr>
    <p:cViewPr>
      <p:scale>
        <a:sx n="33" d="100"/>
        <a:sy n="33" d="100"/>
      </p:scale>
      <p:origin x="0" y="24216"/>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68" d="100"/>
          <a:sy n="68" d="100"/>
        </p:scale>
        <p:origin x="-2826" y="-120"/>
      </p:cViewPr>
      <p:guideLst>
        <p:guide orient="horz" pos="2883"/>
        <p:guide pos="2160"/>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4028844" cy="350057"/>
          </a:xfrm>
          <a:prstGeom prst="rect">
            <a:avLst/>
          </a:prstGeom>
        </p:spPr>
        <p:txBody>
          <a:bodyPr vert="horz" lIns="88127" tIns="44064" rIns="88127" bIns="44064" rtlCol="0"/>
          <a:lstStyle>
            <a:lvl1pPr algn="l">
              <a:defRPr sz="1200"/>
            </a:lvl1pPr>
          </a:lstStyle>
          <a:p>
            <a:endParaRPr lang="en-US" dirty="0"/>
          </a:p>
        </p:txBody>
      </p:sp>
      <p:sp>
        <p:nvSpPr>
          <p:cNvPr id="3" name="Date Placeholder 2"/>
          <p:cNvSpPr>
            <a:spLocks noGrp="1"/>
          </p:cNvSpPr>
          <p:nvPr>
            <p:ph type="dt" sz="quarter" idx="1"/>
          </p:nvPr>
        </p:nvSpPr>
        <p:spPr>
          <a:xfrm>
            <a:off x="5265540" y="6"/>
            <a:ext cx="4028844" cy="350057"/>
          </a:xfrm>
          <a:prstGeom prst="rect">
            <a:avLst/>
          </a:prstGeom>
        </p:spPr>
        <p:txBody>
          <a:bodyPr vert="horz" lIns="88127" tIns="44064" rIns="88127" bIns="44064" rtlCol="0"/>
          <a:lstStyle>
            <a:lvl1pPr algn="r">
              <a:defRPr sz="1200"/>
            </a:lvl1pPr>
          </a:lstStyle>
          <a:p>
            <a:fld id="{3A5AA367-18D1-4B2B-91AB-89A8FF0BD083}" type="datetimeFigureOut">
              <a:rPr lang="en-US" smtClean="0"/>
              <a:pPr/>
              <a:t>11/29/2018</a:t>
            </a:fld>
            <a:endParaRPr lang="en-US" dirty="0"/>
          </a:p>
        </p:txBody>
      </p:sp>
      <p:sp>
        <p:nvSpPr>
          <p:cNvPr id="4" name="Footer Placeholder 3"/>
          <p:cNvSpPr>
            <a:spLocks noGrp="1"/>
          </p:cNvSpPr>
          <p:nvPr>
            <p:ph type="ftr" sz="quarter" idx="2"/>
          </p:nvPr>
        </p:nvSpPr>
        <p:spPr>
          <a:xfrm>
            <a:off x="1" y="6659190"/>
            <a:ext cx="4028844" cy="350057"/>
          </a:xfrm>
          <a:prstGeom prst="rect">
            <a:avLst/>
          </a:prstGeom>
        </p:spPr>
        <p:txBody>
          <a:bodyPr vert="horz" lIns="88127" tIns="44064" rIns="88127" bIns="440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540" y="6659190"/>
            <a:ext cx="4028844" cy="350057"/>
          </a:xfrm>
          <a:prstGeom prst="rect">
            <a:avLst/>
          </a:prstGeom>
        </p:spPr>
        <p:txBody>
          <a:bodyPr vert="horz" lIns="88127" tIns="44064" rIns="88127" bIns="44064" rtlCol="0" anchor="b"/>
          <a:lstStyle>
            <a:lvl1pPr algn="r">
              <a:defRPr sz="1200"/>
            </a:lvl1pPr>
          </a:lstStyle>
          <a:p>
            <a:fld id="{BD5A2309-ED76-4C29-8DEA-08B3B46DBE01}" type="slidenum">
              <a:rPr lang="en-US" smtClean="0"/>
              <a:pPr/>
              <a:t>‹#›</a:t>
            </a:fld>
            <a:endParaRPr lang="en-US" dirty="0"/>
          </a:p>
        </p:txBody>
      </p:sp>
    </p:spTree>
    <p:extLst>
      <p:ext uri="{BB962C8B-B14F-4D97-AF65-F5344CB8AC3E}">
        <p14:creationId xmlns:p14="http://schemas.microsoft.com/office/powerpoint/2010/main" val="327233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7"/>
            <a:ext cx="4028844" cy="350057"/>
          </a:xfrm>
          <a:prstGeom prst="rect">
            <a:avLst/>
          </a:prstGeom>
        </p:spPr>
        <p:txBody>
          <a:bodyPr vert="horz" lIns="93138" tIns="46569" rIns="93138" bIns="46569" rtlCol="0"/>
          <a:lstStyle>
            <a:lvl1pPr algn="l">
              <a:defRPr sz="1200"/>
            </a:lvl1pPr>
          </a:lstStyle>
          <a:p>
            <a:pPr>
              <a:defRPr/>
            </a:pPr>
            <a:endParaRPr lang="en-US" dirty="0"/>
          </a:p>
        </p:txBody>
      </p:sp>
      <p:sp>
        <p:nvSpPr>
          <p:cNvPr id="3" name="Date Placeholder 2"/>
          <p:cNvSpPr>
            <a:spLocks noGrp="1"/>
          </p:cNvSpPr>
          <p:nvPr>
            <p:ph type="dt" idx="1"/>
          </p:nvPr>
        </p:nvSpPr>
        <p:spPr>
          <a:xfrm>
            <a:off x="5265541" y="7"/>
            <a:ext cx="4028844" cy="350057"/>
          </a:xfrm>
          <a:prstGeom prst="rect">
            <a:avLst/>
          </a:prstGeom>
        </p:spPr>
        <p:txBody>
          <a:bodyPr vert="horz" lIns="93138" tIns="46569" rIns="93138" bIns="46569" rtlCol="0"/>
          <a:lstStyle>
            <a:lvl1pPr algn="r">
              <a:defRPr sz="1200" smtClean="0"/>
            </a:lvl1pPr>
          </a:lstStyle>
          <a:p>
            <a:pPr>
              <a:defRPr/>
            </a:pPr>
            <a:fld id="{14747DF8-CE8F-4EA2-A19F-DA7EED162FF8}" type="datetimeFigureOut">
              <a:rPr lang="en-US"/>
              <a:pPr>
                <a:defRPr/>
              </a:pPr>
              <a:t>11/29/2018</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38" tIns="46569" rIns="93138" bIns="46569" rtlCol="0" anchor="ctr"/>
          <a:lstStyle/>
          <a:p>
            <a:pPr lvl="0"/>
            <a:endParaRPr lang="en-US" noProof="0" dirty="0"/>
          </a:p>
        </p:txBody>
      </p:sp>
      <p:sp>
        <p:nvSpPr>
          <p:cNvPr id="5" name="Notes Placeholder 4"/>
          <p:cNvSpPr>
            <a:spLocks noGrp="1"/>
          </p:cNvSpPr>
          <p:nvPr>
            <p:ph type="body" sz="quarter" idx="3"/>
          </p:nvPr>
        </p:nvSpPr>
        <p:spPr>
          <a:xfrm>
            <a:off x="930049" y="3330180"/>
            <a:ext cx="7436314" cy="3153984"/>
          </a:xfrm>
          <a:prstGeom prst="rect">
            <a:avLst/>
          </a:prstGeom>
        </p:spPr>
        <p:txBody>
          <a:bodyPr vert="horz" lIns="93138" tIns="46569" rIns="93138" bIns="4656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4" y="6659193"/>
            <a:ext cx="4028844" cy="350057"/>
          </a:xfrm>
          <a:prstGeom prst="rect">
            <a:avLst/>
          </a:prstGeom>
        </p:spPr>
        <p:txBody>
          <a:bodyPr vert="horz" lIns="93138" tIns="46569" rIns="93138" bIns="4656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5265541" y="6659193"/>
            <a:ext cx="4028844" cy="350057"/>
          </a:xfrm>
          <a:prstGeom prst="rect">
            <a:avLst/>
          </a:prstGeom>
        </p:spPr>
        <p:txBody>
          <a:bodyPr vert="horz" lIns="93138" tIns="46569" rIns="93138" bIns="46569" rtlCol="0" anchor="b"/>
          <a:lstStyle>
            <a:lvl1pPr algn="r">
              <a:defRPr sz="1200" smtClean="0"/>
            </a:lvl1pPr>
          </a:lstStyle>
          <a:p>
            <a:pPr>
              <a:defRPr/>
            </a:pPr>
            <a:fld id="{D31059DF-3C83-4274-B8E7-251153FC8101}" type="slidenum">
              <a:rPr lang="en-US"/>
              <a:pPr>
                <a:defRPr/>
              </a:pPr>
              <a:t>‹#›</a:t>
            </a:fld>
            <a:endParaRPr lang="en-US" dirty="0"/>
          </a:p>
        </p:txBody>
      </p:sp>
    </p:spTree>
    <p:extLst>
      <p:ext uri="{BB962C8B-B14F-4D97-AF65-F5344CB8AC3E}">
        <p14:creationId xmlns:p14="http://schemas.microsoft.com/office/powerpoint/2010/main" val="38954692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_DIKW_Pyramid"/><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normalizeH="0" baseline="0" dirty="0" smtClean="0">
                <a:solidFill>
                  <a:schemeClr val="tx1"/>
                </a:solidFill>
                <a:latin typeface="+mn-lt"/>
              </a:rPr>
              <a:t>Upcoming Charts:</a:t>
            </a:r>
          </a:p>
          <a:p>
            <a:endParaRPr lang="en-US" sz="1400" normalizeH="0" baseline="0" dirty="0" smtClean="0">
              <a:solidFill>
                <a:schemeClr val="tx1"/>
              </a:solidFill>
              <a:latin typeface="+mn-lt"/>
            </a:endParaRPr>
          </a:p>
          <a:p>
            <a:pPr lvl="0"/>
            <a:r>
              <a:rPr lang="en-US" sz="1400" normalizeH="0" baseline="0" dirty="0" smtClean="0">
                <a:solidFill>
                  <a:schemeClr val="tx1"/>
                </a:solidFill>
                <a:latin typeface="+mn-lt"/>
              </a:rPr>
              <a:t>1.  The Digital Exchange Context</a:t>
            </a:r>
            <a:br>
              <a:rPr lang="en-US" sz="1400" normalizeH="0" baseline="0" dirty="0" smtClean="0">
                <a:solidFill>
                  <a:schemeClr val="tx1"/>
                </a:solidFill>
                <a:latin typeface="+mn-lt"/>
              </a:rPr>
            </a:br>
            <a:r>
              <a:rPr lang="en-US" sz="1400" normalizeH="0" baseline="0" dirty="0" smtClean="0">
                <a:solidFill>
                  <a:schemeClr val="tx1"/>
                </a:solidFill>
                <a:latin typeface="+mn-lt"/>
              </a:rPr>
              <a:t>     </a:t>
            </a:r>
            <a:r>
              <a:rPr lang="en-US" sz="1400" b="0" normalizeH="0" baseline="0" dirty="0" smtClean="0">
                <a:solidFill>
                  <a:schemeClr val="tx1"/>
                </a:solidFill>
                <a:latin typeface="+mn-lt"/>
              </a:rPr>
              <a:t>Crossing the Buyer-Seller-User Boundaries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normalizeH="0" baseline="0" dirty="0" smtClean="0">
                <a:solidFill>
                  <a:schemeClr val="tx1"/>
                </a:solidFill>
                <a:effectLst>
                  <a:outerShdw blurRad="38100" dist="38100" dir="2700000" algn="tl">
                    <a:srgbClr val="000000">
                      <a:alpha val="43137"/>
                    </a:srgbClr>
                  </a:outerShdw>
                </a:effectLst>
                <a:latin typeface="+mn-lt"/>
              </a:rPr>
              <a:t>     How do we exchange digital artifacts using historical contracting-language from a document-based tradition?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2. </a:t>
            </a:r>
            <a:r>
              <a:rPr lang="en-US" sz="1400" normalizeH="0" baseline="0" dirty="0" smtClean="0">
                <a:solidFill>
                  <a:schemeClr val="tx1"/>
                </a:solidFill>
                <a:latin typeface="+mn-lt"/>
                <a:ea typeface="Times New Roman" panose="02020603050405020304" pitchFamily="18" charset="0"/>
              </a:rPr>
              <a:t>Problem Statement: Digital Artifact Conversion Occurs</a:t>
            </a:r>
          </a:p>
          <a:p>
            <a:pPr marL="0" indent="0" algn="l">
              <a:buNone/>
            </a:pPr>
            <a:r>
              <a:rPr lang="en-US" sz="1400" normalizeH="0" baseline="0" dirty="0" smtClean="0">
                <a:solidFill>
                  <a:schemeClr val="tx1"/>
                </a:solidFill>
                <a:latin typeface="+mn-lt"/>
                <a:ea typeface="Times New Roman" panose="02020603050405020304" pitchFamily="18" charset="0"/>
              </a:rPr>
              <a:t>    The World of  Data Item Descriptions (DID) &amp; Contract Data Requirements List (CDRL)</a:t>
            </a:r>
          </a:p>
          <a:p>
            <a:pPr marL="0" indent="0" algn="l">
              <a:buNone/>
            </a:pPr>
            <a:r>
              <a:rPr lang="en-US" sz="1400" normalizeH="0" baseline="0" dirty="0" smtClean="0">
                <a:solidFill>
                  <a:schemeClr val="tx1"/>
                </a:solidFill>
                <a:latin typeface="+mn-lt"/>
                <a:ea typeface="Times New Roman" panose="02020603050405020304" pitchFamily="18" charset="0"/>
              </a:rPr>
              <a:t>    “</a:t>
            </a:r>
            <a:r>
              <a:rPr lang="en-US" sz="1400" i="1" normalizeH="0" baseline="0" dirty="0" smtClean="0">
                <a:solidFill>
                  <a:schemeClr val="tx1"/>
                </a:solidFill>
                <a:latin typeface="+mn-lt"/>
                <a:ea typeface="Times New Roman" panose="02020603050405020304" pitchFamily="18" charset="0"/>
              </a:rPr>
              <a:t>The Cycle of Create and Recreate</a:t>
            </a:r>
            <a:r>
              <a:rPr lang="en-US" sz="1400" normalizeH="0" baseline="0" dirty="0" smtClean="0">
                <a:solidFill>
                  <a:schemeClr val="tx1"/>
                </a:solidFill>
                <a:latin typeface="+mn-lt"/>
                <a:ea typeface="Times New Roman" panose="02020603050405020304" pitchFamily="18" charset="0"/>
              </a:rPr>
              <a:t>”</a:t>
            </a:r>
            <a:endParaRPr lang="en-US" sz="1400" b="0" normalizeH="0" baseline="0" dirty="0" smtClean="0">
              <a:solidFill>
                <a:schemeClr val="tx1"/>
              </a:solidFill>
              <a:latin typeface="+mn-lt"/>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2</a:t>
            </a:fld>
            <a:endParaRPr lang="en-US" dirty="0"/>
          </a:p>
        </p:txBody>
      </p:sp>
    </p:spTree>
    <p:extLst>
      <p:ext uri="{BB962C8B-B14F-4D97-AF65-F5344CB8AC3E}">
        <p14:creationId xmlns:p14="http://schemas.microsoft.com/office/powerpoint/2010/main" val="428693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tx1"/>
                </a:solidFill>
                <a:latin typeface="+mn-lt"/>
                <a:ea typeface="Times New Roman" panose="02020603050405020304" pitchFamily="18" charset="0"/>
              </a:rPr>
              <a:t>Message: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smtClean="0">
                <a:solidFill>
                  <a:schemeClr val="tx1"/>
                </a:solidFill>
                <a:latin typeface="+mn-lt"/>
                <a:ea typeface="Times New Roman" panose="02020603050405020304" pitchFamily="18" charset="0"/>
              </a:rPr>
              <a:t>We have an opportunity to </a:t>
            </a:r>
            <a:r>
              <a:rPr lang="en-US" sz="1400" baseline="0" dirty="0" smtClean="0">
                <a:solidFill>
                  <a:schemeClr val="tx1"/>
                </a:solidFill>
                <a:latin typeface="+mn-lt"/>
                <a:ea typeface="Times New Roman" panose="02020603050405020304" pitchFamily="18" charset="0"/>
              </a:rPr>
              <a:t>a</a:t>
            </a:r>
            <a:r>
              <a:rPr lang="en-US" sz="1400" dirty="0" smtClean="0">
                <a:solidFill>
                  <a:schemeClr val="tx1"/>
                </a:solidFill>
                <a:latin typeface="+mn-lt"/>
                <a:ea typeface="Times New Roman" panose="02020603050405020304" pitchFamily="18" charset="0"/>
              </a:rPr>
              <a:t>utomate, synchronize, &amp; interactively access or exchange</a:t>
            </a:r>
            <a:r>
              <a:rPr lang="en-US" sz="1400" baseline="0" dirty="0" smtClean="0">
                <a:solidFill>
                  <a:schemeClr val="tx1"/>
                </a:solidFill>
                <a:latin typeface="+mn-lt"/>
                <a:ea typeface="Times New Roman" panose="02020603050405020304" pitchFamily="18" charset="0"/>
              </a:rPr>
              <a:t> </a:t>
            </a:r>
            <a:r>
              <a:rPr lang="en-US" sz="1400" dirty="0" smtClean="0">
                <a:solidFill>
                  <a:schemeClr val="tx1"/>
                </a:solidFill>
                <a:latin typeface="+mn-lt"/>
                <a:ea typeface="Times New Roman" panose="02020603050405020304" pitchFamily="18" charset="0"/>
              </a:rPr>
              <a:t>Digital Artifacts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1" dirty="0" smtClean="0">
                <a:solidFill>
                  <a:schemeClr val="tx1"/>
                </a:solidFill>
                <a:latin typeface="+mn-lt"/>
                <a:ea typeface="Times New Roman" panose="02020603050405020304" pitchFamily="18" charset="0"/>
              </a:rPr>
              <a:t>We Need to</a:t>
            </a:r>
            <a:r>
              <a:rPr lang="en-US" sz="1400" dirty="0" smtClean="0">
                <a:solidFill>
                  <a:schemeClr val="tx1"/>
                </a:solidFill>
                <a:latin typeface="+mn-lt"/>
                <a:ea typeface="Times New Roman" panose="02020603050405020304" pitchFamily="18" charset="0"/>
              </a:rPr>
              <a: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smtClean="0">
                <a:solidFill>
                  <a:schemeClr val="tx1"/>
                </a:solidFill>
                <a:latin typeface="+mn-lt"/>
                <a:ea typeface="Times New Roman" panose="02020603050405020304" pitchFamily="18" charset="0"/>
              </a:rPr>
              <a:t>Leverage the power of new digital technologies so digital</a:t>
            </a:r>
            <a:r>
              <a:rPr lang="en-US" sz="1400" baseline="0" dirty="0" smtClean="0">
                <a:solidFill>
                  <a:schemeClr val="tx1"/>
                </a:solidFill>
                <a:latin typeface="+mn-lt"/>
                <a:ea typeface="Times New Roman" panose="02020603050405020304" pitchFamily="18" charset="0"/>
              </a:rPr>
              <a:t> viewpoints can </a:t>
            </a:r>
            <a:r>
              <a:rPr lang="en-US" sz="1400" dirty="0" smtClean="0">
                <a:solidFill>
                  <a:schemeClr val="tx1"/>
                </a:solidFill>
                <a:latin typeface="+mn-lt"/>
                <a:ea typeface="Times New Roman" panose="02020603050405020304" pitchFamily="18" charset="0"/>
              </a:rPr>
              <a:t>convert</a:t>
            </a:r>
            <a:r>
              <a:rPr lang="en-US" sz="1400" baseline="0" dirty="0" smtClean="0">
                <a:solidFill>
                  <a:schemeClr val="tx1"/>
                </a:solidFill>
                <a:latin typeface="+mn-lt"/>
                <a:ea typeface="Times New Roman" panose="02020603050405020304" pitchFamily="18" charset="0"/>
              </a:rPr>
              <a:t> and exchange digital artifacts</a:t>
            </a:r>
            <a:endParaRPr lang="en-US" sz="1400" dirty="0" smtClean="0">
              <a:solidFill>
                <a:schemeClr val="tx1"/>
              </a:solidFill>
              <a:latin typeface="+mn-lt"/>
              <a:ea typeface="Times New Roman" panose="02020603050405020304" pitchFamily="18"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smtClean="0">
                <a:solidFill>
                  <a:schemeClr val="tx1"/>
                </a:solidFill>
                <a:latin typeface="+mn-lt"/>
                <a:ea typeface="Times New Roman" panose="02020603050405020304" pitchFamily="18" charset="0"/>
              </a:rPr>
              <a:t>Enrich the access</a:t>
            </a:r>
            <a:r>
              <a:rPr lang="en-US" sz="1400" baseline="0" dirty="0" smtClean="0">
                <a:solidFill>
                  <a:schemeClr val="tx1"/>
                </a:solidFill>
                <a:latin typeface="+mn-lt"/>
                <a:ea typeface="Times New Roman" panose="02020603050405020304" pitchFamily="18" charset="0"/>
              </a:rPr>
              <a:t> to models and data by using </a:t>
            </a:r>
            <a:r>
              <a:rPr lang="en-US" sz="1400" dirty="0" smtClean="0">
                <a:solidFill>
                  <a:schemeClr val="tx1"/>
                </a:solidFill>
                <a:latin typeface="+mn-lt"/>
                <a:ea typeface="Times New Roman" panose="02020603050405020304" pitchFamily="18" charset="0"/>
              </a:rPr>
              <a:t>digital views and leveraging</a:t>
            </a:r>
            <a:r>
              <a:rPr lang="en-US" sz="1400" baseline="0" dirty="0" smtClean="0">
                <a:solidFill>
                  <a:schemeClr val="tx1"/>
                </a:solidFill>
                <a:latin typeface="+mn-lt"/>
                <a:ea typeface="Times New Roman" panose="02020603050405020304" pitchFamily="18" charset="0"/>
              </a:rPr>
              <a:t> the capabilities of </a:t>
            </a:r>
            <a:r>
              <a:rPr lang="en-US" sz="1400" dirty="0" smtClean="0">
                <a:solidFill>
                  <a:schemeClr val="tx1"/>
                </a:solidFill>
                <a:latin typeface="+mn-lt"/>
                <a:ea typeface="Times New Roman" panose="02020603050405020304" pitchFamily="18" charset="0"/>
              </a:rPr>
              <a:t>multimedia and interactive</a:t>
            </a:r>
            <a:r>
              <a:rPr lang="en-US" sz="1400" baseline="0" dirty="0" smtClean="0">
                <a:solidFill>
                  <a:schemeClr val="tx1"/>
                </a:solidFill>
                <a:latin typeface="+mn-lt"/>
                <a:ea typeface="Times New Roman" panose="02020603050405020304" pitchFamily="18" charset="0"/>
              </a:rPr>
              <a:t> technologies</a:t>
            </a:r>
            <a:endParaRPr lang="en-US" sz="1400" dirty="0" smtClean="0">
              <a:solidFill>
                <a:schemeClr val="tx1"/>
              </a:solidFill>
              <a:latin typeface="+mn-lt"/>
              <a:ea typeface="Times New Roman" panose="02020603050405020304" pitchFamily="18"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smtClean="0">
                <a:solidFill>
                  <a:schemeClr val="tx1"/>
                </a:solidFill>
                <a:latin typeface="+mn-lt"/>
                <a:ea typeface="Times New Roman" panose="02020603050405020304" pitchFamily="18" charset="0"/>
              </a:rPr>
              <a:t>Define</a:t>
            </a:r>
            <a:r>
              <a:rPr lang="en-US" sz="1400" baseline="0" dirty="0" smtClean="0">
                <a:solidFill>
                  <a:schemeClr val="tx1"/>
                </a:solidFill>
                <a:latin typeface="+mn-lt"/>
                <a:ea typeface="Times New Roman" panose="02020603050405020304" pitchFamily="18" charset="0"/>
              </a:rPr>
              <a:t> a conventional approach to encapsulate and share professionals’ </a:t>
            </a:r>
            <a:r>
              <a:rPr lang="en-US" sz="1400" dirty="0" smtClean="0">
                <a:solidFill>
                  <a:schemeClr val="tx1"/>
                </a:solidFill>
                <a:latin typeface="+mn-lt"/>
                <a:ea typeface="Times New Roman" panose="02020603050405020304" pitchFamily="18" charset="0"/>
              </a:rPr>
              <a:t>DIKW</a:t>
            </a:r>
            <a:r>
              <a:rPr lang="en-US" sz="1400" baseline="0" dirty="0" smtClean="0">
                <a:solidFill>
                  <a:schemeClr val="tx1"/>
                </a:solidFill>
                <a:latin typeface="+mn-lt"/>
                <a:ea typeface="Times New Roman" panose="02020603050405020304" pitchFamily="18" charset="0"/>
              </a:rPr>
              <a:t> in digital artifacts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aseline="0" dirty="0" smtClean="0">
                <a:solidFill>
                  <a:schemeClr val="tx1"/>
                </a:solidFill>
                <a:latin typeface="+mn-lt"/>
                <a:ea typeface="Times New Roman" panose="02020603050405020304" pitchFamily="18" charset="0"/>
              </a:rPr>
              <a:t>Consider trade-offs for Accessing versus Exchanging digital artifacts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1" dirty="0" smtClean="0">
                <a:solidFill>
                  <a:schemeClr val="tx1"/>
                </a:solidFill>
                <a:latin typeface="+mn-lt"/>
                <a:ea typeface="Times New Roman" panose="02020603050405020304" pitchFamily="18" charset="0"/>
              </a:rPr>
              <a:t>Take-away</a:t>
            </a:r>
            <a:r>
              <a:rPr lang="en-US" sz="1400" dirty="0" smtClean="0">
                <a:solidFill>
                  <a:schemeClr val="tx1"/>
                </a:solidFill>
                <a:latin typeface="+mn-lt"/>
                <a:ea typeface="Times New Roman" panose="02020603050405020304" pitchFamily="18" charset="0"/>
              </a:rPr>
              <a:t>:  Once we agree</a:t>
            </a:r>
            <a:r>
              <a:rPr lang="en-US" sz="1400" baseline="0" dirty="0" smtClean="0">
                <a:solidFill>
                  <a:schemeClr val="tx1"/>
                </a:solidFill>
                <a:latin typeface="+mn-lt"/>
                <a:ea typeface="Times New Roman" panose="02020603050405020304" pitchFamily="18" charset="0"/>
              </a:rPr>
              <a:t> on conventional ways to share digital artifacts, we can avoid the create and recreate cycle</a:t>
            </a: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11</a:t>
            </a:fld>
            <a:endParaRPr lang="en-US" dirty="0"/>
          </a:p>
        </p:txBody>
      </p:sp>
    </p:spTree>
    <p:extLst>
      <p:ext uri="{BB962C8B-B14F-4D97-AF65-F5344CB8AC3E}">
        <p14:creationId xmlns:p14="http://schemas.microsoft.com/office/powerpoint/2010/main" val="269926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Bef>
                <a:spcPts val="0"/>
              </a:spcBef>
              <a:spcAft>
                <a:spcPts val="0"/>
              </a:spcAft>
            </a:pPr>
            <a:r>
              <a:rPr lang="en-US" sz="1800" dirty="0" smtClean="0">
                <a:solidFill>
                  <a:schemeClr val="tx1"/>
                </a:solidFill>
                <a:latin typeface="+mn-lt"/>
                <a:ea typeface="Times New Roman" panose="02020603050405020304" pitchFamily="18" charset="0"/>
              </a:rPr>
              <a:t>Primary Goal of Digital Engineering Information Exchange Working Group:  </a:t>
            </a:r>
          </a:p>
          <a:p>
            <a:pPr lvl="1">
              <a:spcBef>
                <a:spcPts val="0"/>
              </a:spcBef>
              <a:spcAft>
                <a:spcPts val="0"/>
              </a:spcAft>
            </a:pPr>
            <a:r>
              <a:rPr lang="en-US" sz="1600" dirty="0" smtClean="0">
                <a:solidFill>
                  <a:schemeClr val="tx1"/>
                </a:solidFill>
                <a:latin typeface="+mn-lt"/>
                <a:ea typeface="Times New Roman" panose="02020603050405020304" pitchFamily="18" charset="0"/>
              </a:rPr>
              <a:t>To Identify conventional ways to define, request, offer and exchange graphical and non-graphical engineering information between buyers, suppliers, and disciplines across the systems life cycle. </a:t>
            </a:r>
          </a:p>
          <a:p>
            <a:pPr lvl="1">
              <a:spcBef>
                <a:spcPts val="0"/>
              </a:spcBef>
              <a:spcAft>
                <a:spcPts val="0"/>
              </a:spcAft>
            </a:pPr>
            <a:endParaRPr lang="en-US" sz="1600" dirty="0" smtClean="0">
              <a:solidFill>
                <a:schemeClr val="tx1"/>
              </a:solidFill>
              <a:latin typeface="+mn-lt"/>
              <a:ea typeface="Times New Roman" panose="02020603050405020304" pitchFamily="18" charset="0"/>
            </a:endParaRPr>
          </a:p>
          <a:p>
            <a:r>
              <a:rPr lang="en-US" sz="1800" dirty="0" smtClean="0">
                <a:solidFill>
                  <a:schemeClr val="tx1"/>
                </a:solidFill>
                <a:latin typeface="+mn-lt"/>
              </a:rPr>
              <a:t>Products:</a:t>
            </a:r>
          </a:p>
          <a:p>
            <a:pPr marL="627063" lvl="1"/>
            <a:r>
              <a:rPr lang="en-US" sz="1600" b="1" dirty="0" smtClean="0">
                <a:solidFill>
                  <a:schemeClr val="tx1"/>
                </a:solidFill>
                <a:latin typeface="+mn-lt"/>
              </a:rPr>
              <a:t>Digital Artifacts List (DAL)</a:t>
            </a:r>
            <a:r>
              <a:rPr lang="en-US" sz="1600" dirty="0" smtClean="0">
                <a:solidFill>
                  <a:schemeClr val="tx1"/>
                </a:solidFill>
                <a:latin typeface="+mn-lt"/>
              </a:rPr>
              <a:t>: A List of defined Digital Artifacts to acquire or procure</a:t>
            </a:r>
          </a:p>
          <a:p>
            <a:pPr marL="627063" lvl="1"/>
            <a:r>
              <a:rPr lang="en-US" sz="1400" b="1" dirty="0" smtClean="0">
                <a:solidFill>
                  <a:schemeClr val="tx1"/>
                </a:solidFill>
                <a:latin typeface="+mn-lt"/>
              </a:rPr>
              <a:t>Need Volunteers</a:t>
            </a:r>
            <a:r>
              <a:rPr lang="en-US" sz="1400" dirty="0" smtClean="0">
                <a:solidFill>
                  <a:schemeClr val="tx1"/>
                </a:solidFill>
                <a:latin typeface="+mn-lt"/>
              </a:rPr>
              <a:t>: </a:t>
            </a:r>
            <a:r>
              <a:rPr lang="en-US" sz="1400" b="1" i="1" dirty="0" smtClean="0">
                <a:solidFill>
                  <a:schemeClr val="tx1"/>
                </a:solidFill>
                <a:latin typeface="+mn-lt"/>
              </a:rPr>
              <a:t>Systems engineers </a:t>
            </a:r>
            <a:r>
              <a:rPr lang="en-US" sz="1400" dirty="0" smtClean="0">
                <a:solidFill>
                  <a:schemeClr val="tx1"/>
                </a:solidFill>
                <a:latin typeface="+mn-lt"/>
              </a:rPr>
              <a:t>to define digital artifacts required for 15288 audits &amp; reviews</a:t>
            </a:r>
          </a:p>
          <a:p>
            <a:pPr marL="627063" lvl="2" indent="-285750"/>
            <a:endParaRPr lang="en-US" sz="1400" dirty="0" smtClean="0">
              <a:solidFill>
                <a:schemeClr val="tx1"/>
              </a:solidFill>
              <a:latin typeface="+mn-lt"/>
            </a:endParaRPr>
          </a:p>
          <a:p>
            <a:pPr marL="627063" lvl="1" indent="0">
              <a:buFont typeface="Arial" panose="020B0604020202020204" pitchFamily="34" charset="0"/>
              <a:buNone/>
            </a:pPr>
            <a:r>
              <a:rPr lang="en-US" sz="1600" b="1" dirty="0" smtClean="0">
                <a:solidFill>
                  <a:schemeClr val="tx1"/>
                </a:solidFill>
                <a:latin typeface="+mn-lt"/>
              </a:rPr>
              <a:t>DEIX Model</a:t>
            </a:r>
            <a:r>
              <a:rPr lang="en-US" sz="1600" dirty="0" smtClean="0">
                <a:solidFill>
                  <a:schemeClr val="tx1"/>
                </a:solidFill>
                <a:latin typeface="+mn-lt"/>
              </a:rPr>
              <a:t>: A set of models and descriptions of important concepts to exchange digital artifacts</a:t>
            </a:r>
          </a:p>
          <a:p>
            <a:pPr marL="627063" lvl="1" indent="0">
              <a:buFont typeface="Arial" panose="020B0604020202020204" pitchFamily="34" charset="0"/>
              <a:buNone/>
            </a:pPr>
            <a:r>
              <a:rPr lang="en-US" sz="1400" b="1" dirty="0" smtClean="0">
                <a:solidFill>
                  <a:schemeClr val="tx1"/>
                </a:solidFill>
                <a:latin typeface="+mn-lt"/>
              </a:rPr>
              <a:t>Need Volunteers</a:t>
            </a:r>
            <a:r>
              <a:rPr lang="en-US" sz="1400" dirty="0" smtClean="0">
                <a:solidFill>
                  <a:schemeClr val="tx1"/>
                </a:solidFill>
                <a:latin typeface="+mn-lt"/>
              </a:rPr>
              <a:t>: </a:t>
            </a:r>
            <a:r>
              <a:rPr lang="en-US" sz="1400" b="1" i="1" dirty="0" smtClean="0">
                <a:solidFill>
                  <a:schemeClr val="tx1"/>
                </a:solidFill>
                <a:latin typeface="+mn-lt"/>
              </a:rPr>
              <a:t>Modelers</a:t>
            </a:r>
            <a:r>
              <a:rPr lang="en-US" sz="1400" dirty="0" smtClean="0">
                <a:solidFill>
                  <a:schemeClr val="tx1"/>
                </a:solidFill>
                <a:latin typeface="+mn-lt"/>
              </a:rPr>
              <a:t> to define &amp; model aspects of the DE information exchange concepts</a:t>
            </a:r>
          </a:p>
          <a:p>
            <a:pPr marL="627063" lvl="2" indent="-285750"/>
            <a:endParaRPr lang="en-US" sz="1400" dirty="0" smtClean="0">
              <a:solidFill>
                <a:schemeClr val="tx1"/>
              </a:solidFill>
              <a:latin typeface="+mn-lt"/>
            </a:endParaRPr>
          </a:p>
          <a:p>
            <a:pPr marL="627063" lvl="1"/>
            <a:r>
              <a:rPr lang="en-US" sz="1600" b="1" dirty="0" smtClean="0">
                <a:solidFill>
                  <a:schemeClr val="tx1"/>
                </a:solidFill>
                <a:latin typeface="+mn-lt"/>
              </a:rPr>
              <a:t>DEIX Encyclopedia/Wikipedia: </a:t>
            </a:r>
            <a:r>
              <a:rPr lang="en-US" sz="1600" dirty="0" smtClean="0">
                <a:solidFill>
                  <a:schemeClr val="tx1"/>
                </a:solidFill>
                <a:latin typeface="+mn-lt"/>
              </a:rPr>
              <a:t>Entries on core DEIX concepts</a:t>
            </a:r>
          </a:p>
          <a:p>
            <a:pPr marL="627063" lvl="1"/>
            <a:r>
              <a:rPr lang="en-US" sz="1400" b="1" dirty="0" smtClean="0">
                <a:solidFill>
                  <a:schemeClr val="tx1"/>
                </a:solidFill>
                <a:latin typeface="+mn-lt"/>
              </a:rPr>
              <a:t>Need Volunteers</a:t>
            </a:r>
            <a:r>
              <a:rPr lang="en-US" sz="1400" dirty="0" smtClean="0">
                <a:solidFill>
                  <a:schemeClr val="tx1"/>
                </a:solidFill>
                <a:latin typeface="+mn-lt"/>
              </a:rPr>
              <a:t>: </a:t>
            </a:r>
            <a:r>
              <a:rPr lang="en-US" sz="1400" b="1" i="1" dirty="0" smtClean="0">
                <a:solidFill>
                  <a:schemeClr val="tx1"/>
                </a:solidFill>
                <a:latin typeface="+mn-lt"/>
              </a:rPr>
              <a:t>Writers</a:t>
            </a:r>
            <a:r>
              <a:rPr lang="en-US" sz="1400" dirty="0" smtClean="0">
                <a:solidFill>
                  <a:schemeClr val="tx1"/>
                </a:solidFill>
                <a:latin typeface="+mn-lt"/>
              </a:rPr>
              <a:t> to write encyclopedia entries on relevant concepts</a:t>
            </a:r>
          </a:p>
          <a:p>
            <a:pPr marL="627063" lvl="2" indent="-285750">
              <a:buNone/>
            </a:pPr>
            <a:endParaRPr lang="en-US" sz="1400" dirty="0" smtClean="0">
              <a:solidFill>
                <a:schemeClr val="tx1"/>
              </a:solidFill>
              <a:latin typeface="+mn-lt"/>
            </a:endParaRPr>
          </a:p>
          <a:p>
            <a:pPr marL="627063" lvl="1"/>
            <a:r>
              <a:rPr lang="en-US" sz="1600" b="1" dirty="0" smtClean="0">
                <a:solidFill>
                  <a:schemeClr val="tx1"/>
                </a:solidFill>
                <a:latin typeface="+mn-lt"/>
              </a:rPr>
              <a:t>DEIX Framework of Standards</a:t>
            </a:r>
            <a:r>
              <a:rPr lang="en-US" sz="1600" dirty="0" smtClean="0">
                <a:solidFill>
                  <a:schemeClr val="tx1"/>
                </a:solidFill>
                <a:latin typeface="+mn-lt"/>
              </a:rPr>
              <a:t>: Diagrams &amp; descriptions of existing related standards</a:t>
            </a:r>
          </a:p>
          <a:p>
            <a:pPr marL="627063" lvl="2"/>
            <a:r>
              <a:rPr lang="en-US" sz="1400" b="1" dirty="0" smtClean="0">
                <a:solidFill>
                  <a:schemeClr val="tx1"/>
                </a:solidFill>
                <a:latin typeface="+mn-lt"/>
              </a:rPr>
              <a:t>Need Volunteers</a:t>
            </a:r>
            <a:r>
              <a:rPr lang="en-US" sz="1400" dirty="0" smtClean="0">
                <a:solidFill>
                  <a:schemeClr val="tx1"/>
                </a:solidFill>
                <a:latin typeface="+mn-lt"/>
              </a:rPr>
              <a:t>:  </a:t>
            </a:r>
            <a:r>
              <a:rPr lang="en-US" sz="1400" b="1" i="1" dirty="0" smtClean="0">
                <a:solidFill>
                  <a:schemeClr val="tx1"/>
                </a:solidFill>
                <a:latin typeface="+mn-lt"/>
              </a:rPr>
              <a:t>Researchers</a:t>
            </a:r>
            <a:r>
              <a:rPr lang="en-US" sz="1400" dirty="0" smtClean="0">
                <a:solidFill>
                  <a:schemeClr val="tx1"/>
                </a:solidFill>
                <a:latin typeface="+mn-lt"/>
              </a:rPr>
              <a:t> to research, catalog, and perform gap analysis of related standards</a:t>
            </a:r>
          </a:p>
          <a:p>
            <a:endParaRPr lang="en-US" dirty="0">
              <a:solidFill>
                <a:schemeClr val="tx1"/>
              </a:solidFill>
              <a:latin typeface="+mn-lt"/>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12</a:t>
            </a:fld>
            <a:endParaRPr lang="en-US" dirty="0"/>
          </a:p>
        </p:txBody>
      </p:sp>
    </p:spTree>
    <p:extLst>
      <p:ext uri="{BB962C8B-B14F-4D97-AF65-F5344CB8AC3E}">
        <p14:creationId xmlns:p14="http://schemas.microsoft.com/office/powerpoint/2010/main" val="226056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pPr>
              <a:defRPr/>
            </a:pPr>
            <a:fld id="{562F509A-8691-47BC-BFBA-E01557DF7AC3}" type="slidenum">
              <a:rPr lang="en-US">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391933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solidFill>
                  <a:schemeClr val="tx1"/>
                </a:solidFill>
              </a:rPr>
              <a:t>If you have follow up questions</a:t>
            </a:r>
            <a:r>
              <a:rPr lang="en-US" sz="1600" b="1" baseline="0" dirty="0" smtClean="0">
                <a:solidFill>
                  <a:schemeClr val="tx1"/>
                </a:solidFill>
              </a:rPr>
              <a:t> or concerns, our contact information is listed here.</a:t>
            </a:r>
            <a:endParaRPr lang="en-US" sz="1600" b="1" dirty="0">
              <a:solidFill>
                <a:schemeClr val="tx1"/>
              </a:solidFill>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14</a:t>
            </a:fld>
            <a:endParaRPr lang="en-US" dirty="0"/>
          </a:p>
        </p:txBody>
      </p:sp>
    </p:spTree>
    <p:extLst>
      <p:ext uri="{BB962C8B-B14F-4D97-AF65-F5344CB8AC3E}">
        <p14:creationId xmlns:p14="http://schemas.microsoft.com/office/powerpoint/2010/main" val="52931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90000"/>
              </a:lnSpc>
              <a:spcBef>
                <a:spcPct val="0"/>
              </a:spcBef>
              <a:spcAft>
                <a:spcPct val="350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rPr>
              <a:t>Message:</a:t>
            </a:r>
            <a:r>
              <a:rPr lang="en-US" sz="1400" b="1" baseline="0" dirty="0" smtClean="0">
                <a:solidFill>
                  <a:schemeClr val="tx1"/>
                </a:solidFill>
                <a:effectLst>
                  <a:outerShdw blurRad="38100" dist="38100" dir="2700000" algn="tl">
                    <a:srgbClr val="000000">
                      <a:alpha val="43137"/>
                    </a:srgbClr>
                  </a:outerShdw>
                </a:effectLst>
                <a:latin typeface="+mn-lt"/>
              </a:rPr>
              <a:t>  </a:t>
            </a:r>
          </a:p>
          <a:p>
            <a:pPr marL="285750" marR="0" lvl="0" indent="-285750" algn="l" defTabSz="914400" rtl="0" eaLnBrk="0" fontAlgn="base" latinLnBrk="0" hangingPunct="0">
              <a:lnSpc>
                <a:spcPct val="90000"/>
              </a:lnSpc>
              <a:spcBef>
                <a:spcPct val="0"/>
              </a:spcBef>
              <a:spcAft>
                <a:spcPct val="35000"/>
              </a:spcAft>
              <a:buClrTx/>
              <a:buSzTx/>
              <a:buFont typeface="Arial" panose="020B0604020202020204" pitchFamily="34" charset="0"/>
              <a:buChar char="•"/>
              <a:tabLst/>
              <a:defRPr/>
            </a:pPr>
            <a:r>
              <a:rPr lang="en-US" sz="1400" b="0" dirty="0" smtClean="0">
                <a:solidFill>
                  <a:schemeClr val="tx1"/>
                </a:solidFill>
                <a:latin typeface="+mn-lt"/>
                <a:ea typeface="Times New Roman" panose="02020603050405020304" pitchFamily="18" charset="0"/>
              </a:rPr>
              <a:t>There is an unwanted</a:t>
            </a:r>
            <a:r>
              <a:rPr lang="en-US" sz="1400" b="0" baseline="0" dirty="0" smtClean="0">
                <a:solidFill>
                  <a:schemeClr val="tx1"/>
                </a:solidFill>
                <a:latin typeface="+mn-lt"/>
                <a:ea typeface="Times New Roman" panose="02020603050405020304" pitchFamily="18" charset="0"/>
              </a:rPr>
              <a:t> Digital Artifact Conversions that repeatedly occurs in our current system</a:t>
            </a:r>
            <a:endParaRPr lang="en-US" sz="1400" b="0" dirty="0" smtClean="0">
              <a:solidFill>
                <a:schemeClr val="tx1"/>
              </a:solidFill>
              <a:latin typeface="+mn-lt"/>
              <a:ea typeface="Times New Roman" panose="02020603050405020304" pitchFamily="18" charset="0"/>
            </a:endParaRPr>
          </a:p>
          <a:p>
            <a:pPr marL="285750" marR="0" lvl="0" indent="-285750" algn="l" defTabSz="914400" rtl="0" eaLnBrk="0" fontAlgn="base" latinLnBrk="0" hangingPunct="0">
              <a:lnSpc>
                <a:spcPct val="90000"/>
              </a:lnSpc>
              <a:spcBef>
                <a:spcPct val="0"/>
              </a:spcBef>
              <a:spcAft>
                <a:spcPct val="35000"/>
              </a:spcAft>
              <a:buClrTx/>
              <a:buSzTx/>
              <a:buFont typeface="Arial" panose="020B0604020202020204" pitchFamily="34" charset="0"/>
              <a:buChar char="•"/>
              <a:tabLst/>
              <a:defRPr/>
            </a:pPr>
            <a:r>
              <a:rPr lang="en-US" sz="1400" b="0" baseline="0" dirty="0" smtClean="0">
                <a:solidFill>
                  <a:schemeClr val="tx1"/>
                </a:solidFill>
                <a:effectLst/>
                <a:latin typeface="+mn-lt"/>
              </a:rPr>
              <a:t>The redundancy and rework increases cost and time across the entire supply chain</a:t>
            </a:r>
            <a:endParaRPr lang="en-US" sz="1400" b="0" dirty="0" smtClean="0">
              <a:solidFill>
                <a:schemeClr val="tx1"/>
              </a:solidFill>
              <a:effectLst/>
              <a:latin typeface="+mn-lt"/>
            </a:endParaRPr>
          </a:p>
          <a:p>
            <a:pPr marL="285750" marR="0" lvl="0" indent="-285750" algn="l" defTabSz="914400" rtl="0" eaLnBrk="0" fontAlgn="base" latinLnBrk="0" hangingPunct="0">
              <a:lnSpc>
                <a:spcPct val="90000"/>
              </a:lnSpc>
              <a:spcBef>
                <a:spcPct val="0"/>
              </a:spcBef>
              <a:spcAft>
                <a:spcPct val="35000"/>
              </a:spcAft>
              <a:buClrTx/>
              <a:buSzTx/>
              <a:buFont typeface="Arial" panose="020B0604020202020204" pitchFamily="34" charset="0"/>
              <a:buChar char="•"/>
              <a:tabLst/>
              <a:defRPr/>
            </a:pPr>
            <a:r>
              <a:rPr lang="en-US" sz="1400" b="0" baseline="0" dirty="0" smtClean="0">
                <a:solidFill>
                  <a:schemeClr val="tx1"/>
                </a:solidFill>
                <a:latin typeface="+mn-lt"/>
              </a:rPr>
              <a:t>When you multiply that by every conversion in a global supply chain and across each systems’ lifespan, then you have gross inefficacies</a:t>
            </a:r>
            <a:endParaRPr lang="en-US" sz="1600" b="0" baseline="0"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3</a:t>
            </a:fld>
            <a:endParaRPr lang="en-US" dirty="0"/>
          </a:p>
        </p:txBody>
      </p:sp>
    </p:spTree>
    <p:extLst>
      <p:ext uri="{BB962C8B-B14F-4D97-AF65-F5344CB8AC3E}">
        <p14:creationId xmlns:p14="http://schemas.microsoft.com/office/powerpoint/2010/main" val="362252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smtClean="0">
                <a:solidFill>
                  <a:schemeClr val="tx1"/>
                </a:solidFill>
                <a:latin typeface="+mn-lt"/>
                <a:ea typeface="Times New Roman" panose="02020603050405020304" pitchFamily="18" charset="0"/>
              </a:rPr>
              <a:t>Message: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dirty="0" smtClean="0">
                <a:solidFill>
                  <a:schemeClr val="tx1"/>
                </a:solidFill>
                <a:latin typeface="+mn-lt"/>
                <a:ea typeface="Times New Roman" panose="02020603050405020304" pitchFamily="18" charset="0"/>
              </a:rPr>
              <a:t>Despite advances in the digital era, when we currently ask for </a:t>
            </a:r>
            <a:r>
              <a:rPr lang="en-US" sz="1400" b="0" baseline="0" dirty="0" smtClean="0">
                <a:solidFill>
                  <a:schemeClr val="tx1"/>
                </a:solidFill>
                <a:effectLst/>
                <a:latin typeface="+mn-lt"/>
              </a:rPr>
              <a:t>digital artifacts senders convert them from the their digital environment to a transport format then we convert them back to the requesters’ digital environment</a:t>
            </a:r>
            <a:endParaRPr lang="en-US" sz="1400" b="0" dirty="0" smtClean="0">
              <a:solidFill>
                <a:schemeClr val="tx1"/>
              </a:solidFill>
              <a:latin typeface="+mn-lt"/>
              <a:ea typeface="Times New Roman" panose="02020603050405020304" pitchFamily="18" charset="0"/>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0" dirty="0" smtClean="0">
                <a:solidFill>
                  <a:schemeClr val="tx1"/>
                </a:solidFill>
                <a:latin typeface="+mn-lt"/>
              </a:rPr>
              <a:t> It occurs between</a:t>
            </a:r>
            <a:r>
              <a:rPr lang="en-US" sz="1400" b="0" baseline="0" dirty="0" smtClean="0">
                <a:solidFill>
                  <a:schemeClr val="tx1"/>
                </a:solidFill>
                <a:latin typeface="+mn-lt"/>
              </a:rPr>
              <a:t> Suppliers and Buys’ digital environments</a:t>
            </a:r>
          </a:p>
          <a:p>
            <a:pPr marL="342900" lvl="0" indent="-342900">
              <a:buFont typeface="Arial" panose="020B0604020202020204" pitchFamily="34" charset="0"/>
              <a:buChar char="•"/>
            </a:pPr>
            <a:r>
              <a:rPr lang="en-US" sz="1400" b="0" baseline="0" dirty="0" smtClean="0">
                <a:solidFill>
                  <a:schemeClr val="tx1"/>
                </a:solidFill>
                <a:latin typeface="+mn-lt"/>
              </a:rPr>
              <a:t>It occurs between technical disciplines’ computer aided technologies (CAx)</a:t>
            </a:r>
          </a:p>
          <a:p>
            <a:pPr marL="342900" lvl="0" indent="-342900">
              <a:buFont typeface="Arial" panose="020B0604020202020204" pitchFamily="34" charset="0"/>
              <a:buChar char="•"/>
            </a:pPr>
            <a:r>
              <a:rPr lang="en-US" sz="1400" b="0" baseline="0" dirty="0" smtClean="0">
                <a:solidFill>
                  <a:schemeClr val="tx1"/>
                </a:solidFill>
                <a:latin typeface="+mn-lt"/>
              </a:rPr>
              <a:t>It occurs between business functions’ specialized enterprise information systems</a:t>
            </a:r>
          </a:p>
          <a:p>
            <a:pPr marL="0" lvl="0" indent="0">
              <a:buFont typeface="Arial" panose="020B0604020202020204" pitchFamily="34" charset="0"/>
              <a:buNone/>
            </a:pPr>
            <a:endParaRPr lang="en-US" sz="1400" b="0" baseline="0" dirty="0" smtClean="0">
              <a:solidFill>
                <a:schemeClr val="tx1"/>
              </a:solidFill>
              <a:latin typeface="+mn-lt"/>
            </a:endParaRPr>
          </a:p>
          <a:p>
            <a:pPr marL="0" lvl="0" indent="0">
              <a:buFont typeface="Arial" panose="020B0604020202020204" pitchFamily="34" charset="0"/>
              <a:buNone/>
            </a:pPr>
            <a:r>
              <a:rPr lang="en-US" sz="1600" b="1" baseline="0" dirty="0" smtClean="0">
                <a:solidFill>
                  <a:schemeClr val="tx1"/>
                </a:solidFill>
                <a:latin typeface="+mn-lt"/>
              </a:rPr>
              <a:t>What if, </a:t>
            </a:r>
            <a:r>
              <a:rPr lang="en-US" sz="1400" b="0" baseline="0" dirty="0" smtClean="0">
                <a:solidFill>
                  <a:schemeClr val="tx1"/>
                </a:solidFill>
                <a:latin typeface="+mn-lt"/>
              </a:rPr>
              <a:t>we had a standard convention for requesting, offering, and exchanging digital artifacts in a seamless fashion</a:t>
            </a:r>
          </a:p>
          <a:p>
            <a:pPr marL="0" lvl="0" indent="0">
              <a:buFont typeface="Arial" panose="020B0604020202020204" pitchFamily="34" charset="0"/>
              <a:buNone/>
            </a:pPr>
            <a:endParaRPr lang="en-US" sz="1200" b="0" baseline="0" dirty="0" smtClean="0">
              <a:latin typeface="+mn-lt"/>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4</a:t>
            </a:fld>
            <a:endParaRPr lang="en-US" dirty="0"/>
          </a:p>
        </p:txBody>
      </p:sp>
    </p:spTree>
    <p:extLst>
      <p:ext uri="{BB962C8B-B14F-4D97-AF65-F5344CB8AC3E}">
        <p14:creationId xmlns:p14="http://schemas.microsoft.com/office/powerpoint/2010/main" val="205279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u="sng" dirty="0" smtClean="0">
                <a:solidFill>
                  <a:schemeClr val="tx1"/>
                </a:solidFill>
                <a:latin typeface="+mn-lt"/>
              </a:rPr>
              <a:t>Upcoming Chart:</a:t>
            </a:r>
          </a:p>
          <a:p>
            <a:endParaRPr lang="en-US" sz="1400" dirty="0" smtClean="0">
              <a:solidFill>
                <a:schemeClr val="tx1"/>
              </a:solidFill>
              <a:latin typeface="+mn-lt"/>
            </a:endParaRPr>
          </a:p>
          <a:p>
            <a:r>
              <a:rPr lang="en-US" sz="1400" dirty="0" smtClean="0">
                <a:solidFill>
                  <a:schemeClr val="tx1"/>
                </a:solidFill>
                <a:latin typeface="+mn-lt"/>
              </a:rPr>
              <a:t>The Computer Aided Conversion: From Digital Artifact to Stakeholder Wisdom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rPr>
              <a:t>Digital</a:t>
            </a:r>
            <a:r>
              <a:rPr lang="en-US" sz="1400" b="1" baseline="0" dirty="0" smtClean="0">
                <a:solidFill>
                  <a:schemeClr val="tx1"/>
                </a:solidFill>
                <a:effectLst>
                  <a:outerShdw blurRad="38100" dist="38100" dir="2700000" algn="tl">
                    <a:srgbClr val="000000">
                      <a:alpha val="43137"/>
                    </a:srgbClr>
                  </a:outerShdw>
                </a:effectLst>
                <a:latin typeface="+mn-lt"/>
              </a:rPr>
              <a:t> Artifact to Software Enabled </a:t>
            </a:r>
            <a:r>
              <a:rPr lang="en-US" sz="1400" b="1" dirty="0" smtClean="0">
                <a:solidFill>
                  <a:schemeClr val="tx1"/>
                </a:solidFill>
                <a:effectLst>
                  <a:outerShdw blurRad="38100" dist="38100" dir="2700000" algn="tl">
                    <a:srgbClr val="000000">
                      <a:alpha val="43137"/>
                    </a:srgbClr>
                  </a:outerShdw>
                </a:effectLst>
                <a:latin typeface="+mn-lt"/>
              </a:rPr>
              <a:t>Digital Viewpoint to Interactive Digital View</a:t>
            </a:r>
            <a:endParaRPr lang="en-US" sz="1400" dirty="0" smtClean="0">
              <a:solidFill>
                <a:schemeClr val="tx1"/>
              </a:solidFill>
              <a:latin typeface="+mn-lt"/>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5</a:t>
            </a:fld>
            <a:endParaRPr lang="en-US" dirty="0"/>
          </a:p>
        </p:txBody>
      </p:sp>
    </p:spTree>
    <p:extLst>
      <p:ext uri="{BB962C8B-B14F-4D97-AF65-F5344CB8AC3E}">
        <p14:creationId xmlns:p14="http://schemas.microsoft.com/office/powerpoint/2010/main" val="577264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1" dirty="0" smtClean="0">
                <a:solidFill>
                  <a:schemeClr val="tx1"/>
                </a:solidFill>
                <a:effectLst>
                  <a:outerShdw blurRad="38100" dist="38100" dir="2700000" algn="tl">
                    <a:srgbClr val="000000">
                      <a:alpha val="43137"/>
                    </a:srgbClr>
                  </a:outerShdw>
                </a:effectLst>
                <a:latin typeface="+mn-lt"/>
              </a:rPr>
              <a:t>A Conceptual</a:t>
            </a:r>
            <a:r>
              <a:rPr lang="en-US" sz="1400" b="1" baseline="0" dirty="0" smtClean="0">
                <a:solidFill>
                  <a:schemeClr val="tx1"/>
                </a:solidFill>
                <a:effectLst>
                  <a:outerShdw blurRad="38100" dist="38100" dir="2700000" algn="tl">
                    <a:srgbClr val="000000">
                      <a:alpha val="43137"/>
                    </a:srgbClr>
                  </a:outerShdw>
                </a:effectLst>
                <a:latin typeface="+mn-lt"/>
              </a:rPr>
              <a:t> Model for Automated Digital Artifact Conversions</a:t>
            </a:r>
          </a:p>
          <a:p>
            <a:pPr algn="l"/>
            <a:endParaRPr lang="en-US" sz="1400" b="1" dirty="0" smtClean="0">
              <a:solidFill>
                <a:schemeClr val="tx1"/>
              </a:solidFill>
              <a:effectLst>
                <a:outerShdw blurRad="38100" dist="38100" dir="2700000" algn="tl">
                  <a:srgbClr val="000000">
                    <a:alpha val="43137"/>
                  </a:srgbClr>
                </a:outerShdw>
              </a:effectLst>
              <a:latin typeface="+mn-lt"/>
            </a:endParaRPr>
          </a:p>
          <a:p>
            <a:pPr algn="l"/>
            <a:r>
              <a:rPr lang="en-US" sz="1400" b="1" dirty="0" smtClean="0">
                <a:solidFill>
                  <a:schemeClr val="tx1"/>
                </a:solidFill>
                <a:effectLst>
                  <a:outerShdw blurRad="38100" dist="38100" dir="2700000" algn="tl">
                    <a:srgbClr val="000000">
                      <a:alpha val="43137"/>
                    </a:srgbClr>
                  </a:outerShdw>
                </a:effectLst>
                <a:latin typeface="+mn-lt"/>
              </a:rPr>
              <a:t>Digital Viewpoint</a:t>
            </a:r>
            <a:endParaRPr lang="en-US" sz="1400" dirty="0" smtClean="0">
              <a:solidFill>
                <a:schemeClr val="tx1"/>
              </a:solidFill>
              <a:latin typeface="+mn-lt"/>
            </a:endParaRPr>
          </a:p>
          <a:p>
            <a:r>
              <a:rPr lang="en-US" sz="1400" dirty="0" smtClean="0">
                <a:solidFill>
                  <a:schemeClr val="tx1"/>
                </a:solidFill>
                <a:latin typeface="+mn-lt"/>
              </a:rPr>
              <a:t>A user experience design that defines how digital technology can select, compile, and present digital artifacts to create digital views for stakeholders</a:t>
            </a:r>
          </a:p>
          <a:p>
            <a:endParaRPr lang="en-US" sz="1400" dirty="0" smtClean="0">
              <a:solidFill>
                <a:schemeClr val="tx1"/>
              </a:solidFill>
              <a:latin typeface="+mn-lt"/>
            </a:endParaRPr>
          </a:p>
          <a:p>
            <a:pPr algn="l"/>
            <a:r>
              <a:rPr lang="en-US" sz="1400" b="1" dirty="0" smtClean="0">
                <a:solidFill>
                  <a:schemeClr val="tx1"/>
                </a:solidFill>
                <a:effectLst>
                  <a:outerShdw blurRad="38100" dist="38100" dir="2700000" algn="tl">
                    <a:srgbClr val="000000">
                      <a:alpha val="43137"/>
                    </a:srgbClr>
                  </a:outerShdw>
                </a:effectLst>
                <a:latin typeface="+mn-lt"/>
              </a:rPr>
              <a:t>Digital View</a:t>
            </a:r>
            <a:r>
              <a:rPr lang="en-US" sz="1400" dirty="0" smtClean="0">
                <a:solidFill>
                  <a:schemeClr val="tx1"/>
                </a:solidFill>
                <a:latin typeface="+mn-lt"/>
              </a:rPr>
              <a:t>  </a:t>
            </a:r>
          </a:p>
          <a:p>
            <a:r>
              <a:rPr lang="en-US" sz="1400" dirty="0" smtClean="0">
                <a:solidFill>
                  <a:schemeClr val="tx1"/>
                </a:solidFill>
                <a:latin typeface="+mn-lt"/>
              </a:rPr>
              <a:t>The user interfaces that allows stakeholders to interact with a variety of digital artifacts in ways that serve their unique needs</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6</a:t>
            </a:fld>
            <a:endParaRPr lang="en-US" dirty="0"/>
          </a:p>
        </p:txBody>
      </p:sp>
    </p:spTree>
    <p:extLst>
      <p:ext uri="{BB962C8B-B14F-4D97-AF65-F5344CB8AC3E}">
        <p14:creationId xmlns:p14="http://schemas.microsoft.com/office/powerpoint/2010/main" val="438373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b="1" i="1" kern="1200" normalizeH="0" baseline="0" dirty="0" smtClean="0">
                <a:solidFill>
                  <a:schemeClr val="tx1"/>
                </a:solidFill>
                <a:effectLst/>
                <a:latin typeface="+mn-lt"/>
                <a:ea typeface="+mn-ea"/>
                <a:cs typeface="+mn-cs"/>
              </a:rPr>
              <a:t>The Concept</a:t>
            </a:r>
            <a:r>
              <a:rPr lang="en-US" sz="1400" b="1" kern="1200" normalizeH="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A digital artifact is any </a:t>
            </a:r>
            <a:r>
              <a:rPr lang="en-US" sz="1400" b="0" i="0" kern="1200" normalizeH="0" baseline="0" dirty="0" smtClean="0">
                <a:solidFill>
                  <a:schemeClr val="tx1"/>
                </a:solidFill>
                <a:effectLst/>
                <a:latin typeface="+mn-lt"/>
                <a:ea typeface="+mn-ea"/>
                <a:cs typeface="+mn-cs"/>
              </a:rPr>
              <a:t>combination of professional data, information, knowledge, and wisdom (</a:t>
            </a:r>
            <a:r>
              <a:rPr lang="en-US" sz="1400" b="0" i="0" u="sng" kern="1200" normalizeH="0" baseline="0" dirty="0" smtClean="0">
                <a:solidFill>
                  <a:schemeClr val="tx1"/>
                </a:solidFill>
                <a:effectLst/>
                <a:latin typeface="+mn-lt"/>
                <a:ea typeface="+mn-ea"/>
                <a:cs typeface="+mn-cs"/>
                <a:hlinkClick r:id="rId3"/>
              </a:rPr>
              <a:t>DIKW</a:t>
            </a:r>
            <a:r>
              <a:rPr lang="en-US" sz="1400" b="0" i="0" kern="1200" normalizeH="0" baseline="0" dirty="0" smtClean="0">
                <a:solidFill>
                  <a:schemeClr val="tx1"/>
                </a:solidFill>
                <a:effectLst/>
                <a:latin typeface="+mn-lt"/>
                <a:ea typeface="+mn-ea"/>
                <a:cs typeface="+mn-cs"/>
              </a:rPr>
              <a:t>) expressed in digital form </a:t>
            </a:r>
          </a:p>
          <a:p>
            <a:pPr marL="171450" indent="-171450">
              <a:buFont typeface="Arial" panose="020B0604020202020204" pitchFamily="34" charset="0"/>
              <a:buChar char="•"/>
            </a:pPr>
            <a:r>
              <a:rPr lang="en-US" sz="1400" b="0" i="0" kern="1200" normalizeH="0" baseline="0" dirty="0" smtClean="0">
                <a:solidFill>
                  <a:schemeClr val="tx1"/>
                </a:solidFill>
                <a:effectLst/>
                <a:latin typeface="+mn-lt"/>
                <a:ea typeface="+mn-ea"/>
                <a:cs typeface="+mn-cs"/>
              </a:rPr>
              <a:t>It is exchanged within a digital ecosystem.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During an exchange, the originator’s digital form of DIKW remains intact and is interpretable by the recipient.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Professionals create digital artifacts when they use digital technologies to produce or convert their DIKW into digital forms.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Digital artifacts encode data, behaviors, attributes, or properties that software uses to retrieve and display the professionals’ DIKW.</a:t>
            </a:r>
          </a:p>
          <a:p>
            <a:pPr marL="117475" indent="-117475">
              <a:buFont typeface="Arial" panose="020B0604020202020204" pitchFamily="34" charset="0"/>
              <a:buChar char="•"/>
            </a:pPr>
            <a:r>
              <a:rPr lang="en-US" sz="1400" b="0" kern="0" normalizeH="0" baseline="0" dirty="0" smtClean="0">
                <a:solidFill>
                  <a:schemeClr val="tx1"/>
                </a:solidFill>
                <a:latin typeface="+mn-lt"/>
              </a:rPr>
              <a:t>It possesses some of the following characteristics:</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Resides in a digital device or system</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Human interpretable</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Executable and computational</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Has metadata</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Interrelated to other digital artifacts</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Complies with a set of conventions &amp; standards</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Serves a purpose for stakeholders</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Contains data, information, knowledge or wisdom (DIKW)</a:t>
            </a:r>
          </a:p>
        </p:txBody>
      </p:sp>
      <p:sp>
        <p:nvSpPr>
          <p:cNvPr id="4" name="Slide Number Placeholder 3"/>
          <p:cNvSpPr>
            <a:spLocks noGrp="1"/>
          </p:cNvSpPr>
          <p:nvPr>
            <p:ph type="sldNum" sz="quarter" idx="10"/>
          </p:nvPr>
        </p:nvSpPr>
        <p:spPr/>
        <p:txBody>
          <a:bodyPr/>
          <a:lstStyle/>
          <a:p>
            <a:pPr>
              <a:defRPr/>
            </a:pPr>
            <a:fld id="{EED2445C-E5DA-4914-9FEF-929B75083C8F}"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954662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400" b="1" kern="1200" normalizeH="0" baseline="0" dirty="0" smtClean="0">
                <a:solidFill>
                  <a:schemeClr val="tx1"/>
                </a:solidFill>
                <a:effectLst/>
                <a:latin typeface="+mn-lt"/>
                <a:ea typeface="+mn-ea"/>
                <a:cs typeface="+mn-cs"/>
              </a:rPr>
              <a:t>The Concept</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The digital viewpoint defines the digital view.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It uses conventions, formalisms, and standards to define procedures to select, compile, and layout, digital artifacts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The viewpoint is digital because it is applied to a set of digital artifacts using software and digital technology to produce the digital view.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Experts would design digital viewpoints to fulfill the stakeholders’ need to make decisions, conduct responsibilities, or both.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The digital viewpoint defines…</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One or more digital artifacts, </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The standards and conventions to compile the digital artifacts, </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The operations to present digital artifacts in any digital multimedia formats</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The digital viewpoint may include constructs that specify the type, structure and organization of content; such as…</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models</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designs</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computer algorithms</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Thus, the digital viewpoint is a design for a digital, interactive, multimedia view of digital artifacts based on...</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Stakeholder requirements</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Sources of digital artifacts</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Formalisms and standards </a:t>
            </a:r>
          </a:p>
          <a:p>
            <a:endParaRPr lang="en-US" sz="1400" normalizeH="0" baseline="0" dirty="0">
              <a:solidFill>
                <a:schemeClr val="tx1"/>
              </a:solidFill>
              <a:latin typeface="+mn-lt"/>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8</a:t>
            </a:fld>
            <a:endParaRPr lang="en-US" dirty="0"/>
          </a:p>
        </p:txBody>
      </p:sp>
    </p:spTree>
    <p:extLst>
      <p:ext uri="{BB962C8B-B14F-4D97-AF65-F5344CB8AC3E}">
        <p14:creationId xmlns:p14="http://schemas.microsoft.com/office/powerpoint/2010/main" val="1233007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b="1" kern="1200" dirty="0" smtClean="0">
                <a:solidFill>
                  <a:schemeClr val="tx1"/>
                </a:solidFill>
                <a:effectLst/>
                <a:latin typeface="+mn-lt"/>
                <a:ea typeface="+mn-ea"/>
                <a:cs typeface="+mn-cs"/>
              </a:rPr>
              <a:t>The Concept</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An interactive view on an electronic display of one or more digital artifacts</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The digital artifact content enables stakeholders’ unique activities at any phase in the system lifecycle</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It conforms to the conventions established by the digital viewpoint</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The digital view relies on a wide variety of digital technologies and software applications for interactive viewing</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Many digital artifacts are born digital and rely on graphical software linked to databases, computational software, and graphical software  </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With the advantages of digital technology, the stakeholder can specify the type of digital artifacts they view and how they</a:t>
            </a:r>
            <a:r>
              <a:rPr lang="en-US" sz="1400" kern="1200" baseline="0" dirty="0" smtClean="0">
                <a:solidFill>
                  <a:schemeClr val="tx1"/>
                </a:solidFill>
                <a:effectLst/>
                <a:latin typeface="+mn-lt"/>
                <a:ea typeface="+mn-ea"/>
                <a:cs typeface="+mn-cs"/>
              </a:rPr>
              <a:t> interact with it</a:t>
            </a:r>
            <a:r>
              <a:rPr lang="en-US" sz="14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With the advances in multimedia and hypermedia, the stakeholder can take advantage of the digital technology capabilities to navigate complex information relationships and visualize the digital artifacts in new and intuitive ways.    </a:t>
            </a:r>
          </a:p>
          <a:p>
            <a:endParaRPr lang="en-US" dirty="0">
              <a:latin typeface="+mn-lt"/>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9</a:t>
            </a:fld>
            <a:endParaRPr lang="en-US" dirty="0"/>
          </a:p>
        </p:txBody>
      </p:sp>
    </p:spTree>
    <p:extLst>
      <p:ext uri="{BB962C8B-B14F-4D97-AF65-F5344CB8AC3E}">
        <p14:creationId xmlns:p14="http://schemas.microsoft.com/office/powerpoint/2010/main" val="33923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u="sng" dirty="0" smtClean="0">
                <a:solidFill>
                  <a:schemeClr val="tx1"/>
                </a:solidFill>
                <a:latin typeface="+mn-lt"/>
              </a:rPr>
              <a:t>Upcoming Chart:</a:t>
            </a:r>
          </a:p>
          <a:p>
            <a:endParaRPr lang="en-US" sz="1400" dirty="0" smtClean="0">
              <a:solidFill>
                <a:schemeClr val="tx1"/>
              </a:solidFill>
              <a:latin typeface="+mn-lt"/>
            </a:endParaRPr>
          </a:p>
          <a:p>
            <a:r>
              <a:rPr lang="en-US" sz="1400" dirty="0" smtClean="0">
                <a:solidFill>
                  <a:schemeClr val="tx1"/>
                </a:solidFill>
                <a:latin typeface="+mn-lt"/>
              </a:rPr>
              <a:t>The Computer Aided Conversion: From Digital Artifact to Stakeholder Wisdom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rPr>
              <a:t>Digital</a:t>
            </a:r>
            <a:r>
              <a:rPr lang="en-US" sz="1400" b="1" baseline="0" dirty="0" smtClean="0">
                <a:solidFill>
                  <a:schemeClr val="tx1"/>
                </a:solidFill>
                <a:effectLst>
                  <a:outerShdw blurRad="38100" dist="38100" dir="2700000" algn="tl">
                    <a:srgbClr val="000000">
                      <a:alpha val="43137"/>
                    </a:srgbClr>
                  </a:outerShdw>
                </a:effectLst>
                <a:latin typeface="+mn-lt"/>
              </a:rPr>
              <a:t> Artifact to Software Enabled </a:t>
            </a:r>
            <a:r>
              <a:rPr lang="en-US" sz="1400" b="1" dirty="0" smtClean="0">
                <a:solidFill>
                  <a:schemeClr val="tx1"/>
                </a:solidFill>
                <a:effectLst>
                  <a:outerShdw blurRad="38100" dist="38100" dir="2700000" algn="tl">
                    <a:srgbClr val="000000">
                      <a:alpha val="43137"/>
                    </a:srgbClr>
                  </a:outerShdw>
                </a:effectLst>
                <a:latin typeface="+mn-lt"/>
              </a:rPr>
              <a:t>Digital Viewpoint to Interactive Digital View</a:t>
            </a:r>
            <a:endParaRPr lang="en-US" sz="1400" dirty="0" smtClean="0">
              <a:solidFill>
                <a:schemeClr val="tx1"/>
              </a:solidFill>
              <a:latin typeface="+mn-lt"/>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10</a:t>
            </a:fld>
            <a:endParaRPr lang="en-US" dirty="0"/>
          </a:p>
        </p:txBody>
      </p:sp>
    </p:spTree>
    <p:extLst>
      <p:ext uri="{BB962C8B-B14F-4D97-AF65-F5344CB8AC3E}">
        <p14:creationId xmlns:p14="http://schemas.microsoft.com/office/powerpoint/2010/main" val="3035408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5937" y="-613903"/>
            <a:ext cx="9143999" cy="5486400"/>
          </a:xfrm>
          <a:prstGeom prst="rect">
            <a:avLst/>
          </a:prstGeom>
          <a:gradFill>
            <a:gsLst>
              <a:gs pos="18000">
                <a:schemeClr val="bg1">
                  <a:lumMod val="85000"/>
                </a:schemeClr>
              </a:gs>
              <a:gs pos="63000">
                <a:schemeClr val="bg1">
                  <a:lumMod val="95000"/>
                </a:schemeClr>
              </a:gs>
              <a:gs pos="9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userDrawn="1"/>
        </p:nvGrpSpPr>
        <p:grpSpPr>
          <a:xfrm>
            <a:off x="6372213" y="83125"/>
            <a:ext cx="2695587" cy="6640682"/>
            <a:chOff x="6288856" y="83125"/>
            <a:chExt cx="2695587" cy="6640682"/>
          </a:xfrm>
        </p:grpSpPr>
        <p:sp>
          <p:nvSpPr>
            <p:cNvPr id="16" name="Rectangle 15"/>
            <p:cNvSpPr/>
            <p:nvPr/>
          </p:nvSpPr>
          <p:spPr>
            <a:xfrm>
              <a:off x="6288856" y="83125"/>
              <a:ext cx="2695587" cy="664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9" t="25018" b="11077"/>
            <a:stretch/>
          </p:blipFill>
          <p:spPr bwMode="auto">
            <a:xfrm>
              <a:off x="6362588" y="2129297"/>
              <a:ext cx="2587179" cy="8495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6" r="311"/>
            <a:stretch/>
          </p:blipFill>
          <p:spPr bwMode="auto">
            <a:xfrm>
              <a:off x="6362588" y="133482"/>
              <a:ext cx="2585108" cy="6949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812" b="12123"/>
            <a:stretch/>
          </p:blipFill>
          <p:spPr bwMode="auto">
            <a:xfrm>
              <a:off x="6373459" y="4646687"/>
              <a:ext cx="2593263" cy="18312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5" b="5707"/>
            <a:stretch/>
          </p:blipFill>
          <p:spPr bwMode="auto">
            <a:xfrm>
              <a:off x="6362588" y="3032793"/>
              <a:ext cx="2590174" cy="15673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87" t="10801"/>
            <a:stretch/>
          </p:blipFill>
          <p:spPr bwMode="auto">
            <a:xfrm>
              <a:off x="6362587" y="868259"/>
              <a:ext cx="2585107" cy="121773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25"/>
          <p:cNvSpPr/>
          <p:nvPr userDrawn="1"/>
        </p:nvSpPr>
        <p:spPr>
          <a:xfrm>
            <a:off x="-11874" y="0"/>
            <a:ext cx="9155874" cy="83125"/>
          </a:xfrm>
          <a:prstGeom prst="rect">
            <a:avLst/>
          </a:prstGeom>
          <a:solidFill>
            <a:srgbClr val="1E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4508" y="2704480"/>
            <a:ext cx="5722467" cy="325350"/>
          </a:xfrm>
        </p:spPr>
        <p:txBody>
          <a:bodyPr anchor="b" anchorCtr="0"/>
          <a:lstStyle>
            <a:lvl1pPr algn="l">
              <a:defRPr sz="2000" i="0">
                <a:solidFill>
                  <a:srgbClr val="616265"/>
                </a:solidFill>
                <a:effectLst/>
                <a:latin typeface="Franklin Gothic Medium"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49310" y="3237859"/>
            <a:ext cx="5708616" cy="820302"/>
          </a:xfrm>
        </p:spPr>
        <p:txBody>
          <a:bodyPr anchor="t" anchorCtr="0"/>
          <a:lstStyle>
            <a:lvl1pPr marL="0" indent="0" algn="l">
              <a:lnSpc>
                <a:spcPct val="100000"/>
              </a:lnSpc>
              <a:spcBef>
                <a:spcPts val="0"/>
              </a:spcBef>
              <a:buNone/>
              <a:defRPr sz="4000">
                <a:solidFill>
                  <a:schemeClr val="tx1"/>
                </a:solidFill>
                <a:latin typeface="Franklin Gothic Medium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Title</a:t>
            </a:r>
          </a:p>
          <a:p>
            <a:r>
              <a:rPr lang="en-US" dirty="0" smtClean="0"/>
              <a:t>Title</a:t>
            </a:r>
            <a:endParaRPr lang="en-US" dirty="0"/>
          </a:p>
        </p:txBody>
      </p:sp>
      <p:sp>
        <p:nvSpPr>
          <p:cNvPr id="27" name="Rectangle 26"/>
          <p:cNvSpPr/>
          <p:nvPr userDrawn="1"/>
        </p:nvSpPr>
        <p:spPr>
          <a:xfrm>
            <a:off x="-11874" y="6569252"/>
            <a:ext cx="9155874" cy="305974"/>
          </a:xfrm>
          <a:prstGeom prst="rect">
            <a:avLst/>
          </a:prstGeom>
          <a:solidFill>
            <a:srgbClr val="1E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userDrawn="1"/>
        </p:nvSpPr>
        <p:spPr>
          <a:xfrm>
            <a:off x="152400" y="6593002"/>
            <a:ext cx="8991599" cy="261610"/>
          </a:xfrm>
          <a:prstGeom prst="rect">
            <a:avLst/>
          </a:prstGeom>
          <a:noFill/>
        </p:spPr>
        <p:txBody>
          <a:bodyPr wrap="square">
            <a:spAutoFit/>
          </a:bodyPr>
          <a:lstStyle/>
          <a:p>
            <a:pPr algn="ctr" fontAlgn="base">
              <a:spcBef>
                <a:spcPct val="0"/>
              </a:spcBef>
              <a:spcAft>
                <a:spcPct val="0"/>
              </a:spcAft>
              <a:defRPr/>
            </a:pPr>
            <a:r>
              <a:rPr lang="en-US" sz="1100" dirty="0">
                <a:solidFill>
                  <a:schemeClr val="bg1"/>
                </a:solidFill>
                <a:latin typeface="Franklin Gothic Book" panose="020B0503020102020204" pitchFamily="34" charset="0"/>
              </a:rPr>
              <a:t>Distribution Statement A: Approved for public </a:t>
            </a:r>
            <a:r>
              <a:rPr lang="en-US" sz="1100" dirty="0" smtClean="0">
                <a:solidFill>
                  <a:schemeClr val="bg1"/>
                </a:solidFill>
                <a:latin typeface="Franklin Gothic Book" panose="020B0503020102020204" pitchFamily="34" charset="0"/>
              </a:rPr>
              <a:t>release. Distribution </a:t>
            </a:r>
            <a:r>
              <a:rPr lang="en-US" sz="1100" dirty="0">
                <a:solidFill>
                  <a:schemeClr val="bg1"/>
                </a:solidFill>
                <a:latin typeface="Franklin Gothic Book" panose="020B0503020102020204" pitchFamily="34" charset="0"/>
              </a:rPr>
              <a:t>is </a:t>
            </a:r>
            <a:r>
              <a:rPr lang="en-US" sz="1100" dirty="0" smtClean="0">
                <a:solidFill>
                  <a:schemeClr val="bg1"/>
                </a:solidFill>
                <a:latin typeface="Franklin Gothic Book" panose="020B0503020102020204" pitchFamily="34" charset="0"/>
              </a:rPr>
              <a:t>unlimited. DOPSR </a:t>
            </a:r>
            <a:r>
              <a:rPr lang="en-US" sz="1100" dirty="0">
                <a:solidFill>
                  <a:schemeClr val="bg1"/>
                </a:solidFill>
                <a:latin typeface="Franklin Gothic Book" panose="020B0503020102020204" pitchFamily="34" charset="0"/>
              </a:rPr>
              <a:t>Case </a:t>
            </a:r>
            <a:r>
              <a:rPr lang="en-US" sz="1100" dirty="0" smtClean="0">
                <a:solidFill>
                  <a:schemeClr val="bg1"/>
                </a:solidFill>
                <a:latin typeface="Franklin Gothic Book" panose="020B0503020102020204" pitchFamily="34" charset="0"/>
              </a:rPr>
              <a:t>#18-S-2377</a:t>
            </a:r>
            <a:endParaRPr lang="en-US" sz="1100" dirty="0">
              <a:solidFill>
                <a:schemeClr val="bg1"/>
              </a:solidFill>
              <a:latin typeface="Franklin Gothic Book" panose="020B0503020102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3599" y="567883"/>
            <a:ext cx="1397281" cy="1371600"/>
          </a:xfrm>
          <a:prstGeom prst="rect">
            <a:avLst/>
          </a:prstGeom>
        </p:spPr>
      </p:pic>
    </p:spTree>
    <p:extLst>
      <p:ext uri="{BB962C8B-B14F-4D97-AF65-F5344CB8AC3E}">
        <p14:creationId xmlns:p14="http://schemas.microsoft.com/office/powerpoint/2010/main" val="7963527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b="0"/>
            </a:lvl1pPr>
          </a:lstStyle>
          <a:p>
            <a:r>
              <a:rPr lang="en-US" dirty="0"/>
              <a:t>Click to edit Master title style</a:t>
            </a:r>
          </a:p>
        </p:txBody>
      </p:sp>
      <p:sp>
        <p:nvSpPr>
          <p:cNvPr id="3" name="Content Placeholder 2"/>
          <p:cNvSpPr>
            <a:spLocks noGrp="1"/>
          </p:cNvSpPr>
          <p:nvPr>
            <p:ph idx="1"/>
          </p:nvPr>
        </p:nvSpPr>
        <p:spPr>
          <a:xfrm>
            <a:off x="457200" y="1376120"/>
            <a:ext cx="8229600" cy="4615257"/>
          </a:xfrm>
        </p:spPr>
        <p:txBody>
          <a:bodyPr/>
          <a:lstStyle>
            <a:lvl1pPr>
              <a:defRPr sz="1600"/>
            </a:lvl1pPr>
            <a:lvl2pPr>
              <a:defRPr sz="1400"/>
            </a:lvl2pPr>
            <a:lvl3pPr marL="682625" indent="-111125">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101857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47932"/>
            <a:ext cx="4038600" cy="4478233"/>
          </a:xfrm>
        </p:spPr>
        <p:txBody>
          <a:bodyPr>
            <a:no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647932"/>
            <a:ext cx="4038600" cy="4478233"/>
          </a:xfrm>
        </p:spPr>
        <p:txBody>
          <a:bodyPr>
            <a:no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
        <p:nvSpPr>
          <p:cNvPr id="6" name="TextBox 5"/>
          <p:cNvSpPr txBox="1"/>
          <p:nvPr userDrawn="1"/>
        </p:nvSpPr>
        <p:spPr>
          <a:xfrm>
            <a:off x="1201762" y="6593002"/>
            <a:ext cx="6837450" cy="276999"/>
          </a:xfrm>
          <a:prstGeom prst="rect">
            <a:avLst/>
          </a:prstGeom>
          <a:noFill/>
        </p:spPr>
        <p:txBody>
          <a:bodyPr wrap="square">
            <a:spAutoFit/>
          </a:bodyPr>
          <a:lstStyle/>
          <a:p>
            <a:pPr algn="ctr">
              <a:defRPr/>
            </a:pPr>
            <a:r>
              <a:rPr lang="en-US" sz="1200" dirty="0" smtClean="0">
                <a:solidFill>
                  <a:srgbClr val="00B050"/>
                </a:solidFill>
                <a:latin typeface="Franklin Gothic Book" panose="020B0503020102020204" pitchFamily="34" charset="0"/>
              </a:rPr>
              <a:t>Distribution Statement A: Approved for public release; distribution is unlimited; SR Case #18-S-1092</a:t>
            </a:r>
            <a:endParaRPr lang="en-US" sz="1200" dirty="0">
              <a:solidFill>
                <a:srgbClr val="00B050"/>
              </a:solidFill>
              <a:latin typeface="Franklin Gothic Book" panose="020B0503020102020204" pitchFamily="34" charset="0"/>
            </a:endParaRPr>
          </a:p>
        </p:txBody>
      </p:sp>
    </p:spTree>
    <p:extLst>
      <p:ext uri="{BB962C8B-B14F-4D97-AF65-F5344CB8AC3E}">
        <p14:creationId xmlns:p14="http://schemas.microsoft.com/office/powerpoint/2010/main" val="38418584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448639"/>
            <a:ext cx="4040188" cy="474921"/>
          </a:xfrm>
          <a:solidFill>
            <a:srgbClr val="002060"/>
          </a:solidFill>
        </p:spPr>
        <p:txBody>
          <a:bodyPr anchor="b"/>
          <a:lstStyle>
            <a:lvl1pPr marL="0" indent="0">
              <a:buNone/>
              <a:defRPr sz="1600" b="0">
                <a:solidFill>
                  <a:schemeClr val="bg1"/>
                </a:solidFill>
                <a:latin typeface="Franklin Gothic Medium"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2" y="1960809"/>
            <a:ext cx="4040188" cy="4038058"/>
          </a:xfrm>
          <a:solidFill>
            <a:schemeClr val="bg1">
              <a:lumMod val="95000"/>
            </a:schemeClr>
          </a:solidFill>
        </p:spPr>
        <p:txBody>
          <a:bodyPr/>
          <a:lstStyle>
            <a:lvl1pPr marL="169863" indent="-169863">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448639"/>
            <a:ext cx="4041775" cy="474921"/>
          </a:xfrm>
          <a:solidFill>
            <a:srgbClr val="002060"/>
          </a:solidFill>
        </p:spPr>
        <p:txBody>
          <a:bodyPr anchor="b"/>
          <a:lstStyle>
            <a:lvl1pPr marL="0" indent="0">
              <a:buNone/>
              <a:defRPr sz="1600" b="0">
                <a:solidFill>
                  <a:schemeClr val="bg1"/>
                </a:solidFill>
                <a:latin typeface="Franklin Gothic Medium"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960809"/>
            <a:ext cx="4041775" cy="4038058"/>
          </a:xfrm>
          <a:solidFill>
            <a:schemeClr val="bg1">
              <a:lumMod val="95000"/>
            </a:schemeClr>
          </a:solidFill>
        </p:spPr>
        <p:txBody>
          <a:bodyPr/>
          <a:lstStyle>
            <a:lvl1pPr marL="169863" indent="-169863">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
        <p:nvSpPr>
          <p:cNvPr id="8" name="TextBox 7"/>
          <p:cNvSpPr txBox="1"/>
          <p:nvPr userDrawn="1"/>
        </p:nvSpPr>
        <p:spPr>
          <a:xfrm>
            <a:off x="1201762" y="6593002"/>
            <a:ext cx="6837450" cy="276999"/>
          </a:xfrm>
          <a:prstGeom prst="rect">
            <a:avLst/>
          </a:prstGeom>
          <a:noFill/>
        </p:spPr>
        <p:txBody>
          <a:bodyPr wrap="square">
            <a:spAutoFit/>
          </a:bodyPr>
          <a:lstStyle/>
          <a:p>
            <a:pPr algn="ctr">
              <a:defRPr/>
            </a:pPr>
            <a:r>
              <a:rPr lang="en-US" sz="1200" dirty="0" smtClean="0">
                <a:solidFill>
                  <a:srgbClr val="00B050"/>
                </a:solidFill>
                <a:latin typeface="Franklin Gothic Book" panose="020B0503020102020204" pitchFamily="34" charset="0"/>
              </a:rPr>
              <a:t>Distribution Statement A: Approved for public release; distribution is unlimited; SR Case #18-S-1092</a:t>
            </a:r>
            <a:endParaRPr lang="en-US" sz="1200" dirty="0">
              <a:solidFill>
                <a:srgbClr val="00B050"/>
              </a:solidFill>
              <a:latin typeface="Franklin Gothic Book" panose="020B0503020102020204" pitchFamily="34" charset="0"/>
            </a:endParaRPr>
          </a:p>
        </p:txBody>
      </p:sp>
    </p:spTree>
    <p:extLst>
      <p:ext uri="{BB962C8B-B14F-4D97-AF65-F5344CB8AC3E}">
        <p14:creationId xmlns:p14="http://schemas.microsoft.com/office/powerpoint/2010/main" val="2824749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548640" y="6591940"/>
            <a:ext cx="7830084" cy="261610"/>
          </a:xfrm>
          <a:prstGeom prst="rect">
            <a:avLst/>
          </a:prstGeom>
          <a:noFill/>
        </p:spPr>
        <p:txBody>
          <a:bodyPr wrap="square">
            <a:spAutoFit/>
          </a:bodyPr>
          <a:lstStyle/>
          <a:p>
            <a:pPr algn="ctr">
              <a:defRPr/>
            </a:pPr>
            <a:r>
              <a:rPr lang="en-US" sz="1100" dirty="0" smtClean="0">
                <a:solidFill>
                  <a:prstClr val="black"/>
                </a:solidFill>
                <a:latin typeface="Franklin Gothic Book" panose="020B0503020102020204" pitchFamily="34" charset="0"/>
              </a:rPr>
              <a:t>Distribution Statement A: Approved for public release. Distribution is unlimited. DOPSR Case #18-S-2377</a:t>
            </a:r>
            <a:endParaRPr lang="en-US" sz="1100"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4069333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668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Rectangle 1"/>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254842490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Rectangle 1"/>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206972665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102431" y="6553200"/>
            <a:ext cx="762000" cy="292102"/>
          </a:xfrm>
          <a:prstGeom prst="rect">
            <a:avLst/>
          </a:prstGeom>
        </p:spPr>
        <p:txBody>
          <a:bodyPr/>
          <a:lstStyle/>
          <a:p>
            <a:pPr>
              <a:defRPr/>
            </a:pPr>
            <a:fld id="{231CC523-8BC6-4921-807A-66BD262F34AB}" type="slidenum">
              <a:rPr lang="en-US" sz="2400">
                <a:solidFill>
                  <a:srgbClr val="000000"/>
                </a:solidFill>
                <a:latin typeface="Arial" pitchFamily="34" charset="0"/>
              </a:rPr>
              <a:pPr>
                <a:defRPr/>
              </a:pPr>
              <a:t>‹#›</a:t>
            </a:fld>
            <a:endParaRPr lang="en-US" sz="2400" dirty="0">
              <a:solidFill>
                <a:srgbClr val="000000"/>
              </a:solidFill>
              <a:latin typeface="Arial" pitchFamily="34" charset="0"/>
            </a:endParaRPr>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622433"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7" name="Rectangle 6"/>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2898450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Rectangle 1"/>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321583372"/>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Rectangle 1"/>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2589672054"/>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marL="682625" indent="-111125">
              <a:defRPr sz="20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Title 1"/>
          <p:cNvSpPr>
            <a:spLocks noGrp="1"/>
          </p:cNvSpPr>
          <p:nvPr>
            <p:ph type="title" hasCustomPrompt="1"/>
          </p:nvPr>
        </p:nvSpPr>
        <p:spPr>
          <a:xfrm>
            <a:off x="295018" y="413146"/>
            <a:ext cx="8093331" cy="803868"/>
          </a:xfrm>
        </p:spPr>
        <p:txBody>
          <a:bodyPr/>
          <a:lstStyle>
            <a:lvl1pPr>
              <a:defRPr/>
            </a:lvl1pPr>
          </a:lstStyle>
          <a:p>
            <a:r>
              <a:rPr lang="en-US" dirty="0" smtClean="0"/>
              <a:t/>
            </a:r>
            <a:br>
              <a:rPr lang="en-US" dirty="0" smtClean="0"/>
            </a:br>
            <a:r>
              <a:rPr lang="en-US" dirty="0" smtClean="0"/>
              <a:t>Click to Edit Title</a:t>
            </a:r>
            <a:endParaRPr lang="en-US" dirty="0"/>
          </a:p>
        </p:txBody>
      </p:sp>
    </p:spTree>
    <p:extLst>
      <p:ext uri="{BB962C8B-B14F-4D97-AF65-F5344CB8AC3E}">
        <p14:creationId xmlns:p14="http://schemas.microsoft.com/office/powerpoint/2010/main" val="40733976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sz="2400" dirty="0">
                <a:solidFill>
                  <a:srgbClr val="000000"/>
                </a:solidFill>
                <a:latin typeface="Arial" pitchFamily="34" charset="0"/>
              </a:rPr>
              <a:t>Distribution Statement</a:t>
            </a:r>
          </a:p>
        </p:txBody>
      </p:sp>
      <p:sp>
        <p:nvSpPr>
          <p:cNvPr id="4" name="Slide Number Placeholder 3"/>
          <p:cNvSpPr>
            <a:spLocks noGrp="1"/>
          </p:cNvSpPr>
          <p:nvPr>
            <p:ph type="sldNum" sz="quarter" idx="11"/>
          </p:nvPr>
        </p:nvSpPr>
        <p:spPr>
          <a:xfrm>
            <a:off x="8102431" y="6553200"/>
            <a:ext cx="762000" cy="292102"/>
          </a:xfrm>
          <a:prstGeom prst="rect">
            <a:avLst/>
          </a:prstGeom>
        </p:spPr>
        <p:txBody>
          <a:bodyPr/>
          <a:lstStyle/>
          <a:p>
            <a:pPr>
              <a:defRPr/>
            </a:pPr>
            <a:fld id="{231CC523-8BC6-4921-807A-66BD262F34AB}" type="slidenum">
              <a:rPr lang="en-US" sz="2400">
                <a:solidFill>
                  <a:srgbClr val="000000"/>
                </a:solidFill>
                <a:latin typeface="Arial" pitchFamily="34" charset="0"/>
              </a:rPr>
              <a:pPr>
                <a:defRPr/>
              </a:pPr>
              <a:t>‹#›</a:t>
            </a:fld>
            <a:endParaRPr lang="en-US" sz="2400" dirty="0">
              <a:solidFill>
                <a:srgbClr val="000000"/>
              </a:solidFill>
              <a:latin typeface="Arial" pitchFamily="34" charset="0"/>
            </a:endParaRPr>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33"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7" name="Rectangle 6"/>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746699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SM Slide">
    <p:spTree>
      <p:nvGrpSpPr>
        <p:cNvPr id="1" name=""/>
        <p:cNvGrpSpPr/>
        <p:nvPr/>
      </p:nvGrpSpPr>
      <p:grpSpPr>
        <a:xfrm>
          <a:off x="0" y="0"/>
          <a:ext cx="0" cy="0"/>
          <a:chOff x="0" y="0"/>
          <a:chExt cx="0" cy="0"/>
        </a:xfrm>
      </p:grpSpPr>
      <p:sp>
        <p:nvSpPr>
          <p:cNvPr id="12" name="Title 31"/>
          <p:cNvSpPr>
            <a:spLocks noGrp="1"/>
          </p:cNvSpPr>
          <p:nvPr>
            <p:ph type="title"/>
          </p:nvPr>
        </p:nvSpPr>
        <p:spPr>
          <a:xfrm>
            <a:off x="0" y="411480"/>
            <a:ext cx="7602070" cy="385962"/>
          </a:xfrm>
          <a:prstGeom prst="rect">
            <a:avLst/>
          </a:prstGeom>
        </p:spPr>
        <p:txBody>
          <a:bodyPr anchor="b"/>
          <a:lstStyle>
            <a:lvl1pPr algn="l">
              <a:lnSpc>
                <a:spcPct val="80000"/>
              </a:lnSpc>
              <a:defRPr sz="2000" b="1" i="0">
                <a:latin typeface="Arial" pitchFamily="34" charset="0"/>
                <a:cs typeface="Arial" pitchFamily="34" charset="0"/>
              </a:defRPr>
            </a:lvl1pPr>
          </a:lstStyle>
          <a:p>
            <a:r>
              <a:rPr lang="en-US" dirty="0" smtClean="0"/>
              <a:t>Click to edit Master title style</a:t>
            </a:r>
            <a:endParaRPr lang="en-US" dirty="0"/>
          </a:p>
        </p:txBody>
      </p:sp>
      <p:sp>
        <p:nvSpPr>
          <p:cNvPr id="3" name="Rectangle 2"/>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3323316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solidFill>
                  <a:prstClr val="black"/>
                </a:solidFill>
              </a:rPr>
              <a:t>Distribution Statement</a:t>
            </a:r>
            <a:endParaRPr lang="en-US" dirty="0">
              <a:solidFill>
                <a:prstClr val="black"/>
              </a:solidFill>
            </a:endParaRPr>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solidFill>
                  <a:prstClr val="black"/>
                </a:solidFill>
              </a:rPr>
              <a:pPr>
                <a:defRPr/>
              </a:pPr>
              <a:t>‹#›</a:t>
            </a:fld>
            <a:endParaRPr lang="en-US" dirty="0">
              <a:solidFill>
                <a:prstClr val="black"/>
              </a:solidFill>
            </a:endParaRPr>
          </a:p>
        </p:txBody>
      </p:sp>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5" name="Rectangle 4"/>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2748959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sz="2400" dirty="0">
                <a:solidFill>
                  <a:srgbClr val="000000"/>
                </a:solidFill>
                <a:latin typeface="Arial" pitchFamily="34" charset="0"/>
              </a:rPr>
              <a:t>Distribution Statement</a:t>
            </a:r>
          </a:p>
        </p:txBody>
      </p:sp>
      <p:sp>
        <p:nvSpPr>
          <p:cNvPr id="4" name="Slide Number Placeholder 3"/>
          <p:cNvSpPr>
            <a:spLocks noGrp="1"/>
          </p:cNvSpPr>
          <p:nvPr>
            <p:ph type="sldNum" sz="quarter" idx="11"/>
          </p:nvPr>
        </p:nvSpPr>
        <p:spPr>
          <a:xfrm>
            <a:off x="8102431" y="6553200"/>
            <a:ext cx="762000" cy="292102"/>
          </a:xfrm>
          <a:prstGeom prst="rect">
            <a:avLst/>
          </a:prstGeom>
        </p:spPr>
        <p:txBody>
          <a:bodyPr/>
          <a:lstStyle/>
          <a:p>
            <a:pPr>
              <a:defRPr/>
            </a:pPr>
            <a:fld id="{231CC523-8BC6-4921-807A-66BD262F34AB}" type="slidenum">
              <a:rPr lang="en-US" sz="2400">
                <a:solidFill>
                  <a:srgbClr val="000000"/>
                </a:solidFill>
                <a:latin typeface="Arial" pitchFamily="34" charset="0"/>
              </a:rPr>
              <a:pPr>
                <a:defRPr/>
              </a:pPr>
              <a:t>‹#›</a:t>
            </a:fld>
            <a:endParaRPr lang="en-US" sz="2400" dirty="0">
              <a:solidFill>
                <a:srgbClr val="000000"/>
              </a:solidFill>
              <a:latin typeface="Arial" pitchFamily="34" charset="0"/>
            </a:endParaRPr>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30"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7" name="Rectangle 6"/>
          <p:cNvSpPr/>
          <p:nvPr userDrawn="1"/>
        </p:nvSpPr>
        <p:spPr>
          <a:xfrm>
            <a:off x="3" y="6569253"/>
            <a:ext cx="1568915" cy="307777"/>
          </a:xfrm>
          <a:prstGeom prst="rect">
            <a:avLst/>
          </a:prstGeom>
        </p:spPr>
        <p:txBody>
          <a:bodyPr wrap="square">
            <a:spAutoFit/>
          </a:bodyPr>
          <a:lstStyle/>
          <a:p>
            <a:pPr>
              <a:defRPr/>
            </a:pPr>
            <a:r>
              <a:rPr lang="en-US" sz="700" b="1" dirty="0" smtClean="0">
                <a:solidFill>
                  <a:srgbClr val="000000"/>
                </a:solidFill>
                <a:latin typeface="Arial" pitchFamily="34" charset="0"/>
              </a:rPr>
              <a:t>FY 2018 S&amp;T Strategic Overview</a:t>
            </a:r>
            <a:br>
              <a:rPr lang="en-US" sz="700" b="1" dirty="0" smtClean="0">
                <a:solidFill>
                  <a:srgbClr val="000000"/>
                </a:solidFill>
                <a:latin typeface="Arial" pitchFamily="34" charset="0"/>
              </a:rPr>
            </a:br>
            <a:r>
              <a:rPr lang="en-US" sz="700" b="1" dirty="0" smtClean="0">
                <a:solidFill>
                  <a:srgbClr val="000000"/>
                </a:solidFill>
                <a:latin typeface="Arial" pitchFamily="34" charset="0"/>
              </a:rPr>
              <a:t>01/30/18</a:t>
            </a:r>
            <a:endParaRPr lang="en-US" sz="700" b="1" dirty="0">
              <a:solidFill>
                <a:srgbClr val="000000"/>
              </a:solidFill>
              <a:latin typeface="Arial" pitchFamily="34" charset="0"/>
            </a:endParaRPr>
          </a:p>
        </p:txBody>
      </p:sp>
    </p:spTree>
    <p:extLst>
      <p:ext uri="{BB962C8B-B14F-4D97-AF65-F5344CB8AC3E}">
        <p14:creationId xmlns:p14="http://schemas.microsoft.com/office/powerpoint/2010/main" val="3697420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65898" name="Rectangle 3"/>
          <p:cNvSpPr>
            <a:spLocks noGrp="1" noChangeArrowheads="1"/>
          </p:cNvSpPr>
          <p:nvPr>
            <p:ph type="subTitle" idx="1"/>
          </p:nvPr>
        </p:nvSpPr>
        <p:spPr>
          <a:xfrm>
            <a:off x="1371600" y="5172075"/>
            <a:ext cx="6400800" cy="911225"/>
          </a:xfrm>
        </p:spPr>
        <p:txBody>
          <a:bodyPr lIns="91440" tIns="45720" rIns="91440" bIns="45720"/>
          <a:lstStyle>
            <a:lvl1pPr marL="0" indent="0" algn="ctr">
              <a:buFontTx/>
              <a:buNone/>
              <a:defRPr smtClean="0"/>
            </a:lvl1pPr>
          </a:lstStyle>
          <a:p>
            <a:r>
              <a:rPr lang="en-US" smtClean="0"/>
              <a:t>Click to edit Master subtitle style</a:t>
            </a:r>
          </a:p>
        </p:txBody>
      </p:sp>
      <p:grpSp>
        <p:nvGrpSpPr>
          <p:cNvPr id="165903" name="Group 7"/>
          <p:cNvGrpSpPr>
            <a:grpSpLocks/>
          </p:cNvGrpSpPr>
          <p:nvPr/>
        </p:nvGrpSpPr>
        <p:grpSpPr bwMode="auto">
          <a:xfrm>
            <a:off x="-19050" y="6557963"/>
            <a:ext cx="9144000" cy="44450"/>
            <a:chOff x="0" y="741"/>
            <a:chExt cx="5760" cy="28"/>
          </a:xfrm>
        </p:grpSpPr>
        <p:sp>
          <p:nvSpPr>
            <p:cNvPr id="1032"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endParaRPr>
            </a:p>
          </p:txBody>
        </p:sp>
        <p:sp>
          <p:nvSpPr>
            <p:cNvPr id="103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endParaRPr>
            </a:p>
          </p:txBody>
        </p:sp>
      </p:grpSp>
      <p:sp>
        <p:nvSpPr>
          <p:cNvPr id="14" name="Text Box 32"/>
          <p:cNvSpPr txBox="1">
            <a:spLocks noChangeArrowheads="1"/>
          </p:cNvSpPr>
          <p:nvPr userDrawn="1"/>
        </p:nvSpPr>
        <p:spPr bwMode="auto">
          <a:xfrm>
            <a:off x="11309" y="6548006"/>
            <a:ext cx="1874051" cy="338554"/>
          </a:xfrm>
          <a:prstGeom prst="rect">
            <a:avLst/>
          </a:prstGeom>
          <a:noFill/>
          <a:ln w="9525">
            <a:noFill/>
            <a:miter lim="800000"/>
            <a:headEnd/>
            <a:tailEnd/>
          </a:ln>
          <a:effectLst/>
        </p:spPr>
        <p:txBody>
          <a:bodyPr wrap="square">
            <a:spAutoFit/>
          </a:bodyPr>
          <a:lstStyle/>
          <a:p>
            <a:pPr algn="ctr"/>
            <a:r>
              <a:rPr lang="en-US" sz="800" b="1" dirty="0" smtClean="0">
                <a:solidFill>
                  <a:srgbClr val="000000"/>
                </a:solidFill>
                <a:latin typeface="Arial" pitchFamily="34" charset="0"/>
              </a:rPr>
              <a:t>FY 2016 S&amp;T Strategic Overview</a:t>
            </a:r>
            <a:r>
              <a:rPr lang="en-US" sz="800" b="1" dirty="0">
                <a:solidFill>
                  <a:srgbClr val="000000"/>
                </a:solidFill>
                <a:latin typeface="Arial" pitchFamily="34" charset="0"/>
              </a:rPr>
              <a:t/>
            </a:r>
            <a:br>
              <a:rPr lang="en-US" sz="800" b="1" dirty="0">
                <a:solidFill>
                  <a:srgbClr val="000000"/>
                </a:solidFill>
                <a:latin typeface="Arial" pitchFamily="34" charset="0"/>
              </a:rPr>
            </a:br>
            <a:r>
              <a:rPr lang="en-US" sz="800" b="1" dirty="0" smtClean="0">
                <a:solidFill>
                  <a:srgbClr val="000000"/>
                </a:solidFill>
                <a:latin typeface="Arial" pitchFamily="34" charset="0"/>
              </a:rPr>
              <a:t>02/06/15 </a:t>
            </a:r>
            <a:r>
              <a:rPr lang="en-US" sz="800" b="1" dirty="0">
                <a:solidFill>
                  <a:srgbClr val="000000"/>
                </a:solidFill>
                <a:latin typeface="Arial" pitchFamily="34" charset="0"/>
              </a:rPr>
              <a:t>Page-</a:t>
            </a:r>
            <a:fld id="{3B476583-E779-4027-A509-6466F591DF4F}" type="slidenum">
              <a:rPr lang="en-US" sz="800" b="1">
                <a:solidFill>
                  <a:srgbClr val="000000"/>
                </a:solidFill>
                <a:latin typeface="Arial" pitchFamily="34" charset="0"/>
              </a:rPr>
              <a:pPr algn="ctr"/>
              <a:t>‹#›</a:t>
            </a:fld>
            <a:endParaRPr lang="en-US" sz="800" b="1" dirty="0">
              <a:solidFill>
                <a:srgbClr val="000000"/>
              </a:solidFill>
              <a:latin typeface="Arial" pitchFamily="34" charset="0"/>
            </a:endParaRPr>
          </a:p>
        </p:txBody>
      </p:sp>
      <p:sp>
        <p:nvSpPr>
          <p:cNvPr id="7" name="Rectangle 6"/>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2050544390"/>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Rectangle 2"/>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153563327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Rectangle 1"/>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182049286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_and_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102431" y="6553200"/>
            <a:ext cx="762000" cy="292102"/>
          </a:xfrm>
          <a:prstGeom prst="rect">
            <a:avLst/>
          </a:prstGeom>
        </p:spPr>
        <p:txBody>
          <a:bodyPr/>
          <a:lstStyle/>
          <a:p>
            <a:pPr>
              <a:defRPr/>
            </a:pPr>
            <a:fld id="{231CC523-8BC6-4921-807A-66BD262F34AB}" type="slidenum">
              <a:rPr lang="en-US" sz="2400">
                <a:solidFill>
                  <a:srgbClr val="000000"/>
                </a:solidFill>
                <a:latin typeface="Arial" pitchFamily="34" charset="0"/>
              </a:rPr>
              <a:pPr>
                <a:defRPr/>
              </a:pPr>
              <a:t>‹#›</a:t>
            </a:fld>
            <a:endParaRPr lang="en-US" sz="2400" dirty="0">
              <a:solidFill>
                <a:srgbClr val="000000"/>
              </a:solidFill>
              <a:latin typeface="Arial" pitchFamily="34" charset="0"/>
            </a:endParaRPr>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622433"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7" name="Rectangle 6"/>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2526619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1055" y="4491612"/>
            <a:ext cx="7772400" cy="1186927"/>
          </a:xfrm>
        </p:spPr>
        <p:txBody>
          <a:bodyPr anchor="t"/>
          <a:lstStyle>
            <a:lvl1pPr algn="l">
              <a:lnSpc>
                <a:spcPct val="100000"/>
              </a:lnSpc>
              <a:defRPr sz="3600" b="0" cap="all">
                <a:latin typeface="Franklin Gothic Book"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1055" y="2906713"/>
            <a:ext cx="7772400" cy="1500187"/>
          </a:xfrm>
        </p:spPr>
        <p:txBody>
          <a:bodyPr anchor="b"/>
          <a:lstStyle>
            <a:lvl1pPr marL="0" indent="0">
              <a:buNone/>
              <a:defRPr sz="2000">
                <a:solidFill>
                  <a:srgbClr val="61626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Rectangle 3"/>
          <p:cNvSpPr/>
          <p:nvPr userDrawn="1"/>
        </p:nvSpPr>
        <p:spPr>
          <a:xfrm>
            <a:off x="0" y="-1"/>
            <a:ext cx="8531051" cy="2743201"/>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5" name="Rectangle 4"/>
          <p:cNvSpPr/>
          <p:nvPr userDrawn="1"/>
        </p:nvSpPr>
        <p:spPr>
          <a:xfrm>
            <a:off x="8368740" y="-1"/>
            <a:ext cx="775260" cy="27432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6" name="Straight Connector 5"/>
          <p:cNvCxnSpPr/>
          <p:nvPr userDrawn="1"/>
        </p:nvCxnSpPr>
        <p:spPr>
          <a:xfrm>
            <a:off x="0" y="2801990"/>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951106" y="6581001"/>
            <a:ext cx="7241788" cy="261610"/>
          </a:xfrm>
          <a:prstGeom prst="rect">
            <a:avLst/>
          </a:prstGeom>
          <a:noFill/>
        </p:spPr>
        <p:txBody>
          <a:bodyPr wrap="square">
            <a:spAutoFit/>
          </a:bodyPr>
          <a:lstStyle/>
          <a:p>
            <a:pPr algn="ctr">
              <a:defRPr/>
            </a:pPr>
            <a:r>
              <a:rPr lang="en-US" sz="1100" b="0" dirty="0" smtClean="0">
                <a:solidFill>
                  <a:schemeClr val="tx1"/>
                </a:solidFill>
                <a:latin typeface="Franklin Gothic Book" panose="020B0503020102020204" pitchFamily="34" charset="0"/>
              </a:rPr>
              <a:t>Distribution Statement A: Approved for public release. Distribution is unlimited. DOPSR</a:t>
            </a:r>
            <a:r>
              <a:rPr lang="en-US" sz="1100" b="0" baseline="0" dirty="0" smtClean="0">
                <a:solidFill>
                  <a:schemeClr val="tx1"/>
                </a:solidFill>
                <a:latin typeface="Franklin Gothic Book" panose="020B0503020102020204" pitchFamily="34" charset="0"/>
              </a:rPr>
              <a:t> Case #</a:t>
            </a:r>
            <a:r>
              <a:rPr lang="en-US" sz="1100" b="0" dirty="0" smtClean="0">
                <a:solidFill>
                  <a:schemeClr val="tx1"/>
                </a:solidFill>
                <a:latin typeface="Franklin Gothic Book" panose="020B0503020102020204" pitchFamily="34" charset="0"/>
              </a:rPr>
              <a:t>18-S-2377</a:t>
            </a:r>
            <a:endParaRPr lang="en-US" sz="1100" b="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8983840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47930"/>
            <a:ext cx="4038600" cy="4478233"/>
          </a:xfrm>
        </p:spPr>
        <p:txBody>
          <a:bodyPr>
            <a:no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4648200" y="1647930"/>
            <a:ext cx="4038600" cy="4478233"/>
          </a:xfrm>
        </p:spPr>
        <p:txBody>
          <a:bodyPr>
            <a:no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Title 1"/>
          <p:cNvSpPr>
            <a:spLocks noGrp="1"/>
          </p:cNvSpPr>
          <p:nvPr>
            <p:ph type="title" hasCustomPrompt="1"/>
          </p:nvPr>
        </p:nvSpPr>
        <p:spPr>
          <a:xfrm>
            <a:off x="295018" y="413146"/>
            <a:ext cx="8093331" cy="803868"/>
          </a:xfrm>
        </p:spPr>
        <p:txBody>
          <a:bodyPr/>
          <a:lstStyle>
            <a:lvl1pPr>
              <a:defRPr/>
            </a:lvl1pPr>
          </a:lstStyle>
          <a:p>
            <a:r>
              <a:rPr lang="en-US" dirty="0" smtClean="0"/>
              <a:t/>
            </a:r>
            <a:br>
              <a:rPr lang="en-US" dirty="0" smtClean="0"/>
            </a:br>
            <a:r>
              <a:rPr lang="en-US" dirty="0" smtClean="0"/>
              <a:t>Click to Edit Title</a:t>
            </a:r>
            <a:endParaRPr lang="en-US" dirty="0"/>
          </a:p>
        </p:txBody>
      </p:sp>
    </p:spTree>
    <p:extLst>
      <p:ext uri="{BB962C8B-B14F-4D97-AF65-F5344CB8AC3E}">
        <p14:creationId xmlns:p14="http://schemas.microsoft.com/office/powerpoint/2010/main" val="39347849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
            </a:r>
            <a:br>
              <a:rPr lang="en-US" dirty="0" smtClean="0"/>
            </a:br>
            <a:r>
              <a:rPr lang="en-US" dirty="0" smtClean="0"/>
              <a:t>Click to Edit Title</a:t>
            </a:r>
            <a:endParaRPr lang="en-US" dirty="0"/>
          </a:p>
        </p:txBody>
      </p:sp>
      <p:sp>
        <p:nvSpPr>
          <p:cNvPr id="3" name="Text Placeholder 2"/>
          <p:cNvSpPr>
            <a:spLocks noGrp="1"/>
          </p:cNvSpPr>
          <p:nvPr>
            <p:ph type="body" idx="1"/>
          </p:nvPr>
        </p:nvSpPr>
        <p:spPr>
          <a:xfrm>
            <a:off x="457200" y="1448637"/>
            <a:ext cx="4040188" cy="474921"/>
          </a:xfrm>
          <a:solidFill>
            <a:srgbClr val="002060"/>
          </a:solidFill>
        </p:spPr>
        <p:txBody>
          <a:bodyPr anchor="b"/>
          <a:lstStyle>
            <a:lvl1pPr marL="0" indent="0">
              <a:buNone/>
              <a:defRPr sz="1600" b="0">
                <a:solidFill>
                  <a:schemeClr val="bg1"/>
                </a:solidFill>
                <a:latin typeface="Franklin Gothic Medium"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60808"/>
            <a:ext cx="4040188" cy="4038058"/>
          </a:xfrm>
          <a:solidFill>
            <a:schemeClr val="bg1">
              <a:lumMod val="95000"/>
            </a:schemeClr>
          </a:solidFill>
        </p:spPr>
        <p:txBody>
          <a:bodyPr/>
          <a:lstStyle>
            <a:lvl1pPr marL="169863" indent="-169863">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8637"/>
            <a:ext cx="4041775" cy="474921"/>
          </a:xfrm>
          <a:solidFill>
            <a:srgbClr val="002060"/>
          </a:solidFill>
        </p:spPr>
        <p:txBody>
          <a:bodyPr anchor="b"/>
          <a:lstStyle>
            <a:lvl1pPr marL="0" indent="0">
              <a:buNone/>
              <a:defRPr sz="1600" b="0">
                <a:solidFill>
                  <a:schemeClr val="bg1"/>
                </a:solidFill>
                <a:latin typeface="Franklin Gothic Medium"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60808"/>
            <a:ext cx="4041775" cy="4038058"/>
          </a:xfrm>
          <a:solidFill>
            <a:schemeClr val="bg1">
              <a:lumMod val="95000"/>
            </a:schemeClr>
          </a:solidFill>
        </p:spPr>
        <p:txBody>
          <a:bodyPr/>
          <a:lstStyle>
            <a:lvl1pPr marL="169863" indent="-169863">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99026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95018" y="413146"/>
            <a:ext cx="8093331" cy="803868"/>
          </a:xfrm>
        </p:spPr>
        <p:txBody>
          <a:bodyPr/>
          <a:lstStyle>
            <a:lvl1pPr>
              <a:defRPr/>
            </a:lvl1pPr>
          </a:lstStyle>
          <a:p>
            <a:r>
              <a:rPr lang="en-US" dirty="0" smtClean="0"/>
              <a:t/>
            </a:r>
            <a:br>
              <a:rPr lang="en-US" dirty="0" smtClean="0"/>
            </a:br>
            <a:r>
              <a:rPr lang="en-US" dirty="0" smtClean="0"/>
              <a:t>Click to Edit Title</a:t>
            </a:r>
            <a:endParaRPr lang="en-US" dirty="0"/>
          </a:p>
        </p:txBody>
      </p:sp>
    </p:spTree>
    <p:extLst>
      <p:ext uri="{BB962C8B-B14F-4D97-AF65-F5344CB8AC3E}">
        <p14:creationId xmlns:p14="http://schemas.microsoft.com/office/powerpoint/2010/main" val="30681897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018" y="413146"/>
            <a:ext cx="8093331" cy="803868"/>
          </a:xfrm>
        </p:spPr>
        <p:txBody>
          <a:bodyPr/>
          <a:lstStyle>
            <a:lvl1pPr>
              <a:defRPr/>
            </a:lvl1pPr>
          </a:lstStyle>
          <a:p>
            <a:r>
              <a:rPr lang="en-US" dirty="0" smtClean="0"/>
              <a:t/>
            </a:r>
            <a:br>
              <a:rPr lang="en-US" dirty="0" smtClean="0"/>
            </a:br>
            <a:r>
              <a:rPr lang="en-US" dirty="0" smtClean="0"/>
              <a:t>Click to Edit Title</a:t>
            </a:r>
            <a:endParaRPr lang="en-US" dirty="0"/>
          </a:p>
        </p:txBody>
      </p:sp>
    </p:spTree>
    <p:extLst>
      <p:ext uri="{BB962C8B-B14F-4D97-AF65-F5344CB8AC3E}">
        <p14:creationId xmlns:p14="http://schemas.microsoft.com/office/powerpoint/2010/main" val="19854467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s with Banner Be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userDrawn="1">
            <p:ph type="body" idx="1"/>
          </p:nvPr>
        </p:nvSpPr>
        <p:spPr>
          <a:xfrm>
            <a:off x="457200" y="1246909"/>
            <a:ext cx="8167816" cy="45607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7"/>
          <p:cNvSpPr>
            <a:spLocks noGrp="1"/>
          </p:cNvSpPr>
          <p:nvPr>
            <p:ph sz="quarter" idx="10" hasCustomPrompt="1"/>
          </p:nvPr>
        </p:nvSpPr>
        <p:spPr>
          <a:xfrm>
            <a:off x="457200" y="5968312"/>
            <a:ext cx="8167688" cy="484438"/>
          </a:xfrm>
          <a:solidFill>
            <a:srgbClr val="0000CC"/>
          </a:solidFill>
        </p:spPr>
        <p:txBody>
          <a:bodyPr anchor="ctr"/>
          <a:lstStyle>
            <a:lvl1pPr algn="ctr">
              <a:spcBef>
                <a:spcPts val="600"/>
              </a:spcBef>
              <a:spcAft>
                <a:spcPts val="600"/>
              </a:spcAft>
              <a:buNone/>
              <a:defRPr>
                <a:solidFill>
                  <a:schemeClr val="bg1"/>
                </a:solidFill>
              </a:defRPr>
            </a:lvl1pPr>
            <a:lvl2pPr algn="ctr">
              <a:buNone/>
              <a:defRPr/>
            </a:lvl2pPr>
          </a:lstStyle>
          <a:p>
            <a:pPr>
              <a:spcBef>
                <a:spcPct val="50000"/>
              </a:spcBef>
            </a:pPr>
            <a:r>
              <a:rPr lang="en-US" dirty="0" smtClean="0"/>
              <a:t>Bumper Sticker Arial 20 pt White on Standard Blue 204</a:t>
            </a:r>
            <a:endParaRPr lang="en-US" dirty="0"/>
          </a:p>
        </p:txBody>
      </p:sp>
    </p:spTree>
    <p:extLst>
      <p:ext uri="{BB962C8B-B14F-4D97-AF65-F5344CB8AC3E}">
        <p14:creationId xmlns:p14="http://schemas.microsoft.com/office/powerpoint/2010/main" val="4131960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3" y="0"/>
            <a:ext cx="9143999" cy="5486400"/>
          </a:xfrm>
          <a:prstGeom prst="rect">
            <a:avLst/>
          </a:prstGeom>
          <a:gradFill>
            <a:gsLst>
              <a:gs pos="18000">
                <a:schemeClr val="bg1">
                  <a:lumMod val="85000"/>
                </a:schemeClr>
              </a:gs>
              <a:gs pos="63000">
                <a:schemeClr val="bg1">
                  <a:lumMod val="95000"/>
                </a:schemeClr>
              </a:gs>
              <a:gs pos="9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18" name="Group 17"/>
          <p:cNvGrpSpPr/>
          <p:nvPr userDrawn="1"/>
        </p:nvGrpSpPr>
        <p:grpSpPr>
          <a:xfrm>
            <a:off x="6372213" y="83125"/>
            <a:ext cx="2695587" cy="6640682"/>
            <a:chOff x="6288856" y="83125"/>
            <a:chExt cx="2695587" cy="6640682"/>
          </a:xfrm>
        </p:grpSpPr>
        <p:sp>
          <p:nvSpPr>
            <p:cNvPr id="21" name="Rectangle 20"/>
            <p:cNvSpPr/>
            <p:nvPr/>
          </p:nvSpPr>
          <p:spPr>
            <a:xfrm>
              <a:off x="6288856" y="83125"/>
              <a:ext cx="2695587" cy="664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22" name="Picture 4"/>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6362588" y="2129297"/>
              <a:ext cx="2587179" cy="8495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362588" y="133482"/>
              <a:ext cx="2585108" cy="6949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6373459" y="4646687"/>
              <a:ext cx="2593263" cy="18312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6362588" y="3032793"/>
              <a:ext cx="2590174" cy="1567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6362587" y="868259"/>
              <a:ext cx="2585107" cy="1217730"/>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08140" y="457202"/>
            <a:ext cx="1587245" cy="1587245"/>
          </a:xfrm>
          <a:prstGeom prst="rect">
            <a:avLst/>
          </a:prstGeom>
          <a:effectLst>
            <a:outerShdw blurRad="50800" dist="38100" dir="2700000" algn="tl" rotWithShape="0">
              <a:prstClr val="black">
                <a:alpha val="40000"/>
              </a:prstClr>
            </a:outerShdw>
          </a:effectLst>
        </p:spPr>
      </p:pic>
      <p:sp>
        <p:nvSpPr>
          <p:cNvPr id="29" name="Rectangle 28"/>
          <p:cNvSpPr/>
          <p:nvPr userDrawn="1"/>
        </p:nvSpPr>
        <p:spPr>
          <a:xfrm>
            <a:off x="-11875" y="6569253"/>
            <a:ext cx="9155875" cy="30597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0" name="TextBox 29"/>
          <p:cNvSpPr txBox="1"/>
          <p:nvPr userDrawn="1"/>
        </p:nvSpPr>
        <p:spPr>
          <a:xfrm>
            <a:off x="4" y="6593002"/>
            <a:ext cx="9143996" cy="261610"/>
          </a:xfrm>
          <a:prstGeom prst="rect">
            <a:avLst/>
          </a:prstGeom>
          <a:solidFill>
            <a:srgbClr val="1F2F53"/>
          </a:solidFill>
          <a:ln>
            <a:noFill/>
          </a:ln>
        </p:spPr>
        <p:txBody>
          <a:bodyPr wrap="square">
            <a:spAutoFit/>
          </a:bodyPr>
          <a:lstStyle/>
          <a:p>
            <a:pPr algn="ctr">
              <a:defRPr/>
            </a:pPr>
            <a:endParaRPr lang="en-US" sz="1100" dirty="0">
              <a:solidFill>
                <a:prstClr val="white"/>
              </a:solidFill>
              <a:latin typeface="Franklin Gothic Book" panose="020B0503020102020204" pitchFamily="34" charset="0"/>
            </a:endParaRPr>
          </a:p>
        </p:txBody>
      </p:sp>
      <p:sp>
        <p:nvSpPr>
          <p:cNvPr id="31" name="Rectangle 30"/>
          <p:cNvSpPr/>
          <p:nvPr userDrawn="1"/>
        </p:nvSpPr>
        <p:spPr>
          <a:xfrm>
            <a:off x="-11875" y="2"/>
            <a:ext cx="9155875" cy="83125"/>
          </a:xfrm>
          <a:prstGeom prst="rect">
            <a:avLst/>
          </a:prstGeom>
          <a:solidFill>
            <a:srgbClr val="1F2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ctrTitle" hasCustomPrompt="1"/>
          </p:nvPr>
        </p:nvSpPr>
        <p:spPr>
          <a:xfrm>
            <a:off x="289927" y="4646687"/>
            <a:ext cx="6082286" cy="325350"/>
          </a:xfrm>
        </p:spPr>
        <p:txBody>
          <a:bodyPr anchor="b" anchorCtr="0"/>
          <a:lstStyle>
            <a:lvl1pPr algn="l">
              <a:defRPr sz="800">
                <a:solidFill>
                  <a:schemeClr val="tx1"/>
                </a:solidFill>
                <a:latin typeface="Franklin Gothic Medium" pitchFamily="34" charset="0"/>
              </a:defRPr>
            </a:lvl1pPr>
          </a:lstStyle>
          <a:p>
            <a:r>
              <a:rPr lang="en-US" dirty="0"/>
              <a:t>Click to edit Master Date</a:t>
            </a:r>
          </a:p>
        </p:txBody>
      </p:sp>
      <p:sp>
        <p:nvSpPr>
          <p:cNvPr id="3" name="Subtitle 2"/>
          <p:cNvSpPr>
            <a:spLocks noGrp="1"/>
          </p:cNvSpPr>
          <p:nvPr>
            <p:ph type="subTitle" idx="1"/>
          </p:nvPr>
        </p:nvSpPr>
        <p:spPr>
          <a:xfrm>
            <a:off x="215246" y="3217796"/>
            <a:ext cx="5936171" cy="735202"/>
          </a:xfrm>
        </p:spPr>
        <p:txBody>
          <a:bodyPr anchor="t" anchorCtr="0"/>
          <a:lstStyle>
            <a:lvl1pPr marL="0" indent="0" algn="l">
              <a:lnSpc>
                <a:spcPts val="2400"/>
              </a:lnSpc>
              <a:spcBef>
                <a:spcPts val="0"/>
              </a:spcBef>
              <a:buNone/>
              <a:defRPr sz="3200">
                <a:solidFill>
                  <a:srgbClr val="002060"/>
                </a:solidFill>
                <a:latin typeface="Franklin Gothic Medium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85038715"/>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95018" y="413146"/>
            <a:ext cx="8093331" cy="803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360354"/>
            <a:ext cx="8229600" cy="4615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Box 10"/>
          <p:cNvSpPr txBox="1"/>
          <p:nvPr/>
        </p:nvSpPr>
        <p:spPr>
          <a:xfrm>
            <a:off x="8008535" y="6550025"/>
            <a:ext cx="720411" cy="261610"/>
          </a:xfrm>
          <a:prstGeom prst="rect">
            <a:avLst/>
          </a:prstGeom>
          <a:noFill/>
        </p:spPr>
        <p:txBody>
          <a:bodyPr wrap="square">
            <a:spAutoFit/>
          </a:bodyPr>
          <a:lstStyle/>
          <a:p>
            <a:pPr algn="r">
              <a:defRPr/>
            </a:pPr>
            <a:fld id="{5FF84CA1-BC55-4512-920A-E33489A23423}" type="slidenum">
              <a:rPr lang="en-US" sz="1100" smtClean="0">
                <a:solidFill>
                  <a:prstClr val="black"/>
                </a:solidFill>
                <a:latin typeface="Franklin Gothic Medium" pitchFamily="34" charset="0"/>
              </a:rPr>
              <a:pPr algn="r">
                <a:defRPr/>
              </a:pPr>
              <a:t>‹#›</a:t>
            </a:fld>
            <a:endParaRPr lang="en-US" sz="1100" dirty="0">
              <a:solidFill>
                <a:prstClr val="black"/>
              </a:solidFill>
              <a:latin typeface="Franklin Gothic Medium" pitchFamily="34" charset="0"/>
            </a:endParaRPr>
          </a:p>
        </p:txBody>
      </p:sp>
      <p:sp>
        <p:nvSpPr>
          <p:cNvPr id="3" name="Rectangle 2"/>
          <p:cNvSpPr/>
          <p:nvPr userDrawn="1"/>
        </p:nvSpPr>
        <p:spPr>
          <a:xfrm>
            <a:off x="0" y="0"/>
            <a:ext cx="8531051" cy="231112"/>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Rectangle 8"/>
          <p:cNvSpPr/>
          <p:nvPr userDrawn="1"/>
        </p:nvSpPr>
        <p:spPr>
          <a:xfrm>
            <a:off x="8368740" y="0"/>
            <a:ext cx="775260" cy="2311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12" name="Straight Connector 11"/>
          <p:cNvCxnSpPr/>
          <p:nvPr userDrawn="1"/>
        </p:nvCxnSpPr>
        <p:spPr>
          <a:xfrm>
            <a:off x="0" y="269805"/>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8640" y="6591940"/>
            <a:ext cx="7830084" cy="261610"/>
          </a:xfrm>
          <a:prstGeom prst="rect">
            <a:avLst/>
          </a:prstGeom>
          <a:noFill/>
        </p:spPr>
        <p:txBody>
          <a:bodyPr wrap="square">
            <a:spAutoFit/>
          </a:bodyPr>
          <a:lstStyle/>
          <a:p>
            <a:pPr algn="ctr">
              <a:defRPr/>
            </a:pPr>
            <a:r>
              <a:rPr lang="en-US" sz="1100" b="0" dirty="0" smtClean="0">
                <a:solidFill>
                  <a:schemeClr val="tx1"/>
                </a:solidFill>
                <a:latin typeface="Franklin Gothic Book" panose="020B0503020102020204" pitchFamily="34" charset="0"/>
              </a:rPr>
              <a:t>Distribution Statement A: Approved for public release. Distribution is unlimited. DOPSR</a:t>
            </a:r>
            <a:r>
              <a:rPr lang="en-US" sz="1100" b="0" baseline="0" dirty="0" smtClean="0">
                <a:solidFill>
                  <a:schemeClr val="tx1"/>
                </a:solidFill>
                <a:latin typeface="Franklin Gothic Book" panose="020B0503020102020204" pitchFamily="34" charset="0"/>
              </a:rPr>
              <a:t> Case #</a:t>
            </a:r>
            <a:r>
              <a:rPr lang="en-US" sz="1100" b="0" dirty="0" smtClean="0">
                <a:solidFill>
                  <a:schemeClr val="tx1"/>
                </a:solidFill>
                <a:latin typeface="Franklin Gothic Book" panose="020B0503020102020204" pitchFamily="34" charset="0"/>
              </a:rPr>
              <a:t>18-S-2377</a:t>
            </a:r>
            <a:endParaRPr lang="en-US" sz="1100" b="0" dirty="0">
              <a:solidFill>
                <a:schemeClr val="tx1"/>
              </a:solidFill>
              <a:latin typeface="Franklin Gothic Book" panose="020B0503020102020204" pitchFamily="34" charset="0"/>
            </a:endParaRPr>
          </a:p>
        </p:txBody>
      </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566187" y="413146"/>
            <a:ext cx="457200" cy="457200"/>
          </a:xfrm>
          <a:prstGeom prst="rect">
            <a:avLst/>
          </a:prstGeom>
        </p:spPr>
      </p:pic>
    </p:spTree>
    <p:extLst>
      <p:ext uri="{BB962C8B-B14F-4D97-AF65-F5344CB8AC3E}">
        <p14:creationId xmlns:p14="http://schemas.microsoft.com/office/powerpoint/2010/main" val="3486215436"/>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Lst>
  <p:timing>
    <p:tnLst>
      <p:par>
        <p:cTn id="1" dur="indefinite" restart="never" nodeType="tmRoot"/>
      </p:par>
    </p:tnLst>
  </p:timing>
  <p:txStyles>
    <p:titleStyle>
      <a:lvl1pPr algn="ctr" rtl="0" fontAlgn="base">
        <a:lnSpc>
          <a:spcPts val="2000"/>
        </a:lnSpc>
        <a:spcBef>
          <a:spcPct val="0"/>
        </a:spcBef>
        <a:spcAft>
          <a:spcPct val="0"/>
        </a:spcAft>
        <a:defRPr lang="en-US" sz="3600" b="0" i="1" kern="1200" dirty="0" smtClean="0">
          <a:solidFill>
            <a:srgbClr val="091762"/>
          </a:solidFill>
          <a:effectLst>
            <a:outerShdw blurRad="38100" dist="38100" dir="2700000" algn="tl">
              <a:srgbClr val="000000">
                <a:alpha val="43137"/>
              </a:srgbClr>
            </a:outerShdw>
          </a:effectLst>
          <a:latin typeface="Franklin Gothic Medium" pitchFamily="34" charset="0"/>
          <a:ea typeface="+mj-ea"/>
          <a:cs typeface="+mj-cs"/>
        </a:defRPr>
      </a:lvl1pPr>
      <a:lvl2pPr algn="l" rtl="0" fontAlgn="base">
        <a:spcBef>
          <a:spcPct val="0"/>
        </a:spcBef>
        <a:spcAft>
          <a:spcPct val="0"/>
        </a:spcAft>
        <a:defRPr sz="3200" b="1">
          <a:solidFill>
            <a:schemeClr val="tx1"/>
          </a:solidFill>
          <a:latin typeface="Calibri" pitchFamily="34" charset="0"/>
        </a:defRPr>
      </a:lvl2pPr>
      <a:lvl3pPr algn="l" rtl="0" fontAlgn="base">
        <a:spcBef>
          <a:spcPct val="0"/>
        </a:spcBef>
        <a:spcAft>
          <a:spcPct val="0"/>
        </a:spcAft>
        <a:defRPr sz="3200" b="1">
          <a:solidFill>
            <a:schemeClr val="tx1"/>
          </a:solidFill>
          <a:latin typeface="Calibri" pitchFamily="34" charset="0"/>
        </a:defRPr>
      </a:lvl3pPr>
      <a:lvl4pPr algn="l" rtl="0" fontAlgn="base">
        <a:spcBef>
          <a:spcPct val="0"/>
        </a:spcBef>
        <a:spcAft>
          <a:spcPct val="0"/>
        </a:spcAft>
        <a:defRPr sz="3200" b="1">
          <a:solidFill>
            <a:schemeClr val="tx1"/>
          </a:solidFill>
          <a:latin typeface="Calibri" pitchFamily="34" charset="0"/>
        </a:defRPr>
      </a:lvl4pPr>
      <a:lvl5pPr algn="l" rtl="0" fontAlgn="base">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231775" indent="-231775" algn="l" rtl="0" fontAlgn="base">
        <a:spcBef>
          <a:spcPts val="600"/>
        </a:spcBef>
        <a:spcAft>
          <a:spcPts val="300"/>
        </a:spcAft>
        <a:buClr>
          <a:srgbClr val="002060"/>
        </a:buClr>
        <a:buFont typeface="Wingdings" pitchFamily="2" charset="2"/>
        <a:buChar char="§"/>
        <a:defRPr sz="1600" kern="1200">
          <a:solidFill>
            <a:schemeClr val="tx1">
              <a:lumMod val="75000"/>
              <a:lumOff val="25000"/>
            </a:schemeClr>
          </a:solidFill>
          <a:latin typeface="Franklin Gothic Medium" pitchFamily="34" charset="0"/>
          <a:ea typeface="+mn-ea"/>
          <a:cs typeface="+mn-cs"/>
        </a:defRPr>
      </a:lvl1pPr>
      <a:lvl2pPr marL="573088" indent="-225425" algn="l" rtl="0" fontAlgn="base">
        <a:spcBef>
          <a:spcPts val="400"/>
        </a:spcBef>
        <a:spcAft>
          <a:spcPct val="0"/>
        </a:spcAft>
        <a:buFont typeface="Arial" charset="0"/>
        <a:buChar char="–"/>
        <a:defRPr sz="1400" kern="1200">
          <a:solidFill>
            <a:schemeClr val="tx1">
              <a:lumMod val="75000"/>
              <a:lumOff val="25000"/>
            </a:schemeClr>
          </a:solidFill>
          <a:latin typeface="Franklin Gothic Book" pitchFamily="34" charset="0"/>
          <a:ea typeface="+mn-ea"/>
          <a:cs typeface="+mn-cs"/>
        </a:defRPr>
      </a:lvl2pPr>
      <a:lvl3pPr marL="682625" indent="-111125" algn="l" rtl="0" fontAlgn="base">
        <a:spcBef>
          <a:spcPct val="20000"/>
        </a:spcBef>
        <a:spcAft>
          <a:spcPct val="0"/>
        </a:spcAft>
        <a:buFont typeface="Arial" charset="0"/>
        <a:buChar char="•"/>
        <a:defRPr sz="1200" kern="1200">
          <a:solidFill>
            <a:schemeClr val="tx1">
              <a:lumMod val="75000"/>
              <a:lumOff val="25000"/>
            </a:schemeClr>
          </a:solidFill>
          <a:latin typeface="Franklin Gothic Book" pitchFamily="34" charset="0"/>
          <a:ea typeface="+mn-ea"/>
          <a:cs typeface="+mn-cs"/>
        </a:defRPr>
      </a:lvl3pPr>
      <a:lvl4pPr marL="16002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4pPr>
      <a:lvl5pPr marL="20574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95020" y="413146"/>
            <a:ext cx="8093331" cy="803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360354"/>
            <a:ext cx="8229600" cy="4615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p:nvSpPr>
        <p:spPr>
          <a:xfrm>
            <a:off x="8008537" y="6550025"/>
            <a:ext cx="720411" cy="261610"/>
          </a:xfrm>
          <a:prstGeom prst="rect">
            <a:avLst/>
          </a:prstGeom>
          <a:noFill/>
        </p:spPr>
        <p:txBody>
          <a:bodyPr wrap="square">
            <a:spAutoFit/>
          </a:bodyPr>
          <a:lstStyle/>
          <a:p>
            <a:pPr algn="r">
              <a:defRPr/>
            </a:pPr>
            <a:fld id="{5FF84CA1-BC55-4512-920A-E33489A23423}" type="slidenum">
              <a:rPr lang="en-US" sz="1100" smtClean="0">
                <a:solidFill>
                  <a:prstClr val="black"/>
                </a:solidFill>
                <a:latin typeface="Franklin Gothic Medium" pitchFamily="34" charset="0"/>
              </a:rPr>
              <a:pPr algn="r">
                <a:defRPr/>
              </a:pPr>
              <a:t>‹#›</a:t>
            </a:fld>
            <a:endParaRPr lang="en-US" sz="1100" dirty="0">
              <a:solidFill>
                <a:prstClr val="black"/>
              </a:solidFill>
              <a:latin typeface="Franklin Gothic Medium" pitchFamily="34" charset="0"/>
            </a:endParaRPr>
          </a:p>
        </p:txBody>
      </p:sp>
      <p:sp>
        <p:nvSpPr>
          <p:cNvPr id="3" name="Rectangle 2"/>
          <p:cNvSpPr/>
          <p:nvPr userDrawn="1"/>
        </p:nvSpPr>
        <p:spPr>
          <a:xfrm>
            <a:off x="1" y="0"/>
            <a:ext cx="8531051" cy="231112"/>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8368742" y="0"/>
            <a:ext cx="775260" cy="2311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userDrawn="1"/>
        </p:nvCxnSpPr>
        <p:spPr>
          <a:xfrm>
            <a:off x="0" y="269805"/>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398303"/>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Lst>
  <p:timing>
    <p:tnLst>
      <p:par>
        <p:cTn id="1" dur="indefinite" restart="never" nodeType="tmRoot"/>
      </p:par>
    </p:tnLst>
  </p:timing>
  <p:txStyles>
    <p:titleStyle>
      <a:lvl1pPr algn="l" rtl="0" fontAlgn="base">
        <a:lnSpc>
          <a:spcPts val="2000"/>
        </a:lnSpc>
        <a:spcBef>
          <a:spcPct val="0"/>
        </a:spcBef>
        <a:spcAft>
          <a:spcPct val="0"/>
        </a:spcAft>
        <a:defRPr sz="1800" b="0" kern="1200">
          <a:solidFill>
            <a:schemeClr val="tx1"/>
          </a:solidFill>
          <a:latin typeface="Franklin Gothic Medium" pitchFamily="34" charset="0"/>
          <a:ea typeface="+mj-ea"/>
          <a:cs typeface="+mj-cs"/>
        </a:defRPr>
      </a:lvl1pPr>
      <a:lvl2pPr algn="l" rtl="0" fontAlgn="base">
        <a:spcBef>
          <a:spcPct val="0"/>
        </a:spcBef>
        <a:spcAft>
          <a:spcPct val="0"/>
        </a:spcAft>
        <a:defRPr sz="3200" b="1">
          <a:solidFill>
            <a:schemeClr val="tx1"/>
          </a:solidFill>
          <a:latin typeface="Calibri" pitchFamily="34" charset="0"/>
        </a:defRPr>
      </a:lvl2pPr>
      <a:lvl3pPr algn="l" rtl="0" fontAlgn="base">
        <a:spcBef>
          <a:spcPct val="0"/>
        </a:spcBef>
        <a:spcAft>
          <a:spcPct val="0"/>
        </a:spcAft>
        <a:defRPr sz="3200" b="1">
          <a:solidFill>
            <a:schemeClr val="tx1"/>
          </a:solidFill>
          <a:latin typeface="Calibri" pitchFamily="34" charset="0"/>
        </a:defRPr>
      </a:lvl3pPr>
      <a:lvl4pPr algn="l" rtl="0" fontAlgn="base">
        <a:spcBef>
          <a:spcPct val="0"/>
        </a:spcBef>
        <a:spcAft>
          <a:spcPct val="0"/>
        </a:spcAft>
        <a:defRPr sz="3200" b="1">
          <a:solidFill>
            <a:schemeClr val="tx1"/>
          </a:solidFill>
          <a:latin typeface="Calibri" pitchFamily="34" charset="0"/>
        </a:defRPr>
      </a:lvl4pPr>
      <a:lvl5pPr algn="l" rtl="0" fontAlgn="base">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231775" indent="-231775" algn="l" rtl="0" fontAlgn="base">
        <a:spcBef>
          <a:spcPts val="600"/>
        </a:spcBef>
        <a:spcAft>
          <a:spcPts val="300"/>
        </a:spcAft>
        <a:buClr>
          <a:srgbClr val="002060"/>
        </a:buClr>
        <a:buFont typeface="Wingdings" pitchFamily="2" charset="2"/>
        <a:buChar char="§"/>
        <a:defRPr sz="1600" kern="1200">
          <a:solidFill>
            <a:schemeClr val="tx1">
              <a:lumMod val="75000"/>
              <a:lumOff val="25000"/>
            </a:schemeClr>
          </a:solidFill>
          <a:latin typeface="Franklin Gothic Medium" pitchFamily="34" charset="0"/>
          <a:ea typeface="+mn-ea"/>
          <a:cs typeface="+mn-cs"/>
        </a:defRPr>
      </a:lvl1pPr>
      <a:lvl2pPr marL="573088" indent="-225425" algn="l" rtl="0" fontAlgn="base">
        <a:spcBef>
          <a:spcPts val="400"/>
        </a:spcBef>
        <a:spcAft>
          <a:spcPct val="0"/>
        </a:spcAft>
        <a:buFont typeface="Arial" charset="0"/>
        <a:buChar char="–"/>
        <a:defRPr sz="1400" kern="1200">
          <a:solidFill>
            <a:schemeClr val="tx1">
              <a:lumMod val="75000"/>
              <a:lumOff val="25000"/>
            </a:schemeClr>
          </a:solidFill>
          <a:latin typeface="Franklin Gothic Book" pitchFamily="34" charset="0"/>
          <a:ea typeface="+mn-ea"/>
          <a:cs typeface="+mn-cs"/>
        </a:defRPr>
      </a:lvl2pPr>
      <a:lvl3pPr marL="682625" indent="-111125" algn="l" rtl="0" fontAlgn="base">
        <a:spcBef>
          <a:spcPct val="20000"/>
        </a:spcBef>
        <a:spcAft>
          <a:spcPct val="0"/>
        </a:spcAft>
        <a:buFont typeface="Arial" charset="0"/>
        <a:buChar char="•"/>
        <a:defRPr sz="1200" kern="1200">
          <a:solidFill>
            <a:schemeClr val="tx1">
              <a:lumMod val="75000"/>
              <a:lumOff val="25000"/>
            </a:schemeClr>
          </a:solidFill>
          <a:latin typeface="Franklin Gothic Book" pitchFamily="34" charset="0"/>
          <a:ea typeface="+mn-ea"/>
          <a:cs typeface="+mn-cs"/>
        </a:defRPr>
      </a:lvl3pPr>
      <a:lvl4pPr marL="16002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4pPr>
      <a:lvl5pPr marL="20574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gi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12"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11" Type="http://schemas.openxmlformats.org/officeDocument/2006/relationships/image" Target="../media/image19.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50.jpg"/><Relationship Id="rId3" Type="http://schemas.openxmlformats.org/officeDocument/2006/relationships/image" Target="../media/image44.jpeg"/><Relationship Id="rId7" Type="http://schemas.openxmlformats.org/officeDocument/2006/relationships/image" Target="../media/image46.png"/><Relationship Id="rId12" Type="http://schemas.openxmlformats.org/officeDocument/2006/relationships/image" Target="../media/image49.jpeg"/><Relationship Id="rId17" Type="http://schemas.openxmlformats.org/officeDocument/2006/relationships/image" Target="../media/image53.jpeg"/><Relationship Id="rId2" Type="http://schemas.openxmlformats.org/officeDocument/2006/relationships/notesSlide" Target="../notesSlides/notesSlide12.xml"/><Relationship Id="rId16" Type="http://schemas.openxmlformats.org/officeDocument/2006/relationships/image" Target="../media/image52.jpeg"/><Relationship Id="rId1" Type="http://schemas.openxmlformats.org/officeDocument/2006/relationships/slideLayout" Target="../slideLayouts/slideLayout13.xml"/><Relationship Id="rId6" Type="http://schemas.microsoft.com/office/2007/relationships/hdphoto" Target="../media/hdphoto3.wdp"/><Relationship Id="rId11" Type="http://schemas.openxmlformats.org/officeDocument/2006/relationships/image" Target="../media/image48.jpeg"/><Relationship Id="rId5" Type="http://schemas.openxmlformats.org/officeDocument/2006/relationships/image" Target="../media/image45.png"/><Relationship Id="rId15" Type="http://schemas.microsoft.com/office/2007/relationships/hdphoto" Target="../media/hdphoto6.wdp"/><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47.jpe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11" Type="http://schemas.openxmlformats.org/officeDocument/2006/relationships/image" Target="../media/image19.svg"/><Relationship Id="rId4" Type="http://schemas.openxmlformats.org/officeDocument/2006/relationships/image" Target="../media/image19.png"/><Relationship Id="rId14"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hdphoto" Target="../media/hdphoto1.wdp"/><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036" y="2368626"/>
            <a:ext cx="5722467" cy="590251"/>
          </a:xfrm>
        </p:spPr>
        <p:txBody>
          <a:bodyPr/>
          <a:lstStyle/>
          <a:p>
            <a:r>
              <a:rPr lang="en-US" dirty="0"/>
              <a:t>2018 </a:t>
            </a:r>
            <a:r>
              <a:rPr lang="en-US" dirty="0" smtClean="0"/>
              <a:t> Military Operations Research Society (MORS) Emerging </a:t>
            </a:r>
            <a:r>
              <a:rPr lang="en-US" dirty="0"/>
              <a:t>Techniques Forum (ETF</a:t>
            </a:r>
            <a:r>
              <a:rPr lang="en-US" dirty="0" smtClean="0"/>
              <a:t>)</a:t>
            </a:r>
            <a:endParaRPr lang="en-US" dirty="0"/>
          </a:p>
        </p:txBody>
      </p:sp>
      <p:sp>
        <p:nvSpPr>
          <p:cNvPr id="3" name="Subtitle 2"/>
          <p:cNvSpPr>
            <a:spLocks noGrp="1"/>
          </p:cNvSpPr>
          <p:nvPr>
            <p:ph type="subTitle" idx="1"/>
          </p:nvPr>
        </p:nvSpPr>
        <p:spPr>
          <a:xfrm>
            <a:off x="573887" y="2976094"/>
            <a:ext cx="5997034" cy="1334141"/>
          </a:xfrm>
        </p:spPr>
        <p:txBody>
          <a:bodyPr/>
          <a:lstStyle/>
          <a:p>
            <a:pPr>
              <a:spcAft>
                <a:spcPts val="0"/>
              </a:spcAft>
            </a:pPr>
            <a:r>
              <a:rPr lang="en-US" sz="3600" dirty="0"/>
              <a:t> Exchanging Model-Centric Digital Artifacts for the System Life Cycle</a:t>
            </a:r>
            <a:endParaRPr lang="en-US" sz="3600" dirty="0"/>
          </a:p>
        </p:txBody>
      </p:sp>
      <p:sp>
        <p:nvSpPr>
          <p:cNvPr id="4" name="Subtitle 2"/>
          <p:cNvSpPr txBox="1">
            <a:spLocks/>
          </p:cNvSpPr>
          <p:nvPr/>
        </p:nvSpPr>
        <p:spPr bwMode="auto">
          <a:xfrm>
            <a:off x="560036" y="4327451"/>
            <a:ext cx="5708616" cy="1577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2400"/>
              </a:lnSpc>
              <a:spcBef>
                <a:spcPts val="0"/>
              </a:spcBef>
              <a:spcAft>
                <a:spcPts val="300"/>
              </a:spcAft>
              <a:buClr>
                <a:srgbClr val="002060"/>
              </a:buClr>
              <a:buFont typeface="Wingdings" pitchFamily="2" charset="2"/>
              <a:buNone/>
              <a:defRPr sz="3200" kern="1200">
                <a:solidFill>
                  <a:schemeClr val="tx1"/>
                </a:solidFill>
                <a:latin typeface="Franklin Gothic Medium Cond" pitchFamily="34" charset="0"/>
                <a:ea typeface="+mn-ea"/>
                <a:cs typeface="+mn-cs"/>
              </a:defRPr>
            </a:lvl1pPr>
            <a:lvl2pPr marL="457200" indent="0" algn="ctr" rtl="0" fontAlgn="base">
              <a:spcBef>
                <a:spcPts val="400"/>
              </a:spcBef>
              <a:spcAft>
                <a:spcPct val="0"/>
              </a:spcAft>
              <a:buFont typeface="Arial" charset="0"/>
              <a:buNone/>
              <a:defRPr sz="1400" kern="1200">
                <a:solidFill>
                  <a:schemeClr val="tx1">
                    <a:tint val="75000"/>
                  </a:schemeClr>
                </a:solidFill>
                <a:latin typeface="Franklin Gothic Book" pitchFamily="34" charset="0"/>
                <a:ea typeface="+mn-ea"/>
                <a:cs typeface="+mn-cs"/>
              </a:defRPr>
            </a:lvl2pPr>
            <a:lvl3pPr marL="914400" indent="0" algn="ctr" rtl="0" fontAlgn="base">
              <a:spcBef>
                <a:spcPct val="20000"/>
              </a:spcBef>
              <a:spcAft>
                <a:spcPct val="0"/>
              </a:spcAft>
              <a:buFont typeface="Arial" charset="0"/>
              <a:buNone/>
              <a:defRPr sz="1200" kern="1200">
                <a:solidFill>
                  <a:schemeClr val="tx1">
                    <a:tint val="75000"/>
                  </a:schemeClr>
                </a:solidFill>
                <a:latin typeface="Franklin Gothic Book" pitchFamily="34" charset="0"/>
                <a:ea typeface="+mn-ea"/>
                <a:cs typeface="+mn-cs"/>
              </a:defRPr>
            </a:lvl3pPr>
            <a:lvl4pPr marL="1371600" indent="0" algn="ctr" rtl="0" fontAlgn="base">
              <a:spcBef>
                <a:spcPct val="20000"/>
              </a:spcBef>
              <a:spcAft>
                <a:spcPct val="0"/>
              </a:spcAft>
              <a:buFont typeface="Arial" charset="0"/>
              <a:buNone/>
              <a:defRPr sz="1100" kern="1200">
                <a:solidFill>
                  <a:schemeClr val="tx1">
                    <a:tint val="75000"/>
                  </a:schemeClr>
                </a:solidFill>
                <a:latin typeface="Franklin Gothic Book" pitchFamily="34" charset="0"/>
                <a:ea typeface="+mn-ea"/>
                <a:cs typeface="+mn-cs"/>
              </a:defRPr>
            </a:lvl4pPr>
            <a:lvl5pPr marL="1828800" indent="0" algn="ctr" rtl="0" fontAlgn="base">
              <a:spcBef>
                <a:spcPct val="20000"/>
              </a:spcBef>
              <a:spcAft>
                <a:spcPct val="0"/>
              </a:spcAft>
              <a:buFont typeface="Arial" charset="0"/>
              <a:buNone/>
              <a:defRPr sz="11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00000"/>
              </a:lnSpc>
              <a:spcAft>
                <a:spcPts val="0"/>
              </a:spcAft>
            </a:pPr>
            <a:r>
              <a:rPr lang="en-US" sz="2000" dirty="0"/>
              <a:t>Ms. Philomena Zimmerman</a:t>
            </a:r>
          </a:p>
          <a:p>
            <a:pPr>
              <a:lnSpc>
                <a:spcPct val="120000"/>
              </a:lnSpc>
            </a:pPr>
            <a:r>
              <a:rPr lang="en-US" sz="2000" dirty="0"/>
              <a:t>Deputy Director, Engineering Tools &amp; Environments</a:t>
            </a:r>
          </a:p>
          <a:p>
            <a:pPr>
              <a:spcBef>
                <a:spcPts val="600"/>
              </a:spcBef>
            </a:pPr>
            <a:r>
              <a:rPr lang="en-US" sz="2000" dirty="0" smtClean="0"/>
              <a:t>Office of the Under Secretary of Defense for </a:t>
            </a:r>
            <a:br>
              <a:rPr lang="en-US" sz="2000" dirty="0" smtClean="0"/>
            </a:br>
            <a:r>
              <a:rPr lang="en-US" sz="2000" dirty="0" smtClean="0"/>
              <a:t>Research and Engineering</a:t>
            </a:r>
          </a:p>
          <a:p>
            <a:pPr>
              <a:spcBef>
                <a:spcPts val="1200"/>
              </a:spcBef>
            </a:pPr>
            <a:r>
              <a:rPr lang="en-US" sz="2000" dirty="0" smtClean="0"/>
              <a:t>December 5</a:t>
            </a:r>
            <a:r>
              <a:rPr lang="en-US" sz="2000" dirty="0" smtClean="0"/>
              <a:t>, 2018</a:t>
            </a:r>
          </a:p>
        </p:txBody>
      </p:sp>
    </p:spTree>
    <p:extLst>
      <p:ext uri="{BB962C8B-B14F-4D97-AF65-F5344CB8AC3E}">
        <p14:creationId xmlns:p14="http://schemas.microsoft.com/office/powerpoint/2010/main" val="2972162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15" y="262457"/>
            <a:ext cx="8147718" cy="783293"/>
          </a:xfrm>
        </p:spPr>
        <p:txBody>
          <a:bodyPr/>
          <a:lstStyle/>
          <a:p>
            <a:pPr>
              <a:lnSpc>
                <a:spcPct val="100000"/>
              </a:lnSpc>
            </a:pPr>
            <a:r>
              <a:rPr lang="en-US" sz="2800" dirty="0" smtClean="0"/>
              <a:t>Converting Digital Views to Stakeholder Wisdom</a:t>
            </a:r>
            <a:r>
              <a:rPr lang="en-US" sz="2800" dirty="0"/>
              <a:t/>
            </a:r>
            <a:br>
              <a:rPr lang="en-US" sz="2800" dirty="0"/>
            </a:br>
            <a:r>
              <a:rPr lang="en-US" sz="3200" dirty="0"/>
              <a:t>The Digital View</a:t>
            </a:r>
          </a:p>
        </p:txBody>
      </p:sp>
      <p:sp>
        <p:nvSpPr>
          <p:cNvPr id="3" name="Content Placeholder 2"/>
          <p:cNvSpPr>
            <a:spLocks noGrp="1"/>
          </p:cNvSpPr>
          <p:nvPr>
            <p:ph sz="half" idx="1"/>
          </p:nvPr>
        </p:nvSpPr>
        <p:spPr>
          <a:xfrm>
            <a:off x="251914" y="1679183"/>
            <a:ext cx="4080401" cy="4510677"/>
          </a:xfrm>
        </p:spPr>
        <p:txBody>
          <a:bodyPr/>
          <a:lstStyle/>
          <a:p>
            <a:pPr>
              <a:spcBef>
                <a:spcPts val="300"/>
              </a:spcBef>
              <a:spcAft>
                <a:spcPts val="0"/>
              </a:spcAft>
            </a:pPr>
            <a:r>
              <a:rPr lang="en-US" sz="2400" b="0" dirty="0" smtClean="0"/>
              <a:t>An interactive view on a digital display device  </a:t>
            </a:r>
          </a:p>
          <a:p>
            <a:pPr>
              <a:spcBef>
                <a:spcPts val="300"/>
              </a:spcBef>
              <a:spcAft>
                <a:spcPts val="0"/>
              </a:spcAft>
            </a:pPr>
            <a:endParaRPr lang="en-US" sz="1200" b="0" dirty="0" smtClean="0"/>
          </a:p>
          <a:p>
            <a:pPr>
              <a:spcBef>
                <a:spcPts val="300"/>
              </a:spcBef>
              <a:spcAft>
                <a:spcPts val="0"/>
              </a:spcAft>
            </a:pPr>
            <a:r>
              <a:rPr lang="en-US" sz="2400" b="0" dirty="0" smtClean="0"/>
              <a:t>It includes </a:t>
            </a:r>
            <a:r>
              <a:rPr lang="en-US" sz="2400" b="0" dirty="0"/>
              <a:t>one or more </a:t>
            </a:r>
            <a:r>
              <a:rPr lang="en-US" sz="2400" b="0" dirty="0" smtClean="0"/>
              <a:t>assembled </a:t>
            </a:r>
            <a:r>
              <a:rPr lang="en-US" sz="2400" b="0" dirty="0"/>
              <a:t>digital </a:t>
            </a:r>
            <a:r>
              <a:rPr lang="en-US" sz="2400" b="0" dirty="0" smtClean="0"/>
              <a:t>artifacts</a:t>
            </a:r>
          </a:p>
          <a:p>
            <a:pPr>
              <a:spcBef>
                <a:spcPts val="300"/>
              </a:spcBef>
              <a:spcAft>
                <a:spcPts val="0"/>
              </a:spcAft>
            </a:pPr>
            <a:endParaRPr lang="en-US" sz="1200" b="0" dirty="0" smtClean="0"/>
          </a:p>
          <a:p>
            <a:pPr>
              <a:spcBef>
                <a:spcPts val="300"/>
              </a:spcBef>
              <a:spcAft>
                <a:spcPts val="0"/>
              </a:spcAft>
            </a:pPr>
            <a:r>
              <a:rPr lang="en-US" sz="2400" b="0" dirty="0" smtClean="0"/>
              <a:t>It enables stakeholders</a:t>
            </a:r>
            <a:r>
              <a:rPr lang="en-US" sz="2400" b="0" dirty="0"/>
              <a:t>' unique </a:t>
            </a:r>
            <a:r>
              <a:rPr lang="en-US" sz="2400" b="0" dirty="0" smtClean="0"/>
              <a:t>activities</a:t>
            </a:r>
          </a:p>
          <a:p>
            <a:pPr>
              <a:spcBef>
                <a:spcPts val="300"/>
              </a:spcBef>
              <a:spcAft>
                <a:spcPts val="0"/>
              </a:spcAft>
            </a:pPr>
            <a:endParaRPr lang="en-US" sz="1200" b="0" dirty="0" smtClean="0"/>
          </a:p>
          <a:p>
            <a:pPr>
              <a:spcBef>
                <a:spcPts val="300"/>
              </a:spcBef>
              <a:spcAft>
                <a:spcPts val="0"/>
              </a:spcAft>
            </a:pPr>
            <a:r>
              <a:rPr lang="en-US" sz="2400" b="0" dirty="0" smtClean="0"/>
              <a:t>It conforms </a:t>
            </a:r>
            <a:r>
              <a:rPr lang="en-US" sz="2400" b="0" dirty="0"/>
              <a:t>to </a:t>
            </a:r>
            <a:r>
              <a:rPr lang="en-US" sz="2400" b="0" dirty="0" smtClean="0"/>
              <a:t>its digital viewpoint</a:t>
            </a:r>
            <a:endParaRPr lang="en-US" sz="2000" dirty="0"/>
          </a:p>
        </p:txBody>
      </p:sp>
      <p:pic>
        <p:nvPicPr>
          <p:cNvPr id="23" name="Picture 22"/>
          <p:cNvPicPr>
            <a:picLocks noChangeAspect="1"/>
          </p:cNvPicPr>
          <p:nvPr/>
        </p:nvPicPr>
        <p:blipFill>
          <a:blip r:embed="rId3"/>
          <a:stretch>
            <a:fillRect/>
          </a:stretch>
        </p:blipFill>
        <p:spPr>
          <a:xfrm>
            <a:off x="7213432" y="1910391"/>
            <a:ext cx="1760833" cy="13206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5" name="Picture 24"/>
          <p:cNvPicPr>
            <a:picLocks noChangeAspect="1"/>
          </p:cNvPicPr>
          <p:nvPr/>
        </p:nvPicPr>
        <p:blipFill>
          <a:blip r:embed="rId4"/>
          <a:stretch>
            <a:fillRect/>
          </a:stretch>
        </p:blipFill>
        <p:spPr>
          <a:xfrm>
            <a:off x="6892306" y="5152032"/>
            <a:ext cx="1845027" cy="10378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6" name="Picture 28" descr="Image result for model based system engineer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0025" y="1925396"/>
            <a:ext cx="1756379" cy="9879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27" name="Picture 2"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1889" y="2837671"/>
            <a:ext cx="1730309" cy="1048567"/>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32" name="Picture 4" descr="Related 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506" r="21650"/>
          <a:stretch/>
        </p:blipFill>
        <p:spPr bwMode="auto">
          <a:xfrm>
            <a:off x="4571153" y="3415230"/>
            <a:ext cx="1752575" cy="12175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33" name="Picture 32"/>
          <p:cNvPicPr>
            <a:picLocks noChangeAspect="1"/>
          </p:cNvPicPr>
          <p:nvPr/>
        </p:nvPicPr>
        <p:blipFill>
          <a:blip r:embed="rId8"/>
          <a:stretch>
            <a:fillRect/>
          </a:stretch>
        </p:blipFill>
        <p:spPr>
          <a:xfrm>
            <a:off x="7210231" y="3911690"/>
            <a:ext cx="1756379" cy="1030338"/>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34" name="Picture 33"/>
          <p:cNvPicPr>
            <a:picLocks noChangeAspect="1"/>
          </p:cNvPicPr>
          <p:nvPr/>
        </p:nvPicPr>
        <p:blipFill rotWithShape="1">
          <a:blip r:embed="rId9"/>
          <a:srcRect l="5372"/>
          <a:stretch/>
        </p:blipFill>
        <p:spPr>
          <a:xfrm>
            <a:off x="4778411" y="4964689"/>
            <a:ext cx="1899465" cy="11264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5" name="Rectangle 34"/>
          <p:cNvSpPr/>
          <p:nvPr/>
        </p:nvSpPr>
        <p:spPr>
          <a:xfrm>
            <a:off x="4968888" y="1599478"/>
            <a:ext cx="1863513" cy="584775"/>
          </a:xfrm>
          <a:prstGeom prst="rect">
            <a:avLst/>
          </a:prstGeom>
          <a:noFill/>
        </p:spPr>
        <p:txBody>
          <a:bodyPr wrap="square" lIns="91440" tIns="45720" rIns="91440" bIns="45720">
            <a:spAutoFit/>
          </a:bodyPr>
          <a:lstStyle/>
          <a:p>
            <a:pPr algn="ctr"/>
            <a:r>
              <a:rPr lang="en-US" sz="1600" b="1" dirty="0">
                <a:ln w="6600">
                  <a:solidFill>
                    <a:srgbClr val="3333CC"/>
                  </a:solidFill>
                  <a:prstDash val="solid"/>
                </a:ln>
                <a:solidFill>
                  <a:srgbClr val="FFFFFF"/>
                </a:solidFill>
                <a:effectLst>
                  <a:outerShdw dist="38100" dir="2700000" algn="tl" rotWithShape="0">
                    <a:srgbClr val="3333CC"/>
                  </a:outerShdw>
                </a:effectLst>
                <a:latin typeface="Arial" pitchFamily="34" charset="0"/>
              </a:rPr>
              <a:t>2-D SE Models &amp; Diagrams</a:t>
            </a:r>
          </a:p>
        </p:txBody>
      </p:sp>
      <p:sp>
        <p:nvSpPr>
          <p:cNvPr id="37" name="Rectangle 36"/>
          <p:cNvSpPr/>
          <p:nvPr/>
        </p:nvSpPr>
        <p:spPr>
          <a:xfrm>
            <a:off x="6079721" y="2737647"/>
            <a:ext cx="1911041" cy="584775"/>
          </a:xfrm>
          <a:prstGeom prst="rect">
            <a:avLst/>
          </a:prstGeom>
          <a:noFill/>
        </p:spPr>
        <p:txBody>
          <a:bodyPr wrap="square" lIns="91440" tIns="45720" rIns="91440" bIns="45720">
            <a:spAutoFit/>
          </a:bodyPr>
          <a:lstStyle/>
          <a:p>
            <a:pPr algn="ctr"/>
            <a:r>
              <a:rPr lang="en-US" sz="16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3-D PDF’s w/ 360</a:t>
            </a:r>
            <a:r>
              <a:rPr lang="en-US" sz="1600" b="1" baseline="30000"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o </a:t>
            </a:r>
            <a:r>
              <a:rPr lang="en-US" sz="16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Perspectives</a:t>
            </a:r>
            <a:endParaRPr lang="en-US" sz="1600" b="1" baseline="30000"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
        <p:nvSpPr>
          <p:cNvPr id="38" name="Rectangle 37"/>
          <p:cNvSpPr/>
          <p:nvPr/>
        </p:nvSpPr>
        <p:spPr>
          <a:xfrm>
            <a:off x="4345935" y="4308635"/>
            <a:ext cx="2362691" cy="584775"/>
          </a:xfrm>
          <a:prstGeom prst="rect">
            <a:avLst/>
          </a:prstGeom>
          <a:noFill/>
        </p:spPr>
        <p:txBody>
          <a:bodyPr wrap="square" lIns="91440" tIns="45720" rIns="91440" bIns="45720">
            <a:spAutoFit/>
          </a:bodyPr>
          <a:lstStyle/>
          <a:p>
            <a:pPr algn="ctr"/>
            <a:r>
              <a:rPr lang="en-US" sz="16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Dynamic Multimedia / Hypermedia Content</a:t>
            </a:r>
            <a:endParaRPr lang="en-US" sz="16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
        <p:nvSpPr>
          <p:cNvPr id="40" name="Rectangle 39"/>
          <p:cNvSpPr/>
          <p:nvPr/>
        </p:nvSpPr>
        <p:spPr>
          <a:xfrm>
            <a:off x="6985015" y="4117327"/>
            <a:ext cx="1132147" cy="584775"/>
          </a:xfrm>
          <a:prstGeom prst="rect">
            <a:avLst/>
          </a:prstGeom>
          <a:noFill/>
        </p:spPr>
        <p:txBody>
          <a:bodyPr wrap="square" lIns="91440" tIns="45720" rIns="91440" bIns="45720">
            <a:spAutoFit/>
          </a:bodyPr>
          <a:lstStyle/>
          <a:p>
            <a:pPr algn="ctr"/>
            <a:r>
              <a:rPr lang="en-US" sz="16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Videos of Tests</a:t>
            </a:r>
            <a:endParaRPr lang="en-US" sz="16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
        <p:nvSpPr>
          <p:cNvPr id="41" name="Rectangle 40"/>
          <p:cNvSpPr/>
          <p:nvPr/>
        </p:nvSpPr>
        <p:spPr>
          <a:xfrm>
            <a:off x="4662959" y="5838784"/>
            <a:ext cx="2122132" cy="584775"/>
          </a:xfrm>
          <a:prstGeom prst="rect">
            <a:avLst/>
          </a:prstGeom>
          <a:noFill/>
        </p:spPr>
        <p:txBody>
          <a:bodyPr wrap="square" lIns="91440" tIns="45720" rIns="91440" bIns="45720">
            <a:spAutoFit/>
          </a:bodyPr>
          <a:lstStyle/>
          <a:p>
            <a:pPr algn="ctr"/>
            <a:r>
              <a:rPr lang="en-US" sz="16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Decision Meeting Audio Recordings</a:t>
            </a:r>
            <a:endParaRPr lang="en-US" sz="16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
        <p:nvSpPr>
          <p:cNvPr id="42" name="Rectangle 41"/>
          <p:cNvSpPr/>
          <p:nvPr/>
        </p:nvSpPr>
        <p:spPr>
          <a:xfrm>
            <a:off x="4571153" y="1172472"/>
            <a:ext cx="4459552" cy="369332"/>
          </a:xfrm>
          <a:prstGeom prst="rect">
            <a:avLst/>
          </a:prstGeom>
        </p:spPr>
        <p:txBody>
          <a:bodyPr wrap="square">
            <a:spAutoFit/>
          </a:bodyPr>
          <a:lstStyle/>
          <a:p>
            <a:pPr algn="ctr"/>
            <a:r>
              <a:rPr lang="en-US" b="1" dirty="0" smtClean="0">
                <a:solidFill>
                  <a:srgbClr val="2D2DB9">
                    <a:lumMod val="75000"/>
                  </a:srgbClr>
                </a:solidFill>
                <a:effectLst>
                  <a:outerShdw blurRad="38100" dist="38100" dir="2700000" algn="tl">
                    <a:srgbClr val="000000">
                      <a:alpha val="43137"/>
                    </a:srgbClr>
                  </a:outerShdw>
                </a:effectLst>
                <a:latin typeface="Franklin Gothic Book" panose="020B0503020102020204" pitchFamily="34" charset="0"/>
              </a:rPr>
              <a:t>Examples of Digital Views</a:t>
            </a:r>
            <a:endParaRPr lang="en-US" b="1" dirty="0">
              <a:solidFill>
                <a:srgbClr val="000000"/>
              </a:solidFill>
              <a:latin typeface="Franklin Gothic Book" panose="020B0503020102020204" pitchFamily="34" charset="0"/>
            </a:endParaRPr>
          </a:p>
        </p:txBody>
      </p:sp>
      <p:sp>
        <p:nvSpPr>
          <p:cNvPr id="43" name="Rectangle 42"/>
          <p:cNvSpPr/>
          <p:nvPr/>
        </p:nvSpPr>
        <p:spPr>
          <a:xfrm>
            <a:off x="6892306" y="5838784"/>
            <a:ext cx="1928453" cy="584775"/>
          </a:xfrm>
          <a:prstGeom prst="rect">
            <a:avLst/>
          </a:prstGeom>
          <a:noFill/>
        </p:spPr>
        <p:txBody>
          <a:bodyPr wrap="square" lIns="91440" tIns="45720" rIns="91440" bIns="45720">
            <a:spAutoFit/>
          </a:bodyPr>
          <a:lstStyle/>
          <a:p>
            <a:pPr algn="ctr"/>
            <a:r>
              <a:rPr lang="en-US" sz="16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Animations of Simulations</a:t>
            </a:r>
            <a:endParaRPr lang="en-US" sz="16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
        <p:nvSpPr>
          <p:cNvPr id="44" name="Rectangle 43"/>
          <p:cNvSpPr/>
          <p:nvPr/>
        </p:nvSpPr>
        <p:spPr>
          <a:xfrm>
            <a:off x="7162091" y="1604634"/>
            <a:ext cx="1863513" cy="584775"/>
          </a:xfrm>
          <a:prstGeom prst="rect">
            <a:avLst/>
          </a:prstGeom>
          <a:noFill/>
        </p:spPr>
        <p:txBody>
          <a:bodyPr wrap="square" lIns="91440" tIns="45720" rIns="91440" bIns="45720">
            <a:spAutoFit/>
          </a:bodyPr>
          <a:lstStyle/>
          <a:p>
            <a:pPr algn="ctr"/>
            <a:r>
              <a:rPr lang="en-US" sz="16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Dynamic Data Visualization</a:t>
            </a:r>
            <a:endParaRPr lang="en-US" sz="16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Tree>
    <p:extLst>
      <p:ext uri="{BB962C8B-B14F-4D97-AF65-F5344CB8AC3E}">
        <p14:creationId xmlns:p14="http://schemas.microsoft.com/office/powerpoint/2010/main" val="242555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87018" y="1150697"/>
            <a:ext cx="8229600" cy="3668846"/>
          </a:xfrm>
        </p:spPr>
        <p:txBody>
          <a:bodyPr/>
          <a:lstStyle/>
          <a:p>
            <a:endParaRPr lang="en-US" sz="3200" dirty="0"/>
          </a:p>
          <a:p>
            <a:endParaRPr lang="en-US" sz="3200" dirty="0" smtClean="0"/>
          </a:p>
          <a:p>
            <a:pPr marL="0" indent="0" algn="ctr">
              <a:buNone/>
            </a:pPr>
            <a:r>
              <a:rPr lang="en-US" sz="4000" dirty="0" smtClean="0"/>
              <a:t>Leverage </a:t>
            </a:r>
            <a:r>
              <a:rPr lang="en-US" sz="4000" dirty="0"/>
              <a:t>the power of </a:t>
            </a:r>
            <a:endParaRPr lang="en-US" sz="4000" dirty="0" smtClean="0"/>
          </a:p>
          <a:p>
            <a:pPr marL="0" indent="0" algn="ctr">
              <a:buNone/>
            </a:pPr>
            <a:r>
              <a:rPr lang="en-US" sz="4000" dirty="0" smtClean="0"/>
              <a:t>digital </a:t>
            </a:r>
            <a:r>
              <a:rPr lang="en-US" sz="4000" dirty="0"/>
              <a:t>automation and </a:t>
            </a:r>
            <a:endParaRPr lang="en-US" sz="4000" dirty="0" smtClean="0"/>
          </a:p>
          <a:p>
            <a:pPr marL="0" indent="0" algn="ctr">
              <a:buNone/>
            </a:pPr>
            <a:r>
              <a:rPr lang="en-US" sz="4000" dirty="0" smtClean="0"/>
              <a:t>multimedia </a:t>
            </a:r>
            <a:r>
              <a:rPr lang="en-US" sz="4000" dirty="0"/>
              <a:t>displays</a:t>
            </a:r>
          </a:p>
          <a:p>
            <a:pPr marL="0" indent="0" algn="just">
              <a:buNone/>
            </a:pPr>
            <a:endParaRPr lang="en-US" sz="3200" dirty="0"/>
          </a:p>
        </p:txBody>
      </p:sp>
      <p:sp>
        <p:nvSpPr>
          <p:cNvPr id="4" name="Title 3"/>
          <p:cNvSpPr>
            <a:spLocks noGrp="1"/>
          </p:cNvSpPr>
          <p:nvPr>
            <p:ph type="title"/>
          </p:nvPr>
        </p:nvSpPr>
        <p:spPr>
          <a:xfrm>
            <a:off x="318052" y="1589273"/>
            <a:ext cx="8478078" cy="803868"/>
          </a:xfrm>
        </p:spPr>
        <p:txBody>
          <a:bodyPr/>
          <a:lstStyle/>
          <a:p>
            <a:r>
              <a:rPr lang="en-US" sz="4400" dirty="0" smtClean="0"/>
              <a:t>The Payoff </a:t>
            </a:r>
            <a:endParaRPr lang="en-US" sz="4400" dirty="0"/>
          </a:p>
        </p:txBody>
      </p:sp>
    </p:spTree>
    <p:extLst>
      <p:ext uri="{BB962C8B-B14F-4D97-AF65-F5344CB8AC3E}">
        <p14:creationId xmlns:p14="http://schemas.microsoft.com/office/powerpoint/2010/main" val="3920381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5" y="327783"/>
            <a:ext cx="9144000" cy="802718"/>
          </a:xfrm>
        </p:spPr>
        <p:txBody>
          <a:bodyPr/>
          <a:lstStyle/>
          <a:p>
            <a:pPr>
              <a:lnSpc>
                <a:spcPct val="100000"/>
              </a:lnSpc>
            </a:pPr>
            <a:r>
              <a:rPr lang="en-US" sz="2400" dirty="0" smtClean="0">
                <a:latin typeface="Franklin Gothic Book" panose="020B0503020102020204" pitchFamily="34" charset="0"/>
                <a:ea typeface="Times New Roman" panose="02020603050405020304" pitchFamily="18" charset="0"/>
              </a:rPr>
              <a:t>Opportunity Statement:</a:t>
            </a:r>
            <a:r>
              <a:rPr lang="en-US" sz="2800" dirty="0" smtClean="0">
                <a:latin typeface="Franklin Gothic Book" panose="020B0503020102020204" pitchFamily="34" charset="0"/>
                <a:ea typeface="Times New Roman" panose="02020603050405020304" pitchFamily="18" charset="0"/>
              </a:rPr>
              <a:t/>
            </a:r>
            <a:br>
              <a:rPr lang="en-US" sz="2800" dirty="0" smtClean="0">
                <a:latin typeface="Franklin Gothic Book" panose="020B0503020102020204" pitchFamily="34" charset="0"/>
                <a:ea typeface="Times New Roman" panose="02020603050405020304" pitchFamily="18" charset="0"/>
              </a:rPr>
            </a:br>
            <a:r>
              <a:rPr lang="en-US" sz="2800" dirty="0"/>
              <a:t>Automated, Synchronized, &amp; Interactive Digital Artifacts</a:t>
            </a:r>
            <a:endParaRPr lang="en-US" dirty="0"/>
          </a:p>
        </p:txBody>
      </p:sp>
      <p:sp>
        <p:nvSpPr>
          <p:cNvPr id="3" name="Content Placeholder 2"/>
          <p:cNvSpPr>
            <a:spLocks noGrp="1"/>
          </p:cNvSpPr>
          <p:nvPr>
            <p:ph idx="1"/>
          </p:nvPr>
        </p:nvSpPr>
        <p:spPr>
          <a:xfrm>
            <a:off x="219729" y="1351444"/>
            <a:ext cx="8739849" cy="574282"/>
          </a:xfrm>
        </p:spPr>
        <p:txBody>
          <a:bodyPr anchor="ctr"/>
          <a:lstStyle/>
          <a:p>
            <a:pPr marL="0" indent="0" algn="ctr">
              <a:spcAft>
                <a:spcPts val="0"/>
              </a:spcAft>
              <a:buNone/>
            </a:pPr>
            <a:r>
              <a:rPr lang="en-US" sz="1800" dirty="0">
                <a:latin typeface="Franklin Gothic Book" panose="020B0503020102020204" pitchFamily="34" charset="0"/>
                <a:ea typeface="Times New Roman" panose="02020603050405020304" pitchFamily="18" charset="0"/>
              </a:rPr>
              <a:t>The World of Digital Engineering Information </a:t>
            </a:r>
            <a:r>
              <a:rPr lang="en-US" sz="1800" dirty="0" smtClean="0">
                <a:latin typeface="Franklin Gothic Book" panose="020B0503020102020204" pitchFamily="34" charset="0"/>
                <a:ea typeface="Times New Roman" panose="02020603050405020304" pitchFamily="18" charset="0"/>
              </a:rPr>
              <a:t>Exchange</a:t>
            </a:r>
          </a:p>
          <a:p>
            <a:pPr marL="0" indent="0" algn="ctr">
              <a:buNone/>
            </a:pPr>
            <a:r>
              <a:rPr lang="en-US" sz="2400" dirty="0" smtClean="0">
                <a:effectLst>
                  <a:outerShdw blurRad="38100" dist="38100" dir="2700000" algn="tl">
                    <a:srgbClr val="000000">
                      <a:alpha val="43137"/>
                    </a:srgbClr>
                  </a:outerShdw>
                </a:effectLst>
                <a:latin typeface="Franklin Gothic Book" panose="020B0503020102020204" pitchFamily="34" charset="0"/>
                <a:ea typeface="Times New Roman" panose="02020603050405020304" pitchFamily="18" charset="0"/>
              </a:rPr>
              <a:t>“Seamless Exchanges in a Digital Ecosystem”</a:t>
            </a:r>
            <a:endParaRPr lang="en-US" sz="2400" dirty="0">
              <a:effectLst>
                <a:outerShdw blurRad="38100" dist="38100" dir="2700000" algn="tl">
                  <a:srgbClr val="000000">
                    <a:alpha val="43137"/>
                  </a:srgbClr>
                </a:outerShdw>
              </a:effectLst>
              <a:latin typeface="Franklin Gothic Book" panose="020B0503020102020204" pitchFamily="34" charset="0"/>
              <a:ea typeface="Times New Roman" panose="02020603050405020304" pitchFamily="18" charset="0"/>
            </a:endParaRPr>
          </a:p>
        </p:txBody>
      </p:sp>
      <p:sp>
        <p:nvSpPr>
          <p:cNvPr id="18" name="Up Arrow Callout 17"/>
          <p:cNvSpPr/>
          <p:nvPr/>
        </p:nvSpPr>
        <p:spPr bwMode="auto">
          <a:xfrm>
            <a:off x="5567024" y="2188630"/>
            <a:ext cx="3282353" cy="4237925"/>
          </a:xfrm>
          <a:prstGeom prst="upArrowCallout">
            <a:avLst>
              <a:gd name="adj1" fmla="val 20357"/>
              <a:gd name="adj2" fmla="val 25000"/>
              <a:gd name="adj3" fmla="val 20647"/>
              <a:gd name="adj4" fmla="val 79148"/>
            </a:avLst>
          </a:prstGeom>
          <a:gradFill rotWithShape="1">
            <a:gsLst>
              <a:gs pos="0">
                <a:srgbClr val="CCFF99">
                  <a:shade val="51000"/>
                  <a:satMod val="130000"/>
                </a:srgbClr>
              </a:gs>
              <a:gs pos="80000">
                <a:srgbClr val="CCFF99">
                  <a:shade val="93000"/>
                  <a:satMod val="130000"/>
                </a:srgbClr>
              </a:gs>
              <a:gs pos="100000">
                <a:srgbClr val="CCFF99">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b" anchorCtr="0" compatLnSpc="1">
            <a:prstTxWarp prst="textNoShape">
              <a:avLst/>
            </a:prstTxWarp>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Supplier </a:t>
            </a: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Creates</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 Digital Artifacts in tools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Software </a:t>
            </a:r>
            <a:r>
              <a:rPr lang="en-US" sz="1600" b="1" kern="0" dirty="0">
                <a:solidFill>
                  <a:srgbClr val="3333CC"/>
                </a:solidFill>
                <a:latin typeface="Franklin Gothic Book" panose="020B0503020102020204" pitchFamily="34" charset="0"/>
              </a:rPr>
              <a:t>E</a:t>
            </a: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nables</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 Digital Viewpoints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Supplier </a:t>
            </a: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Grants</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 Acquirer Access to Digital Views </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And / Or</a:t>
            </a:r>
          </a:p>
          <a:p>
            <a:pPr marL="0" marR="0" lvl="1"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startAt="4"/>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Supplier </a:t>
            </a: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exchanges or synchronizes </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Digital Artifacts</a:t>
            </a:r>
          </a:p>
        </p:txBody>
      </p:sp>
      <p:sp>
        <p:nvSpPr>
          <p:cNvPr id="19" name="Down Arrow Callout 18"/>
          <p:cNvSpPr/>
          <p:nvPr/>
        </p:nvSpPr>
        <p:spPr bwMode="auto">
          <a:xfrm>
            <a:off x="115559" y="2188630"/>
            <a:ext cx="3378274" cy="4237926"/>
          </a:xfrm>
          <a:prstGeom prst="downArrowCallout">
            <a:avLst>
              <a:gd name="adj1" fmla="val 25000"/>
              <a:gd name="adj2" fmla="val 25000"/>
              <a:gd name="adj3" fmla="val 25000"/>
              <a:gd name="adj4" fmla="val 77109"/>
            </a:avLst>
          </a:prstGeom>
          <a:gradFill rotWithShape="1">
            <a:gsLst>
              <a:gs pos="0">
                <a:srgbClr val="CCFF99">
                  <a:shade val="51000"/>
                  <a:satMod val="130000"/>
                </a:srgbClr>
              </a:gs>
              <a:gs pos="80000">
                <a:srgbClr val="CCFF99">
                  <a:shade val="93000"/>
                  <a:satMod val="130000"/>
                </a:srgbClr>
              </a:gs>
              <a:gs pos="100000">
                <a:srgbClr val="CCFF99">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Acquirer </a:t>
            </a: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Creates</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 Digital Artifacts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Software Enables </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Digital Viewpoints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Acquirer </a:t>
            </a: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Grants</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 Access to Digital Views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And / 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startAt="4"/>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Acquirer </a:t>
            </a: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exchanges or synchronizes </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Digital Artifacts</a:t>
            </a:r>
          </a:p>
        </p:txBody>
      </p:sp>
      <p:sp>
        <p:nvSpPr>
          <p:cNvPr id="20" name="TextBox 19"/>
          <p:cNvSpPr txBox="1"/>
          <p:nvPr/>
        </p:nvSpPr>
        <p:spPr>
          <a:xfrm>
            <a:off x="3846513" y="2241158"/>
            <a:ext cx="1402948" cy="369332"/>
          </a:xfrm>
          <a:prstGeom prst="rect">
            <a:avLst/>
          </a:prstGeom>
          <a:noFill/>
        </p:spPr>
        <p:txBody>
          <a:bodyPr wrap="none" rtlCol="0">
            <a:spAutoFit/>
          </a:bodyPr>
          <a:lstStyle/>
          <a:p>
            <a:r>
              <a:rPr lang="en-US" dirty="0" smtClean="0">
                <a:solidFill>
                  <a:srgbClr val="000000"/>
                </a:solidFill>
                <a:latin typeface="Arial" pitchFamily="34" charset="0"/>
              </a:rPr>
              <a:t>ACQUIRER</a:t>
            </a:r>
            <a:endParaRPr lang="en-US" dirty="0">
              <a:solidFill>
                <a:srgbClr val="000000"/>
              </a:solidFill>
              <a:latin typeface="Arial" pitchFamily="34" charset="0"/>
            </a:endParaRPr>
          </a:p>
        </p:txBody>
      </p:sp>
      <p:sp>
        <p:nvSpPr>
          <p:cNvPr id="21" name="TextBox 20"/>
          <p:cNvSpPr txBox="1"/>
          <p:nvPr/>
        </p:nvSpPr>
        <p:spPr>
          <a:xfrm>
            <a:off x="3911400" y="6238726"/>
            <a:ext cx="1326004" cy="369332"/>
          </a:xfrm>
          <a:prstGeom prst="rect">
            <a:avLst/>
          </a:prstGeom>
          <a:noFill/>
        </p:spPr>
        <p:txBody>
          <a:bodyPr wrap="none" rtlCol="0">
            <a:spAutoFit/>
          </a:bodyPr>
          <a:lstStyle/>
          <a:p>
            <a:r>
              <a:rPr lang="en-US" dirty="0" smtClean="0">
                <a:solidFill>
                  <a:srgbClr val="000000"/>
                </a:solidFill>
                <a:latin typeface="Arial" pitchFamily="34" charset="0"/>
              </a:rPr>
              <a:t>SUPPLIER</a:t>
            </a:r>
            <a:endParaRPr lang="en-US" dirty="0">
              <a:solidFill>
                <a:srgbClr val="000000"/>
              </a:solidFill>
              <a:latin typeface="Arial" pitchFamily="34" charset="0"/>
            </a:endParaRPr>
          </a:p>
        </p:txBody>
      </p:sp>
      <p:grpSp>
        <p:nvGrpSpPr>
          <p:cNvPr id="22" name="Group 21"/>
          <p:cNvGrpSpPr/>
          <p:nvPr/>
        </p:nvGrpSpPr>
        <p:grpSpPr>
          <a:xfrm>
            <a:off x="3607088" y="2660467"/>
            <a:ext cx="1742292" cy="3379467"/>
            <a:chOff x="3607088" y="2604027"/>
            <a:chExt cx="1742292" cy="3379467"/>
          </a:xfrm>
        </p:grpSpPr>
        <p:pic>
          <p:nvPicPr>
            <p:cNvPr id="23" name="Content Placeholder 8">
              <a:extLst>
                <a:ext uri="{FF2B5EF4-FFF2-40B4-BE49-F238E27FC236}">
                  <a16:creationId xmlns:a16="http://schemas.microsoft.com/office/drawing/2014/main" id="{E649E843-BB2C-4B3B-B2F2-7F46744A87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07088" y="3454238"/>
              <a:ext cx="1742292" cy="2032671"/>
            </a:xfrm>
            <a:prstGeom prst="rect">
              <a:avLst/>
            </a:prstGeom>
          </p:spPr>
        </p:pic>
        <p:grpSp>
          <p:nvGrpSpPr>
            <p:cNvPr id="24" name="Group 23">
              <a:extLst>
                <a:ext uri="{FF2B5EF4-FFF2-40B4-BE49-F238E27FC236}">
                  <a16:creationId xmlns:a16="http://schemas.microsoft.com/office/drawing/2014/main" id="{141731AC-923C-4B1A-9525-EFC020D5CA31}"/>
                </a:ext>
              </a:extLst>
            </p:cNvPr>
            <p:cNvGrpSpPr/>
            <p:nvPr/>
          </p:nvGrpSpPr>
          <p:grpSpPr>
            <a:xfrm>
              <a:off x="3760343" y="2604027"/>
              <a:ext cx="1589037" cy="3379467"/>
              <a:chOff x="1730031" y="1158221"/>
              <a:chExt cx="794096" cy="2181323"/>
            </a:xfrm>
          </p:grpSpPr>
          <p:pic>
            <p:nvPicPr>
              <p:cNvPr id="26" name="Graphic 27" descr="Man">
                <a:extLst>
                  <a:ext uri="{FF2B5EF4-FFF2-40B4-BE49-F238E27FC236}">
                    <a16:creationId xmlns:a16="http://schemas.microsoft.com/office/drawing/2014/main" id="{DA505183-0A35-4C15-8D43-C7F693C3309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951992" y="1777361"/>
                <a:ext cx="354066" cy="354066"/>
              </a:xfrm>
              <a:prstGeom prst="rect">
                <a:avLst/>
              </a:prstGeom>
            </p:spPr>
          </p:pic>
          <p:pic>
            <p:nvPicPr>
              <p:cNvPr id="30" name="Picture 29">
                <a:extLst>
                  <a:ext uri="{FF2B5EF4-FFF2-40B4-BE49-F238E27FC236}">
                    <a16:creationId xmlns:a16="http://schemas.microsoft.com/office/drawing/2014/main" id="{B03C7EC3-A68B-4ED5-BBB4-C99B65DC312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flipH="1">
                <a:off x="1730032" y="2751174"/>
                <a:ext cx="794095" cy="588370"/>
              </a:xfrm>
              <a:prstGeom prst="roundRect">
                <a:avLst>
                  <a:gd name="adj" fmla="val 4167"/>
                </a:avLst>
              </a:prstGeom>
              <a:solidFill>
                <a:srgbClr val="FFFFFF"/>
              </a:solidFill>
              <a:ln w="254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31" name="Graphic 29" descr="Man">
                <a:extLst>
                  <a:ext uri="{FF2B5EF4-FFF2-40B4-BE49-F238E27FC236}">
                    <a16:creationId xmlns:a16="http://schemas.microsoft.com/office/drawing/2014/main" id="{2B0065A7-E49D-4E58-A0FF-0F34C9CA7E1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951992" y="2353434"/>
                <a:ext cx="354066" cy="354066"/>
              </a:xfrm>
              <a:prstGeom prst="rect">
                <a:avLst/>
              </a:prstGeom>
            </p:spPr>
          </p:pic>
          <p:pic>
            <p:nvPicPr>
              <p:cNvPr id="42" name="Picture 41">
                <a:extLst>
                  <a:ext uri="{FF2B5EF4-FFF2-40B4-BE49-F238E27FC236}">
                    <a16:creationId xmlns:a16="http://schemas.microsoft.com/office/drawing/2014/main" id="{3BC3069B-CF93-4C28-B165-0A4D658CBF3C}"/>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730031" y="1158221"/>
                <a:ext cx="794095" cy="588370"/>
              </a:xfrm>
              <a:prstGeom prst="roundRect">
                <a:avLst>
                  <a:gd name="adj" fmla="val 4167"/>
                </a:avLst>
              </a:prstGeom>
              <a:solidFill>
                <a:srgbClr val="FFFFFF"/>
              </a:solidFill>
              <a:ln w="254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43" name="Freeform: Shape 31">
                <a:extLst>
                  <a:ext uri="{FF2B5EF4-FFF2-40B4-BE49-F238E27FC236}">
                    <a16:creationId xmlns:a16="http://schemas.microsoft.com/office/drawing/2014/main" id="{EBC2C50B-3C26-40F8-9EC7-7C7E3E1848B6}"/>
                  </a:ext>
                </a:extLst>
              </p:cNvPr>
              <p:cNvSpPr/>
              <p:nvPr/>
            </p:nvSpPr>
            <p:spPr>
              <a:xfrm>
                <a:off x="1843227" y="1760005"/>
                <a:ext cx="248379" cy="464366"/>
              </a:xfrm>
              <a:custGeom>
                <a:avLst/>
                <a:gdLst>
                  <a:gd name="connsiteX0" fmla="*/ 248379 w 248379"/>
                  <a:gd name="connsiteY0" fmla="*/ 464366 h 464366"/>
                  <a:gd name="connsiteX1" fmla="*/ 4730 w 248379"/>
                  <a:gd name="connsiteY1" fmla="*/ 332509 h 464366"/>
                  <a:gd name="connsiteX2" fmla="*/ 110789 w 248379"/>
                  <a:gd name="connsiteY2" fmla="*/ 0 h 464366"/>
                </a:gdLst>
                <a:ahLst/>
                <a:cxnLst>
                  <a:cxn ang="0">
                    <a:pos x="connsiteX0" y="connsiteY0"/>
                  </a:cxn>
                  <a:cxn ang="0">
                    <a:pos x="connsiteX1" y="connsiteY1"/>
                  </a:cxn>
                  <a:cxn ang="0">
                    <a:pos x="connsiteX2" y="connsiteY2"/>
                  </a:cxn>
                </a:cxnLst>
                <a:rect l="l" t="t" r="r" b="b"/>
                <a:pathLst>
                  <a:path w="248379" h="464366">
                    <a:moveTo>
                      <a:pt x="248379" y="464366"/>
                    </a:moveTo>
                    <a:cubicBezTo>
                      <a:pt x="138020" y="437134"/>
                      <a:pt x="27662" y="409903"/>
                      <a:pt x="4730" y="332509"/>
                    </a:cubicBezTo>
                    <a:cubicBezTo>
                      <a:pt x="-18202" y="255115"/>
                      <a:pt x="46293" y="127557"/>
                      <a:pt x="110789" y="0"/>
                    </a:cubicBezTo>
                  </a:path>
                </a:pathLst>
              </a:custGeom>
              <a:noFill/>
              <a:ln w="25400" cap="flat" cmpd="sng" algn="ctr">
                <a:solidFill>
                  <a:srgbClr val="000000"/>
                </a:solidFill>
                <a:prstDash val="solid"/>
                <a:headEnd type="triangle"/>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Times New Roman"/>
                  <a:ea typeface="+mn-ea"/>
                  <a:cs typeface="+mn-cs"/>
                </a:endParaRPr>
              </a:p>
            </p:txBody>
          </p:sp>
          <p:sp>
            <p:nvSpPr>
              <p:cNvPr id="44" name="Freeform: Shape 32">
                <a:extLst>
                  <a:ext uri="{FF2B5EF4-FFF2-40B4-BE49-F238E27FC236}">
                    <a16:creationId xmlns:a16="http://schemas.microsoft.com/office/drawing/2014/main" id="{8A2F9FA1-BB24-42E5-BA02-1333CF208B60}"/>
                  </a:ext>
                </a:extLst>
              </p:cNvPr>
              <p:cNvSpPr/>
              <p:nvPr/>
            </p:nvSpPr>
            <p:spPr>
              <a:xfrm rot="10800000">
                <a:off x="2181868" y="2272334"/>
                <a:ext cx="248379" cy="464366"/>
              </a:xfrm>
              <a:custGeom>
                <a:avLst/>
                <a:gdLst>
                  <a:gd name="connsiteX0" fmla="*/ 248379 w 248379"/>
                  <a:gd name="connsiteY0" fmla="*/ 464366 h 464366"/>
                  <a:gd name="connsiteX1" fmla="*/ 4730 w 248379"/>
                  <a:gd name="connsiteY1" fmla="*/ 332509 h 464366"/>
                  <a:gd name="connsiteX2" fmla="*/ 110789 w 248379"/>
                  <a:gd name="connsiteY2" fmla="*/ 0 h 464366"/>
                </a:gdLst>
                <a:ahLst/>
                <a:cxnLst>
                  <a:cxn ang="0">
                    <a:pos x="connsiteX0" y="connsiteY0"/>
                  </a:cxn>
                  <a:cxn ang="0">
                    <a:pos x="connsiteX1" y="connsiteY1"/>
                  </a:cxn>
                  <a:cxn ang="0">
                    <a:pos x="connsiteX2" y="connsiteY2"/>
                  </a:cxn>
                </a:cxnLst>
                <a:rect l="l" t="t" r="r" b="b"/>
                <a:pathLst>
                  <a:path w="248379" h="464366">
                    <a:moveTo>
                      <a:pt x="248379" y="464366"/>
                    </a:moveTo>
                    <a:cubicBezTo>
                      <a:pt x="138020" y="437134"/>
                      <a:pt x="27662" y="409903"/>
                      <a:pt x="4730" y="332509"/>
                    </a:cubicBezTo>
                    <a:cubicBezTo>
                      <a:pt x="-18202" y="255115"/>
                      <a:pt x="46293" y="127557"/>
                      <a:pt x="110789" y="0"/>
                    </a:cubicBezTo>
                  </a:path>
                </a:pathLst>
              </a:custGeom>
              <a:noFill/>
              <a:ln w="25400" cap="flat" cmpd="sng" algn="ctr">
                <a:solidFill>
                  <a:srgbClr val="000000"/>
                </a:solidFill>
                <a:prstDash val="solid"/>
                <a:headEnd type="triangle"/>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Times New Roman"/>
                  <a:ea typeface="+mn-ea"/>
                  <a:cs typeface="+mn-cs"/>
                </a:endParaRPr>
              </a:p>
            </p:txBody>
          </p:sp>
        </p:grpSp>
        <p:sp>
          <p:nvSpPr>
            <p:cNvPr id="25" name="Rectangle 24">
              <a:extLst>
                <a:ext uri="{FF2B5EF4-FFF2-40B4-BE49-F238E27FC236}">
                  <a16:creationId xmlns:a16="http://schemas.microsoft.com/office/drawing/2014/main" id="{674618D0-7A91-44DE-BF95-A5260D1F9B49}"/>
                </a:ext>
              </a:extLst>
            </p:cNvPr>
            <p:cNvSpPr/>
            <p:nvPr/>
          </p:nvSpPr>
          <p:spPr>
            <a:xfrm>
              <a:off x="3760345" y="3516558"/>
              <a:ext cx="1589035" cy="1556375"/>
            </a:xfrm>
            <a:prstGeom prst="rect">
              <a:avLst/>
            </a:prstGeom>
            <a:solidFill>
              <a:srgbClr val="00B050">
                <a:alpha val="11000"/>
              </a:srgbClr>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Times New Roman"/>
                <a:ea typeface="+mn-ea"/>
                <a:cs typeface="+mn-cs"/>
              </a:endParaRPr>
            </a:p>
          </p:txBody>
        </p:sp>
      </p:grpSp>
    </p:spTree>
    <p:extLst>
      <p:ext uri="{BB962C8B-B14F-4D97-AF65-F5344CB8AC3E}">
        <p14:creationId xmlns:p14="http://schemas.microsoft.com/office/powerpoint/2010/main" val="3921873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018" y="374646"/>
            <a:ext cx="8093331" cy="803868"/>
          </a:xfrm>
        </p:spPr>
        <p:txBody>
          <a:bodyPr/>
          <a:lstStyle/>
          <a:p>
            <a:pPr>
              <a:lnSpc>
                <a:spcPct val="100000"/>
              </a:lnSpc>
              <a:spcBef>
                <a:spcPts val="1200"/>
              </a:spcBef>
            </a:pPr>
            <a:r>
              <a:rPr lang="en-US" sz="2800" dirty="0" smtClean="0"/>
              <a:t>How You Can Help:</a:t>
            </a:r>
            <a:br>
              <a:rPr lang="en-US" sz="2800" dirty="0" smtClean="0"/>
            </a:br>
            <a:r>
              <a:rPr lang="en-US" sz="2800" dirty="0" smtClean="0"/>
              <a:t>Digital Engineering Information Exchange Working </a:t>
            </a:r>
            <a:r>
              <a:rPr lang="en-US" sz="2400" dirty="0" smtClean="0"/>
              <a:t>Group (DEIX WG)</a:t>
            </a:r>
            <a:endParaRPr lang="en-US" sz="2400" dirty="0"/>
          </a:p>
        </p:txBody>
      </p:sp>
      <p:sp>
        <p:nvSpPr>
          <p:cNvPr id="3" name="Content Placeholder 2"/>
          <p:cNvSpPr>
            <a:spLocks noGrp="1"/>
          </p:cNvSpPr>
          <p:nvPr>
            <p:ph type="body" idx="1"/>
          </p:nvPr>
        </p:nvSpPr>
        <p:spPr>
          <a:xfrm>
            <a:off x="171062" y="1726538"/>
            <a:ext cx="8739963" cy="4367977"/>
          </a:xfrm>
        </p:spPr>
        <p:txBody>
          <a:bodyPr/>
          <a:lstStyle/>
          <a:p>
            <a:pPr>
              <a:spcBef>
                <a:spcPts val="0"/>
              </a:spcBef>
              <a:spcAft>
                <a:spcPts val="0"/>
              </a:spcAft>
            </a:pPr>
            <a:r>
              <a:rPr lang="en-US" sz="1800" b="1" dirty="0" smtClean="0">
                <a:solidFill>
                  <a:schemeClr val="tx1"/>
                </a:solidFill>
                <a:latin typeface="Arial Narrow" panose="020B0606020202030204" pitchFamily="34" charset="0"/>
                <a:ea typeface="Times New Roman" panose="02020603050405020304" pitchFamily="18" charset="0"/>
              </a:rPr>
              <a:t>Primary Goal of DEIX WG:  </a:t>
            </a:r>
          </a:p>
          <a:p>
            <a:pPr lvl="1">
              <a:spcBef>
                <a:spcPts val="0"/>
              </a:spcBef>
              <a:spcAft>
                <a:spcPts val="0"/>
              </a:spcAft>
            </a:pPr>
            <a:r>
              <a:rPr lang="en-US" sz="1600" dirty="0" smtClean="0">
                <a:ea typeface="Times New Roman" panose="02020603050405020304" pitchFamily="18" charset="0"/>
                <a:cs typeface="Arial" panose="020B0604020202020204" pitchFamily="34" charset="0"/>
              </a:rPr>
              <a:t>To identify conventional ways to define, request, offer, and exchange graphical and non-graphical digital artifacts between stakeholders across the systems life cycle. </a:t>
            </a:r>
          </a:p>
          <a:p>
            <a:pPr lvl="1">
              <a:spcBef>
                <a:spcPts val="0"/>
              </a:spcBef>
              <a:spcAft>
                <a:spcPts val="0"/>
              </a:spcAft>
            </a:pPr>
            <a:endParaRPr lang="en-US" sz="1600" dirty="0" smtClean="0">
              <a:latin typeface="Arial Narrow" panose="020B0606020202030204" pitchFamily="34" charset="0"/>
              <a:ea typeface="Times New Roman" panose="02020603050405020304" pitchFamily="18" charset="0"/>
            </a:endParaRPr>
          </a:p>
          <a:p>
            <a:r>
              <a:rPr lang="en-US" sz="1800" dirty="0">
                <a:solidFill>
                  <a:schemeClr val="tx1"/>
                </a:solidFill>
              </a:rPr>
              <a:t>Need </a:t>
            </a:r>
            <a:r>
              <a:rPr lang="en-US" sz="1800" dirty="0" smtClean="0">
                <a:solidFill>
                  <a:schemeClr val="tx1"/>
                </a:solidFill>
              </a:rPr>
              <a:t>Volunteers for Products</a:t>
            </a:r>
            <a:r>
              <a:rPr lang="en-US" sz="1800" dirty="0">
                <a:solidFill>
                  <a:schemeClr val="tx1"/>
                </a:solidFill>
              </a:rPr>
              <a:t>:</a:t>
            </a:r>
          </a:p>
          <a:p>
            <a:pPr marL="627063" lvl="1"/>
            <a:r>
              <a:rPr lang="en-US" sz="1600" b="1" dirty="0" smtClean="0"/>
              <a:t>Digital Artifacts List (DAL)</a:t>
            </a:r>
            <a:r>
              <a:rPr lang="en-US" sz="1600" dirty="0" smtClean="0"/>
              <a:t>:</a:t>
            </a:r>
            <a:r>
              <a:rPr lang="en-US" sz="1400" dirty="0" smtClean="0"/>
              <a:t> </a:t>
            </a:r>
            <a:r>
              <a:rPr lang="en-US" sz="1600" b="1" i="1" dirty="0" smtClean="0">
                <a:solidFill>
                  <a:schemeClr val="accent3">
                    <a:lumMod val="75000"/>
                  </a:schemeClr>
                </a:solidFill>
              </a:rPr>
              <a:t>Systems engineers </a:t>
            </a:r>
            <a:r>
              <a:rPr lang="en-US" sz="1600" dirty="0" smtClean="0"/>
              <a:t>to define digital artifacts required for ISO/IEEE/IEC 15288 audits </a:t>
            </a:r>
            <a:r>
              <a:rPr lang="en-US" sz="1600" dirty="0"/>
              <a:t>&amp; </a:t>
            </a:r>
            <a:r>
              <a:rPr lang="en-US" sz="1600" dirty="0" smtClean="0"/>
              <a:t>reviews</a:t>
            </a:r>
          </a:p>
          <a:p>
            <a:pPr marL="627063" lvl="2" indent="-285750"/>
            <a:endParaRPr lang="en-US" sz="1400" dirty="0"/>
          </a:p>
          <a:p>
            <a:pPr marL="627063" lvl="1"/>
            <a:r>
              <a:rPr lang="en-US" sz="1600" b="1" dirty="0" smtClean="0"/>
              <a:t>DEIX Model</a:t>
            </a:r>
            <a:r>
              <a:rPr lang="en-US" sz="1600" dirty="0"/>
              <a:t>:</a:t>
            </a:r>
            <a:r>
              <a:rPr lang="en-US" sz="1600" dirty="0" smtClean="0"/>
              <a:t> </a:t>
            </a:r>
            <a:r>
              <a:rPr lang="en-US" sz="1600" b="1" i="1" dirty="0">
                <a:solidFill>
                  <a:schemeClr val="accent3">
                    <a:lumMod val="75000"/>
                  </a:schemeClr>
                </a:solidFill>
              </a:rPr>
              <a:t>Modelers </a:t>
            </a:r>
            <a:r>
              <a:rPr lang="en-US" sz="1600" dirty="0" smtClean="0"/>
              <a:t>to define &amp; model aspects of the DE information exchange concepts</a:t>
            </a:r>
          </a:p>
          <a:p>
            <a:pPr marL="627063" lvl="2" indent="-285750"/>
            <a:endParaRPr lang="en-US" sz="1600" dirty="0" smtClean="0"/>
          </a:p>
          <a:p>
            <a:pPr marL="627063" lvl="1"/>
            <a:r>
              <a:rPr lang="en-US" sz="1600" b="1" dirty="0"/>
              <a:t>DEIX </a:t>
            </a:r>
            <a:r>
              <a:rPr lang="en-US" sz="1600" b="1" dirty="0" smtClean="0"/>
              <a:t>Encyclopedia/Wikipedia: </a:t>
            </a:r>
            <a:r>
              <a:rPr lang="en-US" sz="1600" b="1" i="1" dirty="0">
                <a:solidFill>
                  <a:schemeClr val="accent3">
                    <a:lumMod val="75000"/>
                  </a:schemeClr>
                </a:solidFill>
              </a:rPr>
              <a:t>Writers</a:t>
            </a:r>
            <a:r>
              <a:rPr lang="en-US" sz="1600" dirty="0" smtClean="0"/>
              <a:t> to write encyclopedia entries on relevant concepts</a:t>
            </a:r>
          </a:p>
          <a:p>
            <a:pPr marL="627063" lvl="2" indent="-285750">
              <a:buNone/>
            </a:pPr>
            <a:endParaRPr lang="en-US" sz="1600" dirty="0"/>
          </a:p>
          <a:p>
            <a:pPr marL="627063" lvl="1"/>
            <a:r>
              <a:rPr lang="en-US" sz="1600" b="1" dirty="0" smtClean="0"/>
              <a:t>DEIX Framework of Standards</a:t>
            </a:r>
            <a:r>
              <a:rPr lang="en-US" sz="1600" dirty="0" smtClean="0"/>
              <a:t>: </a:t>
            </a:r>
            <a:r>
              <a:rPr lang="en-US" sz="1600" b="1" i="1" dirty="0">
                <a:solidFill>
                  <a:schemeClr val="accent3">
                    <a:lumMod val="75000"/>
                  </a:schemeClr>
                </a:solidFill>
              </a:rPr>
              <a:t>Researchers</a:t>
            </a:r>
            <a:r>
              <a:rPr lang="en-US" sz="1600" dirty="0" smtClean="0"/>
              <a:t> to research, </a:t>
            </a:r>
            <a:r>
              <a:rPr lang="en-US" sz="1600" dirty="0"/>
              <a:t>catalog</a:t>
            </a:r>
            <a:r>
              <a:rPr lang="en-US" sz="1600" dirty="0" smtClean="0"/>
              <a:t>, and perform gap analysis of existing and emerging standards</a:t>
            </a:r>
          </a:p>
          <a:p>
            <a:endParaRPr lang="en-US" sz="1800" dirty="0"/>
          </a:p>
        </p:txBody>
      </p:sp>
      <p:sp>
        <p:nvSpPr>
          <p:cNvPr id="5" name="Content Placeholder 4"/>
          <p:cNvSpPr>
            <a:spLocks noGrp="1"/>
          </p:cNvSpPr>
          <p:nvPr>
            <p:ph sz="quarter" idx="10"/>
          </p:nvPr>
        </p:nvSpPr>
        <p:spPr>
          <a:xfrm>
            <a:off x="457200" y="5861784"/>
            <a:ext cx="8167688" cy="59096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spcAft>
                <a:spcPct val="0"/>
              </a:spcAft>
            </a:pPr>
            <a:r>
              <a:rPr lang="en-US" i="1" dirty="0">
                <a:solidFill>
                  <a:prstClr val="white"/>
                </a:solidFill>
              </a:rPr>
              <a:t>For more Information go to OMG MBSE Wiki:</a:t>
            </a:r>
          </a:p>
          <a:p>
            <a:pPr>
              <a:spcBef>
                <a:spcPct val="0"/>
              </a:spcBef>
              <a:spcAft>
                <a:spcPct val="0"/>
              </a:spcAft>
            </a:pPr>
            <a:r>
              <a:rPr lang="en-US" i="1" dirty="0">
                <a:solidFill>
                  <a:prstClr val="white"/>
                </a:solidFill>
              </a:rPr>
              <a:t>http://www.omgwiki.org/MBSE/doku.php</a:t>
            </a:r>
          </a:p>
        </p:txBody>
      </p:sp>
      <p:sp>
        <p:nvSpPr>
          <p:cNvPr id="4" name="Rectangle 3"/>
          <p:cNvSpPr/>
          <p:nvPr/>
        </p:nvSpPr>
        <p:spPr>
          <a:xfrm>
            <a:off x="2767663" y="2340567"/>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669269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0" y="-35766"/>
            <a:ext cx="9146633" cy="5696978"/>
          </a:xfrm>
          <a:prstGeom prst="rect">
            <a:avLst/>
          </a:prstGeom>
          <a:gradFill flip="none" rotWithShape="1">
            <a:gsLst>
              <a:gs pos="0">
                <a:srgbClr val="262C46"/>
              </a:gs>
              <a:gs pos="96000">
                <a:srgbClr val="FFEBFA">
                  <a:lumMod val="18000"/>
                  <a:lumOff val="82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aseline="-25000" dirty="0">
              <a:solidFill>
                <a:prstClr val="black"/>
              </a:solidFill>
            </a:endParaRPr>
          </a:p>
        </p:txBody>
      </p:sp>
      <p:sp>
        <p:nvSpPr>
          <p:cNvPr id="2" name="Title 1"/>
          <p:cNvSpPr>
            <a:spLocks noGrp="1"/>
          </p:cNvSpPr>
          <p:nvPr>
            <p:ph type="title"/>
          </p:nvPr>
        </p:nvSpPr>
        <p:spPr>
          <a:xfrm>
            <a:off x="0" y="413146"/>
            <a:ext cx="9144000" cy="803868"/>
          </a:xfrm>
        </p:spPr>
        <p:txBody>
          <a:bodyPr/>
          <a:lstStyle/>
          <a:p>
            <a:pPr algn="ctr">
              <a:lnSpc>
                <a:spcPct val="100000"/>
              </a:lnSpc>
            </a:pPr>
            <a:r>
              <a:rPr lang="en-US" sz="2400" b="1" dirty="0">
                <a:solidFill>
                  <a:prstClr val="white"/>
                </a:solidFill>
                <a:latin typeface="Franklin Gothic Book" panose="020B0503020102020204" pitchFamily="34" charset="0"/>
              </a:rPr>
              <a:t>DoD </a:t>
            </a:r>
            <a:r>
              <a:rPr lang="en-US" sz="2400" b="1" dirty="0" smtClean="0">
                <a:solidFill>
                  <a:prstClr val="white"/>
                </a:solidFill>
                <a:latin typeface="Franklin Gothic Book" panose="020B0503020102020204" pitchFamily="34" charset="0"/>
              </a:rPr>
              <a:t>Research and Engineering Enterprise</a:t>
            </a:r>
            <a:br>
              <a:rPr lang="en-US" sz="2400" b="1" dirty="0" smtClean="0">
                <a:solidFill>
                  <a:prstClr val="white"/>
                </a:solidFill>
                <a:latin typeface="Franklin Gothic Book" panose="020B0503020102020204" pitchFamily="34" charset="0"/>
              </a:rPr>
            </a:br>
            <a:r>
              <a:rPr lang="en-US" sz="2400" b="1" dirty="0" smtClean="0">
                <a:solidFill>
                  <a:schemeClr val="bg1"/>
                </a:solidFill>
                <a:latin typeface="Franklin Gothic Book" panose="020B0503020102020204" pitchFamily="34" charset="0"/>
              </a:rPr>
              <a:t>Solving </a:t>
            </a:r>
            <a:r>
              <a:rPr lang="en-US" sz="2400" b="1" dirty="0">
                <a:solidFill>
                  <a:schemeClr val="bg1"/>
                </a:solidFill>
                <a:latin typeface="Franklin Gothic Book" panose="020B0503020102020204" pitchFamily="34" charset="0"/>
              </a:rPr>
              <a:t>Problems Today – Designing Solutions for Tomorrow</a:t>
            </a:r>
            <a:endParaRPr lang="en-US" sz="2800" b="1" dirty="0">
              <a:solidFill>
                <a:schemeClr val="bg1"/>
              </a:solidFill>
              <a:latin typeface="Franklin Gothic Book" panose="020B0503020102020204" pitchFamily="34" charset="0"/>
            </a:endParaRPr>
          </a:p>
        </p:txBody>
      </p:sp>
      <p:pic>
        <p:nvPicPr>
          <p:cNvPr id="4" name="Picture 3" descr="0527002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a:ext>
            </a:extLst>
          </a:blip>
          <a:srcRect t="27510" b="4809"/>
          <a:stretch/>
        </p:blipFill>
        <p:spPr bwMode="auto">
          <a:xfrm>
            <a:off x="6844989" y="1603760"/>
            <a:ext cx="1256979" cy="1255053"/>
          </a:xfrm>
          <a:prstGeom prst="rect">
            <a:avLst/>
          </a:prstGeom>
          <a:noFill/>
          <a:ln w="12700">
            <a:solidFill>
              <a:schemeClr val="bg1"/>
            </a:solidFill>
            <a:miter lim="800000"/>
            <a:headEnd/>
            <a:tailEnd/>
          </a:ln>
          <a:effectLst>
            <a:outerShdw blurRad="190500" dist="50800" dir="5400000" algn="ctr" rotWithShape="0">
              <a:srgbClr val="000000">
                <a:alpha val="43137"/>
              </a:srgbClr>
            </a:outerShdw>
          </a:effectLst>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aturation sat="285000"/>
                    </a14:imgEffect>
                    <a14:imgEffect>
                      <a14:brightnessContrast bright="10000" contrast="-10000"/>
                    </a14:imgEffect>
                  </a14:imgLayer>
                </a14:imgProps>
              </a:ext>
              <a:ext uri="{28A0092B-C50C-407E-A947-70E740481C1C}">
                <a14:useLocalDpi xmlns:a14="http://schemas.microsoft.com/office/drawing/2010/main"/>
              </a:ext>
            </a:extLst>
          </a:blip>
          <a:stretch>
            <a:fillRect/>
          </a:stretch>
        </p:blipFill>
        <p:spPr>
          <a:xfrm>
            <a:off x="1238297" y="3015234"/>
            <a:ext cx="1869534" cy="1188720"/>
          </a:xfrm>
          <a:prstGeom prst="rect">
            <a:avLst/>
          </a:prstGeom>
          <a:ln w="12700">
            <a:solidFill>
              <a:schemeClr val="bg1"/>
            </a:solidFill>
          </a:ln>
        </p:spPr>
      </p:pic>
      <p:pic>
        <p:nvPicPr>
          <p:cNvPr id="10" name="Picture 9"/>
          <p:cNvPicPr>
            <a:picLocks noChangeAspect="1"/>
          </p:cNvPicPr>
          <p:nvPr/>
        </p:nvPicPr>
        <p:blipFill rotWithShape="1">
          <a:blip r:embed="rId7" cstate="hqprint">
            <a:extLst>
              <a:ext uri="{BEBA8EAE-BF5A-486C-A8C5-ECC9F3942E4B}">
                <a14:imgProps xmlns:a14="http://schemas.microsoft.com/office/drawing/2010/main">
                  <a14:imgLayer r:embed="rId8">
                    <a14:imgEffect>
                      <a14:brightnessContrast bright="35000"/>
                    </a14:imgEffect>
                  </a14:imgLayer>
                </a14:imgProps>
              </a:ext>
              <a:ext uri="{28A0092B-C50C-407E-A947-70E740481C1C}">
                <a14:useLocalDpi xmlns:a14="http://schemas.microsoft.com/office/drawing/2010/main"/>
              </a:ext>
            </a:extLst>
          </a:blip>
          <a:srcRect l="1422" t="2964" r="4626" b="50429"/>
          <a:stretch/>
        </p:blipFill>
        <p:spPr>
          <a:xfrm>
            <a:off x="3308251" y="3015234"/>
            <a:ext cx="2629626" cy="1188720"/>
          </a:xfrm>
          <a:prstGeom prst="rect">
            <a:avLst/>
          </a:prstGeom>
          <a:ln w="12700">
            <a:solidFill>
              <a:schemeClr val="bg1"/>
            </a:solidFill>
          </a:ln>
          <a:effectLst>
            <a:outerShdw blurRad="266700" dist="50800" dir="5400000" algn="ctr" rotWithShape="0">
              <a:srgbClr val="000000">
                <a:alpha val="43137"/>
              </a:srgbClr>
            </a:outerShdw>
          </a:effectLst>
        </p:spPr>
      </p:pic>
      <p:pic>
        <p:nvPicPr>
          <p:cNvPr id="11" name="Picture 10" descr="predator-firing-missile4.jpg"/>
          <p:cNvPicPr/>
          <p:nvPr/>
        </p:nvPicPr>
        <p:blipFill rotWithShape="1">
          <a:blip r:embed="rId9" cstate="print">
            <a:extLst>
              <a:ext uri="{BEBA8EAE-BF5A-486C-A8C5-ECC9F3942E4B}">
                <a14:imgProps xmlns:a14="http://schemas.microsoft.com/office/drawing/2010/main">
                  <a14:imgLayer r:embed="rId10">
                    <a14:imgEffect>
                      <a14:brightnessContrast bright="-4000" contrast="5000"/>
                    </a14:imgEffect>
                  </a14:imgLayer>
                </a14:imgProps>
              </a:ext>
              <a:ext uri="{28A0092B-C50C-407E-A947-70E740481C1C}">
                <a14:useLocalDpi xmlns:a14="http://schemas.microsoft.com/office/drawing/2010/main"/>
              </a:ext>
            </a:extLst>
          </a:blip>
          <a:srcRect l="5399" r="7790" b="14651"/>
          <a:stretch/>
        </p:blipFill>
        <p:spPr>
          <a:xfrm>
            <a:off x="1576546" y="4319795"/>
            <a:ext cx="1786759" cy="1082174"/>
          </a:xfrm>
          <a:prstGeom prst="rect">
            <a:avLst/>
          </a:prstGeom>
          <a:ln w="12700">
            <a:solidFill>
              <a:schemeClr val="bg1"/>
            </a:solidFill>
          </a:ln>
          <a:effectLst>
            <a:outerShdw blurRad="177800" dist="50800" dir="5400000" algn="ctr" rotWithShape="0">
              <a:srgbClr val="000000">
                <a:alpha val="43137"/>
              </a:srgbClr>
            </a:outerShdw>
          </a:effectLst>
        </p:spPr>
      </p:pic>
      <p:pic>
        <p:nvPicPr>
          <p:cNvPr id="13" name="Picture 12" descr="http://www.intell.rtaf.mi.th/intellFilesUpload/intellnews/48701-01.jpg"/>
          <p:cNvPicPr>
            <a:picLocks noChangeAspect="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1129637" y="1603760"/>
            <a:ext cx="1434422" cy="1280160"/>
          </a:xfrm>
          <a:prstGeom prst="rect">
            <a:avLst/>
          </a:prstGeom>
          <a:noFill/>
          <a:ln w="12700">
            <a:solidFill>
              <a:schemeClr val="bg1"/>
            </a:solidFill>
            <a:miter lim="800000"/>
            <a:headEnd/>
            <a:tailEnd/>
          </a:ln>
          <a:effectLst>
            <a:outerShdw blurRad="203200" dist="50800" dir="5400000" algn="ctr" rotWithShape="0">
              <a:srgbClr val="000000">
                <a:alpha val="43137"/>
              </a:srgbClr>
            </a:outerShdw>
          </a:effectLst>
        </p:spPr>
      </p:pic>
      <p:pic>
        <p:nvPicPr>
          <p:cNvPr id="14" name="Picture 13" descr="F08-62246"/>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bwMode="auto">
          <a:xfrm>
            <a:off x="2719358" y="1375160"/>
            <a:ext cx="2011680" cy="1508760"/>
          </a:xfrm>
          <a:prstGeom prst="rect">
            <a:avLst/>
          </a:prstGeom>
          <a:noFill/>
          <a:ln w="6350">
            <a:solidFill>
              <a:schemeClr val="bg1"/>
            </a:solidFill>
            <a:miter lim="800000"/>
            <a:headEnd/>
            <a:tailEnd/>
          </a:ln>
          <a:effectLst>
            <a:outerShdw blurRad="330200" dist="50800" dir="5400000" algn="ctr" rotWithShape="0">
              <a:srgbClr val="000000">
                <a:alpha val="43137"/>
              </a:srgbClr>
            </a:outerShdw>
          </a:effectLst>
        </p:spPr>
      </p:pic>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82154" y="4310315"/>
            <a:ext cx="1580828" cy="1086028"/>
          </a:xfrm>
          <a:prstGeom prst="rect">
            <a:avLst/>
          </a:prstGeom>
          <a:ln>
            <a:solidFill>
              <a:schemeClr val="bg1"/>
            </a:solidFill>
          </a:ln>
          <a:effectLst>
            <a:outerShdw blurRad="381000" dist="50800" dir="5400000" algn="ctr" rotWithShape="0">
              <a:srgbClr val="000000">
                <a:alpha val="43137"/>
              </a:srgbClr>
            </a:outerShdw>
          </a:effectLst>
        </p:spPr>
      </p:pic>
      <p:pic>
        <p:nvPicPr>
          <p:cNvPr id="17" name="Picture 16" descr="http://www.raytheon.com/newsroom/rtnwcm/groups/IIS/documents/masthead/rtn10_geoint_gpsocx_masthead.jpg"/>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
                    </a14:imgEffect>
                  </a14:imgLayer>
                </a14:imgProps>
              </a:ext>
            </a:extLst>
          </a:blip>
          <a:srcRect/>
          <a:stretch>
            <a:fillRect/>
          </a:stretch>
        </p:blipFill>
        <p:spPr bwMode="auto">
          <a:xfrm>
            <a:off x="3493581" y="4304689"/>
            <a:ext cx="2258966" cy="1097280"/>
          </a:xfrm>
          <a:prstGeom prst="rect">
            <a:avLst/>
          </a:prstGeom>
          <a:noFill/>
          <a:ln w="12700">
            <a:solidFill>
              <a:schemeClr val="bg1"/>
            </a:solidFill>
            <a:miter lim="800000"/>
            <a:headEnd/>
            <a:tailEnd/>
          </a:ln>
          <a:effectLst>
            <a:outerShdw blurRad="215900" dist="50800" dir="5400000" algn="ctr" rotWithShape="0">
              <a:srgbClr val="000000">
                <a:alpha val="43137"/>
              </a:srgbClr>
            </a:outerShdw>
          </a:effectLst>
        </p:spPr>
      </p:pic>
      <p:pic>
        <p:nvPicPr>
          <p:cNvPr id="18" name="Picture 17"/>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117991" y="2987046"/>
            <a:ext cx="1828800" cy="1216908"/>
          </a:xfrm>
          <a:prstGeom prst="rect">
            <a:avLst/>
          </a:prstGeom>
          <a:ln>
            <a:solidFill>
              <a:schemeClr val="bg1"/>
            </a:solidFill>
          </a:ln>
          <a:effectLst>
            <a:outerShdw blurRad="419100" dist="50800" dir="5400000" algn="ctr" rotWithShape="0">
              <a:srgbClr val="000000">
                <a:alpha val="43137"/>
              </a:srgbClr>
            </a:outerShdw>
          </a:effectLst>
        </p:spPr>
      </p:pic>
      <p:grpSp>
        <p:nvGrpSpPr>
          <p:cNvPr id="26" name="Group 25"/>
          <p:cNvGrpSpPr/>
          <p:nvPr/>
        </p:nvGrpSpPr>
        <p:grpSpPr>
          <a:xfrm>
            <a:off x="0" y="6051352"/>
            <a:ext cx="9144000" cy="543873"/>
            <a:chOff x="0" y="6052135"/>
            <a:chExt cx="9144000" cy="543873"/>
          </a:xfrm>
        </p:grpSpPr>
        <p:sp>
          <p:nvSpPr>
            <p:cNvPr id="21" name="Rectangle 20"/>
            <p:cNvSpPr/>
            <p:nvPr/>
          </p:nvSpPr>
          <p:spPr bwMode="auto">
            <a:xfrm>
              <a:off x="0" y="6052135"/>
              <a:ext cx="9144000" cy="543873"/>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aseline="-25000" dirty="0">
                <a:solidFill>
                  <a:srgbClr val="000000"/>
                </a:solidFill>
              </a:endParaRPr>
            </a:p>
          </p:txBody>
        </p:sp>
        <p:sp>
          <p:nvSpPr>
            <p:cNvPr id="28" name="Rectangle 27"/>
            <p:cNvSpPr/>
            <p:nvPr/>
          </p:nvSpPr>
          <p:spPr>
            <a:xfrm>
              <a:off x="3856995" y="6082958"/>
              <a:ext cx="3519854" cy="461665"/>
            </a:xfrm>
            <a:prstGeom prst="rect">
              <a:avLst/>
            </a:prstGeom>
          </p:spPr>
          <p:txBody>
            <a:bodyPr wrap="square">
              <a:spAutoFit/>
            </a:bodyPr>
            <a:lstStyle/>
            <a:p>
              <a:pPr algn="ctr">
                <a:defRPr/>
              </a:pPr>
              <a:r>
                <a:rPr lang="en-US" sz="1200" b="1" dirty="0" smtClean="0">
                  <a:solidFill>
                    <a:srgbClr val="FFFFFF"/>
                  </a:solidFill>
                </a:rPr>
                <a:t>Defense </a:t>
              </a:r>
              <a:r>
                <a:rPr lang="en-US" sz="1200" b="1" dirty="0">
                  <a:solidFill>
                    <a:srgbClr val="FFFFFF"/>
                  </a:solidFill>
                </a:rPr>
                <a:t>Innovation Marketplace</a:t>
              </a:r>
            </a:p>
            <a:p>
              <a:pPr algn="ctr">
                <a:defRPr/>
              </a:pPr>
              <a:r>
                <a:rPr lang="en-US" sz="1100" i="1" dirty="0" smtClean="0">
                  <a:solidFill>
                    <a:srgbClr val="FFFFFF"/>
                  </a:solidFill>
                </a:rPr>
                <a:t>https://defenseinnovationmarketplace.dtic.mil</a:t>
              </a:r>
              <a:endParaRPr lang="en-US" sz="1100" i="1" dirty="0">
                <a:solidFill>
                  <a:srgbClr val="FFFFFF"/>
                </a:solidFill>
              </a:endParaRPr>
            </a:p>
          </p:txBody>
        </p:sp>
        <p:sp>
          <p:nvSpPr>
            <p:cNvPr id="19" name="Rectangle 18"/>
            <p:cNvSpPr/>
            <p:nvPr/>
          </p:nvSpPr>
          <p:spPr>
            <a:xfrm>
              <a:off x="15143" y="6083735"/>
              <a:ext cx="3806844" cy="461665"/>
            </a:xfrm>
            <a:prstGeom prst="rect">
              <a:avLst/>
            </a:prstGeom>
          </p:spPr>
          <p:txBody>
            <a:bodyPr wrap="square">
              <a:spAutoFit/>
            </a:bodyPr>
            <a:lstStyle/>
            <a:p>
              <a:pPr algn="ctr">
                <a:defRPr/>
              </a:pPr>
              <a:r>
                <a:rPr lang="en-US" sz="1200" b="1" dirty="0">
                  <a:solidFill>
                    <a:srgbClr val="FFFFFF"/>
                  </a:solidFill>
                </a:rPr>
                <a:t>DoD Research and Engineering Enterprise </a:t>
              </a:r>
            </a:p>
            <a:p>
              <a:pPr algn="ctr">
                <a:defRPr/>
              </a:pPr>
              <a:r>
                <a:rPr lang="en-US" sz="1100" i="1" dirty="0">
                  <a:solidFill>
                    <a:srgbClr val="FFFFFF"/>
                  </a:solidFill>
                </a:rPr>
                <a:t>https://www.acq.osd.mil/chieftechnologist/</a:t>
              </a:r>
            </a:p>
          </p:txBody>
        </p:sp>
        <p:sp>
          <p:nvSpPr>
            <p:cNvPr id="20" name="Rectangle 19"/>
            <p:cNvSpPr/>
            <p:nvPr/>
          </p:nvSpPr>
          <p:spPr>
            <a:xfrm>
              <a:off x="7572054" y="6072729"/>
              <a:ext cx="1541123" cy="461665"/>
            </a:xfrm>
            <a:prstGeom prst="rect">
              <a:avLst/>
            </a:prstGeom>
          </p:spPr>
          <p:txBody>
            <a:bodyPr wrap="square">
              <a:spAutoFit/>
            </a:bodyPr>
            <a:lstStyle/>
            <a:p>
              <a:pPr algn="ctr">
                <a:defRPr/>
              </a:pPr>
              <a:r>
                <a:rPr lang="en-US" sz="1200" b="1" dirty="0">
                  <a:solidFill>
                    <a:srgbClr val="FFFFFF"/>
                  </a:solidFill>
                </a:rPr>
                <a:t>Twitter</a:t>
              </a:r>
            </a:p>
            <a:p>
              <a:pPr algn="ctr">
                <a:defRPr/>
              </a:pPr>
              <a:r>
                <a:rPr lang="en-US" sz="1100" i="1" dirty="0">
                  <a:solidFill>
                    <a:srgbClr val="FFFFFF"/>
                  </a:solidFill>
                </a:rPr>
                <a:t>@DoDInnovation </a:t>
              </a:r>
            </a:p>
          </p:txBody>
        </p:sp>
      </p:grpSp>
      <p:pic>
        <p:nvPicPr>
          <p:cNvPr id="1026" name="Picture 2"/>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4866653" y="1380701"/>
            <a:ext cx="1836737" cy="15081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804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9402" y="495277"/>
            <a:ext cx="8093331" cy="803868"/>
          </a:xfrm>
        </p:spPr>
        <p:txBody>
          <a:bodyPr/>
          <a:lstStyle/>
          <a:p>
            <a:r>
              <a:rPr lang="en-US" dirty="0" smtClean="0"/>
              <a:t>For Additional Information</a:t>
            </a:r>
            <a:endParaRPr lang="en-US" dirty="0"/>
          </a:p>
        </p:txBody>
      </p:sp>
      <p:sp>
        <p:nvSpPr>
          <p:cNvPr id="7" name="Content Placeholder 6"/>
          <p:cNvSpPr>
            <a:spLocks noGrp="1"/>
          </p:cNvSpPr>
          <p:nvPr>
            <p:ph idx="1"/>
          </p:nvPr>
        </p:nvSpPr>
        <p:spPr>
          <a:xfrm>
            <a:off x="685800" y="1026040"/>
            <a:ext cx="7772400" cy="4204978"/>
          </a:xfrm>
        </p:spPr>
        <p:txBody>
          <a:bodyPr/>
          <a:lstStyle/>
          <a:p>
            <a:pPr algn="ctr">
              <a:buNone/>
            </a:pPr>
            <a:r>
              <a:rPr lang="en-US" sz="3200" dirty="0" smtClean="0"/>
              <a:t>Philomena Zimmerman</a:t>
            </a:r>
          </a:p>
          <a:p>
            <a:pPr algn="ctr">
              <a:buNone/>
            </a:pPr>
            <a:r>
              <a:rPr lang="en-US" sz="3200" dirty="0" smtClean="0"/>
              <a:t>Office of the Under Secretary of Defense</a:t>
            </a:r>
          </a:p>
          <a:p>
            <a:pPr algn="ctr">
              <a:buNone/>
            </a:pPr>
            <a:r>
              <a:rPr lang="en-US" sz="3200" dirty="0" smtClean="0"/>
              <a:t>Research and Engineering</a:t>
            </a:r>
            <a:br>
              <a:rPr lang="en-US" sz="3200" dirty="0" smtClean="0"/>
            </a:br>
            <a:r>
              <a:rPr lang="en-US" sz="2800" dirty="0" smtClean="0"/>
              <a:t>(571) 372-6695 Philomena.M.Zimmerman.civ@mail.mil</a:t>
            </a:r>
            <a:endParaRPr lang="en-US" sz="3200" dirty="0" smtClean="0"/>
          </a:p>
          <a:p>
            <a:pPr algn="ctr">
              <a:buNone/>
            </a:pPr>
            <a:endParaRPr lang="en-US" sz="3200" dirty="0" smtClean="0"/>
          </a:p>
          <a:p>
            <a:pPr algn="ctr">
              <a:buNone/>
            </a:pPr>
            <a:r>
              <a:rPr lang="en-US" sz="3200" dirty="0" smtClean="0"/>
              <a:t>John H. Coleman III, Ph.D.</a:t>
            </a:r>
          </a:p>
          <a:p>
            <a:pPr algn="ctr">
              <a:buNone/>
            </a:pPr>
            <a:r>
              <a:rPr lang="en-US" sz="3200" dirty="0" smtClean="0"/>
              <a:t>Engility Contractor Support</a:t>
            </a:r>
            <a:br>
              <a:rPr lang="en-US" sz="3200" dirty="0" smtClean="0"/>
            </a:br>
            <a:r>
              <a:rPr lang="en-US" sz="2800" dirty="0" smtClean="0"/>
              <a:t>(571) 371-6447 | John.H.Coleman10.ctr@mail.mil</a:t>
            </a:r>
            <a:endParaRPr lang="en-US" sz="3200" dirty="0" smtClean="0"/>
          </a:p>
          <a:p>
            <a:pPr algn="ctr">
              <a:buNone/>
            </a:pPr>
            <a:endParaRPr lang="en-US" sz="3200" dirty="0"/>
          </a:p>
        </p:txBody>
      </p:sp>
    </p:spTree>
    <p:extLst>
      <p:ext uri="{BB962C8B-B14F-4D97-AF65-F5344CB8AC3E}">
        <p14:creationId xmlns:p14="http://schemas.microsoft.com/office/powerpoint/2010/main" val="3071246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Abstract</a:t>
            </a:r>
            <a:endParaRPr lang="en-US" dirty="0"/>
          </a:p>
        </p:txBody>
      </p:sp>
      <p:sp>
        <p:nvSpPr>
          <p:cNvPr id="3" name="Content Placeholder 2"/>
          <p:cNvSpPr>
            <a:spLocks noGrp="1"/>
          </p:cNvSpPr>
          <p:nvPr>
            <p:ph idx="1"/>
          </p:nvPr>
        </p:nvSpPr>
        <p:spPr>
          <a:xfrm>
            <a:off x="295018" y="1090670"/>
            <a:ext cx="8487832" cy="5290880"/>
          </a:xfrm>
        </p:spPr>
        <p:txBody>
          <a:bodyPr/>
          <a:lstStyle/>
          <a:p>
            <a:pPr marL="0" indent="0" algn="just">
              <a:buNone/>
            </a:pPr>
            <a:r>
              <a:rPr lang="en-US"/>
              <a:t>Herbert F</a:t>
            </a:r>
            <a:endParaRPr lang="en-US" sz="1800" dirty="0"/>
          </a:p>
        </p:txBody>
      </p:sp>
    </p:spTree>
    <p:extLst>
      <p:ext uri="{BB962C8B-B14F-4D97-AF65-F5344CB8AC3E}">
        <p14:creationId xmlns:p14="http://schemas.microsoft.com/office/powerpoint/2010/main" val="1647217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32963" y="2744726"/>
            <a:ext cx="7419919" cy="1354624"/>
          </a:xfrm>
        </p:spPr>
        <p:txBody>
          <a:bodyPr/>
          <a:lstStyle/>
          <a:p>
            <a:pPr marL="0" indent="0">
              <a:buNone/>
            </a:pPr>
            <a:r>
              <a:rPr lang="en-US" sz="3200" dirty="0" smtClean="0"/>
              <a:t>Why is it so hard to exchange engineering artifacts in a digital era?</a:t>
            </a:r>
            <a:endParaRPr lang="en-US" sz="3200" dirty="0"/>
          </a:p>
        </p:txBody>
      </p:sp>
      <p:sp>
        <p:nvSpPr>
          <p:cNvPr id="2" name="Title 1"/>
          <p:cNvSpPr>
            <a:spLocks noGrp="1"/>
          </p:cNvSpPr>
          <p:nvPr>
            <p:ph type="title"/>
          </p:nvPr>
        </p:nvSpPr>
        <p:spPr>
          <a:xfrm>
            <a:off x="159551" y="2061174"/>
            <a:ext cx="8093331" cy="803868"/>
          </a:xfrm>
        </p:spPr>
        <p:txBody>
          <a:bodyPr/>
          <a:lstStyle/>
          <a:p>
            <a:r>
              <a:rPr lang="en-US" dirty="0" smtClean="0"/>
              <a:t>The Challenge</a:t>
            </a:r>
            <a:endParaRPr lang="en-US" dirty="0"/>
          </a:p>
        </p:txBody>
      </p:sp>
    </p:spTree>
    <p:extLst>
      <p:ext uri="{BB962C8B-B14F-4D97-AF65-F5344CB8AC3E}">
        <p14:creationId xmlns:p14="http://schemas.microsoft.com/office/powerpoint/2010/main" val="2971454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48" y="459997"/>
            <a:ext cx="8093331" cy="803868"/>
          </a:xfrm>
        </p:spPr>
        <p:txBody>
          <a:bodyPr/>
          <a:lstStyle/>
          <a:p>
            <a:r>
              <a:rPr lang="en-US" dirty="0"/>
              <a:t>The Digital Exchange Context</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sz="2400" dirty="0" smtClean="0">
                <a:latin typeface="Franklin Gothic Book" panose="020B0503020102020204" pitchFamily="34" charset="0"/>
              </a:rPr>
              <a:t>Crossing the Buyer-Seller-User Boundaries</a:t>
            </a:r>
            <a:endParaRPr lang="en-US" sz="2400" dirty="0">
              <a:latin typeface="Franklin Gothic Book" panose="020B0503020102020204" pitchFamily="34" charset="0"/>
            </a:endParaRPr>
          </a:p>
        </p:txBody>
      </p:sp>
      <p:sp>
        <p:nvSpPr>
          <p:cNvPr id="57" name="Oval 56"/>
          <p:cNvSpPr/>
          <p:nvPr/>
        </p:nvSpPr>
        <p:spPr>
          <a:xfrm>
            <a:off x="682500" y="2122750"/>
            <a:ext cx="1660551" cy="1435684"/>
          </a:xfrm>
          <a:prstGeom prst="ellipse">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59" name="Oval 58"/>
          <p:cNvSpPr/>
          <p:nvPr/>
        </p:nvSpPr>
        <p:spPr bwMode="auto">
          <a:xfrm>
            <a:off x="682619" y="2222204"/>
            <a:ext cx="1643154" cy="1441241"/>
          </a:xfrm>
          <a:prstGeom prst="ellips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rgbClr val="000000"/>
              </a:solidFill>
              <a:effectLst/>
              <a:uLnTx/>
              <a:uFillTx/>
              <a:latin typeface="Franklin Gothic Book" panose="020B0503020102020204" pitchFamily="34" charset="0"/>
            </a:endParaRPr>
          </a:p>
        </p:txBody>
      </p:sp>
      <p:sp>
        <p:nvSpPr>
          <p:cNvPr id="60" name="Freeform 59"/>
          <p:cNvSpPr/>
          <p:nvPr/>
        </p:nvSpPr>
        <p:spPr>
          <a:xfrm>
            <a:off x="2564454" y="1678148"/>
            <a:ext cx="2042093" cy="4311364"/>
          </a:xfrm>
          <a:custGeom>
            <a:avLst/>
            <a:gdLst>
              <a:gd name="connsiteX0" fmla="*/ 0 w 2042093"/>
              <a:gd name="connsiteY0" fmla="*/ 204209 h 4986640"/>
              <a:gd name="connsiteX1" fmla="*/ 204209 w 2042093"/>
              <a:gd name="connsiteY1" fmla="*/ 0 h 4986640"/>
              <a:gd name="connsiteX2" fmla="*/ 1837884 w 2042093"/>
              <a:gd name="connsiteY2" fmla="*/ 0 h 4986640"/>
              <a:gd name="connsiteX3" fmla="*/ 2042093 w 2042093"/>
              <a:gd name="connsiteY3" fmla="*/ 204209 h 4986640"/>
              <a:gd name="connsiteX4" fmla="*/ 2042093 w 2042093"/>
              <a:gd name="connsiteY4" fmla="*/ 4782431 h 4986640"/>
              <a:gd name="connsiteX5" fmla="*/ 1837884 w 2042093"/>
              <a:gd name="connsiteY5" fmla="*/ 4986640 h 4986640"/>
              <a:gd name="connsiteX6" fmla="*/ 204209 w 2042093"/>
              <a:gd name="connsiteY6" fmla="*/ 4986640 h 4986640"/>
              <a:gd name="connsiteX7" fmla="*/ 0 w 2042093"/>
              <a:gd name="connsiteY7" fmla="*/ 4782431 h 4986640"/>
              <a:gd name="connsiteX8" fmla="*/ 0 w 2042093"/>
              <a:gd name="connsiteY8" fmla="*/ 204209 h 498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093" h="4986640">
                <a:moveTo>
                  <a:pt x="0" y="204209"/>
                </a:moveTo>
                <a:cubicBezTo>
                  <a:pt x="0" y="91427"/>
                  <a:pt x="91427" y="0"/>
                  <a:pt x="204209" y="0"/>
                </a:cubicBezTo>
                <a:lnTo>
                  <a:pt x="1837884" y="0"/>
                </a:lnTo>
                <a:cubicBezTo>
                  <a:pt x="1950666" y="0"/>
                  <a:pt x="2042093" y="91427"/>
                  <a:pt x="2042093" y="204209"/>
                </a:cubicBezTo>
                <a:lnTo>
                  <a:pt x="2042093" y="4782431"/>
                </a:lnTo>
                <a:cubicBezTo>
                  <a:pt x="2042093" y="4895213"/>
                  <a:pt x="1950666" y="4986640"/>
                  <a:pt x="1837884" y="4986640"/>
                </a:cubicBezTo>
                <a:lnTo>
                  <a:pt x="204209" y="4986640"/>
                </a:lnTo>
                <a:cubicBezTo>
                  <a:pt x="91427" y="4986640"/>
                  <a:pt x="0" y="4895213"/>
                  <a:pt x="0" y="4782431"/>
                </a:cubicBezTo>
                <a:lnTo>
                  <a:pt x="0" y="204209"/>
                </a:lnTo>
                <a:close/>
              </a:path>
            </a:pathLst>
          </a:custGeom>
          <a:solidFill>
            <a:srgbClr val="3333CC">
              <a:shade val="50000"/>
              <a:hueOff val="0"/>
              <a:satOff val="-8207"/>
              <a:lumOff val="24304"/>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106680" tIns="2101336" rIns="106680" bIns="1104008" numCol="1" spcCol="1270" anchor="t" anchorCtr="1">
            <a:noAutofit/>
          </a:bodyPr>
          <a:lstStyle/>
          <a:p>
            <a:pPr marL="120650"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Prime Contractors</a:t>
            </a:r>
          </a:p>
          <a:p>
            <a:pPr marL="120650"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System Integrators</a:t>
            </a:r>
          </a:p>
          <a:p>
            <a:pPr marL="120650"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Major Distributors</a:t>
            </a:r>
          </a:p>
        </p:txBody>
      </p:sp>
      <p:sp>
        <p:nvSpPr>
          <p:cNvPr id="61" name="Oval 60"/>
          <p:cNvSpPr/>
          <p:nvPr/>
        </p:nvSpPr>
        <p:spPr>
          <a:xfrm>
            <a:off x="2718313" y="2228223"/>
            <a:ext cx="1660551" cy="1435684"/>
          </a:xfrm>
          <a:prstGeom prst="ellipse">
            <a:avLst/>
          </a:prstGeom>
          <a:blipFill dpi="0" rotWithShape="1">
            <a:blip r:embed="rId3">
              <a:extLst>
                <a:ext uri="{28A0092B-C50C-407E-A947-70E740481C1C}">
                  <a14:useLocalDpi xmlns:a14="http://schemas.microsoft.com/office/drawing/2010/main" val="0"/>
                </a:ext>
              </a:extLst>
            </a:blip>
            <a:srcRect/>
            <a:stretch>
              <a:fillRect l="-5673" t="-3191" r="-58327" b="3191"/>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p:spPr>
      </p:sp>
      <p:sp>
        <p:nvSpPr>
          <p:cNvPr id="62" name="Freeform 61"/>
          <p:cNvSpPr/>
          <p:nvPr/>
        </p:nvSpPr>
        <p:spPr>
          <a:xfrm>
            <a:off x="4667811" y="1678148"/>
            <a:ext cx="2042093" cy="4311364"/>
          </a:xfrm>
          <a:custGeom>
            <a:avLst/>
            <a:gdLst>
              <a:gd name="connsiteX0" fmla="*/ 0 w 2042093"/>
              <a:gd name="connsiteY0" fmla="*/ 204209 h 4986640"/>
              <a:gd name="connsiteX1" fmla="*/ 204209 w 2042093"/>
              <a:gd name="connsiteY1" fmla="*/ 0 h 4986640"/>
              <a:gd name="connsiteX2" fmla="*/ 1837884 w 2042093"/>
              <a:gd name="connsiteY2" fmla="*/ 0 h 4986640"/>
              <a:gd name="connsiteX3" fmla="*/ 2042093 w 2042093"/>
              <a:gd name="connsiteY3" fmla="*/ 204209 h 4986640"/>
              <a:gd name="connsiteX4" fmla="*/ 2042093 w 2042093"/>
              <a:gd name="connsiteY4" fmla="*/ 4782431 h 4986640"/>
              <a:gd name="connsiteX5" fmla="*/ 1837884 w 2042093"/>
              <a:gd name="connsiteY5" fmla="*/ 4986640 h 4986640"/>
              <a:gd name="connsiteX6" fmla="*/ 204209 w 2042093"/>
              <a:gd name="connsiteY6" fmla="*/ 4986640 h 4986640"/>
              <a:gd name="connsiteX7" fmla="*/ 0 w 2042093"/>
              <a:gd name="connsiteY7" fmla="*/ 4782431 h 4986640"/>
              <a:gd name="connsiteX8" fmla="*/ 0 w 2042093"/>
              <a:gd name="connsiteY8" fmla="*/ 204209 h 498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093" h="4986640">
                <a:moveTo>
                  <a:pt x="0" y="204209"/>
                </a:moveTo>
                <a:cubicBezTo>
                  <a:pt x="0" y="91427"/>
                  <a:pt x="91427" y="0"/>
                  <a:pt x="204209" y="0"/>
                </a:cubicBezTo>
                <a:lnTo>
                  <a:pt x="1837884" y="0"/>
                </a:lnTo>
                <a:cubicBezTo>
                  <a:pt x="1950666" y="0"/>
                  <a:pt x="2042093" y="91427"/>
                  <a:pt x="2042093" y="204209"/>
                </a:cubicBezTo>
                <a:lnTo>
                  <a:pt x="2042093" y="4782431"/>
                </a:lnTo>
                <a:cubicBezTo>
                  <a:pt x="2042093" y="4895213"/>
                  <a:pt x="1950666" y="4986640"/>
                  <a:pt x="1837884" y="4986640"/>
                </a:cubicBezTo>
                <a:lnTo>
                  <a:pt x="204209" y="4986640"/>
                </a:lnTo>
                <a:cubicBezTo>
                  <a:pt x="91427" y="4986640"/>
                  <a:pt x="0" y="4895213"/>
                  <a:pt x="0" y="4782431"/>
                </a:cubicBezTo>
                <a:lnTo>
                  <a:pt x="0" y="204209"/>
                </a:lnTo>
                <a:close/>
              </a:path>
            </a:pathLst>
          </a:custGeom>
          <a:solidFill>
            <a:srgbClr val="3333CC">
              <a:shade val="50000"/>
              <a:hueOff val="0"/>
              <a:satOff val="-16414"/>
              <a:lumOff val="48608"/>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106680" tIns="2101336" rIns="106680" bIns="1104008" numCol="1" spcCol="1270" anchor="t" anchorCtr="1">
            <a:noAutofit/>
          </a:bodyPr>
          <a:lstStyle/>
          <a:p>
            <a:pPr marL="114300" marR="0" lvl="0" indent="-114300" defTabSz="666750" eaLnBrk="1" fontAlgn="auto" latinLnBrk="0" hangingPunct="1">
              <a:lnSpc>
                <a:spcPct val="90000"/>
              </a:lnSpc>
              <a:spcBef>
                <a:spcPts val="0"/>
              </a:spcBef>
              <a:spcAft>
                <a:spcPts val="30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Acquisitions Org. </a:t>
            </a:r>
          </a:p>
          <a:p>
            <a:pPr marL="114300" marR="0" lvl="0" indent="-114300" defTabSz="666750" eaLnBrk="1" fontAlgn="auto" latinLnBrk="0" hangingPunct="1">
              <a:lnSpc>
                <a:spcPct val="90000"/>
              </a:lnSpc>
              <a:spcBef>
                <a:spcPts val="0"/>
              </a:spcBef>
              <a:spcAft>
                <a:spcPts val="30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Procurement Org. </a:t>
            </a:r>
          </a:p>
          <a:p>
            <a:pPr marL="114300" marR="0" lvl="0" indent="-114300" defTabSz="666750" eaLnBrk="1" fontAlgn="auto" latinLnBrk="0" hangingPunct="1">
              <a:lnSpc>
                <a:spcPct val="90000"/>
              </a:lnSpc>
              <a:spcBef>
                <a:spcPts val="0"/>
              </a:spcBef>
              <a:spcAft>
                <a:spcPts val="30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Sponsor  Org.</a:t>
            </a:r>
          </a:p>
          <a:p>
            <a:pPr marL="120650" marR="0" lvl="0" indent="-120650" defTabSz="666750" eaLnBrk="1" fontAlgn="auto" latinLnBrk="0" hangingPunct="1">
              <a:lnSpc>
                <a:spcPct val="90000"/>
              </a:lnSpc>
              <a:spcBef>
                <a:spcPts val="0"/>
              </a:spcBef>
              <a:spcAft>
                <a:spcPts val="300"/>
              </a:spcAft>
              <a:buClrTx/>
              <a:buSzTx/>
              <a:buFont typeface="Arial" panose="020B0604020202020204" pitchFamily="34" charset="0"/>
              <a:buChar char="•"/>
              <a:tabLst/>
              <a:defRPr/>
            </a:pPr>
            <a:endParaRPr kumimoji="0" lang="en-US" sz="1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endParaRPr>
          </a:p>
          <a:p>
            <a:pPr marL="0" marR="0" lvl="0" indent="0" defTabSz="666750" eaLnBrk="1" fontAlgn="auto" latinLnBrk="0" hangingPunct="1">
              <a:lnSpc>
                <a:spcPct val="90000"/>
              </a:lnSpc>
              <a:spcBef>
                <a:spcPts val="0"/>
              </a:spcBef>
              <a:spcAft>
                <a:spcPct val="35000"/>
              </a:spcAft>
              <a:buClrTx/>
              <a:buSzTx/>
              <a:buFontTx/>
              <a:buNone/>
              <a:tabLst/>
              <a:defRPr/>
            </a:pPr>
            <a:endParaRPr kumimoji="0" lang="en-US" sz="15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117475" marR="0" lvl="1" indent="-117475" defTabSz="533400" eaLnBrk="1" fontAlgn="auto" latinLnBrk="0" hangingPunct="1">
              <a:lnSpc>
                <a:spcPct val="100000"/>
              </a:lnSpc>
              <a:spcBef>
                <a:spcPts val="0"/>
              </a:spcBef>
              <a:spcAft>
                <a:spcPts val="600"/>
              </a:spcAft>
              <a:buClrTx/>
              <a:buSzTx/>
              <a:buFontTx/>
              <a:buChar char="••"/>
              <a:tabLst/>
              <a:defRPr/>
            </a:pPr>
            <a:endParaRPr kumimoji="0" lang="en-US" sz="12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p:txBody>
      </p:sp>
      <p:sp>
        <p:nvSpPr>
          <p:cNvPr id="63" name="Oval 62"/>
          <p:cNvSpPr/>
          <p:nvPr/>
        </p:nvSpPr>
        <p:spPr>
          <a:xfrm>
            <a:off x="4957837" y="2257098"/>
            <a:ext cx="1481462" cy="1435684"/>
          </a:xfrm>
          <a:prstGeom prst="ellipse">
            <a:avLst/>
          </a:prstGeom>
          <a:blipFill>
            <a:blip r:embed="rId4">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p:spPr>
      </p:sp>
      <p:sp>
        <p:nvSpPr>
          <p:cNvPr id="64" name="Freeform 63"/>
          <p:cNvSpPr/>
          <p:nvPr/>
        </p:nvSpPr>
        <p:spPr>
          <a:xfrm>
            <a:off x="6771167" y="1678148"/>
            <a:ext cx="2042093" cy="4361067"/>
          </a:xfrm>
          <a:custGeom>
            <a:avLst/>
            <a:gdLst>
              <a:gd name="connsiteX0" fmla="*/ 0 w 2042093"/>
              <a:gd name="connsiteY0" fmla="*/ 204209 h 4986640"/>
              <a:gd name="connsiteX1" fmla="*/ 204209 w 2042093"/>
              <a:gd name="connsiteY1" fmla="*/ 0 h 4986640"/>
              <a:gd name="connsiteX2" fmla="*/ 1837884 w 2042093"/>
              <a:gd name="connsiteY2" fmla="*/ 0 h 4986640"/>
              <a:gd name="connsiteX3" fmla="*/ 2042093 w 2042093"/>
              <a:gd name="connsiteY3" fmla="*/ 204209 h 4986640"/>
              <a:gd name="connsiteX4" fmla="*/ 2042093 w 2042093"/>
              <a:gd name="connsiteY4" fmla="*/ 4782431 h 4986640"/>
              <a:gd name="connsiteX5" fmla="*/ 1837884 w 2042093"/>
              <a:gd name="connsiteY5" fmla="*/ 4986640 h 4986640"/>
              <a:gd name="connsiteX6" fmla="*/ 204209 w 2042093"/>
              <a:gd name="connsiteY6" fmla="*/ 4986640 h 4986640"/>
              <a:gd name="connsiteX7" fmla="*/ 0 w 2042093"/>
              <a:gd name="connsiteY7" fmla="*/ 4782431 h 4986640"/>
              <a:gd name="connsiteX8" fmla="*/ 0 w 2042093"/>
              <a:gd name="connsiteY8" fmla="*/ 204209 h 498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093" h="4986640">
                <a:moveTo>
                  <a:pt x="0" y="204209"/>
                </a:moveTo>
                <a:cubicBezTo>
                  <a:pt x="0" y="91427"/>
                  <a:pt x="91427" y="0"/>
                  <a:pt x="204209" y="0"/>
                </a:cubicBezTo>
                <a:lnTo>
                  <a:pt x="1837884" y="0"/>
                </a:lnTo>
                <a:cubicBezTo>
                  <a:pt x="1950666" y="0"/>
                  <a:pt x="2042093" y="91427"/>
                  <a:pt x="2042093" y="204209"/>
                </a:cubicBezTo>
                <a:lnTo>
                  <a:pt x="2042093" y="4782431"/>
                </a:lnTo>
                <a:cubicBezTo>
                  <a:pt x="2042093" y="4895213"/>
                  <a:pt x="1950666" y="4986640"/>
                  <a:pt x="1837884" y="4986640"/>
                </a:cubicBezTo>
                <a:lnTo>
                  <a:pt x="204209" y="4986640"/>
                </a:lnTo>
                <a:cubicBezTo>
                  <a:pt x="91427" y="4986640"/>
                  <a:pt x="0" y="4895213"/>
                  <a:pt x="0" y="4782431"/>
                </a:cubicBezTo>
                <a:lnTo>
                  <a:pt x="0" y="204209"/>
                </a:lnTo>
                <a:close/>
              </a:path>
            </a:pathLst>
          </a:custGeom>
          <a:solidFill>
            <a:srgbClr val="3333CC">
              <a:shade val="50000"/>
              <a:hueOff val="0"/>
              <a:satOff val="-8207"/>
              <a:lumOff val="24304"/>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106680" tIns="2101336" rIns="106680" bIns="1104008" numCol="1" spcCol="1270" anchor="ctr" anchorCtr="0">
            <a:noAutofit/>
          </a:bodyPr>
          <a:lstStyle/>
          <a:p>
            <a:pPr marL="285750" marR="0" lvl="0" indent="-1651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Operators</a:t>
            </a:r>
          </a:p>
          <a:p>
            <a:pPr marL="285750" marR="0" lvl="0" indent="-1651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Logisticians</a:t>
            </a:r>
          </a:p>
          <a:p>
            <a:pPr marL="285750" marR="0" lvl="0" indent="-1651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Maintainers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0" cap="none" spc="0" normalizeH="0" baseline="0" noProof="0" dirty="0" smtClean="0">
              <a:ln>
                <a:noFill/>
              </a:ln>
              <a:solidFill>
                <a:srgbClr val="FFFFFF"/>
              </a:solidFill>
              <a:effectLst/>
              <a:uLnTx/>
              <a:uFillTx/>
              <a:latin typeface="Franklin Gothic Book" panose="020B05030201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FFFFFF"/>
              </a:solidFill>
              <a:effectLst/>
              <a:uLnTx/>
              <a:uFillTx/>
              <a:latin typeface="Franklin Gothic Book" panose="020B0503020102020204" pitchFamily="34" charset="0"/>
            </a:endParaRPr>
          </a:p>
        </p:txBody>
      </p:sp>
      <p:sp>
        <p:nvSpPr>
          <p:cNvPr id="65" name="Oval 64"/>
          <p:cNvSpPr/>
          <p:nvPr/>
        </p:nvSpPr>
        <p:spPr>
          <a:xfrm>
            <a:off x="6914219" y="2227084"/>
            <a:ext cx="1660551" cy="1435684"/>
          </a:xfrm>
          <a:prstGeom prst="ellipse">
            <a:avLst/>
          </a:prstGeom>
          <a:blipFill dpi="0" rotWithShape="1">
            <a:blip r:embed="rId5" cstate="print">
              <a:extLst>
                <a:ext uri="{28A0092B-C50C-407E-A947-70E740481C1C}">
                  <a14:useLocalDpi xmlns:a14="http://schemas.microsoft.com/office/drawing/2010/main" val="0"/>
                </a:ext>
              </a:extLst>
            </a:blip>
            <a:srcRect/>
            <a:stretch>
              <a:fillRect l="-32617" t="1386" r="-7717" b="3462"/>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p:spPr>
      </p:sp>
      <p:grpSp>
        <p:nvGrpSpPr>
          <p:cNvPr id="68" name="Group 67"/>
          <p:cNvGrpSpPr/>
          <p:nvPr/>
        </p:nvGrpSpPr>
        <p:grpSpPr>
          <a:xfrm>
            <a:off x="457200" y="975870"/>
            <a:ext cx="8482519" cy="782191"/>
            <a:chOff x="583658" y="-1655992"/>
            <a:chExt cx="8482519" cy="782191"/>
          </a:xfrm>
        </p:grpSpPr>
        <p:sp>
          <p:nvSpPr>
            <p:cNvPr id="69" name="Down Arrow 68"/>
            <p:cNvSpPr/>
            <p:nvPr/>
          </p:nvSpPr>
          <p:spPr bwMode="auto">
            <a:xfrm>
              <a:off x="5431072" y="-1270894"/>
              <a:ext cx="768485" cy="397093"/>
            </a:xfrm>
            <a:prstGeom prst="downArrow">
              <a:avLst/>
            </a:prstGeom>
            <a:solidFill>
              <a:srgbClr val="2D2DB9">
                <a:lumMod val="75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rgbClr val="000000"/>
                </a:solidFill>
                <a:effectLst/>
                <a:uLnTx/>
                <a:uFillTx/>
                <a:latin typeface="Franklin Gothic Book" panose="020B0503020102020204" pitchFamily="34" charset="0"/>
              </a:endParaRPr>
            </a:p>
          </p:txBody>
        </p:sp>
        <p:sp>
          <p:nvSpPr>
            <p:cNvPr id="70" name="Left-Right Arrow 69"/>
            <p:cNvSpPr/>
            <p:nvPr/>
          </p:nvSpPr>
          <p:spPr bwMode="auto">
            <a:xfrm>
              <a:off x="583658" y="-1655992"/>
              <a:ext cx="8482519" cy="663777"/>
            </a:xfrm>
            <a:prstGeom prst="leftRightArrow">
              <a:avLst/>
            </a:prstGeom>
            <a:solidFill>
              <a:srgbClr val="2D2DB9">
                <a:lumMod val="75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     Upstream DEIX	</a:t>
              </a:r>
              <a:r>
                <a:rPr kumimoji="0" lang="en-US" sz="1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				      </a:t>
              </a:r>
              <a:r>
                <a:rPr kumimoji="0" 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Downstream DEIX</a:t>
              </a:r>
            </a:p>
          </p:txBody>
        </p:sp>
      </p:grpSp>
      <p:sp>
        <p:nvSpPr>
          <p:cNvPr id="71" name="Left-Right Arrow 70"/>
          <p:cNvSpPr/>
          <p:nvPr/>
        </p:nvSpPr>
        <p:spPr bwMode="auto">
          <a:xfrm>
            <a:off x="3640605" y="4697539"/>
            <a:ext cx="1993148" cy="1123749"/>
          </a:xfrm>
          <a:prstGeom prst="leftRightArrow">
            <a:avLst>
              <a:gd name="adj1" fmla="val 46543"/>
              <a:gd name="adj2" fmla="val 50000"/>
            </a:avLst>
          </a:prstGeom>
          <a:solidFill>
            <a:srgbClr val="FFFFFF"/>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Franklin Gothic Book" panose="020B0503020102020204" pitchFamily="34" charset="0"/>
              </a:rPr>
              <a:t>Digital Artifacts Conversion Occurs</a:t>
            </a:r>
          </a:p>
        </p:txBody>
      </p:sp>
      <p:sp>
        <p:nvSpPr>
          <p:cNvPr id="72" name="Left-Right Arrow 71"/>
          <p:cNvSpPr/>
          <p:nvPr/>
        </p:nvSpPr>
        <p:spPr bwMode="auto">
          <a:xfrm>
            <a:off x="5813119" y="4692814"/>
            <a:ext cx="1985253" cy="1123749"/>
          </a:xfrm>
          <a:prstGeom prst="leftRightArrow">
            <a:avLst>
              <a:gd name="adj1" fmla="val 46543"/>
              <a:gd name="adj2" fmla="val 50000"/>
            </a:avLst>
          </a:prstGeom>
          <a:solidFill>
            <a:srgbClr val="FFFFFF"/>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Franklin Gothic Book" panose="020B0503020102020204" pitchFamily="34" charset="0"/>
              </a:rPr>
              <a:t>Digital Artifacts Conversion Occurs</a:t>
            </a:r>
          </a:p>
        </p:txBody>
      </p:sp>
      <p:sp>
        <p:nvSpPr>
          <p:cNvPr id="73" name="Rectangle 72"/>
          <p:cNvSpPr/>
          <p:nvPr/>
        </p:nvSpPr>
        <p:spPr>
          <a:xfrm>
            <a:off x="4667811" y="1671122"/>
            <a:ext cx="2042093" cy="590931"/>
          </a:xfrm>
          <a:prstGeom prst="rect">
            <a:avLst/>
          </a:prstGeom>
        </p:spPr>
        <p:txBody>
          <a:bodyPr wrap="square">
            <a:spAutoFit/>
          </a:bodyPr>
          <a:lstStyle/>
          <a:p>
            <a:pPr marL="58737" algn="ctr" defTabSz="666750">
              <a:lnSpc>
                <a:spcPct val="90000"/>
              </a:lnSpc>
              <a:spcAft>
                <a:spcPct val="35000"/>
              </a:spcAft>
            </a:pPr>
            <a:r>
              <a:rPr lang="en-US" b="1" dirty="0">
                <a:solidFill>
                  <a:srgbClr val="FFFFFF"/>
                </a:solidFill>
                <a:effectLst>
                  <a:outerShdw blurRad="38100" dist="38100" dir="2700000" algn="tl">
                    <a:srgbClr val="000000">
                      <a:alpha val="43137"/>
                    </a:srgbClr>
                  </a:outerShdw>
                </a:effectLst>
                <a:latin typeface="Franklin Gothic Book" panose="020B0503020102020204" pitchFamily="34" charset="0"/>
              </a:rPr>
              <a:t>Organizations of Interest</a:t>
            </a:r>
          </a:p>
        </p:txBody>
      </p:sp>
      <p:sp>
        <p:nvSpPr>
          <p:cNvPr id="74" name="Rectangle 73"/>
          <p:cNvSpPr/>
          <p:nvPr/>
        </p:nvSpPr>
        <p:spPr>
          <a:xfrm>
            <a:off x="2658375" y="1714001"/>
            <a:ext cx="1833900" cy="369332"/>
          </a:xfrm>
          <a:prstGeom prst="rect">
            <a:avLst/>
          </a:prstGeom>
        </p:spPr>
        <p:txBody>
          <a:bodyPr wrap="none">
            <a:spAutoFit/>
          </a:bodyPr>
          <a:lstStyle/>
          <a:p>
            <a:pPr algn="ctr"/>
            <a:r>
              <a:rPr lang="en-US" b="1" dirty="0">
                <a:solidFill>
                  <a:srgbClr val="FFFFFF"/>
                </a:solidFill>
                <a:effectLst>
                  <a:outerShdw blurRad="38100" dist="38100" dir="2700000" algn="tl">
                    <a:srgbClr val="000000">
                      <a:alpha val="43137"/>
                    </a:srgbClr>
                  </a:outerShdw>
                </a:effectLst>
                <a:latin typeface="Franklin Gothic Book" panose="020B0503020102020204" pitchFamily="34" charset="0"/>
              </a:rPr>
              <a:t>1</a:t>
            </a:r>
            <a:r>
              <a:rPr lang="en-US" b="1" baseline="30000" dirty="0">
                <a:solidFill>
                  <a:srgbClr val="FFFFFF"/>
                </a:solidFill>
                <a:effectLst>
                  <a:outerShdw blurRad="38100" dist="38100" dir="2700000" algn="tl">
                    <a:srgbClr val="000000">
                      <a:alpha val="43137"/>
                    </a:srgbClr>
                  </a:outerShdw>
                </a:effectLst>
                <a:latin typeface="Franklin Gothic Book" panose="020B0503020102020204" pitchFamily="34" charset="0"/>
              </a:rPr>
              <a:t>st</a:t>
            </a:r>
            <a:r>
              <a:rPr lang="en-US" b="1" dirty="0">
                <a:solidFill>
                  <a:srgbClr val="FFFFFF"/>
                </a:solidFill>
                <a:effectLst>
                  <a:outerShdw blurRad="38100" dist="38100" dir="2700000" algn="tl">
                    <a:srgbClr val="000000">
                      <a:alpha val="43137"/>
                    </a:srgbClr>
                  </a:outerShdw>
                </a:effectLst>
                <a:latin typeface="Franklin Gothic Book" panose="020B0503020102020204" pitchFamily="34" charset="0"/>
              </a:rPr>
              <a:t> Tier Suppliers</a:t>
            </a:r>
          </a:p>
        </p:txBody>
      </p:sp>
      <p:sp>
        <p:nvSpPr>
          <p:cNvPr id="76" name="Rectangle 75"/>
          <p:cNvSpPr/>
          <p:nvPr/>
        </p:nvSpPr>
        <p:spPr>
          <a:xfrm>
            <a:off x="6742197" y="1694494"/>
            <a:ext cx="2100031" cy="369332"/>
          </a:xfrm>
          <a:prstGeom prst="rect">
            <a:avLst/>
          </a:prstGeom>
        </p:spPr>
        <p:txBody>
          <a:bodyPr wrap="square">
            <a:spAutoFit/>
          </a:bodyPr>
          <a:lstStyle/>
          <a:p>
            <a:pPr algn="ctr"/>
            <a:r>
              <a:rPr lang="en-US" b="1" dirty="0">
                <a:solidFill>
                  <a:srgbClr val="FFFFFF"/>
                </a:solidFill>
                <a:effectLst>
                  <a:outerShdw blurRad="38100" dist="38100" dir="2700000" algn="tl">
                    <a:srgbClr val="000000">
                      <a:alpha val="43137"/>
                    </a:srgbClr>
                  </a:outerShdw>
                </a:effectLst>
                <a:latin typeface="Franklin Gothic Book" panose="020B0503020102020204" pitchFamily="34" charset="0"/>
              </a:rPr>
              <a:t>Users / Consumers</a:t>
            </a:r>
          </a:p>
        </p:txBody>
      </p:sp>
      <p:grpSp>
        <p:nvGrpSpPr>
          <p:cNvPr id="5" name="Group 4"/>
          <p:cNvGrpSpPr/>
          <p:nvPr/>
        </p:nvGrpSpPr>
        <p:grpSpPr>
          <a:xfrm>
            <a:off x="461098" y="1678148"/>
            <a:ext cx="2042093" cy="4311364"/>
            <a:chOff x="461098" y="1678148"/>
            <a:chExt cx="2042093" cy="4311364"/>
          </a:xfrm>
        </p:grpSpPr>
        <p:sp>
          <p:nvSpPr>
            <p:cNvPr id="58" name="Freeform 57"/>
            <p:cNvSpPr/>
            <p:nvPr/>
          </p:nvSpPr>
          <p:spPr>
            <a:xfrm>
              <a:off x="461098" y="1678148"/>
              <a:ext cx="2042093" cy="4311364"/>
            </a:xfrm>
            <a:custGeom>
              <a:avLst/>
              <a:gdLst>
                <a:gd name="connsiteX0" fmla="*/ 0 w 2042093"/>
                <a:gd name="connsiteY0" fmla="*/ 204209 h 4986640"/>
                <a:gd name="connsiteX1" fmla="*/ 204209 w 2042093"/>
                <a:gd name="connsiteY1" fmla="*/ 0 h 4986640"/>
                <a:gd name="connsiteX2" fmla="*/ 1837884 w 2042093"/>
                <a:gd name="connsiteY2" fmla="*/ 0 h 4986640"/>
                <a:gd name="connsiteX3" fmla="*/ 2042093 w 2042093"/>
                <a:gd name="connsiteY3" fmla="*/ 204209 h 4986640"/>
                <a:gd name="connsiteX4" fmla="*/ 2042093 w 2042093"/>
                <a:gd name="connsiteY4" fmla="*/ 4782431 h 4986640"/>
                <a:gd name="connsiteX5" fmla="*/ 1837884 w 2042093"/>
                <a:gd name="connsiteY5" fmla="*/ 4986640 h 4986640"/>
                <a:gd name="connsiteX6" fmla="*/ 204209 w 2042093"/>
                <a:gd name="connsiteY6" fmla="*/ 4986640 h 4986640"/>
                <a:gd name="connsiteX7" fmla="*/ 0 w 2042093"/>
                <a:gd name="connsiteY7" fmla="*/ 4782431 h 4986640"/>
                <a:gd name="connsiteX8" fmla="*/ 0 w 2042093"/>
                <a:gd name="connsiteY8" fmla="*/ 204209 h 498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093" h="4986640">
                  <a:moveTo>
                    <a:pt x="0" y="204209"/>
                  </a:moveTo>
                  <a:cubicBezTo>
                    <a:pt x="0" y="91427"/>
                    <a:pt x="91427" y="0"/>
                    <a:pt x="204209" y="0"/>
                  </a:cubicBezTo>
                  <a:lnTo>
                    <a:pt x="1837884" y="0"/>
                  </a:lnTo>
                  <a:cubicBezTo>
                    <a:pt x="1950666" y="0"/>
                    <a:pt x="2042093" y="91427"/>
                    <a:pt x="2042093" y="204209"/>
                  </a:cubicBezTo>
                  <a:lnTo>
                    <a:pt x="2042093" y="4782431"/>
                  </a:lnTo>
                  <a:cubicBezTo>
                    <a:pt x="2042093" y="4895213"/>
                    <a:pt x="1950666" y="4986640"/>
                    <a:pt x="1837884" y="4986640"/>
                  </a:cubicBezTo>
                  <a:lnTo>
                    <a:pt x="204209" y="4986640"/>
                  </a:lnTo>
                  <a:cubicBezTo>
                    <a:pt x="91427" y="4986640"/>
                    <a:pt x="0" y="4895213"/>
                    <a:pt x="0" y="4782431"/>
                  </a:cubicBezTo>
                  <a:lnTo>
                    <a:pt x="0" y="204209"/>
                  </a:lnTo>
                  <a:close/>
                </a:path>
              </a:pathLst>
            </a:custGeom>
            <a:solidFill>
              <a:srgbClr val="3333CC">
                <a:shade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106680" tIns="2101336" rIns="106680" bIns="1104008" numCol="1" spcCol="1270" anchor="t" anchorCtr="1">
              <a:noAutofit/>
            </a:bodyPr>
            <a:lstStyle/>
            <a:p>
              <a:pPr marL="171450" marR="0" lvl="1" indent="-171450" defTabSz="666750" eaLnBrk="1" fontAlgn="auto" latinLnBrk="0" hangingPunct="1">
                <a:lnSpc>
                  <a:spcPct val="90000"/>
                </a:lnSpc>
                <a:spcBef>
                  <a:spcPts val="0"/>
                </a:spcBef>
                <a:spcAft>
                  <a:spcPct val="35000"/>
                </a:spcAft>
                <a:buClrTx/>
                <a:buSzTx/>
                <a:buFontTx/>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Service Providers</a:t>
              </a:r>
            </a:p>
            <a:p>
              <a:pPr marL="171450" marR="0" lvl="1" indent="-171450" defTabSz="666750" eaLnBrk="1" fontAlgn="auto" latinLnBrk="0" hangingPunct="1">
                <a:lnSpc>
                  <a:spcPct val="90000"/>
                </a:lnSpc>
                <a:spcBef>
                  <a:spcPts val="0"/>
                </a:spcBef>
                <a:spcAft>
                  <a:spcPct val="35000"/>
                </a:spcAft>
                <a:buClrTx/>
                <a:buSzTx/>
                <a:buFontTx/>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Manufacturers</a:t>
              </a:r>
            </a:p>
            <a:p>
              <a:pPr marL="171450" marR="0" lvl="1" indent="-171450" defTabSz="666750" eaLnBrk="1" fontAlgn="auto" latinLnBrk="0" hangingPunct="1">
                <a:lnSpc>
                  <a:spcPct val="90000"/>
                </a:lnSpc>
                <a:spcBef>
                  <a:spcPts val="0"/>
                </a:spcBef>
                <a:spcAft>
                  <a:spcPct val="35000"/>
                </a:spcAft>
                <a:buClrTx/>
                <a:buSzTx/>
                <a:buFontTx/>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Wholesalers</a:t>
              </a:r>
            </a:p>
            <a:p>
              <a:pPr marL="171450" marR="0" lvl="1" indent="-171450" defTabSz="666750" eaLnBrk="1" fontAlgn="auto" latinLnBrk="0" hangingPunct="1">
                <a:lnSpc>
                  <a:spcPct val="90000"/>
                </a:lnSpc>
                <a:spcBef>
                  <a:spcPts val="0"/>
                </a:spcBef>
                <a:spcAft>
                  <a:spcPct val="35000"/>
                </a:spcAft>
                <a:buClrTx/>
                <a:buSzTx/>
                <a:buFontTx/>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Resellers</a:t>
              </a:r>
            </a:p>
            <a:p>
              <a:pPr marL="114300" marR="0" lvl="1" indent="-114300" defTabSz="666750" eaLnBrk="1" fontAlgn="auto" latinLnBrk="0" hangingPunct="1">
                <a:lnSpc>
                  <a:spcPct val="90000"/>
                </a:lnSpc>
                <a:spcBef>
                  <a:spcPts val="0"/>
                </a:spcBef>
                <a:spcAft>
                  <a:spcPct val="35000"/>
                </a:spcAft>
                <a:buClrTx/>
                <a:buSzTx/>
                <a:buFontTx/>
                <a:buChar char="••"/>
                <a:tabLst/>
                <a:defRPr/>
              </a:pPr>
              <a:endPar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endParaRPr>
            </a:p>
          </p:txBody>
        </p:sp>
        <p:sp>
          <p:nvSpPr>
            <p:cNvPr id="3" name="Oval 2"/>
            <p:cNvSpPr/>
            <p:nvPr/>
          </p:nvSpPr>
          <p:spPr>
            <a:xfrm>
              <a:off x="621972" y="2222204"/>
              <a:ext cx="1788954" cy="1460953"/>
            </a:xfrm>
            <a:prstGeom prst="ellipse">
              <a:avLst/>
            </a:prstGeom>
            <a:solidFill>
              <a:srgbClr val="222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grpSp>
      <p:sp>
        <p:nvSpPr>
          <p:cNvPr id="75" name="Rectangle 74"/>
          <p:cNvSpPr/>
          <p:nvPr/>
        </p:nvSpPr>
        <p:spPr>
          <a:xfrm>
            <a:off x="641221" y="1727851"/>
            <a:ext cx="1722266" cy="341632"/>
          </a:xfrm>
          <a:prstGeom prst="rect">
            <a:avLst/>
          </a:prstGeom>
        </p:spPr>
        <p:txBody>
          <a:bodyPr wrap="none">
            <a:spAutoFit/>
          </a:bodyPr>
          <a:lstStyle/>
          <a:p>
            <a:pPr defTabSz="666750">
              <a:lnSpc>
                <a:spcPct val="90000"/>
              </a:lnSpc>
              <a:spcAft>
                <a:spcPct val="35000"/>
              </a:spcAft>
            </a:pPr>
            <a:r>
              <a:rPr lang="en-US" b="1" dirty="0">
                <a:solidFill>
                  <a:srgbClr val="FFFFFF"/>
                </a:solidFill>
                <a:effectLst>
                  <a:outerShdw blurRad="38100" dist="38100" dir="2700000" algn="tl">
                    <a:srgbClr val="000000">
                      <a:alpha val="43137"/>
                    </a:srgbClr>
                  </a:outerShdw>
                </a:effectLst>
                <a:latin typeface="Franklin Gothic Book" panose="020B0503020102020204" pitchFamily="34" charset="0"/>
              </a:rPr>
              <a:t>N-Tier Suppliers</a:t>
            </a:r>
          </a:p>
        </p:txBody>
      </p:sp>
      <p:pic>
        <p:nvPicPr>
          <p:cNvPr id="77" name="Picture 76" descr="글. 인터넷 물류논객 후버"/>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541" y="2205312"/>
            <a:ext cx="1471260" cy="1446059"/>
          </a:xfrm>
          <a:prstGeom prst="ellipse">
            <a:avLst/>
          </a:prstGeom>
        </p:spPr>
      </p:pic>
      <p:sp>
        <p:nvSpPr>
          <p:cNvPr id="66" name="Left-Right Arrow 65"/>
          <p:cNvSpPr/>
          <p:nvPr/>
        </p:nvSpPr>
        <p:spPr bwMode="auto">
          <a:xfrm>
            <a:off x="1458822" y="4697540"/>
            <a:ext cx="1980880" cy="1123749"/>
          </a:xfrm>
          <a:prstGeom prst="leftRightArrow">
            <a:avLst>
              <a:gd name="adj1" fmla="val 46543"/>
              <a:gd name="adj2" fmla="val 50000"/>
            </a:avLst>
          </a:prstGeom>
          <a:solidFill>
            <a:srgbClr val="FFFFFF"/>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Franklin Gothic Book" panose="020B0503020102020204" pitchFamily="34" charset="0"/>
              </a:rPr>
              <a:t>Digital Artifacts Conversion Occurs</a:t>
            </a:r>
          </a:p>
        </p:txBody>
      </p:sp>
      <p:sp>
        <p:nvSpPr>
          <p:cNvPr id="67" name="Rectangle 66"/>
          <p:cNvSpPr/>
          <p:nvPr/>
        </p:nvSpPr>
        <p:spPr bwMode="auto">
          <a:xfrm>
            <a:off x="1295401" y="5926762"/>
            <a:ext cx="6552626" cy="59397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i="1" dirty="0">
                <a:solidFill>
                  <a:prstClr val="white"/>
                </a:solidFill>
                <a:latin typeface="Franklin Gothic Book" panose="020B0503020102020204" pitchFamily="34" charset="0"/>
              </a:rPr>
              <a:t>How do we exchange digital artifacts using historical contracting-language from a document-based tradition?</a:t>
            </a:r>
          </a:p>
        </p:txBody>
      </p:sp>
    </p:spTree>
    <p:extLst>
      <p:ext uri="{BB962C8B-B14F-4D97-AF65-F5344CB8AC3E}">
        <p14:creationId xmlns:p14="http://schemas.microsoft.com/office/powerpoint/2010/main" val="1847570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5" y="284178"/>
            <a:ext cx="8519886" cy="762994"/>
          </a:xfrm>
        </p:spPr>
        <p:txBody>
          <a:bodyPr/>
          <a:lstStyle/>
          <a:p>
            <a:pPr>
              <a:lnSpc>
                <a:spcPct val="100000"/>
              </a:lnSpc>
            </a:pPr>
            <a:r>
              <a:rPr lang="en-US" sz="2800" dirty="0">
                <a:latin typeface="Franklin Gothic Book" panose="020B0503020102020204" pitchFamily="34" charset="0"/>
                <a:ea typeface="Times New Roman" panose="02020603050405020304" pitchFamily="18" charset="0"/>
              </a:rPr>
              <a:t>Problem </a:t>
            </a:r>
            <a:r>
              <a:rPr lang="en-US" sz="2800" dirty="0" smtClean="0">
                <a:latin typeface="Franklin Gothic Book" panose="020B0503020102020204" pitchFamily="34" charset="0"/>
                <a:ea typeface="Times New Roman" panose="02020603050405020304" pitchFamily="18" charset="0"/>
              </a:rPr>
              <a:t>Statement:</a:t>
            </a:r>
            <a:r>
              <a:rPr lang="en-US" sz="3600" dirty="0" smtClean="0">
                <a:latin typeface="Franklin Gothic Book" panose="020B0503020102020204" pitchFamily="34" charset="0"/>
                <a:ea typeface="Times New Roman" panose="02020603050405020304" pitchFamily="18" charset="0"/>
              </a:rPr>
              <a:t/>
            </a:r>
            <a:br>
              <a:rPr lang="en-US" sz="3600" dirty="0" smtClean="0">
                <a:latin typeface="Franklin Gothic Book" panose="020B0503020102020204" pitchFamily="34" charset="0"/>
                <a:ea typeface="Times New Roman" panose="02020603050405020304" pitchFamily="18" charset="0"/>
              </a:rPr>
            </a:br>
            <a:r>
              <a:rPr lang="en-US" dirty="0"/>
              <a:t>Digital Artifact Conversion Occurs</a:t>
            </a:r>
          </a:p>
        </p:txBody>
      </p:sp>
      <p:sp>
        <p:nvSpPr>
          <p:cNvPr id="3" name="Content Placeholder 2"/>
          <p:cNvSpPr>
            <a:spLocks noGrp="1"/>
          </p:cNvSpPr>
          <p:nvPr>
            <p:ph idx="1"/>
          </p:nvPr>
        </p:nvSpPr>
        <p:spPr>
          <a:xfrm>
            <a:off x="229385" y="1437237"/>
            <a:ext cx="8739849" cy="662792"/>
          </a:xfrm>
        </p:spPr>
        <p:txBody>
          <a:bodyPr anchor="ctr"/>
          <a:lstStyle/>
          <a:p>
            <a:pPr marL="0" indent="0" algn="ctr">
              <a:spcBef>
                <a:spcPts val="0"/>
              </a:spcBef>
              <a:buNone/>
            </a:pPr>
            <a:r>
              <a:rPr lang="en-US" sz="1800" dirty="0">
                <a:latin typeface="Franklin Gothic Book" panose="020B0503020102020204" pitchFamily="34" charset="0"/>
                <a:ea typeface="Times New Roman" panose="02020603050405020304" pitchFamily="18" charset="0"/>
              </a:rPr>
              <a:t>The World of </a:t>
            </a:r>
            <a:r>
              <a:rPr lang="en-US" sz="1800" dirty="0" smtClean="0">
                <a:latin typeface="Franklin Gothic Book" panose="020B0503020102020204" pitchFamily="34" charset="0"/>
                <a:ea typeface="Times New Roman" panose="02020603050405020304" pitchFamily="18" charset="0"/>
              </a:rPr>
              <a:t> Data </a:t>
            </a:r>
            <a:r>
              <a:rPr lang="en-US" sz="1800" dirty="0">
                <a:latin typeface="Franklin Gothic Book" panose="020B0503020102020204" pitchFamily="34" charset="0"/>
                <a:ea typeface="Times New Roman" panose="02020603050405020304" pitchFamily="18" charset="0"/>
              </a:rPr>
              <a:t>Item Descriptions (DID) &amp; Contract Data Requirements List (CDRL</a:t>
            </a:r>
            <a:r>
              <a:rPr lang="en-US" sz="1800" dirty="0" smtClean="0">
                <a:latin typeface="Franklin Gothic Book" panose="020B0503020102020204" pitchFamily="34" charset="0"/>
                <a:ea typeface="Times New Roman" panose="02020603050405020304" pitchFamily="18" charset="0"/>
              </a:rPr>
              <a:t>)</a:t>
            </a:r>
          </a:p>
          <a:p>
            <a:pPr marL="0" indent="0" algn="ctr">
              <a:spcBef>
                <a:spcPts val="0"/>
              </a:spcBef>
              <a:buNone/>
            </a:pPr>
            <a:r>
              <a:rPr lang="en-US" sz="2000" dirty="0" smtClean="0">
                <a:latin typeface="Franklin Gothic Book" panose="020B0503020102020204" pitchFamily="34" charset="0"/>
                <a:ea typeface="Times New Roman" panose="02020603050405020304" pitchFamily="18" charset="0"/>
              </a:rPr>
              <a:t>“The Cycle of Create </a:t>
            </a:r>
            <a:r>
              <a:rPr lang="en-US" sz="2000" dirty="0">
                <a:latin typeface="Franklin Gothic Book" panose="020B0503020102020204" pitchFamily="34" charset="0"/>
                <a:ea typeface="Times New Roman" panose="02020603050405020304" pitchFamily="18" charset="0"/>
              </a:rPr>
              <a:t>and </a:t>
            </a:r>
            <a:r>
              <a:rPr lang="en-US" sz="2000" dirty="0" smtClean="0">
                <a:latin typeface="Franklin Gothic Book" panose="020B0503020102020204" pitchFamily="34" charset="0"/>
                <a:ea typeface="Times New Roman" panose="02020603050405020304" pitchFamily="18" charset="0"/>
              </a:rPr>
              <a:t>Recreate”</a:t>
            </a:r>
            <a:endParaRPr lang="en-US" sz="2000" b="0" dirty="0">
              <a:latin typeface="Franklin Gothic Book" panose="020B0503020102020204" pitchFamily="34" charset="0"/>
              <a:ea typeface="Times New Roman" panose="02020603050405020304" pitchFamily="18" charset="0"/>
            </a:endParaRPr>
          </a:p>
        </p:txBody>
      </p:sp>
      <p:grpSp>
        <p:nvGrpSpPr>
          <p:cNvPr id="31" name="Group 30"/>
          <p:cNvGrpSpPr/>
          <p:nvPr/>
        </p:nvGrpSpPr>
        <p:grpSpPr>
          <a:xfrm>
            <a:off x="3790146" y="2546208"/>
            <a:ext cx="1600200" cy="3659516"/>
            <a:chOff x="3756841" y="2546208"/>
            <a:chExt cx="1600200" cy="3659516"/>
          </a:xfrm>
        </p:grpSpPr>
        <p:pic>
          <p:nvPicPr>
            <p:cNvPr id="17" name="Picture 16">
              <a:extLst>
                <a:ext uri="{FF2B5EF4-FFF2-40B4-BE49-F238E27FC236}">
                  <a16:creationId xmlns:a16="http://schemas.microsoft.com/office/drawing/2014/main" id="{3C13D85E-3D34-45F2-AE11-EE7D2A0303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3756841" y="5252434"/>
              <a:ext cx="1568983" cy="953290"/>
            </a:xfrm>
            <a:prstGeom prst="roundRect">
              <a:avLst>
                <a:gd name="adj" fmla="val 4167"/>
              </a:avLst>
            </a:prstGeom>
            <a:solidFill>
              <a:srgbClr val="FFFFFF"/>
            </a:solidFill>
            <a:ln w="254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23" name="Picture 22">
              <a:extLst>
                <a:ext uri="{FF2B5EF4-FFF2-40B4-BE49-F238E27FC236}">
                  <a16:creationId xmlns:a16="http://schemas.microsoft.com/office/drawing/2014/main" id="{5C938389-7E9D-4D8F-BA11-7AC70B7FA7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56841" y="2546208"/>
              <a:ext cx="1568983" cy="953290"/>
            </a:xfrm>
            <a:prstGeom prst="roundRect">
              <a:avLst>
                <a:gd name="adj" fmla="val 4167"/>
              </a:avLst>
            </a:prstGeom>
            <a:solidFill>
              <a:srgbClr val="FFFFFF"/>
            </a:solidFill>
            <a:ln w="25400" cap="sq">
              <a:solidFill>
                <a:srgbClr val="292929"/>
              </a:solidFill>
              <a:miter lim="800000"/>
            </a:ln>
            <a:effectLst/>
            <a:scene3d>
              <a:camera prst="orthographicFront"/>
              <a:lightRig rig="threePt" dir="t">
                <a:rot lat="0" lon="0" rev="2700000"/>
              </a:lightRig>
            </a:scene3d>
            <a:sp3d>
              <a:bevelT h="38100"/>
              <a:contourClr>
                <a:srgbClr val="C0C0C0"/>
              </a:contourClr>
            </a:sp3d>
          </p:spPr>
        </p:pic>
        <p:grpSp>
          <p:nvGrpSpPr>
            <p:cNvPr id="30" name="Group 29"/>
            <p:cNvGrpSpPr/>
            <p:nvPr/>
          </p:nvGrpSpPr>
          <p:grpSpPr>
            <a:xfrm>
              <a:off x="3756841" y="3567664"/>
              <a:ext cx="1600200" cy="1616603"/>
              <a:chOff x="3229394" y="3552077"/>
              <a:chExt cx="1709757" cy="1616603"/>
            </a:xfrm>
          </p:grpSpPr>
          <p:pic>
            <p:nvPicPr>
              <p:cNvPr id="16" name="Graphic 34" descr="Man">
                <a:extLst>
                  <a:ext uri="{FF2B5EF4-FFF2-40B4-BE49-F238E27FC236}">
                    <a16:creationId xmlns:a16="http://schemas.microsoft.com/office/drawing/2014/main" id="{F48F7923-AA4D-4328-979F-16E2415551D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724386" y="3552077"/>
                <a:ext cx="739144" cy="603083"/>
              </a:xfrm>
              <a:prstGeom prst="rect">
                <a:avLst/>
              </a:prstGeom>
            </p:spPr>
          </p:pic>
          <p:cxnSp>
            <p:nvCxnSpPr>
              <p:cNvPr id="18" name="Straight Arrow Connector 17">
                <a:extLst>
                  <a:ext uri="{FF2B5EF4-FFF2-40B4-BE49-F238E27FC236}">
                    <a16:creationId xmlns:a16="http://schemas.microsoft.com/office/drawing/2014/main" id="{5ED15CE1-D38C-4AC6-B1B9-D4A264789AA4}"/>
                  </a:ext>
                </a:extLst>
              </p:cNvPr>
              <p:cNvCxnSpPr>
                <a:cxnSpLocks/>
              </p:cNvCxnSpPr>
              <p:nvPr/>
            </p:nvCxnSpPr>
            <p:spPr>
              <a:xfrm>
                <a:off x="3597452" y="4660083"/>
                <a:ext cx="0" cy="464332"/>
              </a:xfrm>
              <a:prstGeom prst="straightConnector1">
                <a:avLst/>
              </a:prstGeom>
              <a:ln w="222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74F211B3-0B32-47DC-88D5-1412F848E683}"/>
                  </a:ext>
                </a:extLst>
              </p:cNvPr>
              <p:cNvCxnSpPr>
                <a:cxnSpLocks/>
              </p:cNvCxnSpPr>
              <p:nvPr/>
            </p:nvCxnSpPr>
            <p:spPr>
              <a:xfrm>
                <a:off x="3597452" y="3635682"/>
                <a:ext cx="0" cy="394609"/>
              </a:xfrm>
              <a:prstGeom prst="straightConnector1">
                <a:avLst/>
              </a:prstGeom>
              <a:ln w="222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4D6894E7-8421-44A5-BC2E-73E6EE87EAB3}"/>
                  </a:ext>
                </a:extLst>
              </p:cNvPr>
              <p:cNvCxnSpPr>
                <a:cxnSpLocks/>
              </p:cNvCxnSpPr>
              <p:nvPr/>
            </p:nvCxnSpPr>
            <p:spPr>
              <a:xfrm flipV="1">
                <a:off x="4590244" y="4669035"/>
                <a:ext cx="0" cy="455379"/>
              </a:xfrm>
              <a:prstGeom prst="straightConnector1">
                <a:avLst/>
              </a:prstGeom>
              <a:ln w="222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018899A0-3360-4300-94E3-B612A6A0A378}"/>
                  </a:ext>
                </a:extLst>
              </p:cNvPr>
              <p:cNvCxnSpPr>
                <a:cxnSpLocks/>
              </p:cNvCxnSpPr>
              <p:nvPr/>
            </p:nvCxnSpPr>
            <p:spPr>
              <a:xfrm flipV="1">
                <a:off x="4590244" y="3612355"/>
                <a:ext cx="0" cy="364229"/>
              </a:xfrm>
              <a:prstGeom prst="straightConnector1">
                <a:avLst/>
              </a:prstGeom>
              <a:ln w="222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2" name="Graphic 42" descr="Man">
                <a:extLst>
                  <a:ext uri="{FF2B5EF4-FFF2-40B4-BE49-F238E27FC236}">
                    <a16:creationId xmlns:a16="http://schemas.microsoft.com/office/drawing/2014/main" id="{50A8B4B4-271A-4FDD-ADCA-2B15F7B9219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717265" y="4565597"/>
                <a:ext cx="739144" cy="603083"/>
              </a:xfrm>
              <a:prstGeom prst="rect">
                <a:avLst/>
              </a:prstGeom>
            </p:spPr>
          </p:pic>
          <p:pic>
            <p:nvPicPr>
              <p:cNvPr id="24" name="Graphic 35" descr="Document">
                <a:extLst>
                  <a:ext uri="{FF2B5EF4-FFF2-40B4-BE49-F238E27FC236}">
                    <a16:creationId xmlns:a16="http://schemas.microsoft.com/office/drawing/2014/main" id="{45FE0867-DB85-4278-AA08-219138155A64}"/>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3302372" y="4038952"/>
                <a:ext cx="672896" cy="549029"/>
              </a:xfrm>
              <a:prstGeom prst="rect">
                <a:avLst/>
              </a:prstGeom>
            </p:spPr>
          </p:pic>
          <p:pic>
            <p:nvPicPr>
              <p:cNvPr id="25" name="Graphic 37" descr="Document">
                <a:extLst>
                  <a:ext uri="{FF2B5EF4-FFF2-40B4-BE49-F238E27FC236}">
                    <a16:creationId xmlns:a16="http://schemas.microsoft.com/office/drawing/2014/main" id="{7BE24862-8A28-4B25-810E-58CBC63701B9}"/>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4266255" y="4024005"/>
                <a:ext cx="672896" cy="549029"/>
              </a:xfrm>
              <a:prstGeom prst="rect">
                <a:avLst/>
              </a:prstGeom>
            </p:spPr>
          </p:pic>
          <p:sp>
            <p:nvSpPr>
              <p:cNvPr id="26" name="Rectangle 25">
                <a:extLst>
                  <a:ext uri="{FF2B5EF4-FFF2-40B4-BE49-F238E27FC236}">
                    <a16:creationId xmlns:a16="http://schemas.microsoft.com/office/drawing/2014/main" id="{A027B5D0-44C3-4A44-8E47-81D130633D46}"/>
                  </a:ext>
                </a:extLst>
              </p:cNvPr>
              <p:cNvSpPr/>
              <p:nvPr/>
            </p:nvSpPr>
            <p:spPr>
              <a:xfrm>
                <a:off x="3229394" y="3552078"/>
                <a:ext cx="1657742" cy="1616602"/>
              </a:xfrm>
              <a:prstGeom prst="rect">
                <a:avLst/>
              </a:prstGeom>
              <a:solidFill>
                <a:srgbClr val="C00000">
                  <a:alpha val="1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9" name="Up Arrow Callout 28"/>
          <p:cNvSpPr/>
          <p:nvPr/>
        </p:nvSpPr>
        <p:spPr bwMode="auto">
          <a:xfrm>
            <a:off x="5677226" y="2545355"/>
            <a:ext cx="3133400" cy="3636931"/>
          </a:xfrm>
          <a:prstGeom prst="upArrowCallout">
            <a:avLst>
              <a:gd name="adj1" fmla="val 25000"/>
              <a:gd name="adj2" fmla="val 25000"/>
              <a:gd name="adj3" fmla="val 25000"/>
              <a:gd name="adj4" fmla="val 70533"/>
            </a:avLst>
          </a:prstGeom>
          <a:solidFill>
            <a:srgbClr val="C0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b" anchorCtr="0" compatLnSpc="1">
            <a:prstTxWarp prst="textNoShape">
              <a:avLst/>
            </a:prstTxWarp>
          </a:bodyPr>
          <a:lstStyle/>
          <a:p>
            <a:pPr marL="342900" indent="-342900">
              <a:buFont typeface="+mj-lt"/>
              <a:buAutoNum type="arabicPeriod"/>
            </a:pP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Suppliers </a:t>
            </a:r>
            <a:r>
              <a:rPr lang="en-US" b="1" dirty="0" smtClean="0">
                <a:solidFill>
                  <a:srgbClr val="FFC000"/>
                </a:solidFill>
                <a:effectLst>
                  <a:outerShdw blurRad="38100" dist="38100" dir="2700000" algn="tl">
                    <a:srgbClr val="000000">
                      <a:alpha val="43137"/>
                    </a:srgbClr>
                  </a:outerShdw>
                </a:effectLst>
                <a:latin typeface="Franklin Gothic Book" panose="020B0503020102020204" pitchFamily="34" charset="0"/>
              </a:rPr>
              <a:t>Create</a:t>
            </a: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in Tools</a:t>
            </a:r>
            <a:endPar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marR="0" indent="-342900" algn="l" defTabSz="914400" rtl="0" eaLnBrk="1" fontAlgn="base" latinLnBrk="0" hangingPunct="1">
              <a:lnSpc>
                <a:spcPct val="100000"/>
              </a:lnSpc>
              <a:spcBef>
                <a:spcPct val="0"/>
              </a:spcBef>
              <a:spcAft>
                <a:spcPct val="0"/>
              </a:spcAft>
              <a:buClrTx/>
              <a:buSzTx/>
              <a:buFont typeface="+mj-lt"/>
              <a:buAutoNum type="arabicPeriod"/>
              <a:tabLst/>
            </a:pPr>
            <a:endPar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r>
              <a:rPr lang="en-US" b="1" dirty="0" smtClean="0">
                <a:solidFill>
                  <a:srgbClr val="FFC000"/>
                </a:solidFill>
                <a:effectLst>
                  <a:outerShdw blurRad="38100" dist="38100" dir="2700000" algn="tl">
                    <a:srgbClr val="000000">
                      <a:alpha val="43137"/>
                    </a:srgbClr>
                  </a:outerShdw>
                </a:effectLst>
                <a:latin typeface="Franklin Gothic Book" panose="020B0503020102020204" pitchFamily="34" charset="0"/>
              </a:rPr>
              <a:t>Converts</a:t>
            </a: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a:t>
            </a:r>
            <a:r>
              <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rPr>
              <a:t>to </a:t>
            </a: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e-Documents per Acquirer’s Instructions</a:t>
            </a:r>
            <a:endPar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endPar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r>
              <a:rPr kumimoji="0" lang="en-US" b="1" i="0" u="none" strike="noStrike" cap="none" normalizeH="0" dirty="0" smtClean="0">
                <a:ln>
                  <a:noFill/>
                </a:ln>
                <a:solidFill>
                  <a:schemeClr val="bg1"/>
                </a:solidFill>
                <a:effectLst>
                  <a:outerShdw blurRad="38100" dist="38100" dir="2700000" algn="tl">
                    <a:srgbClr val="000000">
                      <a:alpha val="43137"/>
                    </a:srgbClr>
                  </a:outerShdw>
                </a:effectLst>
                <a:latin typeface="Franklin Gothic Book" panose="020B0503020102020204" pitchFamily="34" charset="0"/>
              </a:rPr>
              <a:t>Acquirers </a:t>
            </a:r>
            <a:r>
              <a:rPr lang="en-US" b="1" dirty="0" smtClean="0">
                <a:solidFill>
                  <a:srgbClr val="FFC000"/>
                </a:solidFill>
                <a:effectLst>
                  <a:outerShdw blurRad="38100" dist="38100" dir="2700000" algn="tl">
                    <a:srgbClr val="000000">
                      <a:alpha val="43137"/>
                    </a:srgbClr>
                  </a:outerShdw>
                </a:effectLst>
                <a:latin typeface="Franklin Gothic Book" panose="020B0503020102020204" pitchFamily="34" charset="0"/>
              </a:rPr>
              <a:t>Recreate</a:t>
            </a: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a:t>
            </a:r>
            <a:r>
              <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rPr>
              <a:t>in </a:t>
            </a:r>
            <a:r>
              <a:rPr kumimoji="0" lang="en-US" b="1" i="0" u="none" strike="noStrike" cap="none" normalizeH="0" dirty="0" smtClean="0">
                <a:ln>
                  <a:noFill/>
                </a:ln>
                <a:solidFill>
                  <a:schemeClr val="bg1"/>
                </a:solidFill>
                <a:effectLst>
                  <a:outerShdw blurRad="38100" dist="38100" dir="2700000" algn="tl">
                    <a:srgbClr val="000000">
                      <a:alpha val="43137"/>
                    </a:srgbClr>
                  </a:outerShdw>
                </a:effectLst>
                <a:latin typeface="Franklin Gothic Book" panose="020B0503020102020204" pitchFamily="34" charset="0"/>
              </a:rPr>
              <a:t>Tools</a:t>
            </a:r>
            <a:endPar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231775" marR="0" indent="-231775" algn="l" defTabSz="914400" rtl="0" eaLnBrk="1" fontAlgn="base" latinLnBrk="0" hangingPunct="1">
              <a:lnSpc>
                <a:spcPct val="100000"/>
              </a:lnSpc>
              <a:spcBef>
                <a:spcPct val="0"/>
              </a:spcBef>
              <a:spcAft>
                <a:spcPct val="0"/>
              </a:spcAft>
              <a:buClrTx/>
              <a:buSzTx/>
              <a:tabLst/>
            </a:pPr>
            <a:endParaRPr kumimoji="0" lang="en-US" b="1" i="0" u="none" strike="noStrike" cap="none" normalizeH="0" dirty="0" smtClean="0">
              <a:ln>
                <a:noFill/>
              </a:ln>
              <a:solidFill>
                <a:schemeClr val="bg1"/>
              </a:solidFill>
              <a:effectLst>
                <a:outerShdw blurRad="38100" dist="38100" dir="2700000" algn="tl">
                  <a:srgbClr val="000000">
                    <a:alpha val="43137"/>
                  </a:srgbClr>
                </a:outerShdw>
              </a:effectLst>
              <a:latin typeface="Arial" charset="0"/>
            </a:endParaRPr>
          </a:p>
        </p:txBody>
      </p:sp>
      <p:sp>
        <p:nvSpPr>
          <p:cNvPr id="32" name="Down Arrow Callout 31"/>
          <p:cNvSpPr/>
          <p:nvPr/>
        </p:nvSpPr>
        <p:spPr bwMode="auto">
          <a:xfrm>
            <a:off x="370317" y="2545355"/>
            <a:ext cx="3037821" cy="3636931"/>
          </a:xfrm>
          <a:prstGeom prst="downArrowCallout">
            <a:avLst>
              <a:gd name="adj1" fmla="val 25000"/>
              <a:gd name="adj2" fmla="val 25000"/>
              <a:gd name="adj3" fmla="val 25000"/>
              <a:gd name="adj4" fmla="val 73461"/>
            </a:avLst>
          </a:prstGeom>
          <a:solidFill>
            <a:srgbClr val="C0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2900" indent="-342900">
              <a:buFont typeface="+mj-lt"/>
              <a:buAutoNum type="arabicPeriod"/>
            </a:pPr>
            <a:endPar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Acquirers </a:t>
            </a:r>
            <a:r>
              <a:rPr lang="en-US" b="1" dirty="0" smtClean="0">
                <a:solidFill>
                  <a:srgbClr val="FFC000"/>
                </a:solidFill>
                <a:effectLst>
                  <a:outerShdw blurRad="38100" dist="38100" dir="2700000" algn="tl">
                    <a:srgbClr val="000000">
                      <a:alpha val="43137"/>
                    </a:srgbClr>
                  </a:outerShdw>
                </a:effectLst>
                <a:latin typeface="Franklin Gothic Book" panose="020B0503020102020204" pitchFamily="34" charset="0"/>
              </a:rPr>
              <a:t>Create</a:t>
            </a: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in Tools</a:t>
            </a:r>
            <a:endPar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endPar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r>
              <a:rPr lang="en-US" b="1" dirty="0" smtClean="0">
                <a:solidFill>
                  <a:srgbClr val="FFC000"/>
                </a:solidFill>
                <a:effectLst>
                  <a:outerShdw blurRad="38100" dist="38100" dir="2700000" algn="tl">
                    <a:srgbClr val="000000">
                      <a:alpha val="43137"/>
                    </a:srgbClr>
                  </a:outerShdw>
                </a:effectLst>
                <a:latin typeface="Franklin Gothic Book" panose="020B0503020102020204" pitchFamily="34" charset="0"/>
              </a:rPr>
              <a:t>Converts</a:t>
            </a: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to e-Documents for dissemination</a:t>
            </a:r>
            <a:endPar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endPar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Suppliers </a:t>
            </a:r>
            <a:r>
              <a:rPr lang="en-US" b="1" dirty="0" smtClean="0">
                <a:solidFill>
                  <a:srgbClr val="FFC000"/>
                </a:solidFill>
                <a:effectLst>
                  <a:outerShdw blurRad="38100" dist="38100" dir="2700000" algn="tl">
                    <a:srgbClr val="000000">
                      <a:alpha val="43137"/>
                    </a:srgbClr>
                  </a:outerShdw>
                </a:effectLst>
                <a:latin typeface="Franklin Gothic Book" panose="020B0503020102020204" pitchFamily="34" charset="0"/>
              </a:rPr>
              <a:t>Recreate</a:t>
            </a: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in Tools</a:t>
            </a:r>
            <a:endPar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p:txBody>
      </p:sp>
      <p:sp>
        <p:nvSpPr>
          <p:cNvPr id="33" name="TextBox 32"/>
          <p:cNvSpPr txBox="1"/>
          <p:nvPr/>
        </p:nvSpPr>
        <p:spPr>
          <a:xfrm>
            <a:off x="3846513" y="2184718"/>
            <a:ext cx="1402948" cy="369332"/>
          </a:xfrm>
          <a:prstGeom prst="rect">
            <a:avLst/>
          </a:prstGeom>
          <a:noFill/>
        </p:spPr>
        <p:txBody>
          <a:bodyPr wrap="none" rtlCol="0">
            <a:spAutoFit/>
          </a:bodyPr>
          <a:lstStyle/>
          <a:p>
            <a:r>
              <a:rPr lang="en-US" dirty="0" smtClean="0"/>
              <a:t>ACQUIRER</a:t>
            </a:r>
            <a:endParaRPr lang="en-US" dirty="0"/>
          </a:p>
        </p:txBody>
      </p:sp>
      <p:sp>
        <p:nvSpPr>
          <p:cNvPr id="34" name="TextBox 33"/>
          <p:cNvSpPr txBox="1"/>
          <p:nvPr/>
        </p:nvSpPr>
        <p:spPr>
          <a:xfrm>
            <a:off x="3911400" y="6182286"/>
            <a:ext cx="1326004" cy="369332"/>
          </a:xfrm>
          <a:prstGeom prst="rect">
            <a:avLst/>
          </a:prstGeom>
          <a:noFill/>
        </p:spPr>
        <p:txBody>
          <a:bodyPr wrap="none" rtlCol="0">
            <a:spAutoFit/>
          </a:bodyPr>
          <a:lstStyle/>
          <a:p>
            <a:r>
              <a:rPr lang="en-US" dirty="0" smtClean="0"/>
              <a:t>SUPPLIER</a:t>
            </a:r>
            <a:endParaRPr lang="en-US" dirty="0"/>
          </a:p>
        </p:txBody>
      </p:sp>
    </p:spTree>
    <p:extLst>
      <p:ext uri="{BB962C8B-B14F-4D97-AF65-F5344CB8AC3E}">
        <p14:creationId xmlns:p14="http://schemas.microsoft.com/office/powerpoint/2010/main" val="2861497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770021" y="1047526"/>
            <a:ext cx="7555832" cy="4005737"/>
          </a:xfrm>
        </p:spPr>
        <p:txBody>
          <a:bodyPr/>
          <a:lstStyle/>
          <a:p>
            <a:endParaRPr lang="en-US" sz="3200" dirty="0" smtClean="0"/>
          </a:p>
          <a:p>
            <a:endParaRPr lang="en-US" sz="3200" dirty="0"/>
          </a:p>
          <a:p>
            <a:endParaRPr lang="en-US" sz="3200" dirty="0" smtClean="0"/>
          </a:p>
          <a:p>
            <a:pPr marL="0" indent="0" algn="just">
              <a:lnSpc>
                <a:spcPct val="150000"/>
              </a:lnSpc>
              <a:buNone/>
            </a:pPr>
            <a:r>
              <a:rPr lang="en-US" sz="3200" dirty="0" smtClean="0"/>
              <a:t>A New Way of Thinking about Exchanging Digital Engineering Information</a:t>
            </a:r>
            <a:endParaRPr lang="en-US" sz="3200" dirty="0"/>
          </a:p>
        </p:txBody>
      </p:sp>
      <p:sp>
        <p:nvSpPr>
          <p:cNvPr id="4" name="Title 3"/>
          <p:cNvSpPr>
            <a:spLocks noGrp="1"/>
          </p:cNvSpPr>
          <p:nvPr>
            <p:ph type="title"/>
          </p:nvPr>
        </p:nvSpPr>
        <p:spPr>
          <a:xfrm>
            <a:off x="367339" y="1828859"/>
            <a:ext cx="8093331" cy="803868"/>
          </a:xfrm>
        </p:spPr>
        <p:txBody>
          <a:bodyPr/>
          <a:lstStyle/>
          <a:p>
            <a:r>
              <a:rPr lang="en-US" dirty="0"/>
              <a:t>A Conceptual Approach</a:t>
            </a:r>
          </a:p>
        </p:txBody>
      </p:sp>
    </p:spTree>
    <p:extLst>
      <p:ext uri="{BB962C8B-B14F-4D97-AF65-F5344CB8AC3E}">
        <p14:creationId xmlns:p14="http://schemas.microsoft.com/office/powerpoint/2010/main" val="34464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93" y="278734"/>
            <a:ext cx="8093331" cy="803868"/>
          </a:xfrm>
        </p:spPr>
        <p:txBody>
          <a:bodyPr/>
          <a:lstStyle/>
          <a:p>
            <a:pPr>
              <a:lnSpc>
                <a:spcPct val="100000"/>
              </a:lnSpc>
            </a:pPr>
            <a:r>
              <a:rPr lang="en-US" dirty="0" smtClean="0"/>
              <a:t>The Computer-Aided Conversion:</a:t>
            </a:r>
            <a:br>
              <a:rPr lang="en-US" dirty="0" smtClean="0"/>
            </a:br>
            <a:r>
              <a:rPr lang="en-US" sz="2400" dirty="0" smtClean="0"/>
              <a:t>From Digital Artifact to Stakeholder Wisdom </a:t>
            </a:r>
            <a:endParaRPr lang="en-US" sz="2400" dirty="0"/>
          </a:p>
        </p:txBody>
      </p:sp>
      <p:pic>
        <p:nvPicPr>
          <p:cNvPr id="36" name="Picture 10" descr="Image result for databas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9" y="1326575"/>
            <a:ext cx="2310320" cy="518898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16503" y="5346561"/>
            <a:ext cx="1095185" cy="1123083"/>
            <a:chOff x="616503" y="5260836"/>
            <a:chExt cx="1095185" cy="1123083"/>
          </a:xfrm>
        </p:grpSpPr>
        <p:pic>
          <p:nvPicPr>
            <p:cNvPr id="39" name="Picture 4" descr="Image result for video fram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133" b="21969"/>
            <a:stretch/>
          </p:blipFill>
          <p:spPr bwMode="auto">
            <a:xfrm>
              <a:off x="641645" y="5260836"/>
              <a:ext cx="1070043" cy="60095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16503" y="5860699"/>
              <a:ext cx="1055451" cy="523220"/>
            </a:xfrm>
            <a:prstGeom prst="rect">
              <a:avLst/>
            </a:prstGeom>
            <a:noFill/>
          </p:spPr>
          <p:txBody>
            <a:bodyPr wrap="square" rtlCol="0">
              <a:spAutoFit/>
            </a:bodyPr>
            <a:lstStyle/>
            <a:p>
              <a:pPr algn="ctr"/>
              <a:r>
                <a:rPr lang="en-US" sz="1400" b="1" dirty="0" smtClean="0">
                  <a:solidFill>
                    <a:srgbClr val="000000"/>
                  </a:solidFill>
                  <a:latin typeface="Arial" pitchFamily="34" charset="0"/>
                </a:rPr>
                <a:t>Video Frames</a:t>
              </a:r>
              <a:endParaRPr lang="en-US" sz="1400" b="1" dirty="0">
                <a:solidFill>
                  <a:srgbClr val="000000"/>
                </a:solidFill>
                <a:latin typeface="Arial" pitchFamily="34" charset="0"/>
              </a:endParaRPr>
            </a:p>
          </p:txBody>
        </p:sp>
      </p:grpSp>
      <p:grpSp>
        <p:nvGrpSpPr>
          <p:cNvPr id="41" name="Group 40"/>
          <p:cNvGrpSpPr/>
          <p:nvPr/>
        </p:nvGrpSpPr>
        <p:grpSpPr>
          <a:xfrm>
            <a:off x="636370" y="1829737"/>
            <a:ext cx="1055451" cy="1225250"/>
            <a:chOff x="622570" y="2997163"/>
            <a:chExt cx="1055451" cy="1225250"/>
          </a:xfrm>
        </p:grpSpPr>
        <p:pic>
          <p:nvPicPr>
            <p:cNvPr id="42" name="Picture 41"/>
            <p:cNvPicPr>
              <a:picLocks noChangeAspect="1"/>
            </p:cNvPicPr>
            <p:nvPr/>
          </p:nvPicPr>
          <p:blipFill rotWithShape="1">
            <a:blip r:embed="rId5"/>
            <a:srcRect r="26655"/>
            <a:stretch/>
          </p:blipFill>
          <p:spPr>
            <a:xfrm>
              <a:off x="637161" y="2997163"/>
              <a:ext cx="1040860" cy="780518"/>
            </a:xfrm>
            <a:prstGeom prst="rect">
              <a:avLst/>
            </a:prstGeom>
          </p:spPr>
        </p:pic>
        <p:sp>
          <p:nvSpPr>
            <p:cNvPr id="43" name="TextBox 42"/>
            <p:cNvSpPr txBox="1"/>
            <p:nvPr/>
          </p:nvSpPr>
          <p:spPr>
            <a:xfrm>
              <a:off x="622570" y="3699193"/>
              <a:ext cx="1055451" cy="523220"/>
            </a:xfrm>
            <a:prstGeom prst="rect">
              <a:avLst/>
            </a:prstGeom>
            <a:noFill/>
          </p:spPr>
          <p:txBody>
            <a:bodyPr wrap="square"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Arial" pitchFamily="34" charset="0"/>
                </a:rPr>
                <a:t>Model Elements</a:t>
              </a:r>
              <a:endParaRPr lang="en-US" sz="1400" b="1" dirty="0">
                <a:solidFill>
                  <a:srgbClr val="FFFFFF"/>
                </a:solidFill>
                <a:effectLst>
                  <a:outerShdw blurRad="38100" dist="38100" dir="2700000" algn="tl">
                    <a:srgbClr val="000000">
                      <a:alpha val="43137"/>
                    </a:srgbClr>
                  </a:outerShdw>
                </a:effectLst>
                <a:latin typeface="Arial" pitchFamily="34" charset="0"/>
              </a:endParaRPr>
            </a:p>
          </p:txBody>
        </p:sp>
      </p:grpSp>
      <p:grpSp>
        <p:nvGrpSpPr>
          <p:cNvPr id="44" name="Group 43"/>
          <p:cNvGrpSpPr/>
          <p:nvPr/>
        </p:nvGrpSpPr>
        <p:grpSpPr>
          <a:xfrm>
            <a:off x="586937" y="3054987"/>
            <a:ext cx="1154316" cy="1263018"/>
            <a:chOff x="538297" y="5575131"/>
            <a:chExt cx="1154316" cy="1263018"/>
          </a:xfrm>
        </p:grpSpPr>
        <p:pic>
          <p:nvPicPr>
            <p:cNvPr id="45" name="Picture 44"/>
            <p:cNvPicPr>
              <a:picLocks noChangeAspect="1"/>
            </p:cNvPicPr>
            <p:nvPr/>
          </p:nvPicPr>
          <p:blipFill>
            <a:blip r:embed="rId6"/>
            <a:stretch>
              <a:fillRect/>
            </a:stretch>
          </p:blipFill>
          <p:spPr>
            <a:xfrm>
              <a:off x="538299" y="5575131"/>
              <a:ext cx="1154314" cy="770144"/>
            </a:xfrm>
            <a:prstGeom prst="rect">
              <a:avLst/>
            </a:prstGeom>
          </p:spPr>
        </p:pic>
        <p:sp>
          <p:nvSpPr>
            <p:cNvPr id="46" name="TextBox 45"/>
            <p:cNvSpPr txBox="1"/>
            <p:nvPr/>
          </p:nvSpPr>
          <p:spPr>
            <a:xfrm>
              <a:off x="538297" y="6314929"/>
              <a:ext cx="1139723" cy="523220"/>
            </a:xfrm>
            <a:prstGeom prst="rect">
              <a:avLst/>
            </a:prstGeom>
            <a:noFill/>
          </p:spPr>
          <p:txBody>
            <a:bodyPr wrap="square"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Arial" pitchFamily="34" charset="0"/>
                </a:rPr>
                <a:t>Data Records</a:t>
              </a:r>
              <a:endParaRPr lang="en-US" sz="1400" b="1" dirty="0">
                <a:solidFill>
                  <a:srgbClr val="FFFFFF"/>
                </a:solidFill>
                <a:effectLst>
                  <a:outerShdw blurRad="38100" dist="38100" dir="2700000" algn="tl">
                    <a:srgbClr val="000000">
                      <a:alpha val="43137"/>
                    </a:srgbClr>
                  </a:outerShdw>
                </a:effectLst>
                <a:latin typeface="Arial" pitchFamily="34" charset="0"/>
              </a:endParaRPr>
            </a:p>
          </p:txBody>
        </p:sp>
      </p:grpSp>
      <p:sp>
        <p:nvSpPr>
          <p:cNvPr id="47" name="Rectangle 46"/>
          <p:cNvSpPr/>
          <p:nvPr/>
        </p:nvSpPr>
        <p:spPr>
          <a:xfrm>
            <a:off x="194443" y="1234074"/>
            <a:ext cx="2196406" cy="400110"/>
          </a:xfrm>
          <a:prstGeom prst="rect">
            <a:avLst/>
          </a:prstGeom>
          <a:noFill/>
        </p:spPr>
        <p:txBody>
          <a:bodyPr wrap="square" lIns="91440" tIns="45720" rIns="91440" bIns="45720">
            <a:spAutoFit/>
          </a:bodyPr>
          <a:lstStyle/>
          <a:p>
            <a:pPr algn="ctr"/>
            <a:r>
              <a:rPr lang="en-US" sz="20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Digital Artifacts</a:t>
            </a:r>
            <a:endParaRPr lang="en-US" sz="20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grpSp>
        <p:nvGrpSpPr>
          <p:cNvPr id="50" name="Group 49"/>
          <p:cNvGrpSpPr/>
          <p:nvPr/>
        </p:nvGrpSpPr>
        <p:grpSpPr>
          <a:xfrm>
            <a:off x="601843" y="4270593"/>
            <a:ext cx="1124505" cy="1088276"/>
            <a:chOff x="2161492" y="3978204"/>
            <a:chExt cx="1124505" cy="1088276"/>
          </a:xfrm>
        </p:grpSpPr>
        <p:sp>
          <p:nvSpPr>
            <p:cNvPr id="51" name="TextBox 50"/>
            <p:cNvSpPr txBox="1"/>
            <p:nvPr/>
          </p:nvSpPr>
          <p:spPr>
            <a:xfrm>
              <a:off x="2161492" y="4543260"/>
              <a:ext cx="1124505" cy="523220"/>
            </a:xfrm>
            <a:prstGeom prst="rect">
              <a:avLst/>
            </a:prstGeom>
            <a:noFill/>
          </p:spPr>
          <p:txBody>
            <a:bodyPr wrap="square"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Arial" pitchFamily="34" charset="0"/>
                </a:rPr>
                <a:t>Geometric Primitives</a:t>
              </a:r>
              <a:endParaRPr lang="en-US" sz="1400" b="1" dirty="0">
                <a:solidFill>
                  <a:srgbClr val="FFFFFF"/>
                </a:solidFill>
                <a:effectLst>
                  <a:outerShdw blurRad="38100" dist="38100" dir="2700000" algn="tl">
                    <a:srgbClr val="000000">
                      <a:alpha val="43137"/>
                    </a:srgbClr>
                  </a:outerShdw>
                </a:effectLst>
                <a:latin typeface="Arial" pitchFamily="34" charset="0"/>
              </a:endParaRPr>
            </a:p>
          </p:txBody>
        </p:sp>
        <p:pic>
          <p:nvPicPr>
            <p:cNvPr id="52" name="Picture 51"/>
            <p:cNvPicPr>
              <a:picLocks noChangeAspect="1"/>
            </p:cNvPicPr>
            <p:nvPr/>
          </p:nvPicPr>
          <p:blipFill>
            <a:blip r:embed="rId7"/>
            <a:stretch>
              <a:fillRect/>
            </a:stretch>
          </p:blipFill>
          <p:spPr>
            <a:xfrm>
              <a:off x="2187249" y="3978204"/>
              <a:ext cx="1072989" cy="603556"/>
            </a:xfrm>
            <a:prstGeom prst="rect">
              <a:avLst/>
            </a:prstGeom>
          </p:spPr>
        </p:pic>
      </p:grpSp>
      <p:sp>
        <p:nvSpPr>
          <p:cNvPr id="53" name="Rounded Rectangle 52"/>
          <p:cNvSpPr/>
          <p:nvPr/>
        </p:nvSpPr>
        <p:spPr bwMode="auto">
          <a:xfrm>
            <a:off x="3446587" y="3439566"/>
            <a:ext cx="2052537" cy="773597"/>
          </a:xfrm>
          <a:prstGeom prst="round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charset="0"/>
                <a:ea typeface="+mn-ea"/>
                <a:cs typeface="+mn-cs"/>
              </a:rPr>
              <a:t>Assembling Digital Artifacts</a:t>
            </a:r>
          </a:p>
        </p:txBody>
      </p:sp>
      <p:sp>
        <p:nvSpPr>
          <p:cNvPr id="54" name="Right Arrow 53"/>
          <p:cNvSpPr/>
          <p:nvPr/>
        </p:nvSpPr>
        <p:spPr bwMode="auto">
          <a:xfrm>
            <a:off x="2266167" y="3539494"/>
            <a:ext cx="1035997" cy="515566"/>
          </a:xfrm>
          <a:prstGeom prst="rightArrow">
            <a:avLst/>
          </a:prstGeom>
          <a:gradFill rotWithShape="1">
            <a:gsLst>
              <a:gs pos="0">
                <a:srgbClr val="3333CC">
                  <a:shade val="51000"/>
                  <a:satMod val="130000"/>
                </a:srgbClr>
              </a:gs>
              <a:gs pos="80000">
                <a:srgbClr val="3333CC">
                  <a:shade val="93000"/>
                  <a:satMod val="130000"/>
                </a:srgbClr>
              </a:gs>
              <a:gs pos="100000">
                <a:srgbClr val="3333C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rgbClr val="000000"/>
              </a:solidFill>
              <a:effectLst/>
              <a:uLnTx/>
              <a:uFillTx/>
              <a:latin typeface="Arial" charset="0"/>
              <a:ea typeface="+mn-ea"/>
              <a:cs typeface="+mn-cs"/>
            </a:endParaRPr>
          </a:p>
        </p:txBody>
      </p:sp>
      <p:sp>
        <p:nvSpPr>
          <p:cNvPr id="55" name="Right Arrow 54"/>
          <p:cNvSpPr/>
          <p:nvPr/>
        </p:nvSpPr>
        <p:spPr bwMode="auto">
          <a:xfrm>
            <a:off x="5731653" y="3490082"/>
            <a:ext cx="1062858" cy="515566"/>
          </a:xfrm>
          <a:prstGeom prst="rightArrow">
            <a:avLst/>
          </a:prstGeom>
          <a:gradFill rotWithShape="1">
            <a:gsLst>
              <a:gs pos="0">
                <a:srgbClr val="3333CC">
                  <a:shade val="51000"/>
                  <a:satMod val="130000"/>
                </a:srgbClr>
              </a:gs>
              <a:gs pos="80000">
                <a:srgbClr val="3333CC">
                  <a:shade val="93000"/>
                  <a:satMod val="130000"/>
                </a:srgbClr>
              </a:gs>
              <a:gs pos="100000">
                <a:srgbClr val="3333C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rgbClr val="000000"/>
              </a:solidFill>
              <a:effectLst/>
              <a:uLnTx/>
              <a:uFillTx/>
              <a:latin typeface="Arial" charset="0"/>
              <a:ea typeface="+mn-ea"/>
              <a:cs typeface="+mn-cs"/>
            </a:endParaRPr>
          </a:p>
        </p:txBody>
      </p:sp>
      <p:pic>
        <p:nvPicPr>
          <p:cNvPr id="57" name="Picture 56"/>
          <p:cNvPicPr>
            <a:picLocks noChangeAspect="1"/>
          </p:cNvPicPr>
          <p:nvPr/>
        </p:nvPicPr>
        <p:blipFill>
          <a:blip r:embed="rId8"/>
          <a:stretch>
            <a:fillRect/>
          </a:stretch>
        </p:blipFill>
        <p:spPr>
          <a:xfrm>
            <a:off x="2799697" y="1804221"/>
            <a:ext cx="3346315" cy="1677549"/>
          </a:xfrm>
          <a:prstGeom prst="rect">
            <a:avLst/>
          </a:prstGeom>
        </p:spPr>
      </p:pic>
      <p:grpSp>
        <p:nvGrpSpPr>
          <p:cNvPr id="58" name="Group 57"/>
          <p:cNvGrpSpPr/>
          <p:nvPr/>
        </p:nvGrpSpPr>
        <p:grpSpPr>
          <a:xfrm>
            <a:off x="6617804" y="2587008"/>
            <a:ext cx="2257056" cy="1866274"/>
            <a:chOff x="6792902" y="2944296"/>
            <a:chExt cx="2320000" cy="2182820"/>
          </a:xfrm>
        </p:grpSpPr>
        <p:pic>
          <p:nvPicPr>
            <p:cNvPr id="59" name="Picture 58"/>
            <p:cNvPicPr>
              <a:picLocks noChangeAspect="1"/>
            </p:cNvPicPr>
            <p:nvPr/>
          </p:nvPicPr>
          <p:blipFill>
            <a:blip r:embed="rId9"/>
            <a:stretch>
              <a:fillRect/>
            </a:stretch>
          </p:blipFill>
          <p:spPr>
            <a:xfrm>
              <a:off x="6792902" y="2944296"/>
              <a:ext cx="2320000" cy="1752000"/>
            </a:xfrm>
            <a:prstGeom prst="rect">
              <a:avLst/>
            </a:prstGeom>
          </p:spPr>
        </p:pic>
        <p:pic>
          <p:nvPicPr>
            <p:cNvPr id="62" name="Picture 6" descr="Image result for computer use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777" b="97207" l="0" r="98746">
                          <a14:foregroundMark x1="20376" y1="19832" x2="28213" y2="92458"/>
                          <a14:foregroundMark x1="19122" y1="16480" x2="12853" y2="29609"/>
                          <a14:foregroundMark x1="12853" y1="29609" x2="12853" y2="29609"/>
                          <a14:foregroundMark x1="6897" y1="31285" x2="6897" y2="31285"/>
                          <a14:foregroundMark x1="0" y1="43296" x2="0" y2="43296"/>
                          <a14:foregroundMark x1="5329" y1="51955" x2="5329" y2="51955"/>
                          <a14:foregroundMark x1="5956" y1="53352" x2="2821" y2="59218"/>
                          <a14:foregroundMark x1="2821" y1="59218" x2="11912" y2="61732"/>
                          <a14:foregroundMark x1="11912" y1="61732" x2="8777" y2="92179"/>
                          <a14:foregroundMark x1="8777" y1="92179" x2="11912" y2="97486"/>
                          <a14:foregroundMark x1="69279" y1="25978" x2="75235" y2="31006"/>
                          <a14:foregroundMark x1="75549" y1="29050" x2="78056" y2="27095"/>
                          <a14:foregroundMark x1="78056" y1="27095" x2="86834" y2="28212"/>
                          <a14:foregroundMark x1="85893" y1="28212" x2="85893" y2="17318"/>
                          <a14:foregroundMark x1="85893" y1="17318" x2="93417" y2="18715"/>
                          <a14:backgroundMark x1="22257" y1="559" x2="22257" y2="559"/>
                          <a14:backgroundMark x1="23197" y1="559" x2="85580" y2="559"/>
                          <a14:backgroundMark x1="85580" y1="559" x2="84953" y2="15642"/>
                          <a14:backgroundMark x1="84953" y1="15642" x2="18809" y2="16760"/>
                          <a14:backgroundMark x1="18809" y1="16480" x2="18809" y2="1397"/>
                          <a14:backgroundMark x1="19749" y1="8101" x2="20376" y2="559"/>
                          <a14:backgroundMark x1="20376" y1="2235" x2="43574" y2="31844"/>
                          <a14:backgroundMark x1="43574" y1="31844" x2="33229" y2="39385"/>
                          <a14:backgroundMark x1="33229" y1="39385" x2="35423" y2="41899"/>
                          <a14:backgroundMark x1="35423" y1="41899" x2="23197" y2="23743"/>
                          <a14:backgroundMark x1="23197" y1="24860" x2="22571" y2="13687"/>
                          <a14:backgroundMark x1="24138" y1="14246" x2="18182" y2="7542"/>
                        </a14:backgroundRemoval>
                      </a14:imgEffect>
                    </a14:imgLayer>
                  </a14:imgProps>
                </a:ext>
                <a:ext uri="{28A0092B-C50C-407E-A947-70E740481C1C}">
                  <a14:useLocalDpi xmlns:a14="http://schemas.microsoft.com/office/drawing/2010/main" val="0"/>
                </a:ext>
              </a:extLst>
            </a:blip>
            <a:srcRect/>
            <a:stretch>
              <a:fillRect/>
            </a:stretch>
          </p:blipFill>
          <p:spPr bwMode="auto">
            <a:xfrm>
              <a:off x="7077009" y="3196138"/>
              <a:ext cx="1720620" cy="1930978"/>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Rectangle 62"/>
          <p:cNvSpPr/>
          <p:nvPr/>
        </p:nvSpPr>
        <p:spPr>
          <a:xfrm>
            <a:off x="3136653" y="1167754"/>
            <a:ext cx="3003978" cy="677108"/>
          </a:xfrm>
          <a:prstGeom prst="rect">
            <a:avLst/>
          </a:prstGeom>
          <a:noFill/>
        </p:spPr>
        <p:txBody>
          <a:bodyPr wrap="square" lIns="91440" tIns="45720" rIns="91440" bIns="45720">
            <a:spAutoFit/>
          </a:bodyPr>
          <a:lstStyle/>
          <a:p>
            <a:pPr algn="ctr"/>
            <a:r>
              <a:rPr lang="en-US" sz="19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Software Enabled Digital Viewpoint</a:t>
            </a:r>
            <a:endParaRPr lang="en-US" sz="19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
        <p:nvSpPr>
          <p:cNvPr id="64" name="Rectangle 63"/>
          <p:cNvSpPr/>
          <p:nvPr/>
        </p:nvSpPr>
        <p:spPr>
          <a:xfrm>
            <a:off x="6554860" y="1306080"/>
            <a:ext cx="2320000" cy="707886"/>
          </a:xfrm>
          <a:prstGeom prst="rect">
            <a:avLst/>
          </a:prstGeom>
          <a:noFill/>
        </p:spPr>
        <p:txBody>
          <a:bodyPr wrap="square" lIns="91440" tIns="45720" rIns="91440" bIns="45720">
            <a:spAutoFit/>
          </a:bodyPr>
          <a:lstStyle/>
          <a:p>
            <a:pPr algn="ctr"/>
            <a:r>
              <a:rPr lang="en-US" sz="20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Interactive Digital View</a:t>
            </a:r>
            <a:endParaRPr lang="en-US" sz="20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
        <p:nvSpPr>
          <p:cNvPr id="66" name="Bent Arrow 65"/>
          <p:cNvSpPr/>
          <p:nvPr/>
        </p:nvSpPr>
        <p:spPr bwMode="auto">
          <a:xfrm rot="10800000">
            <a:off x="2233068" y="4289522"/>
            <a:ext cx="2636486" cy="1003210"/>
          </a:xfrm>
          <a:prstGeom prst="bentArrow">
            <a:avLst>
              <a:gd name="adj1" fmla="val 26595"/>
              <a:gd name="adj2" fmla="val 35175"/>
              <a:gd name="adj3" fmla="val 46518"/>
              <a:gd name="adj4" fmla="val 48307"/>
            </a:avLst>
          </a:prstGeom>
          <a:gradFill rotWithShape="1">
            <a:gsLst>
              <a:gs pos="0">
                <a:srgbClr val="3333CC">
                  <a:shade val="51000"/>
                  <a:satMod val="130000"/>
                </a:srgbClr>
              </a:gs>
              <a:gs pos="80000">
                <a:srgbClr val="3333CC">
                  <a:shade val="93000"/>
                  <a:satMod val="130000"/>
                </a:srgbClr>
              </a:gs>
              <a:gs pos="100000">
                <a:srgbClr val="3333C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rgbClr val="000000"/>
              </a:solidFill>
              <a:effectLst/>
              <a:uLnTx/>
              <a:uFillTx/>
              <a:latin typeface="Arial" charset="0"/>
              <a:ea typeface="+mn-ea"/>
              <a:cs typeface="+mn-cs"/>
            </a:endParaRPr>
          </a:p>
        </p:txBody>
      </p:sp>
      <p:sp>
        <p:nvSpPr>
          <p:cNvPr id="67" name="Bent Arrow 66"/>
          <p:cNvSpPr/>
          <p:nvPr/>
        </p:nvSpPr>
        <p:spPr bwMode="auto">
          <a:xfrm rot="10800000">
            <a:off x="2154465" y="4652068"/>
            <a:ext cx="5623339" cy="1575200"/>
          </a:xfrm>
          <a:prstGeom prst="bentArrow">
            <a:avLst>
              <a:gd name="adj1" fmla="val 17387"/>
              <a:gd name="adj2" fmla="val 24524"/>
              <a:gd name="adj3" fmla="val 25000"/>
              <a:gd name="adj4" fmla="val 38040"/>
            </a:avLst>
          </a:prstGeom>
          <a:gradFill rotWithShape="1">
            <a:gsLst>
              <a:gs pos="0">
                <a:srgbClr val="3333CC">
                  <a:shade val="51000"/>
                  <a:satMod val="130000"/>
                </a:srgbClr>
              </a:gs>
              <a:gs pos="80000">
                <a:srgbClr val="3333CC">
                  <a:shade val="93000"/>
                  <a:satMod val="130000"/>
                </a:srgbClr>
              </a:gs>
              <a:gs pos="100000">
                <a:srgbClr val="3333C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rgbClr val="000000"/>
              </a:solidFill>
              <a:effectLst/>
              <a:uLnTx/>
              <a:uFillTx/>
              <a:latin typeface="Arial" charset="0"/>
              <a:ea typeface="+mn-ea"/>
              <a:cs typeface="+mn-cs"/>
            </a:endParaRPr>
          </a:p>
        </p:txBody>
      </p:sp>
      <p:sp>
        <p:nvSpPr>
          <p:cNvPr id="68" name="TextBox 67"/>
          <p:cNvSpPr txBox="1"/>
          <p:nvPr/>
        </p:nvSpPr>
        <p:spPr>
          <a:xfrm>
            <a:off x="2721227" y="5109674"/>
            <a:ext cx="2148327" cy="523220"/>
          </a:xfrm>
          <a:prstGeom prst="rect">
            <a:avLst/>
          </a:prstGeom>
          <a:noFill/>
        </p:spPr>
        <p:txBody>
          <a:bodyPr wrap="square" rtlCol="0">
            <a:spAutoFit/>
          </a:bodyPr>
          <a:lstStyle/>
          <a:p>
            <a:r>
              <a:rPr lang="en-US" sz="1400" b="1" dirty="0" smtClean="0">
                <a:solidFill>
                  <a:srgbClr val="000000"/>
                </a:solidFill>
                <a:latin typeface="Arial" pitchFamily="34" charset="0"/>
              </a:rPr>
              <a:t>Digital Viewpoint as Digital Artifact</a:t>
            </a:r>
            <a:endParaRPr lang="en-US" sz="1400" b="1" dirty="0">
              <a:solidFill>
                <a:srgbClr val="000000"/>
              </a:solidFill>
              <a:latin typeface="Arial" pitchFamily="34" charset="0"/>
            </a:endParaRPr>
          </a:p>
        </p:txBody>
      </p:sp>
      <p:sp>
        <p:nvSpPr>
          <p:cNvPr id="69" name="TextBox 68"/>
          <p:cNvSpPr txBox="1"/>
          <p:nvPr/>
        </p:nvSpPr>
        <p:spPr>
          <a:xfrm>
            <a:off x="3288112" y="5978961"/>
            <a:ext cx="2701060" cy="307777"/>
          </a:xfrm>
          <a:prstGeom prst="rect">
            <a:avLst/>
          </a:prstGeom>
          <a:noFill/>
        </p:spPr>
        <p:txBody>
          <a:bodyPr wrap="none" rtlCol="0">
            <a:spAutoFit/>
          </a:bodyPr>
          <a:lstStyle/>
          <a:p>
            <a:r>
              <a:rPr lang="en-US" sz="1400" b="1" dirty="0" smtClean="0">
                <a:solidFill>
                  <a:srgbClr val="000000"/>
                </a:solidFill>
                <a:latin typeface="Arial" pitchFamily="34" charset="0"/>
              </a:rPr>
              <a:t>Digital View as Digital Artifact</a:t>
            </a:r>
            <a:endParaRPr lang="en-US" sz="1400" b="1" dirty="0">
              <a:solidFill>
                <a:srgbClr val="000000"/>
              </a:solidFill>
              <a:latin typeface="Arial" pitchFamily="34" charset="0"/>
            </a:endParaRPr>
          </a:p>
        </p:txBody>
      </p:sp>
      <p:sp>
        <p:nvSpPr>
          <p:cNvPr id="70" name="TextBox 69"/>
          <p:cNvSpPr txBox="1"/>
          <p:nvPr/>
        </p:nvSpPr>
        <p:spPr>
          <a:xfrm>
            <a:off x="5353836" y="3905476"/>
            <a:ext cx="1745254" cy="738664"/>
          </a:xfrm>
          <a:prstGeom prst="rect">
            <a:avLst/>
          </a:prstGeom>
          <a:noFill/>
        </p:spPr>
        <p:txBody>
          <a:bodyPr wrap="square" rtlCol="0">
            <a:spAutoFit/>
          </a:bodyPr>
          <a:lstStyle/>
          <a:p>
            <a:pPr algn="ctr"/>
            <a:r>
              <a:rPr lang="en-US" sz="1400" b="1" dirty="0" smtClean="0">
                <a:solidFill>
                  <a:srgbClr val="000000"/>
                </a:solidFill>
                <a:latin typeface="Arial" pitchFamily="34" charset="0"/>
              </a:rPr>
              <a:t>Access, </a:t>
            </a:r>
            <a:r>
              <a:rPr lang="en-US" sz="1400" b="1" dirty="0">
                <a:solidFill>
                  <a:srgbClr val="000000"/>
                </a:solidFill>
                <a:latin typeface="Arial" pitchFamily="34" charset="0"/>
              </a:rPr>
              <a:t>Exchange, </a:t>
            </a:r>
            <a:r>
              <a:rPr lang="en-US" sz="1400" b="1" dirty="0" smtClean="0">
                <a:solidFill>
                  <a:srgbClr val="000000"/>
                </a:solidFill>
                <a:latin typeface="Arial" pitchFamily="34" charset="0"/>
              </a:rPr>
              <a:t>or Synchronize</a:t>
            </a:r>
            <a:endParaRPr lang="en-US" sz="1400" b="1" dirty="0">
              <a:solidFill>
                <a:srgbClr val="000000"/>
              </a:solidFill>
              <a:latin typeface="Arial" pitchFamily="34" charset="0"/>
            </a:endParaRPr>
          </a:p>
        </p:txBody>
      </p:sp>
      <p:sp>
        <p:nvSpPr>
          <p:cNvPr id="71" name="TextBox 70"/>
          <p:cNvSpPr txBox="1"/>
          <p:nvPr/>
        </p:nvSpPr>
        <p:spPr>
          <a:xfrm>
            <a:off x="2073661" y="3981747"/>
            <a:ext cx="1234652" cy="523220"/>
          </a:xfrm>
          <a:prstGeom prst="rect">
            <a:avLst/>
          </a:prstGeom>
          <a:noFill/>
        </p:spPr>
        <p:txBody>
          <a:bodyPr wrap="square" rtlCol="0">
            <a:spAutoFit/>
          </a:bodyPr>
          <a:lstStyle/>
          <a:p>
            <a:pPr algn="ctr"/>
            <a:r>
              <a:rPr lang="en-US" sz="1400" b="1" dirty="0" smtClean="0">
                <a:solidFill>
                  <a:srgbClr val="000000"/>
                </a:solidFill>
                <a:latin typeface="Arial" pitchFamily="34" charset="0"/>
              </a:rPr>
              <a:t>Retrieve or Reference</a:t>
            </a:r>
            <a:endParaRPr lang="en-US" sz="1400" b="1" dirty="0">
              <a:solidFill>
                <a:srgbClr val="000000"/>
              </a:solidFill>
              <a:latin typeface="Arial" pitchFamily="34" charset="0"/>
            </a:endParaRPr>
          </a:p>
        </p:txBody>
      </p:sp>
    </p:spTree>
    <p:extLst>
      <p:ext uri="{BB962C8B-B14F-4D97-AF65-F5344CB8AC3E}">
        <p14:creationId xmlns:p14="http://schemas.microsoft.com/office/powerpoint/2010/main" val="297113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487018" y="404722"/>
            <a:ext cx="7664762" cy="789273"/>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1" fontAlgn="base" hangingPunct="1">
              <a:lnSpc>
                <a:spcPct val="85000"/>
              </a:lnSpc>
              <a:spcBef>
                <a:spcPct val="0"/>
              </a:spcBef>
              <a:spcAft>
                <a:spcPct val="0"/>
              </a:spcAft>
              <a:defRPr sz="3200" b="1">
                <a:solidFill>
                  <a:schemeClr val="tx2"/>
                </a:solidFill>
                <a:latin typeface="+mj-lt"/>
                <a:ea typeface="+mj-ea"/>
                <a:cs typeface="+mj-cs"/>
              </a:defRPr>
            </a:lvl1pPr>
            <a:lvl2pPr algn="ctr" rtl="0" eaLnBrk="1" fontAlgn="base" hangingPunct="1">
              <a:lnSpc>
                <a:spcPct val="85000"/>
              </a:lnSpc>
              <a:spcBef>
                <a:spcPct val="0"/>
              </a:spcBef>
              <a:spcAft>
                <a:spcPct val="0"/>
              </a:spcAft>
              <a:defRPr sz="3200" b="1">
                <a:solidFill>
                  <a:schemeClr val="tx2"/>
                </a:solidFill>
                <a:latin typeface="Arial" charset="0"/>
              </a:defRPr>
            </a:lvl2pPr>
            <a:lvl3pPr algn="ctr" rtl="0" eaLnBrk="1" fontAlgn="base" hangingPunct="1">
              <a:lnSpc>
                <a:spcPct val="85000"/>
              </a:lnSpc>
              <a:spcBef>
                <a:spcPct val="0"/>
              </a:spcBef>
              <a:spcAft>
                <a:spcPct val="0"/>
              </a:spcAft>
              <a:defRPr sz="3200" b="1">
                <a:solidFill>
                  <a:schemeClr val="tx2"/>
                </a:solidFill>
                <a:latin typeface="Arial" charset="0"/>
              </a:defRPr>
            </a:lvl3pPr>
            <a:lvl4pPr algn="ctr" rtl="0" eaLnBrk="1" fontAlgn="base" hangingPunct="1">
              <a:lnSpc>
                <a:spcPct val="85000"/>
              </a:lnSpc>
              <a:spcBef>
                <a:spcPct val="0"/>
              </a:spcBef>
              <a:spcAft>
                <a:spcPct val="0"/>
              </a:spcAft>
              <a:defRPr sz="3200" b="1">
                <a:solidFill>
                  <a:schemeClr val="tx2"/>
                </a:solidFill>
                <a:latin typeface="Arial" charset="0"/>
              </a:defRPr>
            </a:lvl4pPr>
            <a:lvl5pPr algn="ctr" rtl="0" eaLnBrk="1" fontAlgn="base" hangingPunct="1">
              <a:lnSpc>
                <a:spcPct val="85000"/>
              </a:lnSpc>
              <a:spcBef>
                <a:spcPct val="0"/>
              </a:spcBef>
              <a:spcAft>
                <a:spcPct val="0"/>
              </a:spcAft>
              <a:defRPr sz="3200" b="1">
                <a:solidFill>
                  <a:schemeClr val="tx2"/>
                </a:solidFill>
                <a:latin typeface="Arial" charset="0"/>
              </a:defRPr>
            </a:lvl5pPr>
            <a:lvl6pPr marL="457200" algn="ctr" rtl="0" eaLnBrk="1" fontAlgn="base" hangingPunct="1">
              <a:lnSpc>
                <a:spcPct val="85000"/>
              </a:lnSpc>
              <a:spcBef>
                <a:spcPct val="0"/>
              </a:spcBef>
              <a:spcAft>
                <a:spcPct val="0"/>
              </a:spcAft>
              <a:defRPr sz="3200" b="1">
                <a:solidFill>
                  <a:schemeClr val="tx2"/>
                </a:solidFill>
                <a:latin typeface="Arial" charset="0"/>
              </a:defRPr>
            </a:lvl6pPr>
            <a:lvl7pPr marL="914400" algn="ctr" rtl="0" eaLnBrk="1" fontAlgn="base" hangingPunct="1">
              <a:lnSpc>
                <a:spcPct val="85000"/>
              </a:lnSpc>
              <a:spcBef>
                <a:spcPct val="0"/>
              </a:spcBef>
              <a:spcAft>
                <a:spcPct val="0"/>
              </a:spcAft>
              <a:defRPr sz="3200" b="1">
                <a:solidFill>
                  <a:schemeClr val="tx2"/>
                </a:solidFill>
                <a:latin typeface="Arial" charset="0"/>
              </a:defRPr>
            </a:lvl7pPr>
            <a:lvl8pPr marL="1371600" algn="ctr" rtl="0" eaLnBrk="1" fontAlgn="base" hangingPunct="1">
              <a:lnSpc>
                <a:spcPct val="85000"/>
              </a:lnSpc>
              <a:spcBef>
                <a:spcPct val="0"/>
              </a:spcBef>
              <a:spcAft>
                <a:spcPct val="0"/>
              </a:spcAft>
              <a:defRPr sz="3200" b="1">
                <a:solidFill>
                  <a:schemeClr val="tx2"/>
                </a:solidFill>
                <a:latin typeface="Arial" charset="0"/>
              </a:defRPr>
            </a:lvl8pPr>
            <a:lvl9pPr marL="1828800" algn="ctr" rtl="0" eaLnBrk="1" fontAlgn="base" hangingPunct="1">
              <a:lnSpc>
                <a:spcPct val="85000"/>
              </a:lnSpc>
              <a:spcBef>
                <a:spcPct val="0"/>
              </a:spcBef>
              <a:spcAft>
                <a:spcPct val="0"/>
              </a:spcAft>
              <a:defRPr sz="3200" b="1">
                <a:solidFill>
                  <a:schemeClr val="tx2"/>
                </a:solidFill>
                <a:latin typeface="Arial" charset="0"/>
              </a:defRPr>
            </a:lvl9pPr>
          </a:lstStyle>
          <a:p>
            <a:r>
              <a:rPr lang="en-US" sz="3600" b="0" i="1" dirty="0">
                <a:solidFill>
                  <a:srgbClr val="091762"/>
                </a:solidFill>
                <a:effectLst>
                  <a:outerShdw blurRad="38100" dist="38100" dir="2700000" algn="tl">
                    <a:srgbClr val="000000">
                      <a:alpha val="43137"/>
                    </a:srgbClr>
                  </a:outerShdw>
                </a:effectLst>
                <a:latin typeface="Franklin Gothic Medium" pitchFamily="34" charset="0"/>
              </a:rPr>
              <a:t>An Evolved Concept of Digital Artifact</a:t>
            </a:r>
          </a:p>
        </p:txBody>
      </p:sp>
      <p:sp>
        <p:nvSpPr>
          <p:cNvPr id="2" name="Content Placeholder 1"/>
          <p:cNvSpPr>
            <a:spLocks noGrp="1"/>
          </p:cNvSpPr>
          <p:nvPr>
            <p:ph idx="1"/>
          </p:nvPr>
        </p:nvSpPr>
        <p:spPr>
          <a:xfrm>
            <a:off x="149087" y="1489567"/>
            <a:ext cx="3419832" cy="4753203"/>
          </a:xfrm>
        </p:spPr>
        <p:txBody>
          <a:bodyPr/>
          <a:lstStyle/>
          <a:p>
            <a:pPr marL="225425" indent="-225425">
              <a:spcBef>
                <a:spcPts val="300"/>
              </a:spcBef>
              <a:buFont typeface="Arial" panose="020B0604020202020204" pitchFamily="34" charset="0"/>
              <a:buChar char="•"/>
            </a:pPr>
            <a:r>
              <a:rPr lang="en-US" b="0" dirty="0" smtClean="0"/>
              <a:t>Any </a:t>
            </a:r>
            <a:r>
              <a:rPr lang="en-US" b="0" dirty="0"/>
              <a:t>digital object produced with digital technology </a:t>
            </a:r>
            <a:endParaRPr lang="en-US" b="0" dirty="0" smtClean="0"/>
          </a:p>
          <a:p>
            <a:pPr marL="225425" indent="-225425">
              <a:spcBef>
                <a:spcPts val="300"/>
              </a:spcBef>
              <a:buFont typeface="Arial" panose="020B0604020202020204" pitchFamily="34" charset="0"/>
              <a:buChar char="•"/>
            </a:pPr>
            <a:endParaRPr lang="en-US" sz="1200" b="0" dirty="0"/>
          </a:p>
          <a:p>
            <a:pPr marL="225425" indent="-225425">
              <a:spcBef>
                <a:spcPts val="300"/>
              </a:spcBef>
              <a:buFont typeface="Arial" panose="020B0604020202020204" pitchFamily="34" charset="0"/>
              <a:buChar char="•"/>
            </a:pPr>
            <a:r>
              <a:rPr lang="en-US" b="0" dirty="0"/>
              <a:t>It represent concepts, items, or phenomena. </a:t>
            </a:r>
            <a:endParaRPr lang="en-US" b="0" dirty="0" smtClean="0"/>
          </a:p>
          <a:p>
            <a:pPr marL="225425" indent="-225425">
              <a:spcBef>
                <a:spcPts val="300"/>
              </a:spcBef>
              <a:buFont typeface="Arial" panose="020B0604020202020204" pitchFamily="34" charset="0"/>
              <a:buChar char="•"/>
            </a:pPr>
            <a:endParaRPr lang="en-US" sz="1200" b="0" dirty="0"/>
          </a:p>
          <a:p>
            <a:pPr marL="225425" indent="-225425">
              <a:spcBef>
                <a:spcPts val="300"/>
              </a:spcBef>
              <a:buFont typeface="Arial" panose="020B0604020202020204" pitchFamily="34" charset="0"/>
              <a:buChar char="•"/>
            </a:pPr>
            <a:r>
              <a:rPr lang="en-US" b="0" dirty="0"/>
              <a:t>Contains following Characteristics:</a:t>
            </a:r>
          </a:p>
        </p:txBody>
      </p:sp>
      <p:grpSp>
        <p:nvGrpSpPr>
          <p:cNvPr id="9" name="Group 8"/>
          <p:cNvGrpSpPr/>
          <p:nvPr/>
        </p:nvGrpSpPr>
        <p:grpSpPr>
          <a:xfrm>
            <a:off x="3732551" y="1588957"/>
            <a:ext cx="5276537" cy="4392118"/>
            <a:chOff x="1682574" y="2187539"/>
            <a:chExt cx="5100378" cy="4154622"/>
          </a:xfrm>
        </p:grpSpPr>
        <p:sp>
          <p:nvSpPr>
            <p:cNvPr id="11" name="Rounded Rectangle 10"/>
            <p:cNvSpPr/>
            <p:nvPr/>
          </p:nvSpPr>
          <p:spPr bwMode="auto">
            <a:xfrm>
              <a:off x="1682574" y="2187539"/>
              <a:ext cx="5100378" cy="4154622"/>
            </a:xfrm>
            <a:prstGeom prst="roundRect">
              <a:avLst/>
            </a:prstGeom>
            <a:noFill/>
            <a:ln w="25400" cap="flat" cmpd="sng" algn="ctr">
              <a:solidFill>
                <a:srgbClr val="3333CC"/>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25000" noProof="0" dirty="0" smtClean="0">
                  <a:ln>
                    <a:noFill/>
                  </a:ln>
                  <a:solidFill>
                    <a:srgbClr val="3333CC"/>
                  </a:solidFill>
                  <a:effectLst/>
                  <a:uLnTx/>
                  <a:uFillTx/>
                  <a:latin typeface="Arial" charset="0"/>
                  <a:ea typeface="+mn-ea"/>
                  <a:cs typeface="+mn-cs"/>
                </a:rPr>
                <a:t>Authoritative Sources of Truth</a:t>
              </a:r>
            </a:p>
          </p:txBody>
        </p:sp>
        <p:pic>
          <p:nvPicPr>
            <p:cNvPr id="12" name="Picture 11"/>
            <p:cNvPicPr>
              <a:picLocks noChangeAspect="1"/>
            </p:cNvPicPr>
            <p:nvPr/>
          </p:nvPicPr>
          <p:blipFill>
            <a:blip r:embed="rId3"/>
            <a:stretch>
              <a:fillRect/>
            </a:stretch>
          </p:blipFill>
          <p:spPr>
            <a:xfrm>
              <a:off x="1799466" y="3026989"/>
              <a:ext cx="4825317" cy="2977323"/>
            </a:xfrm>
            <a:prstGeom prst="rect">
              <a:avLst/>
            </a:prstGeom>
          </p:spPr>
        </p:pic>
      </p:grpSp>
      <p:sp>
        <p:nvSpPr>
          <p:cNvPr id="13" name="Right Arrow 12"/>
          <p:cNvSpPr/>
          <p:nvPr/>
        </p:nvSpPr>
        <p:spPr bwMode="auto">
          <a:xfrm>
            <a:off x="3090702" y="5094560"/>
            <a:ext cx="641849" cy="655320"/>
          </a:xfrm>
          <a:prstGeom prst="rightArrow">
            <a:avLst>
              <a:gd name="adj1" fmla="val 41279"/>
              <a:gd name="adj2" fmla="val 57420"/>
            </a:avLst>
          </a:prstGeom>
          <a:gradFill rotWithShape="1">
            <a:gsLst>
              <a:gs pos="0">
                <a:srgbClr val="3333CC">
                  <a:shade val="51000"/>
                  <a:satMod val="130000"/>
                </a:srgbClr>
              </a:gs>
              <a:gs pos="80000">
                <a:srgbClr val="3333CC">
                  <a:shade val="93000"/>
                  <a:satMod val="130000"/>
                </a:srgbClr>
              </a:gs>
              <a:gs pos="100000">
                <a:srgbClr val="3333C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327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17" y="315826"/>
            <a:ext cx="7087749" cy="731345"/>
          </a:xfrm>
        </p:spPr>
        <p:txBody>
          <a:bodyPr/>
          <a:lstStyle/>
          <a:p>
            <a:pPr>
              <a:lnSpc>
                <a:spcPct val="100000"/>
              </a:lnSpc>
              <a:spcBef>
                <a:spcPts val="600"/>
              </a:spcBef>
              <a:spcAft>
                <a:spcPts val="600"/>
              </a:spcAft>
            </a:pPr>
            <a:r>
              <a:rPr lang="en-US" sz="2800" dirty="0"/>
              <a:t>Converting Digital Artifacts to Digital Views</a:t>
            </a:r>
            <a:r>
              <a:rPr lang="en-US" dirty="0"/>
              <a:t/>
            </a:r>
            <a:br>
              <a:rPr lang="en-US" dirty="0"/>
            </a:br>
            <a:r>
              <a:rPr lang="en-US" dirty="0"/>
              <a:t>Digital Viewpoint</a:t>
            </a:r>
          </a:p>
        </p:txBody>
      </p:sp>
      <p:sp>
        <p:nvSpPr>
          <p:cNvPr id="3" name="Content Placeholder 2"/>
          <p:cNvSpPr>
            <a:spLocks noGrp="1"/>
          </p:cNvSpPr>
          <p:nvPr>
            <p:ph sz="half" idx="1"/>
          </p:nvPr>
        </p:nvSpPr>
        <p:spPr>
          <a:xfrm>
            <a:off x="358688" y="1800745"/>
            <a:ext cx="3162729" cy="4707631"/>
          </a:xfrm>
        </p:spPr>
        <p:txBody>
          <a:bodyPr/>
          <a:lstStyle/>
          <a:p>
            <a:pPr>
              <a:spcBef>
                <a:spcPts val="300"/>
              </a:spcBef>
            </a:pPr>
            <a:r>
              <a:rPr lang="en-US" sz="2000" b="0" dirty="0" smtClean="0"/>
              <a:t>An information </a:t>
            </a:r>
            <a:r>
              <a:rPr lang="en-US" sz="2400" b="0" dirty="0" smtClean="0"/>
              <a:t>model</a:t>
            </a:r>
            <a:r>
              <a:rPr lang="en-US" sz="2000" b="0" dirty="0"/>
              <a:t> </a:t>
            </a:r>
            <a:r>
              <a:rPr lang="en-US" sz="2000" b="0" dirty="0" smtClean="0"/>
              <a:t>or design</a:t>
            </a:r>
          </a:p>
          <a:p>
            <a:pPr>
              <a:spcBef>
                <a:spcPts val="300"/>
              </a:spcBef>
            </a:pPr>
            <a:endParaRPr lang="en-US" sz="2000" b="0" dirty="0" smtClean="0"/>
          </a:p>
          <a:p>
            <a:pPr>
              <a:spcBef>
                <a:spcPts val="300"/>
              </a:spcBef>
            </a:pPr>
            <a:r>
              <a:rPr lang="en-US" sz="2000" b="0" dirty="0"/>
              <a:t>Selects, compiles, and displays digital </a:t>
            </a:r>
            <a:r>
              <a:rPr lang="en-US" sz="2000" b="0" dirty="0" smtClean="0"/>
              <a:t>artifacts</a:t>
            </a:r>
          </a:p>
          <a:p>
            <a:pPr>
              <a:spcBef>
                <a:spcPts val="300"/>
              </a:spcBef>
            </a:pPr>
            <a:endParaRPr lang="en-US" sz="2000" b="0" dirty="0"/>
          </a:p>
          <a:p>
            <a:pPr>
              <a:spcBef>
                <a:spcPts val="300"/>
              </a:spcBef>
            </a:pPr>
            <a:r>
              <a:rPr lang="en-US" sz="2000" b="0" dirty="0" smtClean="0"/>
              <a:t>Software enabled conversions</a:t>
            </a:r>
          </a:p>
          <a:p>
            <a:pPr>
              <a:spcBef>
                <a:spcPts val="300"/>
              </a:spcBef>
            </a:pPr>
            <a:endParaRPr lang="en-US" sz="2000" b="0" dirty="0" smtClean="0"/>
          </a:p>
          <a:p>
            <a:pPr>
              <a:spcBef>
                <a:spcPts val="300"/>
              </a:spcBef>
            </a:pPr>
            <a:r>
              <a:rPr lang="en-US" sz="2000" b="0" dirty="0" smtClean="0"/>
              <a:t>Catalyst for digital artifact exchange</a:t>
            </a:r>
          </a:p>
        </p:txBody>
      </p:sp>
      <p:pic>
        <p:nvPicPr>
          <p:cNvPr id="51" name="Picture 2" descr="Image result for Application Programming Inter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231" y="5251929"/>
            <a:ext cx="1943935" cy="10712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2" name="Picture 6" descr="Image result for SysML log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9085" y="1873298"/>
            <a:ext cx="2069064" cy="122428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5"/>
          <a:stretch>
            <a:fillRect/>
          </a:stretch>
        </p:blipFill>
        <p:spPr>
          <a:xfrm>
            <a:off x="7114364" y="2050703"/>
            <a:ext cx="1470816" cy="6503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56" name="Group 55"/>
          <p:cNvGrpSpPr/>
          <p:nvPr/>
        </p:nvGrpSpPr>
        <p:grpSpPr>
          <a:xfrm>
            <a:off x="3527943" y="3186528"/>
            <a:ext cx="2100095" cy="1721224"/>
            <a:chOff x="5069425" y="3300696"/>
            <a:chExt cx="2477211" cy="2252132"/>
          </a:xfrm>
        </p:grpSpPr>
        <p:pic>
          <p:nvPicPr>
            <p:cNvPr id="57" name="Picture 4" descr="Image result for databa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8566" y="3300696"/>
              <a:ext cx="2121587" cy="1436491"/>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a:xfrm>
              <a:off x="5069425" y="4553433"/>
              <a:ext cx="2477211" cy="999395"/>
            </a:xfrm>
            <a:prstGeom prst="rect">
              <a:avLst/>
            </a:prstGeom>
            <a:noFill/>
          </p:spPr>
          <p:txBody>
            <a:bodyPr wrap="square" lIns="91440" tIns="45720" rIns="91440" bIns="45720">
              <a:spAutoFit/>
            </a:bodyPr>
            <a:lstStyle/>
            <a:p>
              <a:pPr algn="ctr"/>
              <a:r>
                <a:rPr lang="en-US"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Query Languages</a:t>
              </a:r>
              <a:endPar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pSp>
      <p:sp>
        <p:nvSpPr>
          <p:cNvPr id="64" name="Rectangle 63"/>
          <p:cNvSpPr/>
          <p:nvPr/>
        </p:nvSpPr>
        <p:spPr>
          <a:xfrm>
            <a:off x="5753465" y="4531326"/>
            <a:ext cx="3320817" cy="584775"/>
          </a:xfrm>
          <a:prstGeom prst="rect">
            <a:avLst/>
          </a:prstGeom>
          <a:noFill/>
        </p:spPr>
        <p:txBody>
          <a:bodyPr wrap="square" lIns="91440" tIns="45720" rIns="91440" bIns="45720">
            <a:spAutoFit/>
          </a:bodyPr>
          <a:lstStyle/>
          <a:p>
            <a:pPr algn="ct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User Experience Design (UXD) / User Interface Design (UID)</a:t>
            </a:r>
            <a:endPar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7" name="Rectangle 6"/>
          <p:cNvSpPr/>
          <p:nvPr/>
        </p:nvSpPr>
        <p:spPr>
          <a:xfrm>
            <a:off x="4179085" y="1452233"/>
            <a:ext cx="4774980" cy="369332"/>
          </a:xfrm>
          <a:prstGeom prst="rect">
            <a:avLst/>
          </a:prstGeom>
        </p:spPr>
        <p:txBody>
          <a:bodyPr wrap="square">
            <a:spAutoFit/>
          </a:bodyPr>
          <a:lstStyle/>
          <a:p>
            <a:pPr algn="ctr"/>
            <a:r>
              <a:rPr lang="en-US" b="1" dirty="0" smtClean="0">
                <a:solidFill>
                  <a:schemeClr val="accent6">
                    <a:lumMod val="75000"/>
                  </a:schemeClr>
                </a:solidFill>
                <a:effectLst>
                  <a:outerShdw blurRad="38100" dist="38100" dir="2700000" algn="tl">
                    <a:srgbClr val="000000">
                      <a:alpha val="43137"/>
                    </a:srgbClr>
                  </a:outerShdw>
                </a:effectLst>
                <a:latin typeface="Franklin Gothic Book" panose="020B0503020102020204" pitchFamily="34" charset="0"/>
              </a:rPr>
              <a:t>Examples Digital Viewpoint Conventions</a:t>
            </a:r>
            <a:endParaRPr lang="en-US" b="1" dirty="0">
              <a:latin typeface="Franklin Gothic Book" panose="020B0503020102020204" pitchFamily="34" charset="0"/>
            </a:endParaRPr>
          </a:p>
        </p:txBody>
      </p:sp>
      <p:pic>
        <p:nvPicPr>
          <p:cNvPr id="4" name="Picture 3"/>
          <p:cNvPicPr>
            <a:picLocks noChangeAspect="1"/>
          </p:cNvPicPr>
          <p:nvPr/>
        </p:nvPicPr>
        <p:blipFill>
          <a:blip r:embed="rId7"/>
          <a:stretch>
            <a:fillRect/>
          </a:stretch>
        </p:blipFill>
        <p:spPr>
          <a:xfrm>
            <a:off x="6700980" y="5085114"/>
            <a:ext cx="1164300" cy="1238039"/>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8387" y="3151092"/>
            <a:ext cx="2307478" cy="1384487"/>
          </a:xfrm>
          <a:prstGeom prst="rect">
            <a:avLst/>
          </a:prstGeom>
        </p:spPr>
      </p:pic>
    </p:spTree>
    <p:extLst>
      <p:ext uri="{BB962C8B-B14F-4D97-AF65-F5344CB8AC3E}">
        <p14:creationId xmlns:p14="http://schemas.microsoft.com/office/powerpoint/2010/main" val="161019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oject Connect 110510">
  <a:themeElements>
    <a:clrScheme name="Custom 9">
      <a:dk1>
        <a:sysClr val="windowText" lastClr="000000"/>
      </a:dk1>
      <a:lt1>
        <a:sysClr val="window" lastClr="FFFFFF"/>
      </a:lt1>
      <a:dk2>
        <a:srgbClr val="01999A"/>
      </a:dk2>
      <a:lt2>
        <a:srgbClr val="F2F2F2"/>
      </a:lt2>
      <a:accent1>
        <a:srgbClr val="01999A"/>
      </a:accent1>
      <a:accent2>
        <a:srgbClr val="E36E25"/>
      </a:accent2>
      <a:accent3>
        <a:srgbClr val="9CBB59"/>
      </a:accent3>
      <a:accent4>
        <a:srgbClr val="6F1513"/>
      </a:accent4>
      <a:accent5>
        <a:srgbClr val="016363"/>
      </a:accent5>
      <a:accent6>
        <a:srgbClr val="4B5C26"/>
      </a:accent6>
      <a:hlink>
        <a:srgbClr val="6F1513"/>
      </a:hlink>
      <a:folHlink>
        <a:srgbClr val="6F151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oject Connect 110510">
  <a:themeElements>
    <a:clrScheme name="Custom 9">
      <a:dk1>
        <a:sysClr val="windowText" lastClr="000000"/>
      </a:dk1>
      <a:lt1>
        <a:sysClr val="window" lastClr="FFFFFF"/>
      </a:lt1>
      <a:dk2>
        <a:srgbClr val="01999A"/>
      </a:dk2>
      <a:lt2>
        <a:srgbClr val="F2F2F2"/>
      </a:lt2>
      <a:accent1>
        <a:srgbClr val="01999A"/>
      </a:accent1>
      <a:accent2>
        <a:srgbClr val="E36E25"/>
      </a:accent2>
      <a:accent3>
        <a:srgbClr val="9CBB59"/>
      </a:accent3>
      <a:accent4>
        <a:srgbClr val="6F1513"/>
      </a:accent4>
      <a:accent5>
        <a:srgbClr val="016363"/>
      </a:accent5>
      <a:accent6>
        <a:srgbClr val="4B5C26"/>
      </a:accent6>
      <a:hlink>
        <a:srgbClr val="6F1513"/>
      </a:hlink>
      <a:folHlink>
        <a:srgbClr val="6F151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40B4EA887A9C44B2AAC3D954B8FE11" ma:contentTypeVersion="0" ma:contentTypeDescription="Create a new document." ma:contentTypeScope="" ma:versionID="5cc2b4ac6577196eef3004271a00ba1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6FDB78-949C-4A13-89F1-184F625236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0660446-71E2-4A0C-86A0-7DB22EF55F72}">
  <ds:schemaRefs>
    <ds:schemaRef ds:uri="http://schemas.microsoft.com/sharepoint/v3/contenttype/forms"/>
  </ds:schemaRefs>
</ds:datastoreItem>
</file>

<file path=customXml/itemProps3.xml><?xml version="1.0" encoding="utf-8"?>
<ds:datastoreItem xmlns:ds="http://schemas.openxmlformats.org/officeDocument/2006/customXml" ds:itemID="{36192B5C-A3BB-4F22-8F1A-6DA453642CF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Barr New Format.potx</Template>
  <TotalTime>46216</TotalTime>
  <Words>1609</Words>
  <Application>Microsoft Office PowerPoint</Application>
  <PresentationFormat>On-screen Show (4:3)</PresentationFormat>
  <Paragraphs>272</Paragraphs>
  <Slides>15</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Arial Narrow</vt:lpstr>
      <vt:lpstr>Calibri</vt:lpstr>
      <vt:lpstr>Franklin Gothic Book</vt:lpstr>
      <vt:lpstr>Franklin Gothic Medium</vt:lpstr>
      <vt:lpstr>Franklin Gothic Medium Cond</vt:lpstr>
      <vt:lpstr>Tahoma</vt:lpstr>
      <vt:lpstr>Times New Roman</vt:lpstr>
      <vt:lpstr>Wingdings</vt:lpstr>
      <vt:lpstr>Project Connect 110510</vt:lpstr>
      <vt:lpstr>2_Project Connect 110510</vt:lpstr>
      <vt:lpstr>2018  Military Operations Research Society (MORS) Emerging Techniques Forum (ETF)</vt:lpstr>
      <vt:lpstr> Abstract</vt:lpstr>
      <vt:lpstr>The Challenge</vt:lpstr>
      <vt:lpstr>The Digital Exchange Context Crossing the Buyer-Seller-User Boundaries</vt:lpstr>
      <vt:lpstr>Problem Statement: Digital Artifact Conversion Occurs</vt:lpstr>
      <vt:lpstr>A Conceptual Approach</vt:lpstr>
      <vt:lpstr>The Computer-Aided Conversion: From Digital Artifact to Stakeholder Wisdom </vt:lpstr>
      <vt:lpstr>PowerPoint Presentation</vt:lpstr>
      <vt:lpstr>Converting Digital Artifacts to Digital Views Digital Viewpoint</vt:lpstr>
      <vt:lpstr>Converting Digital Views to Stakeholder Wisdom The Digital View</vt:lpstr>
      <vt:lpstr>The Payoff </vt:lpstr>
      <vt:lpstr>Opportunity Statement: Automated, Synchronized, &amp; Interactive Digital Artifacts</vt:lpstr>
      <vt:lpstr>How You Can Help: Digital Engineering Information Exchange Working Group (DEIX WG)</vt:lpstr>
      <vt:lpstr>DoD Research and Engineering Enterprise Solving Problems Today – Designing Solutions for Tomorrow</vt:lpstr>
      <vt:lpstr>For Additional Information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Piedmont Healthcare</dc:title>
  <dc:creator>Robin</dc:creator>
  <cp:lastModifiedBy>Coleman, John H III CTR (US)</cp:lastModifiedBy>
  <cp:revision>2987</cp:revision>
  <cp:lastPrinted>2016-09-02T20:08:40Z</cp:lastPrinted>
  <dcterms:created xsi:type="dcterms:W3CDTF">2010-03-12T16:54:07Z</dcterms:created>
  <dcterms:modified xsi:type="dcterms:W3CDTF">2018-11-30T14:58:42Z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0x0101001A40B4EA887A9C44B2AAC3D954B8FE11</vt:lpwstr>
  </property>
</Properties>
</file>