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sldIdLst>
    <p:sldId id="376" r:id="rId5"/>
    <p:sldId id="391" r:id="rId6"/>
    <p:sldId id="392" r:id="rId7"/>
    <p:sldId id="428" r:id="rId8"/>
    <p:sldId id="377" r:id="rId9"/>
    <p:sldId id="386" r:id="rId10"/>
    <p:sldId id="388" r:id="rId11"/>
    <p:sldId id="390" r:id="rId12"/>
    <p:sldId id="389" r:id="rId13"/>
    <p:sldId id="422" r:id="rId14"/>
    <p:sldId id="393" r:id="rId15"/>
    <p:sldId id="411" r:id="rId16"/>
    <p:sldId id="403" r:id="rId17"/>
    <p:sldId id="412" r:id="rId18"/>
    <p:sldId id="398" r:id="rId19"/>
    <p:sldId id="399" r:id="rId20"/>
    <p:sldId id="400" r:id="rId21"/>
    <p:sldId id="401" r:id="rId22"/>
    <p:sldId id="402" r:id="rId23"/>
    <p:sldId id="394" r:id="rId24"/>
    <p:sldId id="383" r:id="rId25"/>
    <p:sldId id="419" r:id="rId26"/>
    <p:sldId id="395" r:id="rId27"/>
    <p:sldId id="384" r:id="rId28"/>
    <p:sldId id="420" r:id="rId29"/>
    <p:sldId id="421" r:id="rId30"/>
    <p:sldId id="423" r:id="rId31"/>
    <p:sldId id="396" r:id="rId32"/>
    <p:sldId id="382" r:id="rId33"/>
    <p:sldId id="378" r:id="rId34"/>
    <p:sldId id="379" r:id="rId35"/>
    <p:sldId id="380" r:id="rId36"/>
    <p:sldId id="425" r:id="rId37"/>
    <p:sldId id="427" r:id="rId38"/>
    <p:sldId id="426" r:id="rId39"/>
    <p:sldId id="424" r:id="rId40"/>
    <p:sldId id="404" r:id="rId41"/>
    <p:sldId id="405" r:id="rId42"/>
    <p:sldId id="406" r:id="rId43"/>
    <p:sldId id="407" r:id="rId44"/>
    <p:sldId id="408" r:id="rId45"/>
    <p:sldId id="409" r:id="rId46"/>
    <p:sldId id="410" r:id="rId47"/>
    <p:sldId id="414" r:id="rId48"/>
    <p:sldId id="415" r:id="rId49"/>
    <p:sldId id="417" r:id="rId50"/>
    <p:sldId id="418" r:id="rId51"/>
  </p:sldIdLst>
  <p:sldSz cx="12192000" cy="6858000"/>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man, John H III CTR (US)" initials="CJHIC(" lastIdx="8" clrIdx="0">
    <p:extLst>
      <p:ext uri="{19B8F6BF-5375-455C-9EA6-DF929625EA0E}">
        <p15:presenceInfo xmlns:p15="http://schemas.microsoft.com/office/powerpoint/2012/main" userId="S-1-5-21-412667653-668731278-4213794525-3234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2A"/>
    <a:srgbClr val="007033"/>
    <a:srgbClr val="680000"/>
    <a:srgbClr val="BAE18F"/>
    <a:srgbClr val="DDF0C8"/>
    <a:srgbClr val="FFF9E7"/>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3502" autoAdjust="0"/>
  </p:normalViewPr>
  <p:slideViewPr>
    <p:cSldViewPr snapToObjects="1">
      <p:cViewPr varScale="1">
        <p:scale>
          <a:sx n="66" d="100"/>
          <a:sy n="66" d="100"/>
        </p:scale>
        <p:origin x="812" y="32"/>
      </p:cViewPr>
      <p:guideLst>
        <p:guide orient="horz" pos="2160"/>
        <p:guide pos="3840"/>
      </p:guideLst>
    </p:cSldViewPr>
  </p:slideViewPr>
  <p:outlineViewPr>
    <p:cViewPr>
      <p:scale>
        <a:sx n="33" d="100"/>
        <a:sy n="33" d="100"/>
      </p:scale>
      <p:origin x="0" y="-6207"/>
    </p:cViewPr>
  </p:outlineViewPr>
  <p:notesTextViewPr>
    <p:cViewPr>
      <p:scale>
        <a:sx n="150" d="100"/>
        <a:sy n="150" d="100"/>
      </p:scale>
      <p:origin x="0" y="0"/>
    </p:cViewPr>
  </p:notesTextViewPr>
  <p:sorterViewPr>
    <p:cViewPr>
      <p:scale>
        <a:sx n="140" d="100"/>
        <a:sy n="140" d="100"/>
      </p:scale>
      <p:origin x="0" y="0"/>
    </p:cViewPr>
  </p:sorterViewPr>
  <p:notesViewPr>
    <p:cSldViewPr snapToObjects="1">
      <p:cViewPr varScale="1">
        <p:scale>
          <a:sx n="74" d="100"/>
          <a:sy n="74" d="100"/>
        </p:scale>
        <p:origin x="208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Hambrick" userId="3592083f490670ea" providerId="LiveId" clId="{D3E372BB-C4F1-4139-A52E-F771B2EFCA9C}"/>
    <pc:docChg chg="undo custSel addSld delSld modSld delMainMaster">
      <pc:chgData name="Tamara Hambrick" userId="3592083f490670ea" providerId="LiveId" clId="{D3E372BB-C4F1-4139-A52E-F771B2EFCA9C}" dt="2019-01-28T16:55:52.533" v="3070" actId="20577"/>
      <pc:docMkLst>
        <pc:docMk/>
      </pc:docMkLst>
      <pc:sldChg chg="delSp modSp">
        <pc:chgData name="Tamara Hambrick" userId="3592083f490670ea" providerId="LiveId" clId="{D3E372BB-C4F1-4139-A52E-F771B2EFCA9C}" dt="2019-01-28T16:55:52.533" v="3070" actId="20577"/>
        <pc:sldMkLst>
          <pc:docMk/>
          <pc:sldMk cId="1871437883" sldId="257"/>
        </pc:sldMkLst>
        <pc:spChg chg="mod">
          <ac:chgData name="Tamara Hambrick" userId="3592083f490670ea" providerId="LiveId" clId="{D3E372BB-C4F1-4139-A52E-F771B2EFCA9C}" dt="2019-01-28T16:55:52.533" v="3070" actId="20577"/>
          <ac:spMkLst>
            <pc:docMk/>
            <pc:sldMk cId="1871437883" sldId="257"/>
            <ac:spMk id="2" creationId="{00000000-0000-0000-0000-000000000000}"/>
          </ac:spMkLst>
        </pc:spChg>
        <pc:spChg chg="del">
          <ac:chgData name="Tamara Hambrick" userId="3592083f490670ea" providerId="LiveId" clId="{D3E372BB-C4F1-4139-A52E-F771B2EFCA9C}" dt="2019-01-28T16:49:11.007" v="2777" actId="478"/>
          <ac:spMkLst>
            <pc:docMk/>
            <pc:sldMk cId="1871437883" sldId="257"/>
            <ac:spMk id="14" creationId="{2E9AA023-130E-4C1F-AF00-3E65BB2F9F4A}"/>
          </ac:spMkLst>
        </pc:spChg>
      </pc:sldChg>
      <pc:sldChg chg="del">
        <pc:chgData name="Tamara Hambrick" userId="3592083f490670ea" providerId="LiveId" clId="{D3E372BB-C4F1-4139-A52E-F771B2EFCA9C}" dt="2019-01-28T03:22:01.981" v="1595" actId="2696"/>
        <pc:sldMkLst>
          <pc:docMk/>
          <pc:sldMk cId="1935223717" sldId="270"/>
        </pc:sldMkLst>
      </pc:sldChg>
      <pc:sldChg chg="del">
        <pc:chgData name="Tamara Hambrick" userId="3592083f490670ea" providerId="LiveId" clId="{D3E372BB-C4F1-4139-A52E-F771B2EFCA9C}" dt="2019-01-28T03:22:16.978" v="1607" actId="2696"/>
        <pc:sldMkLst>
          <pc:docMk/>
          <pc:sldMk cId="1287836076" sldId="308"/>
        </pc:sldMkLst>
      </pc:sldChg>
      <pc:sldChg chg="del">
        <pc:chgData name="Tamara Hambrick" userId="3592083f490670ea" providerId="LiveId" clId="{D3E372BB-C4F1-4139-A52E-F771B2EFCA9C}" dt="2019-01-28T03:22:14.928" v="1605" actId="2696"/>
        <pc:sldMkLst>
          <pc:docMk/>
          <pc:sldMk cId="2669693759" sldId="320"/>
        </pc:sldMkLst>
      </pc:sldChg>
      <pc:sldChg chg="del">
        <pc:chgData name="Tamara Hambrick" userId="3592083f490670ea" providerId="LiveId" clId="{D3E372BB-C4F1-4139-A52E-F771B2EFCA9C}" dt="2019-01-28T03:22:16.176" v="1606" actId="2696"/>
        <pc:sldMkLst>
          <pc:docMk/>
          <pc:sldMk cId="1804664380" sldId="321"/>
        </pc:sldMkLst>
      </pc:sldChg>
      <pc:sldChg chg="modSp">
        <pc:chgData name="Tamara Hambrick" userId="3592083f490670ea" providerId="LiveId" clId="{D3E372BB-C4F1-4139-A52E-F771B2EFCA9C}" dt="2019-01-28T16:54:09.683" v="3028" actId="1076"/>
        <pc:sldMkLst>
          <pc:docMk/>
          <pc:sldMk cId="1791511650" sldId="330"/>
        </pc:sldMkLst>
        <pc:spChg chg="mod">
          <ac:chgData name="Tamara Hambrick" userId="3592083f490670ea" providerId="LiveId" clId="{D3E372BB-C4F1-4139-A52E-F771B2EFCA9C}" dt="2019-01-28T16:54:06.248" v="3027" actId="1076"/>
          <ac:spMkLst>
            <pc:docMk/>
            <pc:sldMk cId="1791511650" sldId="330"/>
            <ac:spMk id="6" creationId="{00000000-0000-0000-0000-000000000000}"/>
          </ac:spMkLst>
        </pc:spChg>
        <pc:spChg chg="mod">
          <ac:chgData name="Tamara Hambrick" userId="3592083f490670ea" providerId="LiveId" clId="{D3E372BB-C4F1-4139-A52E-F771B2EFCA9C}" dt="2019-01-28T15:56:32.705" v="1705" actId="20577"/>
          <ac:spMkLst>
            <pc:docMk/>
            <pc:sldMk cId="1791511650" sldId="330"/>
            <ac:spMk id="8" creationId="{00000000-0000-0000-0000-000000000000}"/>
          </ac:spMkLst>
        </pc:spChg>
        <pc:picChg chg="mod">
          <ac:chgData name="Tamara Hambrick" userId="3592083f490670ea" providerId="LiveId" clId="{D3E372BB-C4F1-4139-A52E-F771B2EFCA9C}" dt="2019-01-28T16:54:09.683" v="3028" actId="1076"/>
          <ac:picMkLst>
            <pc:docMk/>
            <pc:sldMk cId="1791511650" sldId="330"/>
            <ac:picMk id="4" creationId="{00000000-0000-0000-0000-000000000000}"/>
          </ac:picMkLst>
        </pc:picChg>
      </pc:sldChg>
      <pc:sldChg chg="del">
        <pc:chgData name="Tamara Hambrick" userId="3592083f490670ea" providerId="LiveId" clId="{D3E372BB-C4F1-4139-A52E-F771B2EFCA9C}" dt="2019-01-28T03:22:03.600" v="1596" actId="2696"/>
        <pc:sldMkLst>
          <pc:docMk/>
          <pc:sldMk cId="2123091800" sldId="354"/>
        </pc:sldMkLst>
      </pc:sldChg>
      <pc:sldChg chg="modSp">
        <pc:chgData name="Tamara Hambrick" userId="3592083f490670ea" providerId="LiveId" clId="{D3E372BB-C4F1-4139-A52E-F771B2EFCA9C}" dt="2019-01-28T16:55:16.982" v="3057" actId="207"/>
        <pc:sldMkLst>
          <pc:docMk/>
          <pc:sldMk cId="1285732126" sldId="355"/>
        </pc:sldMkLst>
        <pc:spChg chg="mod">
          <ac:chgData name="Tamara Hambrick" userId="3592083f490670ea" providerId="LiveId" clId="{D3E372BB-C4F1-4139-A52E-F771B2EFCA9C}" dt="2019-01-28T16:55:16.982" v="3057" actId="207"/>
          <ac:spMkLst>
            <pc:docMk/>
            <pc:sldMk cId="1285732126" sldId="355"/>
            <ac:spMk id="10242" creationId="{00000000-0000-0000-0000-000000000000}"/>
          </ac:spMkLst>
        </pc:spChg>
      </pc:sldChg>
      <pc:sldChg chg="del">
        <pc:chgData name="Tamara Hambrick" userId="3592083f490670ea" providerId="LiveId" clId="{D3E372BB-C4F1-4139-A52E-F771B2EFCA9C}" dt="2019-01-28T03:22:04.273" v="1597" actId="2696"/>
        <pc:sldMkLst>
          <pc:docMk/>
          <pc:sldMk cId="2301944120" sldId="357"/>
        </pc:sldMkLst>
      </pc:sldChg>
      <pc:sldChg chg="del">
        <pc:chgData name="Tamara Hambrick" userId="3592083f490670ea" providerId="LiveId" clId="{D3E372BB-C4F1-4139-A52E-F771B2EFCA9C}" dt="2019-01-28T03:05:42.883" v="1233" actId="2696"/>
        <pc:sldMkLst>
          <pc:docMk/>
          <pc:sldMk cId="1057391963" sldId="358"/>
        </pc:sldMkLst>
      </pc:sldChg>
      <pc:sldChg chg="del">
        <pc:chgData name="Tamara Hambrick" userId="3592083f490670ea" providerId="LiveId" clId="{D3E372BB-C4F1-4139-A52E-F771B2EFCA9C}" dt="2019-01-28T03:21:53.143" v="1594" actId="2696"/>
        <pc:sldMkLst>
          <pc:docMk/>
          <pc:sldMk cId="686416172" sldId="359"/>
        </pc:sldMkLst>
      </pc:sldChg>
      <pc:sldChg chg="addSp delSp modSp">
        <pc:chgData name="Tamara Hambrick" userId="3592083f490670ea" providerId="LiveId" clId="{D3E372BB-C4F1-4139-A52E-F771B2EFCA9C}" dt="2019-01-28T03:23:26.591" v="1670" actId="6549"/>
        <pc:sldMkLst>
          <pc:docMk/>
          <pc:sldMk cId="2442069628" sldId="360"/>
        </pc:sldMkLst>
        <pc:spChg chg="mod">
          <ac:chgData name="Tamara Hambrick" userId="3592083f490670ea" providerId="LiveId" clId="{D3E372BB-C4F1-4139-A52E-F771B2EFCA9C}" dt="2019-01-28T03:15:33.234" v="1432" actId="6549"/>
          <ac:spMkLst>
            <pc:docMk/>
            <pc:sldMk cId="2442069628" sldId="360"/>
            <ac:spMk id="383" creationId="{6F20EFE7-D9BD-49AF-99BC-3E4C673E898A}"/>
          </ac:spMkLst>
        </pc:spChg>
        <pc:spChg chg="del mod">
          <ac:chgData name="Tamara Hambrick" userId="3592083f490670ea" providerId="LiveId" clId="{D3E372BB-C4F1-4139-A52E-F771B2EFCA9C}" dt="2019-01-28T03:13:23.287" v="1338" actId="478"/>
          <ac:spMkLst>
            <pc:docMk/>
            <pc:sldMk cId="2442069628" sldId="360"/>
            <ac:spMk id="392" creationId="{1D5A50F7-7D38-440C-937C-101E181901D9}"/>
          </ac:spMkLst>
        </pc:spChg>
        <pc:spChg chg="del mod">
          <ac:chgData name="Tamara Hambrick" userId="3592083f490670ea" providerId="LiveId" clId="{D3E372BB-C4F1-4139-A52E-F771B2EFCA9C}" dt="2019-01-28T03:23:11.882" v="1655" actId="478"/>
          <ac:spMkLst>
            <pc:docMk/>
            <pc:sldMk cId="2442069628" sldId="360"/>
            <ac:spMk id="393" creationId="{A5FC4954-FD3B-4B6A-9549-B8FF47B17448}"/>
          </ac:spMkLst>
        </pc:spChg>
        <pc:spChg chg="del">
          <ac:chgData name="Tamara Hambrick" userId="3592083f490670ea" providerId="LiveId" clId="{D3E372BB-C4F1-4139-A52E-F771B2EFCA9C}" dt="2019-01-28T03:23:13.760" v="1656" actId="478"/>
          <ac:spMkLst>
            <pc:docMk/>
            <pc:sldMk cId="2442069628" sldId="360"/>
            <ac:spMk id="394" creationId="{B80727C5-0B6B-46A1-AF18-A2F9C5EAB9F5}"/>
          </ac:spMkLst>
        </pc:spChg>
        <pc:spChg chg="del mod">
          <ac:chgData name="Tamara Hambrick" userId="3592083f490670ea" providerId="LiveId" clId="{D3E372BB-C4F1-4139-A52E-F771B2EFCA9C}" dt="2019-01-28T02:43:02.691" v="72" actId="478"/>
          <ac:spMkLst>
            <pc:docMk/>
            <pc:sldMk cId="2442069628" sldId="360"/>
            <ac:spMk id="395" creationId="{6644763B-BF93-46A9-ADC5-728CC582CF60}"/>
          </ac:spMkLst>
        </pc:spChg>
        <pc:spChg chg="del">
          <ac:chgData name="Tamara Hambrick" userId="3592083f490670ea" providerId="LiveId" clId="{D3E372BB-C4F1-4139-A52E-F771B2EFCA9C}" dt="2019-01-28T02:43:08.771" v="74" actId="478"/>
          <ac:spMkLst>
            <pc:docMk/>
            <pc:sldMk cId="2442069628" sldId="360"/>
            <ac:spMk id="396" creationId="{E89B5CCD-39ED-4179-A5DC-9DC9EF03DD36}"/>
          </ac:spMkLst>
        </pc:spChg>
        <pc:spChg chg="del mod">
          <ac:chgData name="Tamara Hambrick" userId="3592083f490670ea" providerId="LiveId" clId="{D3E372BB-C4F1-4139-A52E-F771B2EFCA9C}" dt="2019-01-28T02:42:52.540" v="69" actId="478"/>
          <ac:spMkLst>
            <pc:docMk/>
            <pc:sldMk cId="2442069628" sldId="360"/>
            <ac:spMk id="447" creationId="{DCD1EB7A-8EE3-4BBB-9AC8-3C1A82FBEFB1}"/>
          </ac:spMkLst>
        </pc:spChg>
        <pc:spChg chg="add del mod">
          <ac:chgData name="Tamara Hambrick" userId="3592083f490670ea" providerId="LiveId" clId="{D3E372BB-C4F1-4139-A52E-F771B2EFCA9C}" dt="2019-01-28T02:42:54.343" v="70" actId="478"/>
          <ac:spMkLst>
            <pc:docMk/>
            <pc:sldMk cId="2442069628" sldId="360"/>
            <ac:spMk id="450" creationId="{206CC3DF-36B4-4183-8244-345AA9C757D4}"/>
          </ac:spMkLst>
        </pc:spChg>
        <pc:spChg chg="add mod">
          <ac:chgData name="Tamara Hambrick" userId="3592083f490670ea" providerId="LiveId" clId="{D3E372BB-C4F1-4139-A52E-F771B2EFCA9C}" dt="2019-01-28T03:14:33.897" v="1394" actId="1076"/>
          <ac:spMkLst>
            <pc:docMk/>
            <pc:sldMk cId="2442069628" sldId="360"/>
            <ac:spMk id="451" creationId="{DC39B2A5-6C7E-409C-A1B4-80B7E0F5D41D}"/>
          </ac:spMkLst>
        </pc:spChg>
        <pc:spChg chg="add del mod">
          <ac:chgData name="Tamara Hambrick" userId="3592083f490670ea" providerId="LiveId" clId="{D3E372BB-C4F1-4139-A52E-F771B2EFCA9C}" dt="2019-01-28T03:13:28.392" v="1340" actId="478"/>
          <ac:spMkLst>
            <pc:docMk/>
            <pc:sldMk cId="2442069628" sldId="360"/>
            <ac:spMk id="452" creationId="{0BCA2221-CD73-4144-B7A4-A7248366EF0A}"/>
          </ac:spMkLst>
        </pc:spChg>
        <pc:spChg chg="add mod">
          <ac:chgData name="Tamara Hambrick" userId="3592083f490670ea" providerId="LiveId" clId="{D3E372BB-C4F1-4139-A52E-F771B2EFCA9C}" dt="2019-01-28T03:14:38.087" v="1395" actId="115"/>
          <ac:spMkLst>
            <pc:docMk/>
            <pc:sldMk cId="2442069628" sldId="360"/>
            <ac:spMk id="453" creationId="{9ECE72AB-E359-4B3D-BBE4-7A6BC5CA691D}"/>
          </ac:spMkLst>
        </pc:spChg>
        <pc:spChg chg="add mod">
          <ac:chgData name="Tamara Hambrick" userId="3592083f490670ea" providerId="LiveId" clId="{D3E372BB-C4F1-4139-A52E-F771B2EFCA9C}" dt="2019-01-28T03:22:57.135" v="1652" actId="1076"/>
          <ac:spMkLst>
            <pc:docMk/>
            <pc:sldMk cId="2442069628" sldId="360"/>
            <ac:spMk id="454" creationId="{43B2B646-B1C7-4141-AFFF-4A88789D9C41}"/>
          </ac:spMkLst>
        </pc:spChg>
        <pc:spChg chg="add mod">
          <ac:chgData name="Tamara Hambrick" userId="3592083f490670ea" providerId="LiveId" clId="{D3E372BB-C4F1-4139-A52E-F771B2EFCA9C}" dt="2019-01-28T03:23:26.591" v="1670" actId="6549"/>
          <ac:spMkLst>
            <pc:docMk/>
            <pc:sldMk cId="2442069628" sldId="360"/>
            <ac:spMk id="455" creationId="{145CF00E-D44D-4E58-A116-497631E9DE14}"/>
          </ac:spMkLst>
        </pc:spChg>
      </pc:sldChg>
      <pc:sldChg chg="addSp modSp">
        <pc:chgData name="Tamara Hambrick" userId="3592083f490670ea" providerId="LiveId" clId="{D3E372BB-C4F1-4139-A52E-F771B2EFCA9C}" dt="2019-01-28T02:46:12.624" v="120" actId="14100"/>
        <pc:sldMkLst>
          <pc:docMk/>
          <pc:sldMk cId="3431037391" sldId="361"/>
        </pc:sldMkLst>
        <pc:spChg chg="mod">
          <ac:chgData name="Tamara Hambrick" userId="3592083f490670ea" providerId="LiveId" clId="{D3E372BB-C4F1-4139-A52E-F771B2EFCA9C}" dt="2019-01-28T02:45:39.468" v="86" actId="1076"/>
          <ac:spMkLst>
            <pc:docMk/>
            <pc:sldMk cId="3431037391" sldId="361"/>
            <ac:spMk id="61" creationId="{F3C5F2E3-C82E-4B0C-97A5-10F0F8CFB1B4}"/>
          </ac:spMkLst>
        </pc:spChg>
        <pc:spChg chg="add mod">
          <ac:chgData name="Tamara Hambrick" userId="3592083f490670ea" providerId="LiveId" clId="{D3E372BB-C4F1-4139-A52E-F771B2EFCA9C}" dt="2019-01-28T02:46:12.624" v="120" actId="14100"/>
          <ac:spMkLst>
            <pc:docMk/>
            <pc:sldMk cId="3431037391" sldId="361"/>
            <ac:spMk id="74" creationId="{462DAD0B-68F3-418E-A5B6-FAE8C122AB53}"/>
          </ac:spMkLst>
        </pc:spChg>
      </pc:sldChg>
      <pc:sldChg chg="addSp delSp modSp">
        <pc:chgData name="Tamara Hambrick" userId="3592083f490670ea" providerId="LiveId" clId="{D3E372BB-C4F1-4139-A52E-F771B2EFCA9C}" dt="2019-01-28T15:56:53.749" v="1706"/>
        <pc:sldMkLst>
          <pc:docMk/>
          <pc:sldMk cId="2407724135" sldId="362"/>
        </pc:sldMkLst>
        <pc:spChg chg="mod">
          <ac:chgData name="Tamara Hambrick" userId="3592083f490670ea" providerId="LiveId" clId="{D3E372BB-C4F1-4139-A52E-F771B2EFCA9C}" dt="2019-01-28T03:05:25.387" v="1232" actId="20577"/>
          <ac:spMkLst>
            <pc:docMk/>
            <pc:sldMk cId="2407724135" sldId="362"/>
            <ac:spMk id="2" creationId="{E827EF05-7EFE-4E43-A337-F564DF2B3B69}"/>
          </ac:spMkLst>
        </pc:spChg>
        <pc:spChg chg="del">
          <ac:chgData name="Tamara Hambrick" userId="3592083f490670ea" providerId="LiveId" clId="{D3E372BB-C4F1-4139-A52E-F771B2EFCA9C}" dt="2019-01-28T15:56:53.749" v="1706"/>
          <ac:spMkLst>
            <pc:docMk/>
            <pc:sldMk cId="2407724135" sldId="362"/>
            <ac:spMk id="5" creationId="{B2744460-17C4-413F-AA60-2A9FF84A9965}"/>
          </ac:spMkLst>
        </pc:spChg>
        <pc:spChg chg="add mod">
          <ac:chgData name="Tamara Hambrick" userId="3592083f490670ea" providerId="LiveId" clId="{D3E372BB-C4F1-4139-A52E-F771B2EFCA9C}" dt="2019-01-28T02:45:30.602" v="85" actId="1076"/>
          <ac:spMkLst>
            <pc:docMk/>
            <pc:sldMk cId="2407724135" sldId="362"/>
            <ac:spMk id="25" creationId="{F37043AC-E177-4C7C-984D-DE362559F5EA}"/>
          </ac:spMkLst>
        </pc:spChg>
        <pc:spChg chg="add mod">
          <ac:chgData name="Tamara Hambrick" userId="3592083f490670ea" providerId="LiveId" clId="{D3E372BB-C4F1-4139-A52E-F771B2EFCA9C}" dt="2019-01-28T02:50:53.415" v="148" actId="20577"/>
          <ac:spMkLst>
            <pc:docMk/>
            <pc:sldMk cId="2407724135" sldId="362"/>
            <ac:spMk id="27" creationId="{85F19BB5-C6C9-4E85-BCB2-13488D3C5C88}"/>
          </ac:spMkLst>
        </pc:spChg>
        <pc:spChg chg="add mod">
          <ac:chgData name="Tamara Hambrick" userId="3592083f490670ea" providerId="LiveId" clId="{D3E372BB-C4F1-4139-A52E-F771B2EFCA9C}" dt="2019-01-28T02:50:06.454" v="140" actId="1076"/>
          <ac:spMkLst>
            <pc:docMk/>
            <pc:sldMk cId="2407724135" sldId="362"/>
            <ac:spMk id="29" creationId="{354AD1C3-AD07-49B1-B238-8F4C4200F42D}"/>
          </ac:spMkLst>
        </pc:spChg>
        <pc:spChg chg="add mod">
          <ac:chgData name="Tamara Hambrick" userId="3592083f490670ea" providerId="LiveId" clId="{D3E372BB-C4F1-4139-A52E-F771B2EFCA9C}" dt="2019-01-28T02:51:14.652" v="156" actId="1076"/>
          <ac:spMkLst>
            <pc:docMk/>
            <pc:sldMk cId="2407724135" sldId="362"/>
            <ac:spMk id="34" creationId="{5F37AD72-6CBF-45B7-A733-D8BDA02A1664}"/>
          </ac:spMkLst>
        </pc:spChg>
        <pc:spChg chg="add mod">
          <ac:chgData name="Tamara Hambrick" userId="3592083f490670ea" providerId="LiveId" clId="{D3E372BB-C4F1-4139-A52E-F771B2EFCA9C}" dt="2019-01-28T02:51:01.292" v="152" actId="20577"/>
          <ac:spMkLst>
            <pc:docMk/>
            <pc:sldMk cId="2407724135" sldId="362"/>
            <ac:spMk id="35" creationId="{4521EFF1-FB6A-448E-B8FB-E2E3C291A8D5}"/>
          </ac:spMkLst>
        </pc:spChg>
        <pc:spChg chg="add mod">
          <ac:chgData name="Tamara Hambrick" userId="3592083f490670ea" providerId="LiveId" clId="{D3E372BB-C4F1-4139-A52E-F771B2EFCA9C}" dt="2019-01-28T02:59:57.303" v="1138" actId="20577"/>
          <ac:spMkLst>
            <pc:docMk/>
            <pc:sldMk cId="2407724135" sldId="362"/>
            <ac:spMk id="36" creationId="{65F51E6F-3FCC-4AB1-A85D-2CBAEE8FBCF6}"/>
          </ac:spMkLst>
        </pc:spChg>
        <pc:spChg chg="add mod">
          <ac:chgData name="Tamara Hambrick" userId="3592083f490670ea" providerId="LiveId" clId="{D3E372BB-C4F1-4139-A52E-F771B2EFCA9C}" dt="2019-01-28T03:04:55.258" v="1195" actId="14100"/>
          <ac:spMkLst>
            <pc:docMk/>
            <pc:sldMk cId="2407724135" sldId="362"/>
            <ac:spMk id="40" creationId="{EFBA5281-2E82-487C-951F-DE8100AE071C}"/>
          </ac:spMkLst>
        </pc:spChg>
        <pc:graphicFrameChg chg="modGraphic">
          <ac:chgData name="Tamara Hambrick" userId="3592083f490670ea" providerId="LiveId" clId="{D3E372BB-C4F1-4139-A52E-F771B2EFCA9C}" dt="2019-01-28T03:17:00.164" v="1544" actId="20577"/>
          <ac:graphicFrameMkLst>
            <pc:docMk/>
            <pc:sldMk cId="2407724135" sldId="362"/>
            <ac:graphicFrameMk id="16" creationId="{8BA1AA58-2003-4E3A-990A-14D58E6C9075}"/>
          </ac:graphicFrameMkLst>
        </pc:graphicFrameChg>
        <pc:picChg chg="add mod">
          <ac:chgData name="Tamara Hambrick" userId="3592083f490670ea" providerId="LiveId" clId="{D3E372BB-C4F1-4139-A52E-F771B2EFCA9C}" dt="2019-01-28T02:45:27.512" v="84" actId="1076"/>
          <ac:picMkLst>
            <pc:docMk/>
            <pc:sldMk cId="2407724135" sldId="362"/>
            <ac:picMk id="24" creationId="{A5B27B4E-784B-4850-890C-A66EF6D6CF7C}"/>
          </ac:picMkLst>
        </pc:picChg>
        <pc:picChg chg="add mod">
          <ac:chgData name="Tamara Hambrick" userId="3592083f490670ea" providerId="LiveId" clId="{D3E372BB-C4F1-4139-A52E-F771B2EFCA9C}" dt="2019-01-28T02:51:11.403" v="155" actId="1076"/>
          <ac:picMkLst>
            <pc:docMk/>
            <pc:sldMk cId="2407724135" sldId="362"/>
            <ac:picMk id="26" creationId="{BB8CCBCF-D2F1-40EC-95BB-60DDFE0BD68D}"/>
          </ac:picMkLst>
        </pc:picChg>
        <pc:picChg chg="add mod ord">
          <ac:chgData name="Tamara Hambrick" userId="3592083f490670ea" providerId="LiveId" clId="{D3E372BB-C4F1-4139-A52E-F771B2EFCA9C}" dt="2019-01-28T02:50:03.131" v="139" actId="166"/>
          <ac:picMkLst>
            <pc:docMk/>
            <pc:sldMk cId="2407724135" sldId="362"/>
            <ac:picMk id="28" creationId="{AD53BD2A-F327-4765-BA1D-75DBDBEC8B58}"/>
          </ac:picMkLst>
        </pc:picChg>
        <pc:picChg chg="add mod">
          <ac:chgData name="Tamara Hambrick" userId="3592083f490670ea" providerId="LiveId" clId="{D3E372BB-C4F1-4139-A52E-F771B2EFCA9C}" dt="2019-01-28T03:04:40.024" v="1184" actId="1076"/>
          <ac:picMkLst>
            <pc:docMk/>
            <pc:sldMk cId="2407724135" sldId="362"/>
            <ac:picMk id="39" creationId="{35900B93-3B86-4B1E-B09F-EFAD02CBF663}"/>
          </ac:picMkLst>
        </pc:picChg>
        <pc:cxnChg chg="mod">
          <ac:chgData name="Tamara Hambrick" userId="3592083f490670ea" providerId="LiveId" clId="{D3E372BB-C4F1-4139-A52E-F771B2EFCA9C}" dt="2019-01-28T02:51:07" v="153" actId="1076"/>
          <ac:cxnSpMkLst>
            <pc:docMk/>
            <pc:sldMk cId="2407724135" sldId="362"/>
            <ac:cxnSpMk id="17" creationId="{B55236AB-8EEB-4E67-A99E-13C6F0B4F550}"/>
          </ac:cxnSpMkLst>
        </pc:cxnChg>
        <pc:cxnChg chg="add mod">
          <ac:chgData name="Tamara Hambrick" userId="3592083f490670ea" providerId="LiveId" clId="{D3E372BB-C4F1-4139-A52E-F771B2EFCA9C}" dt="2019-01-28T02:43:30.039" v="77" actId="14100"/>
          <ac:cxnSpMkLst>
            <pc:docMk/>
            <pc:sldMk cId="2407724135" sldId="362"/>
            <ac:cxnSpMk id="20" creationId="{ACEB0D42-423F-4D6B-A762-24D3DE20E203}"/>
          </ac:cxnSpMkLst>
        </pc:cxnChg>
        <pc:cxnChg chg="add mod">
          <ac:chgData name="Tamara Hambrick" userId="3592083f490670ea" providerId="LiveId" clId="{D3E372BB-C4F1-4139-A52E-F771B2EFCA9C}" dt="2019-01-28T02:43:44.508" v="80" actId="14100"/>
          <ac:cxnSpMkLst>
            <pc:docMk/>
            <pc:sldMk cId="2407724135" sldId="362"/>
            <ac:cxnSpMk id="22" creationId="{DCEC869C-1D22-45FD-8204-3D9B651EBBE9}"/>
          </ac:cxnSpMkLst>
        </pc:cxnChg>
        <pc:cxnChg chg="add mod">
          <ac:chgData name="Tamara Hambrick" userId="3592083f490670ea" providerId="LiveId" clId="{D3E372BB-C4F1-4139-A52E-F771B2EFCA9C}" dt="2019-01-28T02:49:12.969" v="133" actId="208"/>
          <ac:cxnSpMkLst>
            <pc:docMk/>
            <pc:sldMk cId="2407724135" sldId="362"/>
            <ac:cxnSpMk id="30" creationId="{EF0EF321-BE53-4CE9-A45F-84B6A2057935}"/>
          </ac:cxnSpMkLst>
        </pc:cxnChg>
        <pc:cxnChg chg="add mod">
          <ac:chgData name="Tamara Hambrick" userId="3592083f490670ea" providerId="LiveId" clId="{D3E372BB-C4F1-4139-A52E-F771B2EFCA9C}" dt="2019-01-28T02:49:51.783" v="137" actId="14100"/>
          <ac:cxnSpMkLst>
            <pc:docMk/>
            <pc:sldMk cId="2407724135" sldId="362"/>
            <ac:cxnSpMk id="32" creationId="{F7632E6A-54BA-4B56-A511-5DB952D10E81}"/>
          </ac:cxnSpMkLst>
        </pc:cxnChg>
        <pc:cxnChg chg="add mod">
          <ac:chgData name="Tamara Hambrick" userId="3592083f490670ea" providerId="LiveId" clId="{D3E372BB-C4F1-4139-A52E-F771B2EFCA9C}" dt="2019-01-28T03:00:48.776" v="1182" actId="208"/>
          <ac:cxnSpMkLst>
            <pc:docMk/>
            <pc:sldMk cId="2407724135" sldId="362"/>
            <ac:cxnSpMk id="37" creationId="{FF585A62-97F3-4FA2-B9D4-253932406883}"/>
          </ac:cxnSpMkLst>
        </pc:cxnChg>
      </pc:sldChg>
      <pc:sldChg chg="addSp delSp modSp add">
        <pc:chgData name="Tamara Hambrick" userId="3592083f490670ea" providerId="LiveId" clId="{D3E372BB-C4F1-4139-A52E-F771B2EFCA9C}" dt="2019-01-28T15:32:50.628" v="1677" actId="14100"/>
        <pc:sldMkLst>
          <pc:docMk/>
          <pc:sldMk cId="3836953862" sldId="363"/>
        </pc:sldMkLst>
        <pc:spChg chg="mod">
          <ac:chgData name="Tamara Hambrick" userId="3592083f490670ea" providerId="LiveId" clId="{D3E372BB-C4F1-4139-A52E-F771B2EFCA9C}" dt="2019-01-28T03:19:29.330" v="1589" actId="20577"/>
          <ac:spMkLst>
            <pc:docMk/>
            <pc:sldMk cId="3836953862" sldId="363"/>
            <ac:spMk id="2" creationId="{96167AEA-CF0F-4F4E-9D21-76A68C6C2F21}"/>
          </ac:spMkLst>
        </pc:spChg>
        <pc:spChg chg="del">
          <ac:chgData name="Tamara Hambrick" userId="3592083f490670ea" providerId="LiveId" clId="{D3E372BB-C4F1-4139-A52E-F771B2EFCA9C}" dt="2019-01-28T03:19:32.772" v="1590" actId="478"/>
          <ac:spMkLst>
            <pc:docMk/>
            <pc:sldMk cId="3836953862" sldId="363"/>
            <ac:spMk id="3" creationId="{335A836B-CD72-42D8-B927-17F5D25B1306}"/>
          </ac:spMkLst>
        </pc:spChg>
        <pc:picChg chg="add mod">
          <ac:chgData name="Tamara Hambrick" userId="3592083f490670ea" providerId="LiveId" clId="{D3E372BB-C4F1-4139-A52E-F771B2EFCA9C}" dt="2019-01-28T15:32:50.628" v="1677" actId="14100"/>
          <ac:picMkLst>
            <pc:docMk/>
            <pc:sldMk cId="3836953862" sldId="363"/>
            <ac:picMk id="3" creationId="{A60793D3-7052-437F-9FF3-2D2CDDD42DD1}"/>
          </ac:picMkLst>
        </pc:picChg>
        <pc:picChg chg="add del mod">
          <ac:chgData name="Tamara Hambrick" userId="3592083f490670ea" providerId="LiveId" clId="{D3E372BB-C4F1-4139-A52E-F771B2EFCA9C}" dt="2019-01-28T15:32:37.626" v="1671" actId="478"/>
          <ac:picMkLst>
            <pc:docMk/>
            <pc:sldMk cId="3836953862" sldId="363"/>
            <ac:picMk id="6" creationId="{697E3252-C3C8-4CD6-A136-499DF1B914D0}"/>
          </ac:picMkLst>
        </pc:picChg>
      </pc:sldChg>
      <pc:sldChg chg="addSp delSp modSp add">
        <pc:chgData name="Tamara Hambrick" userId="3592083f490670ea" providerId="LiveId" clId="{D3E372BB-C4F1-4139-A52E-F771B2EFCA9C}" dt="2019-01-28T16:52:20.290" v="2998" actId="20577"/>
        <pc:sldMkLst>
          <pc:docMk/>
          <pc:sldMk cId="2086885037" sldId="364"/>
        </pc:sldMkLst>
        <pc:spChg chg="del">
          <ac:chgData name="Tamara Hambrick" userId="3592083f490670ea" providerId="LiveId" clId="{D3E372BB-C4F1-4139-A52E-F771B2EFCA9C}" dt="2019-01-28T15:57:03.542" v="1708"/>
          <ac:spMkLst>
            <pc:docMk/>
            <pc:sldMk cId="2086885037" sldId="364"/>
            <ac:spMk id="2" creationId="{099C6462-8197-4531-86B4-198562D469E2}"/>
          </ac:spMkLst>
        </pc:spChg>
        <pc:spChg chg="add mod">
          <ac:chgData name="Tamara Hambrick" userId="3592083f490670ea" providerId="LiveId" clId="{D3E372BB-C4F1-4139-A52E-F771B2EFCA9C}" dt="2019-01-28T16:52:20.290" v="2998" actId="20577"/>
          <ac:spMkLst>
            <pc:docMk/>
            <pc:sldMk cId="2086885037" sldId="364"/>
            <ac:spMk id="5" creationId="{8B085E87-0737-42F2-80B1-BFD6CE55C16F}"/>
          </ac:spMkLst>
        </pc:spChg>
        <pc:spChg chg="add del mod">
          <ac:chgData name="Tamara Hambrick" userId="3592083f490670ea" providerId="LiveId" clId="{D3E372BB-C4F1-4139-A52E-F771B2EFCA9C}" dt="2019-01-28T16:50:55.911" v="2795" actId="255"/>
          <ac:spMkLst>
            <pc:docMk/>
            <pc:sldMk cId="2086885037" sldId="364"/>
            <ac:spMk id="6" creationId="{10C3CCBE-10D0-4529-9AFE-A38436257F82}"/>
          </ac:spMkLst>
        </pc:spChg>
        <pc:spChg chg="add del mod">
          <ac:chgData name="Tamara Hambrick" userId="3592083f490670ea" providerId="LiveId" clId="{D3E372BB-C4F1-4139-A52E-F771B2EFCA9C}" dt="2019-01-28T16:03:42.865" v="2454" actId="478"/>
          <ac:spMkLst>
            <pc:docMk/>
            <pc:sldMk cId="2086885037" sldId="364"/>
            <ac:spMk id="7" creationId="{85C8930D-D934-4469-B1A0-2A93A32B58BF}"/>
          </ac:spMkLst>
        </pc:spChg>
        <pc:spChg chg="add del">
          <ac:chgData name="Tamara Hambrick" userId="3592083f490670ea" providerId="LiveId" clId="{D3E372BB-C4F1-4139-A52E-F771B2EFCA9C}" dt="2019-01-28T15:57:08.110" v="1710"/>
          <ac:spMkLst>
            <pc:docMk/>
            <pc:sldMk cId="2086885037" sldId="364"/>
            <ac:spMk id="9" creationId="{D1734EE9-4D02-46FE-9E7C-D45CD80FF93B}"/>
          </ac:spMkLst>
        </pc:spChg>
        <pc:spChg chg="add del">
          <ac:chgData name="Tamara Hambrick" userId="3592083f490670ea" providerId="LiveId" clId="{D3E372BB-C4F1-4139-A52E-F771B2EFCA9C}" dt="2019-01-28T15:57:32.381" v="1714"/>
          <ac:spMkLst>
            <pc:docMk/>
            <pc:sldMk cId="2086885037" sldId="364"/>
            <ac:spMk id="11" creationId="{67A9802D-A1D7-4C81-9DBB-1FA53792BAAD}"/>
          </ac:spMkLst>
        </pc:spChg>
        <pc:spChg chg="add mod">
          <ac:chgData name="Tamara Hambrick" userId="3592083f490670ea" providerId="LiveId" clId="{D3E372BB-C4F1-4139-A52E-F771B2EFCA9C}" dt="2019-01-28T16:51:37.364" v="2890" actId="207"/>
          <ac:spMkLst>
            <pc:docMk/>
            <pc:sldMk cId="2086885037" sldId="364"/>
            <ac:spMk id="13" creationId="{B6A707A9-CFE8-4304-8BB1-4B29BB6DD01D}"/>
          </ac:spMkLst>
        </pc:spChg>
        <pc:graphicFrameChg chg="add del mod">
          <ac:chgData name="Tamara Hambrick" userId="3592083f490670ea" providerId="LiveId" clId="{D3E372BB-C4F1-4139-A52E-F771B2EFCA9C}" dt="2019-01-28T15:57:08.110" v="1710"/>
          <ac:graphicFrameMkLst>
            <pc:docMk/>
            <pc:sldMk cId="2086885037" sldId="364"/>
            <ac:graphicFrameMk id="8" creationId="{DCF625F7-66A3-4ABC-9192-5718CB238DDA}"/>
          </ac:graphicFrameMkLst>
        </pc:graphicFrameChg>
        <pc:graphicFrameChg chg="add del mod">
          <ac:chgData name="Tamara Hambrick" userId="3592083f490670ea" providerId="LiveId" clId="{D3E372BB-C4F1-4139-A52E-F771B2EFCA9C}" dt="2019-01-28T15:57:32.381" v="1714"/>
          <ac:graphicFrameMkLst>
            <pc:docMk/>
            <pc:sldMk cId="2086885037" sldId="364"/>
            <ac:graphicFrameMk id="10" creationId="{38B297D3-136A-4BFD-9961-36FB70C9E0A6}"/>
          </ac:graphicFrameMkLst>
        </pc:graphicFrameChg>
      </pc:sldChg>
      <pc:sldChg chg="addSp delSp modSp add">
        <pc:chgData name="Tamara Hambrick" userId="3592083f490670ea" providerId="LiveId" clId="{D3E372BB-C4F1-4139-A52E-F771B2EFCA9C}" dt="2019-01-28T16:53:56.516" v="3026" actId="20577"/>
        <pc:sldMkLst>
          <pc:docMk/>
          <pc:sldMk cId="543203949" sldId="365"/>
        </pc:sldMkLst>
        <pc:spChg chg="del">
          <ac:chgData name="Tamara Hambrick" userId="3592083f490670ea" providerId="LiveId" clId="{D3E372BB-C4F1-4139-A52E-F771B2EFCA9C}" dt="2019-01-28T16:50:33.162" v="2789"/>
          <ac:spMkLst>
            <pc:docMk/>
            <pc:sldMk cId="543203949" sldId="365"/>
            <ac:spMk id="2" creationId="{374E7B51-8139-4572-B4ED-D6B45E28CB21}"/>
          </ac:spMkLst>
        </pc:spChg>
        <pc:spChg chg="del">
          <ac:chgData name="Tamara Hambrick" userId="3592083f490670ea" providerId="LiveId" clId="{D3E372BB-C4F1-4139-A52E-F771B2EFCA9C}" dt="2019-01-28T16:50:33.162" v="2789"/>
          <ac:spMkLst>
            <pc:docMk/>
            <pc:sldMk cId="543203949" sldId="365"/>
            <ac:spMk id="3" creationId="{2DCCCEE6-0667-44C6-8ED5-4AFBE461B1A8}"/>
          </ac:spMkLst>
        </pc:spChg>
        <pc:spChg chg="del">
          <ac:chgData name="Tamara Hambrick" userId="3592083f490670ea" providerId="LiveId" clId="{D3E372BB-C4F1-4139-A52E-F771B2EFCA9C}" dt="2019-01-28T16:50:33.162" v="2789"/>
          <ac:spMkLst>
            <pc:docMk/>
            <pc:sldMk cId="543203949" sldId="365"/>
            <ac:spMk id="4" creationId="{D7A437CC-9BA8-4E14-A92C-1FDC73E964AA}"/>
          </ac:spMkLst>
        </pc:spChg>
        <pc:spChg chg="add mod">
          <ac:chgData name="Tamara Hambrick" userId="3592083f490670ea" providerId="LiveId" clId="{D3E372BB-C4F1-4139-A52E-F771B2EFCA9C}" dt="2019-01-28T16:53:56.516" v="3026" actId="20577"/>
          <ac:spMkLst>
            <pc:docMk/>
            <pc:sldMk cId="543203949" sldId="365"/>
            <ac:spMk id="7" creationId="{1B796030-EFE8-440F-9E81-70C9F9D83434}"/>
          </ac:spMkLst>
        </pc:spChg>
        <pc:spChg chg="add mod">
          <ac:chgData name="Tamara Hambrick" userId="3592083f490670ea" providerId="LiveId" clId="{D3E372BB-C4F1-4139-A52E-F771B2EFCA9C}" dt="2019-01-28T16:50:33.162" v="2789"/>
          <ac:spMkLst>
            <pc:docMk/>
            <pc:sldMk cId="543203949" sldId="365"/>
            <ac:spMk id="8" creationId="{713E11BC-6034-444D-B169-76E683B6001A}"/>
          </ac:spMkLst>
        </pc:spChg>
      </pc:sldChg>
      <pc:sldMasterChg chg="delSldLayout">
        <pc:chgData name="Tamara Hambrick" userId="3592083f490670ea" providerId="LiveId" clId="{D3E372BB-C4F1-4139-A52E-F771B2EFCA9C}" dt="2019-01-28T03:22:16.978" v="1608" actId="2696"/>
        <pc:sldMasterMkLst>
          <pc:docMk/>
          <pc:sldMasterMk cId="1036170057" sldId="2147483660"/>
        </pc:sldMasterMkLst>
        <pc:sldLayoutChg chg="del">
          <pc:chgData name="Tamara Hambrick" userId="3592083f490670ea" providerId="LiveId" clId="{D3E372BB-C4F1-4139-A52E-F771B2EFCA9C}" dt="2019-01-28T03:22:16.978" v="1608" actId="2696"/>
          <pc:sldLayoutMkLst>
            <pc:docMk/>
            <pc:sldMasterMk cId="1036170057" sldId="2147483660"/>
            <pc:sldLayoutMk cId="2114086293" sldId="2147483675"/>
          </pc:sldLayoutMkLst>
        </pc:sldLayoutChg>
      </pc:sldMasterChg>
      <pc:sldMasterChg chg="del delSldLayout">
        <pc:chgData name="Tamara Hambrick" userId="3592083f490670ea" providerId="LiveId" clId="{D3E372BB-C4F1-4139-A52E-F771B2EFCA9C}" dt="2019-01-28T03:22:04.283" v="1604" actId="2696"/>
        <pc:sldMasterMkLst>
          <pc:docMk/>
          <pc:sldMasterMk cId="473486510" sldId="2147483676"/>
        </pc:sldMasterMkLst>
        <pc:sldLayoutChg chg="del">
          <pc:chgData name="Tamara Hambrick" userId="3592083f490670ea" providerId="LiveId" clId="{D3E372BB-C4F1-4139-A52E-F771B2EFCA9C}" dt="2019-01-28T03:22:04.277" v="1598" actId="2696"/>
          <pc:sldLayoutMkLst>
            <pc:docMk/>
            <pc:sldMasterMk cId="473486510" sldId="2147483676"/>
            <pc:sldLayoutMk cId="181737490" sldId="2147483677"/>
          </pc:sldLayoutMkLst>
        </pc:sldLayoutChg>
        <pc:sldLayoutChg chg="del">
          <pc:chgData name="Tamara Hambrick" userId="3592083f490670ea" providerId="LiveId" clId="{D3E372BB-C4F1-4139-A52E-F771B2EFCA9C}" dt="2019-01-28T03:22:04.278" v="1599" actId="2696"/>
          <pc:sldLayoutMkLst>
            <pc:docMk/>
            <pc:sldMasterMk cId="473486510" sldId="2147483676"/>
            <pc:sldLayoutMk cId="290117872" sldId="2147483678"/>
          </pc:sldLayoutMkLst>
        </pc:sldLayoutChg>
        <pc:sldLayoutChg chg="del">
          <pc:chgData name="Tamara Hambrick" userId="3592083f490670ea" providerId="LiveId" clId="{D3E372BB-C4F1-4139-A52E-F771B2EFCA9C}" dt="2019-01-28T03:22:04.278" v="1600" actId="2696"/>
          <pc:sldLayoutMkLst>
            <pc:docMk/>
            <pc:sldMasterMk cId="473486510" sldId="2147483676"/>
            <pc:sldLayoutMk cId="2918622608" sldId="2147483679"/>
          </pc:sldLayoutMkLst>
        </pc:sldLayoutChg>
        <pc:sldLayoutChg chg="del">
          <pc:chgData name="Tamara Hambrick" userId="3592083f490670ea" providerId="LiveId" clId="{D3E372BB-C4F1-4139-A52E-F771B2EFCA9C}" dt="2019-01-28T03:22:04.278" v="1601" actId="2696"/>
          <pc:sldLayoutMkLst>
            <pc:docMk/>
            <pc:sldMasterMk cId="473486510" sldId="2147483676"/>
            <pc:sldLayoutMk cId="2459730990" sldId="2147483680"/>
          </pc:sldLayoutMkLst>
        </pc:sldLayoutChg>
        <pc:sldLayoutChg chg="del">
          <pc:chgData name="Tamara Hambrick" userId="3592083f490670ea" providerId="LiveId" clId="{D3E372BB-C4F1-4139-A52E-F771B2EFCA9C}" dt="2019-01-28T03:22:04.278" v="1602" actId="2696"/>
          <pc:sldLayoutMkLst>
            <pc:docMk/>
            <pc:sldMasterMk cId="473486510" sldId="2147483676"/>
            <pc:sldLayoutMk cId="2458622232" sldId="2147483681"/>
          </pc:sldLayoutMkLst>
        </pc:sldLayoutChg>
        <pc:sldLayoutChg chg="del">
          <pc:chgData name="Tamara Hambrick" userId="3592083f490670ea" providerId="LiveId" clId="{D3E372BB-C4F1-4139-A52E-F771B2EFCA9C}" dt="2019-01-28T03:22:04.278" v="1603" actId="2696"/>
          <pc:sldLayoutMkLst>
            <pc:docMk/>
            <pc:sldMasterMk cId="473486510" sldId="2147483676"/>
            <pc:sldLayoutMk cId="3224120401"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340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9466" y="1"/>
            <a:ext cx="3013763" cy="463408"/>
          </a:xfrm>
          <a:prstGeom prst="rect">
            <a:avLst/>
          </a:prstGeom>
        </p:spPr>
        <p:txBody>
          <a:bodyPr vert="horz" lIns="91440" tIns="45720" rIns="91440" bIns="45720" rtlCol="0"/>
          <a:lstStyle>
            <a:lvl1pPr algn="r">
              <a:defRPr sz="1200"/>
            </a:lvl1pPr>
          </a:lstStyle>
          <a:p>
            <a:fld id="{06C0AF2B-234C-40CF-B0BF-F6678C9E50B4}" type="datetimeFigureOut">
              <a:rPr lang="en-US" smtClean="0"/>
              <a:t>8/22/2021</a:t>
            </a:fld>
            <a:endParaRPr lang="en-US" dirty="0"/>
          </a:p>
        </p:txBody>
      </p:sp>
      <p:sp>
        <p:nvSpPr>
          <p:cNvPr id="4" name="Slide Image Placeholder 3"/>
          <p:cNvSpPr>
            <a:spLocks noGrp="1" noRot="1" noChangeAspect="1"/>
          </p:cNvSpPr>
          <p:nvPr>
            <p:ph type="sldImg" idx="2"/>
          </p:nvPr>
        </p:nvSpPr>
        <p:spPr>
          <a:xfrm>
            <a:off x="708025" y="1155700"/>
            <a:ext cx="5538788" cy="31162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484" y="4444861"/>
            <a:ext cx="556387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3763" cy="46340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2669"/>
            <a:ext cx="3013763" cy="463407"/>
          </a:xfrm>
          <a:prstGeom prst="rect">
            <a:avLst/>
          </a:prstGeom>
        </p:spPr>
        <p:txBody>
          <a:bodyPr vert="horz" lIns="91440" tIns="45720" rIns="91440" bIns="45720" rtlCol="0" anchor="b"/>
          <a:lstStyle>
            <a:lvl1pPr algn="r">
              <a:defRPr sz="1200"/>
            </a:lvl1pPr>
          </a:lstStyle>
          <a:p>
            <a:fld id="{171A032D-C763-4169-8393-BAF8BE55F09E}" type="slidenum">
              <a:rPr lang="en-US" smtClean="0"/>
              <a:t>‹#›</a:t>
            </a:fld>
            <a:endParaRPr lang="en-US" dirty="0"/>
          </a:p>
        </p:txBody>
      </p:sp>
    </p:spTree>
    <p:extLst>
      <p:ext uri="{BB962C8B-B14F-4D97-AF65-F5344CB8AC3E}">
        <p14:creationId xmlns:p14="http://schemas.microsoft.com/office/powerpoint/2010/main" val="418047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p:txBody>
          <a:bodyPr/>
          <a:lstStyle/>
          <a:p>
            <a:r>
              <a:rPr lang="en-US" smtClean="0"/>
              <a:t>Unrestricted Content
 </a:t>
            </a:r>
            <a:endParaRPr lang="en-US" dirty="0"/>
          </a:p>
        </p:txBody>
      </p:sp>
      <p:sp>
        <p:nvSpPr>
          <p:cNvPr id="6" name="Slide Number Placeholder 5"/>
          <p:cNvSpPr>
            <a:spLocks noGrp="1"/>
          </p:cNvSpPr>
          <p:nvPr>
            <p:ph type="sldNum" sz="quarter" idx="12"/>
          </p:nvPr>
        </p:nvSpPr>
        <p:spPr/>
        <p:txBody>
          <a:bodyPr/>
          <a:lstStyle/>
          <a:p>
            <a:fld id="{171A032D-C763-4169-8393-BAF8BE55F09E}" type="slidenum">
              <a:rPr lang="en-US" smtClean="0"/>
              <a:t>4</a:t>
            </a:fld>
            <a:endParaRPr lang="en-US" dirty="0"/>
          </a:p>
        </p:txBody>
      </p:sp>
    </p:spTree>
    <p:extLst>
      <p:ext uri="{BB962C8B-B14F-4D97-AF65-F5344CB8AC3E}">
        <p14:creationId xmlns:p14="http://schemas.microsoft.com/office/powerpoint/2010/main" val="91025234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2" name="Content Placeholder 6">
            <a:extLst>
              <a:ext uri="{FF2B5EF4-FFF2-40B4-BE49-F238E27FC236}">
                <a16:creationId xmlns:a16="http://schemas.microsoft.com/office/drawing/2014/main" id="{78E78C9D-530E-44B2-A4E1-3090F67ACE3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5998347" y="529244"/>
            <a:ext cx="6398029" cy="5526823"/>
          </a:xfrm>
          <a:prstGeom prst="rect">
            <a:avLst/>
          </a:prstGeom>
          <a:noFill/>
          <a:effectLst/>
        </p:spPr>
      </p:pic>
      <p:sp>
        <p:nvSpPr>
          <p:cNvPr id="13" name="Rectangle 12">
            <a:extLst>
              <a:ext uri="{FF2B5EF4-FFF2-40B4-BE49-F238E27FC236}">
                <a16:creationId xmlns:a16="http://schemas.microsoft.com/office/drawing/2014/main" id="{B393A655-5ED0-4481-9703-D130552AC491}"/>
              </a:ext>
            </a:extLst>
          </p:cNvPr>
          <p:cNvSpPr/>
          <p:nvPr userDrawn="1"/>
        </p:nvSpPr>
        <p:spPr>
          <a:xfrm>
            <a:off x="129719" y="0"/>
            <a:ext cx="12062281" cy="6515100"/>
          </a:xfrm>
          <a:prstGeom prst="rect">
            <a:avLst/>
          </a:prstGeom>
          <a:gradFill flip="none" rotWithShape="1">
            <a:gsLst>
              <a:gs pos="76000">
                <a:srgbClr val="FAFCFE"/>
              </a:gs>
              <a:gs pos="31000">
                <a:schemeClr val="accent1">
                  <a:lumMod val="5000"/>
                  <a:lumOff val="95000"/>
                  <a:alpha val="10000"/>
                </a:schemeClr>
              </a:gs>
              <a:gs pos="9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lide Number Placeholder 2"/>
          <p:cNvSpPr>
            <a:spLocks noGrp="1"/>
          </p:cNvSpPr>
          <p:nvPr>
            <p:ph type="sldNum" sz="quarter" idx="4"/>
          </p:nvPr>
        </p:nvSpPr>
        <p:spPr>
          <a:xfrm>
            <a:off x="11729545" y="6501944"/>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9" name="Picture 8">
            <a:extLst>
              <a:ext uri="{FF2B5EF4-FFF2-40B4-BE49-F238E27FC236}">
                <a16:creationId xmlns:a16="http://schemas.microsoft.com/office/drawing/2014/main" id="{B5BDA974-3063-4C84-A5E3-432A233FF2E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82896" y="371117"/>
            <a:ext cx="1651204" cy="1096648"/>
          </a:xfrm>
          <a:prstGeom prst="rect">
            <a:avLst/>
          </a:prstGeom>
        </p:spPr>
      </p:pic>
      <p:pic>
        <p:nvPicPr>
          <p:cNvPr id="10"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829488" y="533864"/>
            <a:ext cx="1737810" cy="7711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stretch>
            <a:fillRect/>
          </a:stretch>
        </p:blipFill>
        <p:spPr>
          <a:xfrm>
            <a:off x="4940394" y="371116"/>
            <a:ext cx="1119400" cy="1096650"/>
          </a:xfrm>
          <a:prstGeom prst="rect">
            <a:avLst/>
          </a:prstGeom>
        </p:spPr>
      </p:pic>
      <p:sp>
        <p:nvSpPr>
          <p:cNvPr id="2" name="Title 1"/>
          <p:cNvSpPr>
            <a:spLocks noGrp="1"/>
          </p:cNvSpPr>
          <p:nvPr>
            <p:ph type="ctrTitle"/>
          </p:nvPr>
        </p:nvSpPr>
        <p:spPr>
          <a:xfrm>
            <a:off x="755178" y="2235199"/>
            <a:ext cx="7155043" cy="2510971"/>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738194" y="4746170"/>
            <a:ext cx="7155044" cy="112372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Date Placeholder 1"/>
          <p:cNvSpPr>
            <a:spLocks noGrp="1"/>
          </p:cNvSpPr>
          <p:nvPr>
            <p:ph type="dt" sz="half" idx="2"/>
          </p:nvPr>
        </p:nvSpPr>
        <p:spPr>
          <a:xfrm>
            <a:off x="0" y="6491670"/>
            <a:ext cx="1364843" cy="365125"/>
          </a:xfrm>
          <a:prstGeom prst="rect">
            <a:avLst/>
          </a:prstGeom>
        </p:spPr>
        <p:txBody>
          <a:bodyPr anchor="ctr" anchorCtr="0"/>
          <a:lstStyle>
            <a:lvl1pPr algn="l">
              <a:defRPr sz="1000"/>
            </a:lvl1pPr>
          </a:lstStyle>
          <a:p>
            <a:pPr>
              <a:defRPr/>
            </a:pPr>
            <a:fld id="{7C782708-0A9A-424C-8B9B-48366DD76FE7}" type="datetime3">
              <a:rPr lang="en-US" smtClean="0">
                <a:solidFill>
                  <a:prstClr val="black">
                    <a:lumMod val="50000"/>
                    <a:lumOff val="50000"/>
                  </a:prstClr>
                </a:solidFill>
              </a:rPr>
              <a:t>22 August 2021</a:t>
            </a:fld>
            <a:endParaRPr lang="en-US" dirty="0">
              <a:solidFill>
                <a:prstClr val="black">
                  <a:lumMod val="50000"/>
                  <a:lumOff val="50000"/>
                </a:prstClr>
              </a:solidFill>
            </a:endParaRPr>
          </a:p>
        </p:txBody>
      </p:sp>
    </p:spTree>
    <p:extLst>
      <p:ext uri="{BB962C8B-B14F-4D97-AF65-F5344CB8AC3E}">
        <p14:creationId xmlns:p14="http://schemas.microsoft.com/office/powerpoint/2010/main" val="924151318"/>
      </p:ext>
    </p:extLst>
  </p:cSld>
  <p:clrMapOvr>
    <a:masterClrMapping/>
  </p:clrMapOvr>
  <p:transition advClick="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61144" y="780309"/>
            <a:ext cx="9129485" cy="1062309"/>
          </a:xfrm>
        </p:spPr>
        <p:txBody>
          <a:bodyPr/>
          <a:lstStyle>
            <a:lvl1pPr>
              <a:defRPr b="1"/>
            </a:lvl1pPr>
          </a:lstStyle>
          <a:p>
            <a:r>
              <a:rPr lang="en-US"/>
              <a:t>Click to edit Master title style</a:t>
            </a:r>
          </a:p>
        </p:txBody>
      </p:sp>
      <p:sp>
        <p:nvSpPr>
          <p:cNvPr id="3" name="Vertical Text Placeholder 2"/>
          <p:cNvSpPr>
            <a:spLocks noGrp="1"/>
          </p:cNvSpPr>
          <p:nvPr>
            <p:ph type="body" orient="vert" idx="1"/>
          </p:nvPr>
        </p:nvSpPr>
        <p:spPr>
          <a:xfrm>
            <a:off x="1161144" y="1988457"/>
            <a:ext cx="9129485" cy="436945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26A3445F-0EF3-4D3A-9D57-5D2C3241C3A9}" type="datetime3">
              <a:rPr lang="en-US" smtClean="0">
                <a:solidFill>
                  <a:prstClr val="black">
                    <a:lumMod val="50000"/>
                    <a:lumOff val="50000"/>
                  </a:prstClr>
                </a:solidFill>
              </a:rPr>
              <a:t>22 August 2021</a:t>
            </a:fld>
            <a:endParaRPr lang="en-US" dirty="0">
              <a:solidFill>
                <a:prstClr val="black">
                  <a:lumMod val="50000"/>
                  <a:lumOff val="50000"/>
                </a:prstClr>
              </a:solidFill>
            </a:endParaRPr>
          </a:p>
        </p:txBody>
      </p:sp>
      <p:sp>
        <p:nvSpPr>
          <p:cNvPr id="5"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grpSp>
        <p:nvGrpSpPr>
          <p:cNvPr id="12" name="Group 11"/>
          <p:cNvGrpSpPr/>
          <p:nvPr userDrawn="1"/>
        </p:nvGrpSpPr>
        <p:grpSpPr>
          <a:xfrm rot="5400000">
            <a:off x="8974458" y="2805302"/>
            <a:ext cx="4468866" cy="935704"/>
            <a:chOff x="318729" y="213065"/>
            <a:chExt cx="4468866" cy="935704"/>
          </a:xfrm>
        </p:grpSpPr>
        <p:pic>
          <p:nvPicPr>
            <p:cNvPr id="9" name="Picture 8">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6263" y="213065"/>
              <a:ext cx="1408872" cy="935704"/>
            </a:xfrm>
            <a:prstGeom prst="rect">
              <a:avLst/>
            </a:prstGeom>
          </p:spPr>
        </p:pic>
        <p:pic>
          <p:nvPicPr>
            <p:cNvPr id="10"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8729" y="308702"/>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a:stretch>
              <a:fillRect/>
            </a:stretch>
          </p:blipFill>
          <p:spPr>
            <a:xfrm>
              <a:off x="3832479" y="213065"/>
              <a:ext cx="955116" cy="935703"/>
            </a:xfrm>
            <a:prstGeom prst="rect">
              <a:avLst/>
            </a:prstGeom>
          </p:spPr>
        </p:pic>
      </p:grpSp>
    </p:spTree>
    <p:extLst>
      <p:ext uri="{BB962C8B-B14F-4D97-AF65-F5344CB8AC3E}">
        <p14:creationId xmlns:p14="http://schemas.microsoft.com/office/powerpoint/2010/main" val="1042970110"/>
      </p:ext>
    </p:extLst>
  </p:cSld>
  <p:clrMapOvr>
    <a:masterClrMapping/>
  </p:clrMapOvr>
  <p:transition advClick="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1943100" cy="5426075"/>
          </a:xfrm>
        </p:spPr>
        <p:txBody>
          <a:bodyPr vert="eaVert"/>
          <a:lstStyle>
            <a:lvl1pPr>
              <a:defRPr b="1"/>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426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6DC9E597-70BD-4911-B8AE-3BBBF2BB1004}" type="datetime3">
              <a:rPr lang="en-US" smtClean="0">
                <a:solidFill>
                  <a:prstClr val="black">
                    <a:lumMod val="50000"/>
                    <a:lumOff val="50000"/>
                  </a:prstClr>
                </a:solidFill>
              </a:rPr>
              <a:t>22 August 2021</a:t>
            </a:fld>
            <a:endParaRPr lang="en-US" dirty="0">
              <a:solidFill>
                <a:prstClr val="black">
                  <a:lumMod val="50000"/>
                  <a:lumOff val="50000"/>
                </a:prstClr>
              </a:solidFill>
            </a:endParaRPr>
          </a:p>
        </p:txBody>
      </p:sp>
      <p:sp>
        <p:nvSpPr>
          <p:cNvPr id="5"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grpSp>
        <p:nvGrpSpPr>
          <p:cNvPr id="9" name="Group 8"/>
          <p:cNvGrpSpPr/>
          <p:nvPr userDrawn="1"/>
        </p:nvGrpSpPr>
        <p:grpSpPr>
          <a:xfrm rot="5400000">
            <a:off x="8974458" y="2805302"/>
            <a:ext cx="4468866" cy="935704"/>
            <a:chOff x="318729" y="213065"/>
            <a:chExt cx="4468866" cy="935704"/>
          </a:xfrm>
        </p:grpSpPr>
        <p:pic>
          <p:nvPicPr>
            <p:cNvPr id="10" name="Picture 9">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6263" y="213065"/>
              <a:ext cx="1408872" cy="935704"/>
            </a:xfrm>
            <a:prstGeom prst="rect">
              <a:avLst/>
            </a:prstGeom>
          </p:spPr>
        </p:pic>
        <p:pic>
          <p:nvPicPr>
            <p:cNvPr id="11"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8729" y="308702"/>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stretch>
              <a:fillRect/>
            </a:stretch>
          </p:blipFill>
          <p:spPr>
            <a:xfrm>
              <a:off x="3832479" y="213065"/>
              <a:ext cx="955116" cy="935703"/>
            </a:xfrm>
            <a:prstGeom prst="rect">
              <a:avLst/>
            </a:prstGeom>
          </p:spPr>
        </p:pic>
      </p:grpSp>
    </p:spTree>
    <p:extLst>
      <p:ext uri="{BB962C8B-B14F-4D97-AF65-F5344CB8AC3E}">
        <p14:creationId xmlns:p14="http://schemas.microsoft.com/office/powerpoint/2010/main" val="1683160467"/>
      </p:ext>
    </p:extLst>
  </p:cSld>
  <p:clrMapOvr>
    <a:masterClrMapping/>
  </p:clrMapOvr>
  <p:transition advClick="0">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with Banner Below">
    <p:spTree>
      <p:nvGrpSpPr>
        <p:cNvPr id="1" name=""/>
        <p:cNvGrpSpPr/>
        <p:nvPr/>
      </p:nvGrpSpPr>
      <p:grpSpPr>
        <a:xfrm>
          <a:off x="0" y="0"/>
          <a:ext cx="0" cy="0"/>
          <a:chOff x="0" y="0"/>
          <a:chExt cx="0" cy="0"/>
        </a:xfrm>
      </p:grpSpPr>
      <p:sp>
        <p:nvSpPr>
          <p:cNvPr id="3" name="Rectangle 4"/>
          <p:cNvSpPr>
            <a:spLocks noGrp="1" noChangeArrowheads="1"/>
          </p:cNvSpPr>
          <p:nvPr userDrawn="1">
            <p:ph type="body" idx="1"/>
          </p:nvPr>
        </p:nvSpPr>
        <p:spPr>
          <a:xfrm>
            <a:off x="838198" y="1828800"/>
            <a:ext cx="10661823" cy="3978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7"/>
          <p:cNvSpPr>
            <a:spLocks noGrp="1"/>
          </p:cNvSpPr>
          <p:nvPr>
            <p:ph sz="quarter" idx="10" hasCustomPrompt="1"/>
          </p:nvPr>
        </p:nvSpPr>
        <p:spPr>
          <a:xfrm>
            <a:off x="838198" y="5968312"/>
            <a:ext cx="10661653" cy="484438"/>
          </a:xfrm>
          <a:solidFill>
            <a:srgbClr val="0000CC"/>
          </a:solidFill>
        </p:spPr>
        <p:txBody>
          <a:bodyPr anchor="ctr"/>
          <a:lstStyle>
            <a:lvl1pPr algn="ctr">
              <a:spcBef>
                <a:spcPts val="600"/>
              </a:spcBef>
              <a:spcAft>
                <a:spcPts val="600"/>
              </a:spcAft>
              <a:buNone/>
              <a:defRPr>
                <a:solidFill>
                  <a:schemeClr val="bg1"/>
                </a:solidFill>
              </a:defRPr>
            </a:lvl1pPr>
            <a:lvl2pPr algn="ctr">
              <a:buNone/>
              <a:defRPr/>
            </a:lvl2pPr>
          </a:lstStyle>
          <a:p>
            <a:pPr>
              <a:spcBef>
                <a:spcPct val="50000"/>
              </a:spcBef>
            </a:pPr>
            <a:r>
              <a:rPr lang="en-US" dirty="0"/>
              <a:t>Bumper Sticker Arial 20 </a:t>
            </a:r>
            <a:r>
              <a:rPr lang="en-US" dirty="0" err="1"/>
              <a:t>pt</a:t>
            </a:r>
            <a:r>
              <a:rPr lang="en-US" dirty="0"/>
              <a:t> White on Standard Blue 204</a:t>
            </a:r>
          </a:p>
        </p:txBody>
      </p:sp>
      <p:pic>
        <p:nvPicPr>
          <p:cNvPr id="9" name="Picture 8">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10"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a:stretch>
            <a:fillRect/>
          </a:stretch>
        </p:blipFill>
        <p:spPr>
          <a:xfrm>
            <a:off x="7268154" y="117428"/>
            <a:ext cx="955116" cy="935703"/>
          </a:xfrm>
          <a:prstGeom prst="rect">
            <a:avLst/>
          </a:prstGeom>
        </p:spPr>
      </p:pic>
      <p:sp>
        <p:nvSpPr>
          <p:cNvPr id="12" name="Title 1"/>
          <p:cNvSpPr>
            <a:spLocks noGrp="1"/>
          </p:cNvSpPr>
          <p:nvPr>
            <p:ph type="title"/>
          </p:nvPr>
        </p:nvSpPr>
        <p:spPr>
          <a:xfrm>
            <a:off x="838198" y="1065715"/>
            <a:ext cx="10668001" cy="686886"/>
          </a:xfrm>
        </p:spPr>
        <p:txBody>
          <a:bodyPr>
            <a:normAutofit/>
          </a:bodyPr>
          <a:lstStyle>
            <a:lvl1pPr>
              <a:defRPr sz="3200" b="1"/>
            </a:lvl1pPr>
          </a:lstStyle>
          <a:p>
            <a:r>
              <a:rPr lang="en-US" dirty="0"/>
              <a:t>Click to edit Master title style</a:t>
            </a:r>
          </a:p>
        </p:txBody>
      </p:sp>
      <p:sp>
        <p:nvSpPr>
          <p:cNvPr id="13"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6DC9E597-70BD-4911-B8AE-3BBBF2BB1004}" type="datetime3">
              <a:rPr lang="en-US" smtClean="0">
                <a:solidFill>
                  <a:prstClr val="black">
                    <a:lumMod val="50000"/>
                    <a:lumOff val="50000"/>
                  </a:prstClr>
                </a:solidFill>
              </a:rPr>
              <a:t>22 August 2021</a:t>
            </a:fld>
            <a:endParaRPr lang="en-US" dirty="0">
              <a:solidFill>
                <a:prstClr val="black">
                  <a:lumMod val="50000"/>
                  <a:lumOff val="50000"/>
                </a:prstClr>
              </a:solidFill>
            </a:endParaRPr>
          </a:p>
        </p:txBody>
      </p:sp>
      <p:sp>
        <p:nvSpPr>
          <p:cNvPr id="14"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77874721"/>
      </p:ext>
    </p:extLst>
  </p:cSld>
  <p:clrMapOvr>
    <a:masterClrMapping/>
  </p:clrMapOvr>
  <p:transition advClick="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1"/>
            <a:ext cx="10668000" cy="685799"/>
          </a:xfrm>
        </p:spPr>
        <p:txBody>
          <a:bodyPr>
            <a:normAutofit/>
          </a:bodyPr>
          <a:lstStyle>
            <a:lvl1pPr>
              <a:defRPr sz="3200" b="1">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28800"/>
            <a:ext cx="10668000" cy="45291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CC6AB740-11AC-4EA5-9C11-C67136193E2E}" type="datetime3">
              <a:rPr lang="en-US" smtClean="0">
                <a:solidFill>
                  <a:prstClr val="black">
                    <a:lumMod val="50000"/>
                    <a:lumOff val="50000"/>
                  </a:prstClr>
                </a:solidFill>
              </a:rPr>
              <a:t>22 August 2021</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8" name="Picture 7">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9"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4"/>
          <a:stretch>
            <a:fillRect/>
          </a:stretch>
        </p:blipFill>
        <p:spPr>
          <a:xfrm>
            <a:off x="7268154" y="117428"/>
            <a:ext cx="955116" cy="935703"/>
          </a:xfrm>
          <a:prstGeom prst="rect">
            <a:avLst/>
          </a:prstGeom>
        </p:spPr>
      </p:pic>
    </p:spTree>
    <p:extLst>
      <p:ext uri="{BB962C8B-B14F-4D97-AF65-F5344CB8AC3E}">
        <p14:creationId xmlns:p14="http://schemas.microsoft.com/office/powerpoint/2010/main" val="3681627560"/>
      </p:ext>
    </p:extLst>
  </p:cSld>
  <p:clrMapOvr>
    <a:masterClrMapping/>
  </p:clrMapOvr>
  <p:transition advClick="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lvl1pPr>
          </a:lstStyle>
          <a:p>
            <a:r>
              <a:rPr lang="en-US"/>
              <a:t>Click to edit Master title style</a:t>
            </a:r>
          </a:p>
        </p:txBody>
      </p:sp>
      <p:sp>
        <p:nvSpPr>
          <p:cNvPr id="3" name="Text Placeholder 2"/>
          <p:cNvSpPr>
            <a:spLocks noGrp="1"/>
          </p:cNvSpPr>
          <p:nvPr>
            <p:ph type="body" idx="1"/>
          </p:nvPr>
        </p:nvSpPr>
        <p:spPr>
          <a:xfrm>
            <a:off x="831850" y="4589463"/>
            <a:ext cx="10515600" cy="12322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D600E388-4DCB-48BD-970C-11DE91E25696}" type="datetime3">
              <a:rPr lang="en-US" smtClean="0">
                <a:solidFill>
                  <a:prstClr val="black">
                    <a:lumMod val="50000"/>
                    <a:lumOff val="50000"/>
                  </a:prstClr>
                </a:solidFill>
              </a:rPr>
              <a:t>22 August 2021</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3" name="Picture 12">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14"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4"/>
          <a:stretch>
            <a:fillRect/>
          </a:stretch>
        </p:blipFill>
        <p:spPr>
          <a:xfrm>
            <a:off x="7268154" y="117428"/>
            <a:ext cx="955116" cy="935703"/>
          </a:xfrm>
          <a:prstGeom prst="rect">
            <a:avLst/>
          </a:prstGeom>
        </p:spPr>
      </p:pic>
    </p:spTree>
    <p:extLst>
      <p:ext uri="{BB962C8B-B14F-4D97-AF65-F5344CB8AC3E}">
        <p14:creationId xmlns:p14="http://schemas.microsoft.com/office/powerpoint/2010/main" val="1411159561"/>
      </p:ext>
    </p:extLst>
  </p:cSld>
  <p:clrMapOvr>
    <a:masterClrMapping/>
  </p:clrMapOvr>
  <p:transition advClick="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8" y="1065715"/>
            <a:ext cx="10668001" cy="686886"/>
          </a:xfrm>
        </p:spPr>
        <p:txBody>
          <a:bodyPr>
            <a:normAutofit/>
          </a:bodyPr>
          <a:lstStyle>
            <a:lvl1pPr>
              <a:defRPr sz="3200" b="1"/>
            </a:lvl1pPr>
          </a:lstStyle>
          <a:p>
            <a:r>
              <a:rPr lang="en-US" dirty="0"/>
              <a:t>Click to edit Master title style</a:t>
            </a:r>
          </a:p>
        </p:txBody>
      </p:sp>
      <p:sp>
        <p:nvSpPr>
          <p:cNvPr id="3" name="Content Placeholder 2"/>
          <p:cNvSpPr>
            <a:spLocks noGrp="1"/>
          </p:cNvSpPr>
          <p:nvPr>
            <p:ph sz="half" idx="1"/>
          </p:nvPr>
        </p:nvSpPr>
        <p:spPr>
          <a:xfrm>
            <a:off x="838200" y="1828800"/>
            <a:ext cx="5181600" cy="4335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81" y="1828800"/>
            <a:ext cx="5231118" cy="4335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23D46FB8-5FD8-40C3-B296-86C318485487}" type="datetime3">
              <a:rPr lang="en-US" smtClean="0">
                <a:solidFill>
                  <a:prstClr val="black">
                    <a:lumMod val="50000"/>
                    <a:lumOff val="50000"/>
                  </a:prstClr>
                </a:solidFill>
              </a:rPr>
              <a:t>22 August 2021</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2" name="Picture 11">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13"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4"/>
          <a:stretch>
            <a:fillRect/>
          </a:stretch>
        </p:blipFill>
        <p:spPr>
          <a:xfrm>
            <a:off x="7268154" y="117428"/>
            <a:ext cx="955116" cy="935703"/>
          </a:xfrm>
          <a:prstGeom prst="rect">
            <a:avLst/>
          </a:prstGeom>
        </p:spPr>
      </p:pic>
    </p:spTree>
    <p:extLst>
      <p:ext uri="{BB962C8B-B14F-4D97-AF65-F5344CB8AC3E}">
        <p14:creationId xmlns:p14="http://schemas.microsoft.com/office/powerpoint/2010/main" val="4085791257"/>
      </p:ext>
    </p:extLst>
  </p:cSld>
  <p:clrMapOvr>
    <a:masterClrMapping/>
  </p:clrMapOvr>
  <p:transition advClick="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8" y="1828799"/>
            <a:ext cx="5181600" cy="533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75080" y="1828799"/>
            <a:ext cx="5231119" cy="533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148FCDA2-9B1B-4A46-99E9-7731DCE14784}" type="datetime3">
              <a:rPr lang="en-US" smtClean="0">
                <a:solidFill>
                  <a:prstClr val="black">
                    <a:lumMod val="50000"/>
                    <a:lumOff val="50000"/>
                  </a:prstClr>
                </a:solidFill>
              </a:rPr>
              <a:t>22 August 2021</a:t>
            </a:fld>
            <a:endParaRPr lang="en-US" dirty="0">
              <a:solidFill>
                <a:prstClr val="black">
                  <a:lumMod val="50000"/>
                  <a:lumOff val="50000"/>
                </a:prstClr>
              </a:solidFill>
            </a:endParaRPr>
          </a:p>
        </p:txBody>
      </p:sp>
      <p:sp>
        <p:nvSpPr>
          <p:cNvPr id="8" name="Slide Number Placeholder 2"/>
          <p:cNvSpPr>
            <a:spLocks noGrp="1"/>
          </p:cNvSpPr>
          <p:nvPr>
            <p:ph type="sldNum" sz="quarter" idx="11"/>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2" name="Picture 11">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13"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4"/>
          <a:stretch>
            <a:fillRect/>
          </a:stretch>
        </p:blipFill>
        <p:spPr>
          <a:xfrm>
            <a:off x="7268154" y="117428"/>
            <a:ext cx="955116" cy="935703"/>
          </a:xfrm>
          <a:prstGeom prst="rect">
            <a:avLst/>
          </a:prstGeom>
        </p:spPr>
      </p:pic>
      <p:sp>
        <p:nvSpPr>
          <p:cNvPr id="15" name="Title 1"/>
          <p:cNvSpPr>
            <a:spLocks noGrp="1"/>
          </p:cNvSpPr>
          <p:nvPr>
            <p:ph type="title"/>
          </p:nvPr>
        </p:nvSpPr>
        <p:spPr>
          <a:xfrm>
            <a:off x="838198" y="1065715"/>
            <a:ext cx="10668001" cy="686886"/>
          </a:xfrm>
        </p:spPr>
        <p:txBody>
          <a:bodyPr>
            <a:normAutofit/>
          </a:bodyPr>
          <a:lstStyle>
            <a:lvl1pPr>
              <a:defRPr sz="3200" b="1"/>
            </a:lvl1pPr>
          </a:lstStyle>
          <a:p>
            <a:r>
              <a:rPr lang="en-US" dirty="0"/>
              <a:t>Click to edit Master title style</a:t>
            </a:r>
          </a:p>
        </p:txBody>
      </p:sp>
      <p:sp>
        <p:nvSpPr>
          <p:cNvPr id="16" name="Content Placeholder 2"/>
          <p:cNvSpPr>
            <a:spLocks noGrp="1"/>
          </p:cNvSpPr>
          <p:nvPr>
            <p:ph sz="half" idx="12"/>
          </p:nvPr>
        </p:nvSpPr>
        <p:spPr>
          <a:xfrm>
            <a:off x="838200" y="2438400"/>
            <a:ext cx="5181600" cy="3725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6275081" y="2438400"/>
            <a:ext cx="5231118" cy="3725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234571"/>
      </p:ext>
    </p:extLst>
  </p:cSld>
  <p:clrMapOvr>
    <a:masterClrMapping/>
  </p:clrMapOvr>
  <p:transition advClick="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5038AAC4-7F3D-4C14-9AFD-4AA26152A7D6}" type="datetime3">
              <a:rPr lang="en-US" smtClean="0">
                <a:solidFill>
                  <a:prstClr val="black">
                    <a:lumMod val="50000"/>
                    <a:lumOff val="50000"/>
                  </a:prstClr>
                </a:solidFill>
              </a:rPr>
              <a:t>22 August 2021</a:t>
            </a:fld>
            <a:endParaRPr lang="en-US" dirty="0">
              <a:solidFill>
                <a:prstClr val="black">
                  <a:lumMod val="50000"/>
                  <a:lumOff val="50000"/>
                </a:prstClr>
              </a:solidFill>
            </a:endParaRPr>
          </a:p>
        </p:txBody>
      </p:sp>
      <p:sp>
        <p:nvSpPr>
          <p:cNvPr id="4"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8" name="Picture 7">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9"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4"/>
          <a:stretch>
            <a:fillRect/>
          </a:stretch>
        </p:blipFill>
        <p:spPr>
          <a:xfrm>
            <a:off x="7268154" y="117428"/>
            <a:ext cx="955116" cy="935703"/>
          </a:xfrm>
          <a:prstGeom prst="rect">
            <a:avLst/>
          </a:prstGeom>
        </p:spPr>
      </p:pic>
      <p:sp>
        <p:nvSpPr>
          <p:cNvPr id="11" name="Title 1"/>
          <p:cNvSpPr>
            <a:spLocks noGrp="1"/>
          </p:cNvSpPr>
          <p:nvPr>
            <p:ph type="title"/>
          </p:nvPr>
        </p:nvSpPr>
        <p:spPr>
          <a:xfrm>
            <a:off x="838198" y="1065715"/>
            <a:ext cx="10668001" cy="686886"/>
          </a:xfrm>
        </p:spPr>
        <p:txBody>
          <a:bodyPr>
            <a:norm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954390056"/>
      </p:ext>
    </p:extLst>
  </p:cSld>
  <p:clrMapOvr>
    <a:masterClrMapping/>
  </p:clrMapOvr>
  <p:transition advClick="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51D93439-2A5E-4D6A-A87A-605038C684E4}"/>
              </a:ext>
            </a:extLst>
          </p:cNvPr>
          <p:cNvSpPr>
            <a:spLocks noGrp="1"/>
          </p:cNvSpPr>
          <p:nvPr>
            <p:ph type="dt" sz="half" idx="10"/>
          </p:nvPr>
        </p:nvSpPr>
        <p:spPr/>
        <p:txBody>
          <a:bodyPr/>
          <a:lstStyle/>
          <a:p>
            <a:pPr>
              <a:defRPr/>
            </a:pPr>
            <a:fld id="{764AACE9-3EBE-4B7B-B5FD-B16EEEBDBBD9}" type="datetime3">
              <a:rPr lang="en-US" smtClean="0">
                <a:solidFill>
                  <a:prstClr val="black">
                    <a:lumMod val="50000"/>
                    <a:lumOff val="50000"/>
                  </a:prstClr>
                </a:solidFill>
              </a:rPr>
              <a:t>22 August 2021</a:t>
            </a:fld>
            <a:endParaRPr lang="en-US" dirty="0">
              <a:solidFill>
                <a:prstClr val="black">
                  <a:lumMod val="50000"/>
                  <a:lumOff val="50000"/>
                </a:prstClr>
              </a:solidFill>
            </a:endParaRPr>
          </a:p>
        </p:txBody>
      </p:sp>
      <p:sp>
        <p:nvSpPr>
          <p:cNvPr id="12" name="Slide Number Placeholder 11">
            <a:extLst>
              <a:ext uri="{FF2B5EF4-FFF2-40B4-BE49-F238E27FC236}">
                <a16:creationId xmlns:a16="http://schemas.microsoft.com/office/drawing/2014/main" id="{AA7F68C1-81BD-4429-BEBC-DC02A8B16ECA}"/>
              </a:ext>
            </a:extLst>
          </p:cNvPr>
          <p:cNvSpPr>
            <a:spLocks noGrp="1"/>
          </p:cNvSpPr>
          <p:nvPr>
            <p:ph type="sldNum" sz="quarter" idx="12"/>
          </p:nvPr>
        </p:nvSpPr>
        <p:spPr/>
        <p:txBody>
          <a:body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8" name="Picture 7">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11"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4"/>
          <a:stretch>
            <a:fillRect/>
          </a:stretch>
        </p:blipFill>
        <p:spPr>
          <a:xfrm>
            <a:off x="7268154" y="117428"/>
            <a:ext cx="955116" cy="935703"/>
          </a:xfrm>
          <a:prstGeom prst="rect">
            <a:avLst/>
          </a:prstGeom>
        </p:spPr>
      </p:pic>
      <p:sp>
        <p:nvSpPr>
          <p:cNvPr id="14" name="Title 1"/>
          <p:cNvSpPr>
            <a:spLocks noGrp="1"/>
          </p:cNvSpPr>
          <p:nvPr>
            <p:ph type="title"/>
          </p:nvPr>
        </p:nvSpPr>
        <p:spPr>
          <a:xfrm>
            <a:off x="838198" y="1065715"/>
            <a:ext cx="10668001" cy="686886"/>
          </a:xfrm>
        </p:spPr>
        <p:txBody>
          <a:bodyPr>
            <a:norm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1273323594"/>
      </p:ext>
    </p:extLst>
  </p:cSld>
  <p:clrMapOvr>
    <a:masterClrMapping/>
  </p:clrMapOvr>
  <p:transition advClick="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27200"/>
            <a:ext cx="3932237" cy="133604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5183188" y="987425"/>
            <a:ext cx="6172200" cy="50505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068319"/>
            <a:ext cx="3932237" cy="29696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B3633C6E-3301-412B-BF1B-5E042473DABD}" type="datetime3">
              <a:rPr lang="en-US" smtClean="0">
                <a:solidFill>
                  <a:prstClr val="black">
                    <a:lumMod val="50000"/>
                    <a:lumOff val="50000"/>
                  </a:prstClr>
                </a:solidFill>
              </a:rPr>
              <a:t>22 August 2021</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0" name="Picture 9">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6263" y="213065"/>
            <a:ext cx="1408872" cy="935704"/>
          </a:xfrm>
          <a:prstGeom prst="rect">
            <a:avLst/>
          </a:prstGeom>
        </p:spPr>
      </p:pic>
      <p:pic>
        <p:nvPicPr>
          <p:cNvPr id="11"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8729" y="308702"/>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stretch>
            <a:fillRect/>
          </a:stretch>
        </p:blipFill>
        <p:spPr>
          <a:xfrm>
            <a:off x="3832479" y="213065"/>
            <a:ext cx="955116" cy="935703"/>
          </a:xfrm>
          <a:prstGeom prst="rect">
            <a:avLst/>
          </a:prstGeom>
        </p:spPr>
      </p:pic>
    </p:spTree>
    <p:extLst>
      <p:ext uri="{BB962C8B-B14F-4D97-AF65-F5344CB8AC3E}">
        <p14:creationId xmlns:p14="http://schemas.microsoft.com/office/powerpoint/2010/main" val="2387439218"/>
      </p:ext>
    </p:extLst>
  </p:cSld>
  <p:clrMapOvr>
    <a:masterClrMapping/>
  </p:clrMapOvr>
  <p:transition advClick="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57680"/>
            <a:ext cx="3932237" cy="1320800"/>
          </a:xfrm>
        </p:spPr>
        <p:txBody>
          <a:bodyPr anchor="b"/>
          <a:lstStyle>
            <a:lvl1pPr>
              <a:defRPr sz="3200" b="1"/>
            </a:lvl1pPr>
          </a:lstStyle>
          <a:p>
            <a:r>
              <a:rPr lang="en-US"/>
              <a:t>Click to edit Master title style</a:t>
            </a:r>
          </a:p>
        </p:txBody>
      </p:sp>
      <p:sp>
        <p:nvSpPr>
          <p:cNvPr id="3" name="Picture Placeholder 2"/>
          <p:cNvSpPr>
            <a:spLocks noGrp="1"/>
          </p:cNvSpPr>
          <p:nvPr>
            <p:ph type="pic" idx="1"/>
          </p:nvPr>
        </p:nvSpPr>
        <p:spPr>
          <a:xfrm>
            <a:off x="5326742" y="589280"/>
            <a:ext cx="6028645" cy="56621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3078479"/>
            <a:ext cx="3932237" cy="31729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B174F71E-FFBC-4993-A756-73ACE56A8BC9}" type="datetime3">
              <a:rPr lang="en-US" smtClean="0">
                <a:solidFill>
                  <a:prstClr val="black">
                    <a:lumMod val="50000"/>
                    <a:lumOff val="50000"/>
                  </a:prstClr>
                </a:solidFill>
              </a:rPr>
              <a:t>22 August 2021</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0" name="Picture 9">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6263" y="213065"/>
            <a:ext cx="1408872" cy="935704"/>
          </a:xfrm>
          <a:prstGeom prst="rect">
            <a:avLst/>
          </a:prstGeom>
        </p:spPr>
      </p:pic>
      <p:pic>
        <p:nvPicPr>
          <p:cNvPr id="11"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8729" y="308702"/>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stretch>
            <a:fillRect/>
          </a:stretch>
        </p:blipFill>
        <p:spPr>
          <a:xfrm>
            <a:off x="3832479" y="213065"/>
            <a:ext cx="955116" cy="935703"/>
          </a:xfrm>
          <a:prstGeom prst="rect">
            <a:avLst/>
          </a:prstGeom>
        </p:spPr>
      </p:pic>
    </p:spTree>
    <p:extLst>
      <p:ext uri="{BB962C8B-B14F-4D97-AF65-F5344CB8AC3E}">
        <p14:creationId xmlns:p14="http://schemas.microsoft.com/office/powerpoint/2010/main" val="4008218450"/>
      </p:ext>
    </p:extLst>
  </p:cSld>
  <p:clrMapOvr>
    <a:masterClrMapping/>
  </p:clrMapOvr>
  <p:transition advClick="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1450" y="1139814"/>
            <a:ext cx="8887262" cy="10623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61144" y="2438400"/>
            <a:ext cx="9844512" cy="39195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B116EA38-9456-42C6-A39C-3A3A9BE6D42F}" type="datetime3">
              <a:rPr lang="en-US" smtClean="0">
                <a:solidFill>
                  <a:prstClr val="black">
                    <a:lumMod val="50000"/>
                    <a:lumOff val="50000"/>
                  </a:prstClr>
                </a:solidFill>
              </a:rPr>
              <a:t>22 August 2021</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
        <p:nvSpPr>
          <p:cNvPr id="8" name="Rectangle 7"/>
          <p:cNvSpPr/>
          <p:nvPr userDrawn="1"/>
        </p:nvSpPr>
        <p:spPr>
          <a:xfrm>
            <a:off x="4395215" y="6587193"/>
            <a:ext cx="3426513" cy="200055"/>
          </a:xfrm>
          <a:prstGeom prst="rect">
            <a:avLst/>
          </a:prstGeom>
          <a:noFill/>
        </p:spPr>
        <p:txBody>
          <a:bodyPr wrap="square">
            <a:spAutoFit/>
          </a:bodyPr>
          <a:lstStyle/>
          <a:p>
            <a:pPr algn="ctr"/>
            <a:r>
              <a:rPr lang="en-US" sz="700" dirty="0"/>
              <a:t>© 2018 Published and used by INCOSE with permission</a:t>
            </a:r>
          </a:p>
        </p:txBody>
      </p:sp>
    </p:spTree>
    <p:extLst>
      <p:ext uri="{BB962C8B-B14F-4D97-AF65-F5344CB8AC3E}">
        <p14:creationId xmlns:p14="http://schemas.microsoft.com/office/powerpoint/2010/main" val="1036170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Click="0">
    <p:fad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2800" kern="1200">
          <a:solidFill>
            <a:srgbClr val="2971A9"/>
          </a:solidFill>
          <a:latin typeface="Arial Narrow" panose="020B0606020202030204" pitchFamily="34" charset="0"/>
          <a:ea typeface="Arial Narrow" panose="020B0606020202030204" pitchFamily="34" charset="0"/>
          <a:cs typeface="Arial Narrow" panose="020B060602020203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LeqiKen.Zhang@l3harris.com" TargetMode="External"/><Relationship Id="rId3" Type="http://schemas.openxmlformats.org/officeDocument/2006/relationships/hyperlink" Target="mailto:Celia.s.tseng@raytheon.com" TargetMode="External"/><Relationship Id="rId7" Type="http://schemas.openxmlformats.org/officeDocument/2006/relationships/hyperlink" Target="mailto:terri.w.chan@boeing.com" TargetMode="External"/><Relationship Id="rId2" Type="http://schemas.openxmlformats.org/officeDocument/2006/relationships/hyperlink" Target="mailto:Sean.McGervey@jhuapl.edu" TargetMode="External"/><Relationship Id="rId1" Type="http://schemas.openxmlformats.org/officeDocument/2006/relationships/slideLayout" Target="../slideLayouts/slideLayout1.xml"/><Relationship Id="rId6" Type="http://schemas.openxmlformats.org/officeDocument/2006/relationships/hyperlink" Target="mailto:Chris.Schreiber@LMCO.com" TargetMode="External"/><Relationship Id="rId5" Type="http://schemas.openxmlformats.org/officeDocument/2006/relationships/hyperlink" Target="mailto:Frank.Salvatore@saic.com" TargetMode="External"/><Relationship Id="rId4" Type="http://schemas.openxmlformats.org/officeDocument/2006/relationships/hyperlink" Target="mailto:Tamara.Hambrick@ngc.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Sean.McGervey@jhuapl.edu"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Platform-independent_model" TargetMode="External"/><Relationship Id="rId2" Type="http://schemas.openxmlformats.org/officeDocument/2006/relationships/hyperlink" Target="https://www.omgwiki.org/MBSE/doku.php?id=mbse:topical_encyclopedia_for_digital_engineering_information_exchange_deixpedia" TargetMode="External"/><Relationship Id="rId1" Type="http://schemas.openxmlformats.org/officeDocument/2006/relationships/slideLayout" Target="../slideLayouts/slideLayout2.xml"/><Relationship Id="rId4" Type="http://schemas.openxmlformats.org/officeDocument/2006/relationships/hyperlink" Target="https://en.wikipedia.org/wiki/Platform-specific_mode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omgwiki.org/MBSE/doku.php?id=mbse:digital_engineering" TargetMode="External"/><Relationship Id="rId2" Type="http://schemas.openxmlformats.org/officeDocument/2006/relationships/hyperlink" Target="https://www.omgwiki.org/MBSE/doku.php?id=mbse:topical_encyclopedia_for_digital_engineering_information_exchange_deixpedia" TargetMode="External"/><Relationship Id="rId1" Type="http://schemas.openxmlformats.org/officeDocument/2006/relationships/slideLayout" Target="../slideLayouts/slideLayout2.xml"/><Relationship Id="rId5" Type="http://schemas.openxmlformats.org/officeDocument/2006/relationships/hyperlink" Target="https://www.incose.org/incose-member-resources/working-groups/transformational/digital-engineering-information-exchange" TargetMode="External"/><Relationship Id="rId4" Type="http://schemas.openxmlformats.org/officeDocument/2006/relationships/hyperlink" Target="https://www.omgwiki.org/MBSE/doku.php?id=mbse:dei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DAB54924-03FB-44A6-B139-D6D34965CBA3}" type="slidenum">
              <a:rPr lang="en-US" altLang="en-US" smtClean="0"/>
              <a:pPr/>
              <a:t>1</a:t>
            </a:fld>
            <a:endParaRPr lang="en-US" altLang="en-US" dirty="0"/>
          </a:p>
        </p:txBody>
      </p:sp>
      <p:sp>
        <p:nvSpPr>
          <p:cNvPr id="10" name="Title 9"/>
          <p:cNvSpPr>
            <a:spLocks noGrp="1"/>
          </p:cNvSpPr>
          <p:nvPr>
            <p:ph type="ctrTitle"/>
          </p:nvPr>
        </p:nvSpPr>
        <p:spPr>
          <a:xfrm>
            <a:off x="755178" y="2235199"/>
            <a:ext cx="7474422" cy="1498601"/>
          </a:xfrm>
        </p:spPr>
        <p:txBody>
          <a:bodyPr anchor="b">
            <a:normAutofit/>
          </a:bodyPr>
          <a:lstStyle/>
          <a:p>
            <a:pPr algn="l"/>
            <a:r>
              <a:rPr lang="en-US" sz="5400" b="1" dirty="0" smtClean="0"/>
              <a:t>2021 DEIX Challenge</a:t>
            </a:r>
            <a:endParaRPr lang="en-US" sz="5400" b="1" dirty="0"/>
          </a:p>
        </p:txBody>
      </p:sp>
      <p:sp>
        <p:nvSpPr>
          <p:cNvPr id="11" name="Text Placeholder 10"/>
          <p:cNvSpPr>
            <a:spLocks noGrp="1"/>
          </p:cNvSpPr>
          <p:nvPr>
            <p:ph type="subTitle" idx="1"/>
          </p:nvPr>
        </p:nvSpPr>
        <p:spPr>
          <a:xfrm>
            <a:off x="738194" y="3810000"/>
            <a:ext cx="7155044" cy="1123723"/>
          </a:xfrm>
        </p:spPr>
        <p:txBody>
          <a:bodyPr/>
          <a:lstStyle/>
          <a:p>
            <a:r>
              <a:rPr lang="en-US" dirty="0" smtClean="0"/>
              <a:t>INCOSE Digital Engineering Information Exchange </a:t>
            </a:r>
            <a:r>
              <a:rPr lang="en-US" dirty="0" smtClean="0"/>
              <a:t>Working Group (DEIXWG)</a:t>
            </a:r>
            <a:endParaRPr lang="en-US" dirty="0"/>
          </a:p>
        </p:txBody>
      </p:sp>
      <p:sp>
        <p:nvSpPr>
          <p:cNvPr id="12" name="Subtitle 2">
            <a:extLst>
              <a:ext uri="{FF2B5EF4-FFF2-40B4-BE49-F238E27FC236}">
                <a16:creationId xmlns:a16="http://schemas.microsoft.com/office/drawing/2014/main" id="{B6BEF0CD-A958-48CE-972B-F6C1E004B3B6}"/>
              </a:ext>
            </a:extLst>
          </p:cNvPr>
          <p:cNvSpPr txBox="1">
            <a:spLocks/>
          </p:cNvSpPr>
          <p:nvPr/>
        </p:nvSpPr>
        <p:spPr>
          <a:xfrm>
            <a:off x="838200" y="4712576"/>
            <a:ext cx="5514665" cy="15358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300"/>
              </a:spcBef>
            </a:pPr>
            <a:r>
              <a:rPr lang="en-US" sz="1600" b="1" dirty="0"/>
              <a:t>Chair</a:t>
            </a:r>
            <a:r>
              <a:rPr lang="en-US" sz="1600" dirty="0"/>
              <a:t>: Sean McGervey: </a:t>
            </a:r>
            <a:r>
              <a:rPr lang="en-US" sz="1600" dirty="0" smtClean="0">
                <a:hlinkClick r:id="rId2" tooltip="Sean.McGervey@jhuapl.edu"/>
              </a:rPr>
              <a:t>Sean.McGervey@jhuapl.edu</a:t>
            </a:r>
            <a:endParaRPr lang="en-US" sz="1600" dirty="0"/>
          </a:p>
          <a:p>
            <a:pPr algn="l">
              <a:lnSpc>
                <a:spcPct val="100000"/>
              </a:lnSpc>
              <a:spcBef>
                <a:spcPts val="300"/>
              </a:spcBef>
            </a:pPr>
            <a:r>
              <a:rPr lang="en-US" sz="1600" b="1" dirty="0"/>
              <a:t>Co-Chair</a:t>
            </a:r>
            <a:r>
              <a:rPr lang="en-US" sz="1600" dirty="0"/>
              <a:t>: Celia Tseng: c</a:t>
            </a:r>
            <a:r>
              <a:rPr lang="en-US" sz="1600" dirty="0" smtClean="0">
                <a:hlinkClick r:id="rId3"/>
              </a:rPr>
              <a:t>elia.s.tseng@raytheon.com</a:t>
            </a:r>
            <a:endParaRPr lang="en-US" sz="1600" dirty="0"/>
          </a:p>
          <a:p>
            <a:pPr algn="l">
              <a:lnSpc>
                <a:spcPct val="100000"/>
              </a:lnSpc>
              <a:spcBef>
                <a:spcPts val="300"/>
              </a:spcBef>
            </a:pPr>
            <a:r>
              <a:rPr lang="en-US" sz="1600" b="1" dirty="0"/>
              <a:t>Co-Chair</a:t>
            </a:r>
            <a:r>
              <a:rPr lang="en-US" sz="1600" dirty="0"/>
              <a:t>: Tamara Hambrick: </a:t>
            </a:r>
            <a:r>
              <a:rPr lang="en-US" sz="1600" dirty="0" smtClean="0">
                <a:hlinkClick r:id="rId4" tooltip="Tamara.Hambrick@ngc.com"/>
              </a:rPr>
              <a:t>Tamara.Valinoto@gmail.com</a:t>
            </a:r>
            <a:endParaRPr lang="en-US" sz="1600" dirty="0"/>
          </a:p>
          <a:p>
            <a:pPr algn="l">
              <a:lnSpc>
                <a:spcPct val="100000"/>
              </a:lnSpc>
              <a:spcBef>
                <a:spcPts val="300"/>
              </a:spcBef>
            </a:pPr>
            <a:r>
              <a:rPr lang="en-US" sz="1600" b="1" dirty="0" smtClean="0"/>
              <a:t>Co-Chair</a:t>
            </a:r>
            <a:r>
              <a:rPr lang="en-US" sz="1600" dirty="0" smtClean="0"/>
              <a:t>: </a:t>
            </a:r>
            <a:r>
              <a:rPr lang="en-US" sz="1600" dirty="0"/>
              <a:t>Frank Salvatore: </a:t>
            </a:r>
            <a:r>
              <a:rPr lang="en-US" sz="1600" dirty="0" smtClean="0">
                <a:hlinkClick r:id="rId5" tooltip="Frank.J.Salvatore@SAIC.com"/>
              </a:rPr>
              <a:t>Frank.Salvatore@saic.com</a:t>
            </a:r>
            <a:endParaRPr lang="en-US" sz="1600" dirty="0"/>
          </a:p>
          <a:p>
            <a:pPr algn="l">
              <a:lnSpc>
                <a:spcPct val="100000"/>
              </a:lnSpc>
              <a:spcBef>
                <a:spcPts val="300"/>
              </a:spcBef>
            </a:pPr>
            <a:r>
              <a:rPr lang="en-US" sz="1600" b="1" dirty="0" smtClean="0"/>
              <a:t>Co-Chair</a:t>
            </a:r>
            <a:r>
              <a:rPr lang="en-US" sz="1600" dirty="0" smtClean="0"/>
              <a:t>: </a:t>
            </a:r>
            <a:r>
              <a:rPr lang="en-US" sz="1600" dirty="0"/>
              <a:t>Chris Schreiber: </a:t>
            </a:r>
            <a:r>
              <a:rPr lang="en-US" sz="1600" dirty="0" smtClean="0">
                <a:hlinkClick r:id="rId6" tooltip="Chris.Schreiber@LMCO.com"/>
              </a:rPr>
              <a:t>Chris.Schreiber@lmco.com</a:t>
            </a:r>
            <a:endParaRPr lang="en-US" sz="1600" dirty="0"/>
          </a:p>
        </p:txBody>
      </p:sp>
      <p:sp>
        <p:nvSpPr>
          <p:cNvPr id="13" name="Subtitle 2">
            <a:extLst>
              <a:ext uri="{FF2B5EF4-FFF2-40B4-BE49-F238E27FC236}">
                <a16:creationId xmlns:a16="http://schemas.microsoft.com/office/drawing/2014/main" id="{B6BEF0CD-A958-48CE-972B-F6C1E004B3B6}"/>
              </a:ext>
            </a:extLst>
          </p:cNvPr>
          <p:cNvSpPr txBox="1">
            <a:spLocks/>
          </p:cNvSpPr>
          <p:nvPr/>
        </p:nvSpPr>
        <p:spPr>
          <a:xfrm>
            <a:off x="6352865" y="4700107"/>
            <a:ext cx="5514665" cy="15358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300"/>
              </a:spcBef>
            </a:pPr>
            <a:r>
              <a:rPr lang="en-US" sz="1600" b="1" dirty="0" smtClean="0"/>
              <a:t>Tech Lead</a:t>
            </a:r>
            <a:r>
              <a:rPr lang="en-US" sz="1600" dirty="0" smtClean="0"/>
              <a:t>: Terri Chan</a:t>
            </a:r>
            <a:r>
              <a:rPr lang="en-US" sz="1600" dirty="0"/>
              <a:t>: </a:t>
            </a:r>
            <a:r>
              <a:rPr lang="en-US" sz="1600" dirty="0" smtClean="0">
                <a:hlinkClick r:id="rId7"/>
              </a:rPr>
              <a:t>terri.w.chan@boeing.com</a:t>
            </a:r>
            <a:endParaRPr lang="en-US" sz="1600" dirty="0"/>
          </a:p>
          <a:p>
            <a:pPr algn="l">
              <a:lnSpc>
                <a:spcPct val="100000"/>
              </a:lnSpc>
              <a:spcBef>
                <a:spcPts val="300"/>
              </a:spcBef>
            </a:pPr>
            <a:r>
              <a:rPr lang="en-US" sz="1600" b="1" dirty="0" smtClean="0"/>
              <a:t>Tech Lead</a:t>
            </a:r>
            <a:r>
              <a:rPr lang="en-US" sz="1600" dirty="0" smtClean="0"/>
              <a:t>: Ken Zhang</a:t>
            </a:r>
            <a:r>
              <a:rPr lang="en-US" sz="1600" dirty="0"/>
              <a:t>: </a:t>
            </a:r>
            <a:r>
              <a:rPr lang="en-US" sz="1600" dirty="0" smtClean="0">
                <a:hlinkClick r:id="rId8"/>
              </a:rPr>
              <a:t>LeqiKen.Zhang@l3harris.com</a:t>
            </a:r>
            <a:endParaRPr lang="en-US" sz="1600" dirty="0"/>
          </a:p>
        </p:txBody>
      </p:sp>
    </p:spTree>
    <p:extLst>
      <p:ext uri="{BB962C8B-B14F-4D97-AF65-F5344CB8AC3E}">
        <p14:creationId xmlns:p14="http://schemas.microsoft.com/office/powerpoint/2010/main" val="3753296554"/>
      </p:ext>
    </p:extLst>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Conceptually Relating Different Metamodels</a:t>
            </a:r>
          </a:p>
        </p:txBody>
      </p:sp>
      <p:sp>
        <p:nvSpPr>
          <p:cNvPr id="9" name="Content Placeholder 8"/>
          <p:cNvSpPr>
            <a:spLocks noGrp="1"/>
          </p:cNvSpPr>
          <p:nvPr>
            <p:ph idx="1"/>
          </p:nvPr>
        </p:nvSpPr>
        <p:spPr>
          <a:xfrm>
            <a:off x="838200" y="1828800"/>
            <a:ext cx="10668000" cy="1449880"/>
          </a:xfrm>
        </p:spPr>
        <p:txBody>
          <a:bodyPr>
            <a:normAutofit/>
          </a:bodyPr>
          <a:lstStyle/>
          <a:p>
            <a:r>
              <a:rPr lang="en-US" dirty="0" smtClean="0"/>
              <a:t>Additionally, even if our organization or business unit assembles a digital engineering ecosystem (DEE) that manages to conceptually relate its various authoritative sources of truth… How do we exchange its digital information with a different DEE that may have different concepts…?</a:t>
            </a:r>
            <a:endParaRPr lang="en-US" i="1"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10</a:t>
            </a:fld>
            <a:endParaRPr lang="en-US" altLang="en-US" dirty="0"/>
          </a:p>
        </p:txBody>
      </p:sp>
      <p:pic>
        <p:nvPicPr>
          <p:cNvPr id="6" name="Picture 5"/>
          <p:cNvPicPr>
            <a:picLocks noChangeAspect="1"/>
          </p:cNvPicPr>
          <p:nvPr/>
        </p:nvPicPr>
        <p:blipFill>
          <a:blip r:embed="rId2"/>
          <a:stretch>
            <a:fillRect/>
          </a:stretch>
        </p:blipFill>
        <p:spPr>
          <a:xfrm>
            <a:off x="762000" y="3441246"/>
            <a:ext cx="4584682" cy="2883354"/>
          </a:xfrm>
          <a:prstGeom prst="rect">
            <a:avLst/>
          </a:prstGeom>
        </p:spPr>
      </p:pic>
      <p:pic>
        <p:nvPicPr>
          <p:cNvPr id="19" name="Picture 18"/>
          <p:cNvPicPr>
            <a:picLocks noChangeAspect="1"/>
          </p:cNvPicPr>
          <p:nvPr/>
        </p:nvPicPr>
        <p:blipFill>
          <a:blip r:embed="rId2"/>
          <a:stretch>
            <a:fillRect/>
          </a:stretch>
        </p:blipFill>
        <p:spPr>
          <a:xfrm>
            <a:off x="6705600" y="3441246"/>
            <a:ext cx="4584682" cy="2883354"/>
          </a:xfrm>
          <a:prstGeom prst="rect">
            <a:avLst/>
          </a:prstGeom>
        </p:spPr>
      </p:pic>
      <p:sp>
        <p:nvSpPr>
          <p:cNvPr id="20" name="Not Equal 19"/>
          <p:cNvSpPr/>
          <p:nvPr/>
        </p:nvSpPr>
        <p:spPr>
          <a:xfrm>
            <a:off x="4992746" y="4366567"/>
            <a:ext cx="1747345" cy="1032711"/>
          </a:xfrm>
          <a:prstGeom prst="mathNotEqual">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1487034"/>
      </p:ext>
    </p:extLst>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Digital Viewpoint Model</a:t>
            </a:r>
            <a:endParaRPr lang="en-US" dirty="0"/>
          </a:p>
        </p:txBody>
      </p:sp>
      <p:sp>
        <p:nvSpPr>
          <p:cNvPr id="7" name="Text Placeholder 6"/>
          <p:cNvSpPr>
            <a:spLocks noGrp="1"/>
          </p:cNvSpPr>
          <p:nvPr>
            <p:ph type="body" idx="1"/>
          </p:nvPr>
        </p:nvSpPr>
        <p:spPr/>
        <p:txBody>
          <a:bodyPr/>
          <a:lstStyle/>
          <a:p>
            <a:r>
              <a:rPr lang="en-US" dirty="0" smtClean="0"/>
              <a:t>2021 DEIX Challenge</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11</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942621809"/>
      </p:ext>
    </p:extLst>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Viewpoint Model (DVM): Purpose</a:t>
            </a:r>
            <a:endParaRPr lang="en-US" dirty="0"/>
          </a:p>
        </p:txBody>
      </p:sp>
      <p:sp>
        <p:nvSpPr>
          <p:cNvPr id="3" name="Content Placeholder 2"/>
          <p:cNvSpPr>
            <a:spLocks noGrp="1"/>
          </p:cNvSpPr>
          <p:nvPr>
            <p:ph idx="1"/>
          </p:nvPr>
        </p:nvSpPr>
        <p:spPr/>
        <p:txBody>
          <a:bodyPr/>
          <a:lstStyle/>
          <a:p>
            <a:r>
              <a:rPr lang="en-US" dirty="0" smtClean="0"/>
              <a:t>The Digital Viewpoint Model (DVM) is a implementation-agnostic (platform independent), conceptual ontology</a:t>
            </a:r>
          </a:p>
          <a:p>
            <a:r>
              <a:rPr lang="en-US" dirty="0" smtClean="0"/>
              <a:t>The DVM provides a high-level framework for describing sources of digital information in a digital engineering ecosystem (DEE)</a:t>
            </a:r>
          </a:p>
          <a:p>
            <a:r>
              <a:rPr lang="en-US" dirty="0" smtClean="0"/>
              <a:t>The DVM also conceptualizes how that information can be transferred, translated, transformed, and related for the purpose of exchanging digital information between stakeholders… who might not have the same DEE infrastructure or standards</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12</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593415425"/>
      </p:ext>
    </p:extLst>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DVM: Exchanging Data Related Across Different Metamodels</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13</a:t>
            </a:fld>
            <a:endParaRPr lang="en-US" altLang="en-US" dirty="0">
              <a:solidFill>
                <a:prstClr val="black">
                  <a:lumMod val="50000"/>
                  <a:lumOff val="50000"/>
                </a:prstClr>
              </a:solidFill>
            </a:endParaRPr>
          </a:p>
        </p:txBody>
      </p:sp>
      <p:sp>
        <p:nvSpPr>
          <p:cNvPr id="6" name="Rectangle 5"/>
          <p:cNvSpPr/>
          <p:nvPr/>
        </p:nvSpPr>
        <p:spPr>
          <a:xfrm rot="16200000">
            <a:off x="410278" y="2426377"/>
            <a:ext cx="3827647" cy="3733801"/>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smtClean="0">
              <a:solidFill>
                <a:schemeClr val="tx1"/>
              </a:solidFill>
            </a:endParaRPr>
          </a:p>
          <a:p>
            <a:pPr algn="ctr"/>
            <a:r>
              <a:rPr lang="en-US" sz="2000" b="1" u="sng" dirty="0" smtClean="0">
                <a:solidFill>
                  <a:schemeClr val="tx1"/>
                </a:solidFill>
              </a:rPr>
              <a:t>Ontological Traceability</a:t>
            </a:r>
          </a:p>
          <a:p>
            <a:pPr algn="ctr"/>
            <a:r>
              <a:rPr lang="en-US" sz="2000" dirty="0" smtClean="0">
                <a:solidFill>
                  <a:schemeClr val="tx1"/>
                </a:solidFill>
              </a:rPr>
              <a:t>Supported by a</a:t>
            </a:r>
          </a:p>
          <a:p>
            <a:pPr algn="ctr"/>
            <a:r>
              <a:rPr lang="en-US" sz="2000" b="1" u="sng" dirty="0" smtClean="0">
                <a:solidFill>
                  <a:schemeClr val="tx1"/>
                </a:solidFill>
              </a:rPr>
              <a:t>Digital Engineering Ecosystem</a:t>
            </a:r>
            <a:endParaRPr lang="en-US" sz="2000" b="1" u="sng" dirty="0">
              <a:solidFill>
                <a:schemeClr val="tx1"/>
              </a:solidFill>
            </a:endParaRPr>
          </a:p>
        </p:txBody>
      </p:sp>
      <p:sp>
        <p:nvSpPr>
          <p:cNvPr id="7" name="Rounded Rectangle 6"/>
          <p:cNvSpPr/>
          <p:nvPr/>
        </p:nvSpPr>
        <p:spPr>
          <a:xfrm>
            <a:off x="1977993" y="3071515"/>
            <a:ext cx="2438400" cy="762000"/>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Digital System Model</a:t>
            </a:r>
          </a:p>
          <a:p>
            <a:pPr algn="ctr"/>
            <a:r>
              <a:rPr lang="en-US" b="1" dirty="0" smtClean="0">
                <a:solidFill>
                  <a:schemeClr val="tx1"/>
                </a:solidFill>
              </a:rPr>
              <a:t>(SysML)</a:t>
            </a:r>
            <a:endParaRPr lang="en-US" b="1" dirty="0">
              <a:solidFill>
                <a:schemeClr val="tx1"/>
              </a:solidFill>
            </a:endParaRPr>
          </a:p>
        </p:txBody>
      </p:sp>
      <p:sp>
        <p:nvSpPr>
          <p:cNvPr id="8" name="Rounded Rectangle 7"/>
          <p:cNvSpPr/>
          <p:nvPr/>
        </p:nvSpPr>
        <p:spPr>
          <a:xfrm>
            <a:off x="1977993" y="3928765"/>
            <a:ext cx="2438400" cy="762000"/>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Requirements Model</a:t>
            </a:r>
          </a:p>
          <a:p>
            <a:pPr algn="ctr"/>
            <a:r>
              <a:rPr lang="en-US" b="1" dirty="0" smtClean="0">
                <a:solidFill>
                  <a:schemeClr val="tx1"/>
                </a:solidFill>
              </a:rPr>
              <a:t>(DOORS)</a:t>
            </a:r>
            <a:endParaRPr lang="en-US" b="1" dirty="0">
              <a:solidFill>
                <a:schemeClr val="tx1"/>
              </a:solidFill>
            </a:endParaRPr>
          </a:p>
        </p:txBody>
      </p:sp>
      <p:sp>
        <p:nvSpPr>
          <p:cNvPr id="9" name="Rounded Rectangle 8"/>
          <p:cNvSpPr/>
          <p:nvPr/>
        </p:nvSpPr>
        <p:spPr>
          <a:xfrm>
            <a:off x="1977993" y="4786015"/>
            <a:ext cx="2438400" cy="762000"/>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3D Geometry Model</a:t>
            </a:r>
          </a:p>
          <a:p>
            <a:pPr algn="ctr"/>
            <a:r>
              <a:rPr lang="en-US" b="1" dirty="0" smtClean="0">
                <a:solidFill>
                  <a:schemeClr val="tx1"/>
                </a:solidFill>
              </a:rPr>
              <a:t>(Creo)</a:t>
            </a:r>
            <a:endParaRPr lang="en-US" b="1" dirty="0">
              <a:solidFill>
                <a:schemeClr val="tx1"/>
              </a:solidFill>
            </a:endParaRPr>
          </a:p>
        </p:txBody>
      </p:sp>
      <p:sp>
        <p:nvSpPr>
          <p:cNvPr id="10" name="Rounded Rectangle 9"/>
          <p:cNvSpPr/>
          <p:nvPr/>
        </p:nvSpPr>
        <p:spPr>
          <a:xfrm>
            <a:off x="1977993" y="2214265"/>
            <a:ext cx="2438400" cy="762000"/>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Finite Element Model</a:t>
            </a:r>
          </a:p>
          <a:p>
            <a:pPr algn="ctr"/>
            <a:r>
              <a:rPr lang="en-US" b="1" dirty="0" smtClean="0">
                <a:solidFill>
                  <a:schemeClr val="tx1"/>
                </a:solidFill>
              </a:rPr>
              <a:t>(</a:t>
            </a:r>
            <a:r>
              <a:rPr lang="en-US" b="1" dirty="0" err="1" smtClean="0">
                <a:solidFill>
                  <a:schemeClr val="tx1"/>
                </a:solidFill>
              </a:rPr>
              <a:t>Abaqus</a:t>
            </a:r>
            <a:r>
              <a:rPr lang="en-US" b="1" dirty="0" smtClean="0">
                <a:solidFill>
                  <a:schemeClr val="tx1"/>
                </a:solidFill>
              </a:rPr>
              <a:t>)</a:t>
            </a:r>
            <a:endParaRPr lang="en-US" b="1" dirty="0">
              <a:solidFill>
                <a:schemeClr val="tx1"/>
              </a:solidFill>
            </a:endParaRPr>
          </a:p>
        </p:txBody>
      </p:sp>
      <p:sp>
        <p:nvSpPr>
          <p:cNvPr id="11" name="Rounded Rectangle 10"/>
          <p:cNvSpPr/>
          <p:nvPr/>
        </p:nvSpPr>
        <p:spPr>
          <a:xfrm>
            <a:off x="1977993" y="5643265"/>
            <a:ext cx="2438400" cy="762000"/>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Electrical Model</a:t>
            </a:r>
          </a:p>
          <a:p>
            <a:pPr algn="ctr"/>
            <a:r>
              <a:rPr lang="en-US" b="1" dirty="0" smtClean="0">
                <a:solidFill>
                  <a:schemeClr val="tx1"/>
                </a:solidFill>
              </a:rPr>
              <a:t>(NX)</a:t>
            </a:r>
            <a:endParaRPr lang="en-US" b="1" dirty="0">
              <a:solidFill>
                <a:schemeClr val="tx1"/>
              </a:solidFill>
            </a:endParaRPr>
          </a:p>
        </p:txBody>
      </p:sp>
      <p:pic>
        <p:nvPicPr>
          <p:cNvPr id="12" name="Picture 11"/>
          <p:cNvPicPr>
            <a:picLocks noChangeAspect="1"/>
          </p:cNvPicPr>
          <p:nvPr/>
        </p:nvPicPr>
        <p:blipFill>
          <a:blip r:embed="rId2"/>
          <a:stretch>
            <a:fillRect/>
          </a:stretch>
        </p:blipFill>
        <p:spPr>
          <a:xfrm flipH="1">
            <a:off x="5632763" y="3531278"/>
            <a:ext cx="2094846" cy="1524000"/>
          </a:xfrm>
          <a:prstGeom prst="rect">
            <a:avLst/>
          </a:prstGeom>
          <a:effectLst>
            <a:outerShdw blurRad="50800" dist="38100" dir="2700000" algn="tl" rotWithShape="0">
              <a:prstClr val="black">
                <a:alpha val="40000"/>
              </a:prstClr>
            </a:outerShdw>
          </a:effectLst>
        </p:spPr>
      </p:pic>
      <p:cxnSp>
        <p:nvCxnSpPr>
          <p:cNvPr id="13" name="Straight Arrow Connector 12"/>
          <p:cNvCxnSpPr>
            <a:stCxn id="10" idx="3"/>
            <a:endCxn id="12" idx="3"/>
          </p:cNvCxnSpPr>
          <p:nvPr/>
        </p:nvCxnSpPr>
        <p:spPr>
          <a:xfrm>
            <a:off x="4416393" y="2595265"/>
            <a:ext cx="1216370" cy="1698013"/>
          </a:xfrm>
          <a:prstGeom prst="straightConnector1">
            <a:avLst/>
          </a:prstGeom>
          <a:ln w="76200">
            <a:solidFill>
              <a:srgbClr val="0070C0"/>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12" idx="3"/>
          </p:cNvCxnSpPr>
          <p:nvPr/>
        </p:nvCxnSpPr>
        <p:spPr>
          <a:xfrm>
            <a:off x="4416393" y="3452515"/>
            <a:ext cx="1216370" cy="840763"/>
          </a:xfrm>
          <a:prstGeom prst="straightConnector1">
            <a:avLst/>
          </a:prstGeom>
          <a:ln w="76200">
            <a:solidFill>
              <a:srgbClr val="0070C0"/>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2" idx="3"/>
          </p:cNvCxnSpPr>
          <p:nvPr/>
        </p:nvCxnSpPr>
        <p:spPr>
          <a:xfrm flipV="1">
            <a:off x="4416393" y="4293278"/>
            <a:ext cx="1216370" cy="16487"/>
          </a:xfrm>
          <a:prstGeom prst="straightConnector1">
            <a:avLst/>
          </a:prstGeom>
          <a:ln w="76200">
            <a:solidFill>
              <a:srgbClr val="0070C0"/>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2" idx="3"/>
          </p:cNvCxnSpPr>
          <p:nvPr/>
        </p:nvCxnSpPr>
        <p:spPr>
          <a:xfrm flipV="1">
            <a:off x="4416393" y="4293278"/>
            <a:ext cx="1216370" cy="873737"/>
          </a:xfrm>
          <a:prstGeom prst="straightConnector1">
            <a:avLst/>
          </a:prstGeom>
          <a:ln w="76200">
            <a:solidFill>
              <a:srgbClr val="0070C0"/>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3"/>
            <a:endCxn id="12" idx="3"/>
          </p:cNvCxnSpPr>
          <p:nvPr/>
        </p:nvCxnSpPr>
        <p:spPr>
          <a:xfrm flipV="1">
            <a:off x="4416393" y="4293278"/>
            <a:ext cx="1216370" cy="1730987"/>
          </a:xfrm>
          <a:prstGeom prst="straightConnector1">
            <a:avLst/>
          </a:prstGeom>
          <a:ln w="76200">
            <a:solidFill>
              <a:srgbClr val="0070C0"/>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090073" y="2678668"/>
            <a:ext cx="3291927" cy="830997"/>
          </a:xfrm>
          <a:prstGeom prst="rect">
            <a:avLst/>
          </a:prstGeom>
          <a:noFill/>
        </p:spPr>
        <p:txBody>
          <a:bodyPr wrap="none" rtlCol="0">
            <a:spAutoFit/>
          </a:bodyPr>
          <a:lstStyle/>
          <a:p>
            <a:pPr algn="ctr"/>
            <a:r>
              <a:rPr lang="en-US" sz="2400" b="1" dirty="0" smtClean="0"/>
              <a:t>Digital Viewpoint Model</a:t>
            </a:r>
          </a:p>
          <a:p>
            <a:pPr algn="ctr"/>
            <a:r>
              <a:rPr lang="en-US" sz="2400" b="1" dirty="0" smtClean="0"/>
              <a:t>(DVM)</a:t>
            </a:r>
            <a:endParaRPr lang="en-US" sz="2400" b="1" dirty="0"/>
          </a:p>
        </p:txBody>
      </p:sp>
      <p:sp>
        <p:nvSpPr>
          <p:cNvPr id="19" name="Rectangle 18"/>
          <p:cNvSpPr/>
          <p:nvPr/>
        </p:nvSpPr>
        <p:spPr>
          <a:xfrm>
            <a:off x="8761175" y="4972163"/>
            <a:ext cx="3200399" cy="1433102"/>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(3D Visualization, Dashboard, Web Portal, Diagram, etc.)</a:t>
            </a:r>
          </a:p>
          <a:p>
            <a:pPr algn="ctr"/>
            <a:r>
              <a:rPr lang="en-US" b="1" dirty="0" smtClean="0">
                <a:solidFill>
                  <a:schemeClr val="tx1"/>
                </a:solidFill>
              </a:rPr>
              <a:t>Content and format driven by specific perspective and need of stakeholder</a:t>
            </a:r>
            <a:endParaRPr lang="en-US" b="1" dirty="0">
              <a:solidFill>
                <a:schemeClr val="tx1"/>
              </a:solidFill>
            </a:endParaRPr>
          </a:p>
        </p:txBody>
      </p:sp>
      <p:cxnSp>
        <p:nvCxnSpPr>
          <p:cNvPr id="20" name="Straight Arrow Connector 19"/>
          <p:cNvCxnSpPr>
            <a:stCxn id="12" idx="1"/>
          </p:cNvCxnSpPr>
          <p:nvPr/>
        </p:nvCxnSpPr>
        <p:spPr>
          <a:xfrm>
            <a:off x="7727609" y="4293278"/>
            <a:ext cx="1033566" cy="0"/>
          </a:xfrm>
          <a:prstGeom prst="straightConnector1">
            <a:avLst/>
          </a:prstGeom>
          <a:ln w="76200">
            <a:solidFill>
              <a:srgbClr val="0070C0"/>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18179" y="1752600"/>
            <a:ext cx="2158027" cy="461665"/>
          </a:xfrm>
          <a:prstGeom prst="rect">
            <a:avLst/>
          </a:prstGeom>
          <a:noFill/>
        </p:spPr>
        <p:txBody>
          <a:bodyPr wrap="none" rtlCol="0">
            <a:spAutoFit/>
          </a:bodyPr>
          <a:lstStyle/>
          <a:p>
            <a:pPr algn="ctr"/>
            <a:r>
              <a:rPr lang="en-US" sz="2400" b="1" dirty="0" smtClean="0"/>
              <a:t>Digital Artifacts</a:t>
            </a:r>
            <a:endParaRPr lang="en-US" sz="2400" b="1" dirty="0"/>
          </a:p>
        </p:txBody>
      </p:sp>
      <p:pic>
        <p:nvPicPr>
          <p:cNvPr id="22" name="Content Placeholder 10"/>
          <p:cNvPicPr>
            <a:picLocks noChangeAspect="1"/>
          </p:cNvPicPr>
          <p:nvPr/>
        </p:nvPicPr>
        <p:blipFill>
          <a:blip r:embed="rId3"/>
          <a:stretch>
            <a:fillRect/>
          </a:stretch>
        </p:blipFill>
        <p:spPr>
          <a:xfrm>
            <a:off x="8761175" y="2319773"/>
            <a:ext cx="3200399" cy="2608141"/>
          </a:xfrm>
          <a:prstGeom prst="rect">
            <a:avLst/>
          </a:prstGeom>
          <a:ln>
            <a:solidFill>
              <a:srgbClr val="0070C0"/>
            </a:solidFill>
          </a:ln>
        </p:spPr>
      </p:pic>
      <p:sp>
        <p:nvSpPr>
          <p:cNvPr id="23" name="TextBox 22"/>
          <p:cNvSpPr txBox="1"/>
          <p:nvPr/>
        </p:nvSpPr>
        <p:spPr>
          <a:xfrm>
            <a:off x="9441891" y="1833265"/>
            <a:ext cx="1838965" cy="461665"/>
          </a:xfrm>
          <a:prstGeom prst="rect">
            <a:avLst/>
          </a:prstGeom>
          <a:noFill/>
        </p:spPr>
        <p:txBody>
          <a:bodyPr wrap="none" rtlCol="0">
            <a:spAutoFit/>
          </a:bodyPr>
          <a:lstStyle/>
          <a:p>
            <a:pPr algn="ctr"/>
            <a:r>
              <a:rPr lang="en-US" sz="2400" b="1" dirty="0" smtClean="0"/>
              <a:t>Digital Views</a:t>
            </a:r>
            <a:endParaRPr lang="en-US" sz="2400" b="1" dirty="0"/>
          </a:p>
        </p:txBody>
      </p:sp>
    </p:spTree>
    <p:extLst>
      <p:ext uri="{BB962C8B-B14F-4D97-AF65-F5344CB8AC3E}">
        <p14:creationId xmlns:p14="http://schemas.microsoft.com/office/powerpoint/2010/main" val="667912043"/>
      </p:ext>
    </p:extLst>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DVM: Overview</a:t>
            </a:r>
            <a:endParaRPr lang="en-US" dirty="0"/>
          </a:p>
        </p:txBody>
      </p:sp>
      <p:sp>
        <p:nvSpPr>
          <p:cNvPr id="3" name="Content Placeholder 2"/>
          <p:cNvSpPr>
            <a:spLocks noGrp="1"/>
          </p:cNvSpPr>
          <p:nvPr>
            <p:ph idx="1"/>
          </p:nvPr>
        </p:nvSpPr>
        <p:spPr/>
        <p:txBody>
          <a:bodyPr/>
          <a:lstStyle/>
          <a:p>
            <a:r>
              <a:rPr lang="en-US" dirty="0" smtClean="0"/>
              <a:t>The DVM is divided into four interconnected ontologies</a:t>
            </a:r>
          </a:p>
          <a:p>
            <a:pPr lvl="1"/>
            <a:r>
              <a:rPr lang="en-US" dirty="0" smtClean="0"/>
              <a:t>Digital View Concepts</a:t>
            </a:r>
          </a:p>
          <a:p>
            <a:pPr lvl="1"/>
            <a:r>
              <a:rPr lang="en-US" dirty="0" smtClean="0"/>
              <a:t>Digital Artifact Concepts</a:t>
            </a:r>
          </a:p>
          <a:p>
            <a:pPr lvl="1"/>
            <a:r>
              <a:rPr lang="en-US" dirty="0" smtClean="0"/>
              <a:t>Stakeholder Concepts</a:t>
            </a:r>
          </a:p>
          <a:p>
            <a:pPr lvl="1"/>
            <a:r>
              <a:rPr lang="en-US" dirty="0" smtClean="0"/>
              <a:t>Process Concepts</a:t>
            </a:r>
          </a:p>
          <a:p>
            <a:r>
              <a:rPr lang="en-US" dirty="0" smtClean="0"/>
              <a:t>The concepts in the DVM are defined at a high-level with the intention of allowing stakeholders to extend them with more specialized concepts that are specific to a given domain or need</a:t>
            </a:r>
          </a:p>
          <a:p>
            <a:r>
              <a:rPr lang="en-US" dirty="0" smtClean="0"/>
              <a:t>While the DVM is modeled using SysML, the concepts are agnostic of any particular language, tool, or infrastructure</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14</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993723018"/>
      </p:ext>
    </p:extLst>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DVM: Exchanging Data Related Across Different Metamodels</a:t>
            </a:r>
            <a:endParaRPr lang="en-US" dirty="0"/>
          </a:p>
        </p:txBody>
      </p:sp>
      <p:pic>
        <p:nvPicPr>
          <p:cNvPr id="6" name="Content Placeholder 5"/>
          <p:cNvPicPr>
            <a:picLocks noGrp="1" noChangeAspect="1"/>
          </p:cNvPicPr>
          <p:nvPr>
            <p:ph idx="1"/>
          </p:nvPr>
        </p:nvPicPr>
        <p:blipFill>
          <a:blip r:embed="rId2"/>
          <a:stretch>
            <a:fillRect/>
          </a:stretch>
        </p:blipFill>
        <p:spPr>
          <a:xfrm>
            <a:off x="2449324" y="1828800"/>
            <a:ext cx="7445751" cy="4529138"/>
          </a:xfrm>
          <a:prstGeom prst="rect">
            <a:avLst/>
          </a:prstGeom>
        </p:spPr>
      </p:pic>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15</a:t>
            </a:fld>
            <a:endParaRPr lang="en-US" altLang="en-US" dirty="0">
              <a:solidFill>
                <a:prstClr val="black">
                  <a:lumMod val="50000"/>
                  <a:lumOff val="50000"/>
                </a:prstClr>
              </a:solidFill>
            </a:endParaRPr>
          </a:p>
        </p:txBody>
      </p:sp>
      <p:sp>
        <p:nvSpPr>
          <p:cNvPr id="18" name="TextBox 17"/>
          <p:cNvSpPr txBox="1"/>
          <p:nvPr/>
        </p:nvSpPr>
        <p:spPr>
          <a:xfrm>
            <a:off x="2286000" y="1752600"/>
            <a:ext cx="7848600" cy="2308324"/>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20" name="TextBox 19"/>
          <p:cNvSpPr txBox="1"/>
          <p:nvPr/>
        </p:nvSpPr>
        <p:spPr>
          <a:xfrm rot="16200000">
            <a:off x="866733" y="4943033"/>
            <a:ext cx="2435446" cy="707886"/>
          </a:xfrm>
          <a:prstGeom prst="rect">
            <a:avLst/>
          </a:prstGeom>
          <a:noFill/>
        </p:spPr>
        <p:txBody>
          <a:bodyPr wrap="square" rtlCol="0">
            <a:spAutoFit/>
          </a:bodyPr>
          <a:lstStyle/>
          <a:p>
            <a:pPr algn="ctr"/>
            <a:r>
              <a:rPr lang="en-US" sz="2000" b="1" dirty="0" smtClean="0"/>
              <a:t>Digital Artifact Concepts</a:t>
            </a:r>
            <a:endParaRPr lang="en-US" sz="2000" b="1" dirty="0"/>
          </a:p>
        </p:txBody>
      </p:sp>
      <p:sp>
        <p:nvSpPr>
          <p:cNvPr id="21" name="TextBox 20"/>
          <p:cNvSpPr txBox="1"/>
          <p:nvPr/>
        </p:nvSpPr>
        <p:spPr>
          <a:xfrm rot="16200000">
            <a:off x="922907" y="2712606"/>
            <a:ext cx="2323099" cy="707886"/>
          </a:xfrm>
          <a:prstGeom prst="rect">
            <a:avLst/>
          </a:prstGeom>
          <a:noFill/>
        </p:spPr>
        <p:txBody>
          <a:bodyPr wrap="square" rtlCol="0">
            <a:spAutoFit/>
          </a:bodyPr>
          <a:lstStyle/>
          <a:p>
            <a:pPr algn="ctr"/>
            <a:r>
              <a:rPr lang="en-US" sz="2000" b="1" dirty="0" smtClean="0"/>
              <a:t>Digital View Concepts</a:t>
            </a:r>
            <a:endParaRPr lang="en-US" sz="2000" b="1" dirty="0"/>
          </a:p>
        </p:txBody>
      </p:sp>
      <p:sp>
        <p:nvSpPr>
          <p:cNvPr id="22" name="TextBox 21"/>
          <p:cNvSpPr txBox="1"/>
          <p:nvPr/>
        </p:nvSpPr>
        <p:spPr>
          <a:xfrm rot="5400000" flipH="1">
            <a:off x="9293316" y="4435540"/>
            <a:ext cx="1933255" cy="707886"/>
          </a:xfrm>
          <a:prstGeom prst="rect">
            <a:avLst/>
          </a:prstGeom>
          <a:noFill/>
        </p:spPr>
        <p:txBody>
          <a:bodyPr wrap="square" rtlCol="0">
            <a:spAutoFit/>
          </a:bodyPr>
          <a:lstStyle/>
          <a:p>
            <a:pPr algn="ctr"/>
            <a:r>
              <a:rPr lang="en-US" sz="2000" b="1" dirty="0" smtClean="0"/>
              <a:t>Process Concepts</a:t>
            </a:r>
            <a:endParaRPr lang="en-US" sz="2000" b="1" dirty="0"/>
          </a:p>
        </p:txBody>
      </p:sp>
      <p:sp>
        <p:nvSpPr>
          <p:cNvPr id="23" name="TextBox 22"/>
          <p:cNvSpPr txBox="1"/>
          <p:nvPr/>
        </p:nvSpPr>
        <p:spPr>
          <a:xfrm rot="5400000" flipH="1">
            <a:off x="9337908" y="2244494"/>
            <a:ext cx="1844074" cy="707886"/>
          </a:xfrm>
          <a:prstGeom prst="rect">
            <a:avLst/>
          </a:prstGeom>
          <a:noFill/>
        </p:spPr>
        <p:txBody>
          <a:bodyPr wrap="square" rtlCol="0">
            <a:spAutoFit/>
          </a:bodyPr>
          <a:lstStyle/>
          <a:p>
            <a:pPr algn="ctr"/>
            <a:r>
              <a:rPr lang="en-US" sz="2000" b="1" dirty="0" smtClean="0"/>
              <a:t>Stakeholder Concepts</a:t>
            </a:r>
            <a:endParaRPr lang="en-US" sz="2000" b="1" dirty="0"/>
          </a:p>
        </p:txBody>
      </p:sp>
    </p:spTree>
    <p:extLst>
      <p:ext uri="{BB962C8B-B14F-4D97-AF65-F5344CB8AC3E}">
        <p14:creationId xmlns:p14="http://schemas.microsoft.com/office/powerpoint/2010/main" val="4019994165"/>
      </p:ext>
    </p:extLst>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DVM: Digital Artifact Concepts</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16</a:t>
            </a:fld>
            <a:endParaRPr lang="en-US" altLang="en-US" dirty="0">
              <a:solidFill>
                <a:prstClr val="black">
                  <a:lumMod val="50000"/>
                  <a:lumOff val="50000"/>
                </a:prstClr>
              </a:solidFill>
            </a:endParaRPr>
          </a:p>
        </p:txBody>
      </p:sp>
      <p:sp>
        <p:nvSpPr>
          <p:cNvPr id="6" name="Content Placeholder 5"/>
          <p:cNvSpPr>
            <a:spLocks noGrp="1"/>
          </p:cNvSpPr>
          <p:nvPr>
            <p:ph sz="half" idx="1"/>
          </p:nvPr>
        </p:nvSpPr>
        <p:spPr/>
        <p:txBody>
          <a:bodyPr/>
          <a:lstStyle/>
          <a:p>
            <a:r>
              <a:rPr lang="en-US" dirty="0"/>
              <a:t>T</a:t>
            </a:r>
            <a:r>
              <a:rPr lang="en-US" dirty="0" smtClean="0"/>
              <a:t>his ontology specifies concepts used to describe the kinds of digital information (</a:t>
            </a:r>
            <a:r>
              <a:rPr lang="en-US" dirty="0"/>
              <a:t>m</a:t>
            </a:r>
            <a:r>
              <a:rPr lang="en-US" dirty="0" smtClean="0"/>
              <a:t>odels, databases, etc.) that comprise a digital artifact to be exchanged</a:t>
            </a:r>
          </a:p>
          <a:p>
            <a:r>
              <a:rPr lang="en-US" dirty="0" smtClean="0"/>
              <a:t>The ontology also shows how digital artifacts, repositories, and authoritative sources of truth</a:t>
            </a:r>
          </a:p>
          <a:p>
            <a:r>
              <a:rPr lang="en-US" dirty="0" smtClean="0"/>
              <a:t>This helps for expressing digital curation concepts related to their credibility, accuracy, provenance, and trustworthiness</a:t>
            </a:r>
            <a:endParaRPr lang="en-US" dirty="0"/>
          </a:p>
        </p:txBody>
      </p:sp>
      <p:pic>
        <p:nvPicPr>
          <p:cNvPr id="8" name="Picture 82830597.png" descr="82830597.png"/>
          <p:cNvPicPr preferRelativeResize="0">
            <a:picLocks noGrp="1"/>
          </p:cNvPicPr>
          <p:nvPr>
            <p:ph sz="half" idx="2"/>
          </p:nvPr>
        </p:nvPicPr>
        <p:blipFill>
          <a:blip r:embed="rId2" cstate="print"/>
          <a:stretch>
            <a:fillRect/>
          </a:stretch>
        </p:blipFill>
        <p:spPr>
          <a:xfrm>
            <a:off x="6019800" y="1828799"/>
            <a:ext cx="5964618" cy="4179463"/>
          </a:xfrm>
          <a:prstGeom prst="rect">
            <a:avLst/>
          </a:prstGeom>
        </p:spPr>
      </p:pic>
    </p:spTree>
    <p:extLst>
      <p:ext uri="{BB962C8B-B14F-4D97-AF65-F5344CB8AC3E}">
        <p14:creationId xmlns:p14="http://schemas.microsoft.com/office/powerpoint/2010/main" val="1180010119"/>
      </p:ext>
    </p:extLst>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DVM: Digital View Concepts</a:t>
            </a:r>
            <a:endParaRPr lang="en-US" dirty="0"/>
          </a:p>
        </p:txBody>
      </p:sp>
      <p:sp>
        <p:nvSpPr>
          <p:cNvPr id="6" name="Content Placeholder 5"/>
          <p:cNvSpPr>
            <a:spLocks noGrp="1"/>
          </p:cNvSpPr>
          <p:nvPr>
            <p:ph sz="half" idx="1"/>
          </p:nvPr>
        </p:nvSpPr>
        <p:spPr/>
        <p:txBody>
          <a:bodyPr/>
          <a:lstStyle/>
          <a:p>
            <a:r>
              <a:rPr lang="en-US" smtClean="0"/>
              <a:t>This ontology specifies concepts used to describe digital views, the standards and syntax that apply to them, and how the digital views are used to drive decisions across phases of system development</a:t>
            </a:r>
          </a:p>
          <a:p>
            <a:r>
              <a:rPr lang="en-US" smtClean="0"/>
              <a:t>The relationship between digital views and viewpoints is specified</a:t>
            </a:r>
          </a:p>
          <a:p>
            <a:r>
              <a:rPr lang="en-US" smtClean="0"/>
              <a:t>New digital views and viewpoints can be conceptualized as extensions of these base concepts</a:t>
            </a:r>
            <a:endParaRPr lang="en-US" dirty="0"/>
          </a:p>
        </p:txBody>
      </p:sp>
      <p:pic>
        <p:nvPicPr>
          <p:cNvPr id="9" name="Content Placeholder 8"/>
          <p:cNvPicPr>
            <a:picLocks noGrp="1" noChangeAspect="1"/>
          </p:cNvPicPr>
          <p:nvPr>
            <p:ph sz="half" idx="2"/>
          </p:nvPr>
        </p:nvPicPr>
        <p:blipFill>
          <a:blip r:embed="rId2"/>
          <a:stretch>
            <a:fillRect/>
          </a:stretch>
        </p:blipFill>
        <p:spPr>
          <a:xfrm>
            <a:off x="6275386" y="1828800"/>
            <a:ext cx="5688013" cy="3280320"/>
          </a:xfrm>
        </p:spPr>
      </p:pic>
      <p:sp>
        <p:nvSpPr>
          <p:cNvPr id="5" name="Slide Number Placeholder 4"/>
          <p:cNvSpPr>
            <a:spLocks noGrp="1"/>
          </p:cNvSpPr>
          <p:nvPr>
            <p:ph type="sldNum" sz="quarter" idx="4"/>
          </p:nvPr>
        </p:nvSpPr>
        <p:spPr/>
        <p:txBody>
          <a:bodyPr/>
          <a:lstStyle/>
          <a:p>
            <a:fld id="{DAB54924-03FB-44A6-B139-D6D34965CBA3}" type="slidenum">
              <a:rPr lang="en-US" altLang="en-US" smtClean="0"/>
              <a:pPr/>
              <a:t>17</a:t>
            </a:fld>
            <a:endParaRPr lang="en-US" altLang="en-US" dirty="0"/>
          </a:p>
        </p:txBody>
      </p:sp>
    </p:spTree>
    <p:extLst>
      <p:ext uri="{BB962C8B-B14F-4D97-AF65-F5344CB8AC3E}">
        <p14:creationId xmlns:p14="http://schemas.microsoft.com/office/powerpoint/2010/main" val="61514091"/>
      </p:ext>
    </p:extLst>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DVM: Process Concepts</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18</a:t>
            </a:fld>
            <a:endParaRPr lang="en-US" altLang="en-US" dirty="0">
              <a:solidFill>
                <a:prstClr val="black">
                  <a:lumMod val="50000"/>
                  <a:lumOff val="50000"/>
                </a:prstClr>
              </a:solidFill>
            </a:endParaRPr>
          </a:p>
        </p:txBody>
      </p:sp>
      <p:sp>
        <p:nvSpPr>
          <p:cNvPr id="6" name="Content Placeholder 5"/>
          <p:cNvSpPr>
            <a:spLocks noGrp="1"/>
          </p:cNvSpPr>
          <p:nvPr>
            <p:ph sz="half" idx="1"/>
          </p:nvPr>
        </p:nvSpPr>
        <p:spPr/>
        <p:txBody>
          <a:bodyPr/>
          <a:lstStyle/>
          <a:p>
            <a:r>
              <a:rPr lang="en-US" dirty="0"/>
              <a:t>This ontology specifies concepts used to </a:t>
            </a:r>
            <a:r>
              <a:rPr lang="en-US" dirty="0" smtClean="0"/>
              <a:t>describe work products and the activities that produce them</a:t>
            </a:r>
          </a:p>
          <a:p>
            <a:r>
              <a:rPr lang="en-US" dirty="0" smtClean="0"/>
              <a:t>Some specialized kinds of work products and activities have been specified</a:t>
            </a:r>
          </a:p>
          <a:p>
            <a:r>
              <a:rPr lang="en-US" dirty="0" smtClean="0"/>
              <a:t>The concepts of governance and configuration control have also been specified</a:t>
            </a:r>
            <a:endParaRPr lang="en-US" dirty="0"/>
          </a:p>
        </p:txBody>
      </p:sp>
      <p:pic>
        <p:nvPicPr>
          <p:cNvPr id="8" name="Picture -1521891739.png" descr="-1521891739.png"/>
          <p:cNvPicPr preferRelativeResize="0">
            <a:picLocks noGrp="1"/>
          </p:cNvPicPr>
          <p:nvPr>
            <p:ph sz="half" idx="2"/>
          </p:nvPr>
        </p:nvPicPr>
        <p:blipFill>
          <a:blip r:embed="rId2" cstate="print"/>
          <a:stretch>
            <a:fillRect/>
          </a:stretch>
        </p:blipFill>
        <p:spPr>
          <a:xfrm>
            <a:off x="6015274" y="1828800"/>
            <a:ext cx="5948126" cy="3250576"/>
          </a:xfrm>
          <a:prstGeom prst="rect">
            <a:avLst/>
          </a:prstGeom>
        </p:spPr>
      </p:pic>
    </p:spTree>
    <p:extLst>
      <p:ext uri="{BB962C8B-B14F-4D97-AF65-F5344CB8AC3E}">
        <p14:creationId xmlns:p14="http://schemas.microsoft.com/office/powerpoint/2010/main" val="3134539190"/>
      </p:ext>
    </p:extLst>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DVM: Stakeholder Concepts</a:t>
            </a:r>
            <a:endParaRPr lang="en-US" dirty="0"/>
          </a:p>
        </p:txBody>
      </p:sp>
      <p:sp>
        <p:nvSpPr>
          <p:cNvPr id="7" name="Content Placeholder 6"/>
          <p:cNvSpPr>
            <a:spLocks noGrp="1"/>
          </p:cNvSpPr>
          <p:nvPr>
            <p:ph sz="half" idx="1"/>
          </p:nvPr>
        </p:nvSpPr>
        <p:spPr/>
        <p:txBody>
          <a:bodyPr/>
          <a:lstStyle/>
          <a:p>
            <a:r>
              <a:rPr lang="en-US" dirty="0"/>
              <a:t>This ontology specifies concepts used to </a:t>
            </a:r>
            <a:r>
              <a:rPr lang="en-US" dirty="0" smtClean="0"/>
              <a:t>describe the stakeholders involved in a given exchange of digital information</a:t>
            </a:r>
          </a:p>
          <a:p>
            <a:r>
              <a:rPr lang="en-US" dirty="0" smtClean="0"/>
              <a:t>These concepts can be applied to any stakeholders exchanging digital information, whether they are from the same or different organizations</a:t>
            </a:r>
          </a:p>
          <a:p>
            <a:r>
              <a:rPr lang="en-US" dirty="0" smtClean="0"/>
              <a:t>The perspective and engineering discipline of the stakeholders are also conceptualized</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19</a:t>
            </a:fld>
            <a:endParaRPr lang="en-US" altLang="en-US" dirty="0">
              <a:solidFill>
                <a:prstClr val="black">
                  <a:lumMod val="50000"/>
                  <a:lumOff val="50000"/>
                </a:prstClr>
              </a:solidFill>
            </a:endParaRPr>
          </a:p>
        </p:txBody>
      </p:sp>
      <p:pic>
        <p:nvPicPr>
          <p:cNvPr id="11" name="Content Placeholder 10"/>
          <p:cNvPicPr>
            <a:picLocks noGrp="1" noChangeAspect="1"/>
          </p:cNvPicPr>
          <p:nvPr>
            <p:ph sz="half" idx="2"/>
          </p:nvPr>
        </p:nvPicPr>
        <p:blipFill>
          <a:blip r:embed="rId2"/>
          <a:stretch>
            <a:fillRect/>
          </a:stretch>
        </p:blipFill>
        <p:spPr>
          <a:xfrm>
            <a:off x="6019800" y="1828800"/>
            <a:ext cx="5943600" cy="2486514"/>
          </a:xfrm>
          <a:prstGeom prst="rect">
            <a:avLst/>
          </a:prstGeom>
        </p:spPr>
      </p:pic>
    </p:spTree>
    <p:extLst>
      <p:ext uri="{BB962C8B-B14F-4D97-AF65-F5344CB8AC3E}">
        <p14:creationId xmlns:p14="http://schemas.microsoft.com/office/powerpoint/2010/main" val="3564269871"/>
      </p:ext>
    </p:extLst>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2234888"/>
              </p:ext>
            </p:extLst>
          </p:nvPr>
        </p:nvGraphicFramePr>
        <p:xfrm>
          <a:off x="838200" y="1828800"/>
          <a:ext cx="10668000" cy="38760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102590033"/>
                    </a:ext>
                  </a:extLst>
                </a:gridCol>
                <a:gridCol w="762000">
                  <a:extLst>
                    <a:ext uri="{9D8B030D-6E8A-4147-A177-3AD203B41FA5}">
                      <a16:colId xmlns:a16="http://schemas.microsoft.com/office/drawing/2014/main" val="2434299864"/>
                    </a:ext>
                  </a:extLst>
                </a:gridCol>
                <a:gridCol w="7391400">
                  <a:extLst>
                    <a:ext uri="{9D8B030D-6E8A-4147-A177-3AD203B41FA5}">
                      <a16:colId xmlns:a16="http://schemas.microsoft.com/office/drawing/2014/main" val="3211293478"/>
                    </a:ext>
                  </a:extLst>
                </a:gridCol>
              </a:tblGrid>
              <a:tr h="370840">
                <a:tc>
                  <a:txBody>
                    <a:bodyPr/>
                    <a:lstStyle/>
                    <a:p>
                      <a:r>
                        <a:rPr lang="en-US" dirty="0" smtClean="0"/>
                        <a:t>Section</a:t>
                      </a:r>
                      <a:r>
                        <a:rPr lang="en-US" baseline="0" dirty="0" smtClean="0"/>
                        <a:t> Name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Slide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Description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8664254"/>
                  </a:ext>
                </a:extLst>
              </a:tr>
              <a:tr h="370840">
                <a:tc>
                  <a:txBody>
                    <a:bodyPr/>
                    <a:lstStyle/>
                    <a:p>
                      <a:r>
                        <a:rPr lang="en-US" dirty="0" smtClean="0"/>
                        <a:t>Background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smtClean="0"/>
                        <a:t>Factors that impede information exchange between parties in the same or different Digital Engineering ecosystems.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2950904"/>
                  </a:ext>
                </a:extLst>
              </a:tr>
              <a:tr h="370840">
                <a:tc>
                  <a:txBody>
                    <a:bodyPr/>
                    <a:lstStyle/>
                    <a:p>
                      <a:r>
                        <a:rPr lang="en-US" dirty="0" smtClean="0"/>
                        <a:t>Digital Viewpoint Model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Overview</a:t>
                      </a:r>
                      <a:r>
                        <a:rPr lang="en-US" baseline="0" dirty="0" smtClean="0"/>
                        <a:t> of the key concepts and relationships in the ontology for modeling the exchange of digital information and digital views.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1824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Challenge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Description and goals</a:t>
                      </a:r>
                      <a:r>
                        <a:rPr lang="en-US" baseline="0" dirty="0" smtClean="0"/>
                        <a:t> of the DEIX Challenge.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7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Submission</a:t>
                      </a:r>
                      <a:r>
                        <a:rPr lang="en-US" baseline="0" dirty="0" smtClean="0"/>
                        <a:t> Criteria</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Required contents for DEIX Challenge</a:t>
                      </a:r>
                      <a:r>
                        <a:rPr lang="en-US" baseline="0" dirty="0" smtClean="0"/>
                        <a:t> Submissions.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370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Submission</a:t>
                      </a:r>
                      <a:r>
                        <a:rPr lang="en-US" baseline="0" dirty="0" smtClean="0"/>
                        <a:t> Example</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Example of a well-formed, complete Submission.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38321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Submission Template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“Fill in the blanks” slide template to use for Submissions.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1942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Glossary of Terms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Definition</a:t>
                      </a:r>
                      <a:r>
                        <a:rPr lang="en-US" baseline="0" dirty="0" smtClean="0"/>
                        <a:t> of key terms used in this DEIX Challenge RFI.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2324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References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References to DEIXWG-generated</a:t>
                      </a:r>
                      <a:r>
                        <a:rPr lang="en-US" baseline="0" dirty="0" smtClean="0"/>
                        <a:t> content.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035886"/>
                  </a:ext>
                </a:extLst>
              </a:tr>
            </a:tbl>
          </a:graphicData>
        </a:graphic>
      </p:graphicFrame>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2</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085300757"/>
      </p:ext>
    </p:extLst>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Challenge Description</a:t>
            </a:r>
            <a:endParaRPr lang="en-US" dirty="0"/>
          </a:p>
        </p:txBody>
      </p:sp>
      <p:sp>
        <p:nvSpPr>
          <p:cNvPr id="7" name="Text Placeholder 6"/>
          <p:cNvSpPr>
            <a:spLocks noGrp="1"/>
          </p:cNvSpPr>
          <p:nvPr>
            <p:ph type="body" idx="1"/>
          </p:nvPr>
        </p:nvSpPr>
        <p:spPr/>
        <p:txBody>
          <a:bodyPr/>
          <a:lstStyle/>
          <a:p>
            <a:r>
              <a:rPr lang="en-US" dirty="0" smtClean="0"/>
              <a:t>2021 DEIX Challenge</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20</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227350570"/>
      </p:ext>
    </p:extLst>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Description</a:t>
            </a:r>
            <a:endParaRPr lang="en-US" dirty="0"/>
          </a:p>
        </p:txBody>
      </p:sp>
      <p:sp>
        <p:nvSpPr>
          <p:cNvPr id="9" name="Content Placeholder 8"/>
          <p:cNvSpPr>
            <a:spLocks noGrp="1"/>
          </p:cNvSpPr>
          <p:nvPr>
            <p:ph idx="1"/>
          </p:nvPr>
        </p:nvSpPr>
        <p:spPr/>
        <p:txBody>
          <a:bodyPr>
            <a:normAutofit/>
          </a:bodyPr>
          <a:lstStyle/>
          <a:p>
            <a:r>
              <a:rPr lang="en-US" dirty="0" smtClean="0"/>
              <a:t>The </a:t>
            </a:r>
            <a:r>
              <a:rPr lang="en-US" dirty="0"/>
              <a:t>DEIX Challenge is an opportunity for </a:t>
            </a:r>
            <a:r>
              <a:rPr lang="en-US" b="1" u="sng" dirty="0"/>
              <a:t>anyone</a:t>
            </a:r>
            <a:r>
              <a:rPr lang="en-US" dirty="0"/>
              <a:t> </a:t>
            </a:r>
            <a:r>
              <a:rPr lang="en-US" dirty="0" smtClean="0"/>
              <a:t>(yes, even individuals!) from </a:t>
            </a:r>
            <a:r>
              <a:rPr lang="en-US" dirty="0"/>
              <a:t>Government, Industry, </a:t>
            </a:r>
            <a:r>
              <a:rPr lang="en-US" dirty="0" smtClean="0"/>
              <a:t>or </a:t>
            </a:r>
            <a:r>
              <a:rPr lang="en-US" dirty="0"/>
              <a:t>Academia to help shape the </a:t>
            </a:r>
            <a:r>
              <a:rPr lang="en-US" dirty="0" smtClean="0"/>
              <a:t>direction </a:t>
            </a:r>
            <a:r>
              <a:rPr lang="en-US" dirty="0"/>
              <a:t>of Digital </a:t>
            </a:r>
            <a:r>
              <a:rPr lang="en-US" dirty="0" smtClean="0"/>
              <a:t>Engineering</a:t>
            </a:r>
          </a:p>
          <a:p>
            <a:r>
              <a:rPr lang="en-US" dirty="0"/>
              <a:t>The DEIX Challenge is </a:t>
            </a:r>
            <a:r>
              <a:rPr lang="en-US" b="1" u="sng" dirty="0"/>
              <a:t>not a competition</a:t>
            </a:r>
            <a:r>
              <a:rPr lang="en-US" dirty="0"/>
              <a:t> between participants, but a challenge to everyone in the community to advance the practice of Digital Engineering by coming up with scenarios in which they need to exchange digital views of information that support their real-world </a:t>
            </a:r>
            <a:r>
              <a:rPr lang="en-US" dirty="0" smtClean="0"/>
              <a:t>needs</a:t>
            </a:r>
          </a:p>
          <a:p>
            <a:pPr lvl="1"/>
            <a:r>
              <a:rPr lang="en-US" dirty="0" smtClean="0"/>
              <a:t>Scenarios provide </a:t>
            </a:r>
            <a:r>
              <a:rPr lang="en-US" dirty="0"/>
              <a:t>context for why the information is being exchanged, the authoritative source </a:t>
            </a:r>
            <a:r>
              <a:rPr lang="en-US" dirty="0" smtClean="0"/>
              <a:t>of the information</a:t>
            </a:r>
            <a:r>
              <a:rPr lang="en-US" dirty="0"/>
              <a:t>, and how </a:t>
            </a:r>
            <a:r>
              <a:rPr lang="en-US" dirty="0" smtClean="0"/>
              <a:t>the information </a:t>
            </a:r>
            <a:r>
              <a:rPr lang="en-US" dirty="0"/>
              <a:t>relates to one </a:t>
            </a:r>
            <a:r>
              <a:rPr lang="en-US" dirty="0" smtClean="0"/>
              <a:t>another</a:t>
            </a:r>
          </a:p>
          <a:p>
            <a:r>
              <a:rPr lang="en-US" dirty="0" smtClean="0"/>
              <a:t>Results </a:t>
            </a:r>
            <a:r>
              <a:rPr lang="en-US" dirty="0"/>
              <a:t>of the DEIX Challenge will serve to provide insight to the entire community on where additional work is needed to mature </a:t>
            </a:r>
            <a:r>
              <a:rPr lang="en-US" dirty="0" smtClean="0"/>
              <a:t>methods, tools</a:t>
            </a:r>
            <a:r>
              <a:rPr lang="en-US" dirty="0"/>
              <a:t>, standards, infrastructure, and languages to support the identified </a:t>
            </a:r>
            <a:r>
              <a:rPr lang="en-US" dirty="0" smtClean="0"/>
              <a:t>needs</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21</a:t>
            </a:fld>
            <a:endParaRPr lang="en-US" altLang="en-US" dirty="0"/>
          </a:p>
        </p:txBody>
      </p:sp>
    </p:spTree>
    <p:extLst>
      <p:ext uri="{BB962C8B-B14F-4D97-AF65-F5344CB8AC3E}">
        <p14:creationId xmlns:p14="http://schemas.microsoft.com/office/powerpoint/2010/main" val="359393877"/>
      </p:ext>
    </p:extLst>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Description</a:t>
            </a:r>
            <a:endParaRPr lang="en-US" dirty="0"/>
          </a:p>
        </p:txBody>
      </p:sp>
      <p:sp>
        <p:nvSpPr>
          <p:cNvPr id="3" name="Content Placeholder 2"/>
          <p:cNvSpPr>
            <a:spLocks noGrp="1"/>
          </p:cNvSpPr>
          <p:nvPr>
            <p:ph sz="half" idx="1"/>
          </p:nvPr>
        </p:nvSpPr>
        <p:spPr>
          <a:xfrm>
            <a:off x="838200" y="1828800"/>
            <a:ext cx="4419600" cy="4657725"/>
          </a:xfrm>
        </p:spPr>
        <p:txBody>
          <a:bodyPr/>
          <a:lstStyle/>
          <a:p>
            <a:r>
              <a:rPr lang="en-US" dirty="0" smtClean="0"/>
              <a:t>E</a:t>
            </a:r>
            <a:r>
              <a:rPr lang="en-US" dirty="0" smtClean="0"/>
              <a:t>mail submissions </a:t>
            </a:r>
            <a:r>
              <a:rPr lang="en-US" dirty="0" smtClean="0"/>
              <a:t>to: </a:t>
            </a:r>
            <a:r>
              <a:rPr lang="en-US" dirty="0" smtClean="0">
                <a:hlinkClick r:id="rId2"/>
              </a:rPr>
              <a:t>Sean.McGervey@jhuapl.edu</a:t>
            </a:r>
            <a:r>
              <a:rPr lang="en-US" dirty="0" smtClean="0"/>
              <a:t> </a:t>
            </a:r>
          </a:p>
          <a:p>
            <a:r>
              <a:rPr lang="en-US" dirty="0" smtClean="0"/>
              <a:t>Dates for key events related to the DEIX Challenge are listed in the table on the right</a:t>
            </a:r>
          </a:p>
          <a:p>
            <a:r>
              <a:rPr lang="en-US" dirty="0" smtClean="0"/>
              <a:t>Final challenge results and brief presentations of submissions by participants will occur during the two regular biweekly DEIXWG </a:t>
            </a:r>
            <a:r>
              <a:rPr lang="en-US" dirty="0" err="1" smtClean="0"/>
              <a:t>ZoomGov</a:t>
            </a:r>
            <a:r>
              <a:rPr lang="en-US" dirty="0" smtClean="0"/>
              <a:t> calls in </a:t>
            </a:r>
            <a:r>
              <a:rPr lang="en-US" dirty="0" smtClean="0"/>
              <a:t>the middle of November</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630173345"/>
              </p:ext>
            </p:extLst>
          </p:nvPr>
        </p:nvGraphicFramePr>
        <p:xfrm>
          <a:off x="5491653" y="1828800"/>
          <a:ext cx="6237891" cy="3749040"/>
        </p:xfrm>
        <a:graphic>
          <a:graphicData uri="http://schemas.openxmlformats.org/drawingml/2006/table">
            <a:tbl>
              <a:tblPr firstRow="1" bandRow="1">
                <a:tableStyleId>{5C22544A-7EE6-4342-B048-85BDC9FD1C3A}</a:tableStyleId>
              </a:tblPr>
              <a:tblGrid>
                <a:gridCol w="2049321">
                  <a:extLst>
                    <a:ext uri="{9D8B030D-6E8A-4147-A177-3AD203B41FA5}">
                      <a16:colId xmlns:a16="http://schemas.microsoft.com/office/drawing/2014/main" val="743811661"/>
                    </a:ext>
                  </a:extLst>
                </a:gridCol>
                <a:gridCol w="4188570">
                  <a:extLst>
                    <a:ext uri="{9D8B030D-6E8A-4147-A177-3AD203B41FA5}">
                      <a16:colId xmlns:a16="http://schemas.microsoft.com/office/drawing/2014/main" val="4087850057"/>
                    </a:ext>
                  </a:extLst>
                </a:gridCol>
              </a:tblGrid>
              <a:tr h="370840">
                <a:tc>
                  <a:txBody>
                    <a:bodyPr/>
                    <a:lstStyle/>
                    <a:p>
                      <a:r>
                        <a:rPr lang="en-US" sz="2400" dirty="0" smtClean="0"/>
                        <a:t>Date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Description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8078618"/>
                  </a:ext>
                </a:extLst>
              </a:tr>
              <a:tr h="370840">
                <a:tc>
                  <a:txBody>
                    <a:bodyPr/>
                    <a:lstStyle/>
                    <a:p>
                      <a:r>
                        <a:rPr lang="en-US" sz="2400" dirty="0" smtClean="0"/>
                        <a:t>24 August, 2021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aseline="0" dirty="0" smtClean="0"/>
                        <a:t>DEIX Challenge Kickoff</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7831733"/>
                  </a:ext>
                </a:extLst>
              </a:tr>
              <a:tr h="370840">
                <a:tc>
                  <a:txBody>
                    <a:bodyPr/>
                    <a:lstStyle/>
                    <a:p>
                      <a:r>
                        <a:rPr lang="en-US" sz="2400" dirty="0" smtClean="0"/>
                        <a:t>4-7 October, 2021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DEIXWG</a:t>
                      </a:r>
                      <a:r>
                        <a:rPr lang="en-US" sz="2400" baseline="0" dirty="0" smtClean="0"/>
                        <a:t> @ NDIA Systems and Mission Engineering Conference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905132"/>
                  </a:ext>
                </a:extLst>
              </a:tr>
              <a:tr h="370840">
                <a:tc>
                  <a:txBody>
                    <a:bodyPr/>
                    <a:lstStyle/>
                    <a:p>
                      <a:r>
                        <a:rPr lang="en-US" sz="2400" dirty="0" smtClean="0"/>
                        <a:t>05 November, 2021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Challenge </a:t>
                      </a:r>
                      <a:r>
                        <a:rPr lang="en-US" sz="2400" dirty="0" smtClean="0"/>
                        <a:t>Submissions Due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1268258"/>
                  </a:ext>
                </a:extLst>
              </a:tr>
              <a:tr h="370840">
                <a:tc>
                  <a:txBody>
                    <a:bodyPr/>
                    <a:lstStyle/>
                    <a:p>
                      <a:r>
                        <a:rPr lang="en-US" sz="2400" dirty="0" smtClean="0"/>
                        <a:t>16 November, 2021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Challenge </a:t>
                      </a:r>
                      <a:r>
                        <a:rPr lang="en-US" sz="2400" dirty="0" smtClean="0"/>
                        <a:t>Results Outbrief</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8049726"/>
                  </a:ext>
                </a:extLst>
              </a:tr>
            </a:tbl>
          </a:graphicData>
        </a:graphic>
      </p:graphicFrame>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22</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732618558"/>
      </p:ext>
    </p:extLst>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Submission Criteria</a:t>
            </a:r>
            <a:endParaRPr lang="en-US" dirty="0"/>
          </a:p>
        </p:txBody>
      </p:sp>
      <p:sp>
        <p:nvSpPr>
          <p:cNvPr id="7" name="Text Placeholder 6"/>
          <p:cNvSpPr>
            <a:spLocks noGrp="1"/>
          </p:cNvSpPr>
          <p:nvPr>
            <p:ph type="body" idx="1"/>
          </p:nvPr>
        </p:nvSpPr>
        <p:spPr/>
        <p:txBody>
          <a:bodyPr/>
          <a:lstStyle/>
          <a:p>
            <a:r>
              <a:rPr lang="en-US" dirty="0" smtClean="0"/>
              <a:t>2021 DEIX Challenge</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23</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494352416"/>
      </p:ext>
    </p:extLst>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Submission Criteria</a:t>
            </a:r>
            <a:endParaRPr lang="en-US" dirty="0"/>
          </a:p>
        </p:txBody>
      </p:sp>
      <p:sp>
        <p:nvSpPr>
          <p:cNvPr id="13" name="Content Placeholder 12"/>
          <p:cNvSpPr>
            <a:spLocks noGrp="1"/>
          </p:cNvSpPr>
          <p:nvPr>
            <p:ph idx="1"/>
          </p:nvPr>
        </p:nvSpPr>
        <p:spPr/>
        <p:txBody>
          <a:bodyPr/>
          <a:lstStyle/>
          <a:p>
            <a:pPr marL="457200" indent="-457200">
              <a:buFont typeface="+mj-lt"/>
              <a:buAutoNum type="arabicPeriod"/>
            </a:pPr>
            <a:r>
              <a:rPr lang="en-US" dirty="0" smtClean="0"/>
              <a:t>Challenge </a:t>
            </a:r>
            <a:r>
              <a:rPr lang="en-US" dirty="0"/>
              <a:t>submissions </a:t>
            </a:r>
            <a:r>
              <a:rPr lang="en-US" dirty="0" smtClean="0"/>
              <a:t>must include </a:t>
            </a:r>
            <a:r>
              <a:rPr lang="en-US" u="sng" dirty="0" smtClean="0"/>
              <a:t>extensions to the concepts</a:t>
            </a:r>
            <a:r>
              <a:rPr lang="en-US" dirty="0" smtClean="0"/>
              <a:t> in the DEIXWG Platform-Independent Digital </a:t>
            </a:r>
            <a:r>
              <a:rPr lang="en-US" dirty="0"/>
              <a:t>Viewpoint </a:t>
            </a:r>
            <a:r>
              <a:rPr lang="en-US" dirty="0" smtClean="0"/>
              <a:t>Model (PI-DVM)</a:t>
            </a:r>
          </a:p>
          <a:p>
            <a:pPr marL="457200" indent="-457200">
              <a:buFont typeface="+mj-lt"/>
              <a:buAutoNum type="arabicPeriod"/>
            </a:pPr>
            <a:r>
              <a:rPr lang="en-US" dirty="0" smtClean="0"/>
              <a:t>Challenge submission must propose </a:t>
            </a:r>
            <a:r>
              <a:rPr lang="en-US" u="sng" dirty="0"/>
              <a:t>one or more digital views</a:t>
            </a:r>
            <a:r>
              <a:rPr lang="en-US" dirty="0"/>
              <a:t> that could be used for providing and consuming digital information pulled from multiple digital </a:t>
            </a:r>
            <a:r>
              <a:rPr lang="en-US" dirty="0" smtClean="0"/>
              <a:t>artifacts</a:t>
            </a:r>
          </a:p>
          <a:p>
            <a:pPr marL="914400" lvl="1" indent="-457200">
              <a:buFont typeface="+mj-lt"/>
              <a:buAutoNum type="alphaLcParenR"/>
            </a:pPr>
            <a:r>
              <a:rPr lang="en-US" dirty="0"/>
              <a:t>Examples of digital artifacts </a:t>
            </a:r>
            <a:r>
              <a:rPr lang="en-US" dirty="0" smtClean="0"/>
              <a:t>include (but are in no way limited to) </a:t>
            </a:r>
            <a:r>
              <a:rPr lang="en-US" dirty="0"/>
              <a:t>Systems Modeling Language (SysML) models for MBSE, MATLAB performance models, </a:t>
            </a:r>
            <a:r>
              <a:rPr lang="en-US" dirty="0" smtClean="0"/>
              <a:t>3D Mechanical </a:t>
            </a:r>
            <a:r>
              <a:rPr lang="en-US" dirty="0"/>
              <a:t>Computer-Aided Design (MCAD) </a:t>
            </a:r>
            <a:r>
              <a:rPr lang="en-US" dirty="0" smtClean="0"/>
              <a:t>models</a:t>
            </a:r>
            <a:r>
              <a:rPr lang="en-US" dirty="0"/>
              <a:t>, Finite Element Analysis (FEA) models, and much </a:t>
            </a:r>
            <a:r>
              <a:rPr lang="en-US" dirty="0" smtClean="0"/>
              <a:t>more</a:t>
            </a:r>
          </a:p>
          <a:p>
            <a:pPr marL="457200" indent="-457200">
              <a:buFont typeface="+mj-lt"/>
              <a:buAutoNum type="arabicPeriod"/>
            </a:pPr>
            <a:r>
              <a:rPr lang="en-US" dirty="0"/>
              <a:t>The content, form, and function of the proposed digital views should be </a:t>
            </a:r>
            <a:r>
              <a:rPr lang="en-US" u="sng" dirty="0" smtClean="0"/>
              <a:t>summarized using the Submission Template</a:t>
            </a:r>
            <a:r>
              <a:rPr lang="en-US" dirty="0" smtClean="0"/>
              <a:t> found in these slides, and then provided </a:t>
            </a:r>
            <a:r>
              <a:rPr lang="en-US" dirty="0"/>
              <a:t>by the Challenge participants as part of their </a:t>
            </a:r>
            <a:r>
              <a:rPr lang="en-US" dirty="0" smtClean="0"/>
              <a:t>submission</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24</a:t>
            </a:fld>
            <a:endParaRPr lang="en-US" altLang="en-US" dirty="0"/>
          </a:p>
        </p:txBody>
      </p:sp>
    </p:spTree>
    <p:extLst>
      <p:ext uri="{BB962C8B-B14F-4D97-AF65-F5344CB8AC3E}">
        <p14:creationId xmlns:p14="http://schemas.microsoft.com/office/powerpoint/2010/main" val="979561553"/>
      </p:ext>
    </p:extLst>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Submission Criteria</a:t>
            </a:r>
            <a:endParaRPr lang="en-US" dirty="0"/>
          </a:p>
        </p:txBody>
      </p:sp>
      <p:sp>
        <p:nvSpPr>
          <p:cNvPr id="13" name="Content Placeholder 12"/>
          <p:cNvSpPr>
            <a:spLocks noGrp="1"/>
          </p:cNvSpPr>
          <p:nvPr>
            <p:ph idx="1"/>
          </p:nvPr>
        </p:nvSpPr>
        <p:spPr/>
        <p:txBody>
          <a:bodyPr/>
          <a:lstStyle/>
          <a:p>
            <a:pPr marL="457200" indent="-457200">
              <a:buFont typeface="+mj-lt"/>
              <a:buAutoNum type="arabicPeriod" startAt="4"/>
            </a:pPr>
            <a:r>
              <a:rPr lang="en-US" dirty="0"/>
              <a:t>Submissions </a:t>
            </a:r>
            <a:r>
              <a:rPr lang="en-US" dirty="0" smtClean="0"/>
              <a:t>should </a:t>
            </a:r>
            <a:r>
              <a:rPr lang="en-US" dirty="0"/>
              <a:t>include </a:t>
            </a:r>
            <a:r>
              <a:rPr lang="en-US" b="1" i="1" dirty="0"/>
              <a:t>two Scenarios or User Stories</a:t>
            </a:r>
            <a:r>
              <a:rPr lang="en-US" dirty="0"/>
              <a:t> involving the exchange of one or more Digital Views between identified </a:t>
            </a:r>
            <a:r>
              <a:rPr lang="en-US" b="1" i="1" dirty="0"/>
              <a:t>Stakeholders</a:t>
            </a:r>
            <a:r>
              <a:rPr lang="en-US" dirty="0"/>
              <a:t> with specified needs (or </a:t>
            </a:r>
            <a:r>
              <a:rPr lang="en-US" b="1" i="1" dirty="0" smtClean="0"/>
              <a:t>Perspectives</a:t>
            </a:r>
            <a:r>
              <a:rPr lang="en-US" dirty="0" smtClean="0"/>
              <a:t>)</a:t>
            </a:r>
          </a:p>
          <a:p>
            <a:pPr marL="457200" indent="-457200">
              <a:buFont typeface="+mj-lt"/>
              <a:buAutoNum type="arabicPeriod" startAt="4"/>
            </a:pPr>
            <a:r>
              <a:rPr lang="en-US" dirty="0" smtClean="0"/>
              <a:t>The </a:t>
            </a:r>
            <a:r>
              <a:rPr lang="en-US" dirty="0"/>
              <a:t>first scenario will involve exchange of Digital Views during an </a:t>
            </a:r>
            <a:r>
              <a:rPr lang="en-US" b="1" i="1" dirty="0"/>
              <a:t>early system development phase</a:t>
            </a:r>
            <a:r>
              <a:rPr lang="en-US" dirty="0"/>
              <a:t> of </a:t>
            </a:r>
            <a:r>
              <a:rPr lang="en-US" dirty="0" smtClean="0"/>
              <a:t>development</a:t>
            </a:r>
          </a:p>
          <a:p>
            <a:pPr marL="457200" indent="-457200">
              <a:buFont typeface="+mj-lt"/>
              <a:buAutoNum type="arabicPeriod" startAt="4"/>
            </a:pPr>
            <a:r>
              <a:rPr lang="en-US" dirty="0"/>
              <a:t>T</a:t>
            </a:r>
            <a:r>
              <a:rPr lang="en-US" dirty="0" smtClean="0"/>
              <a:t>he </a:t>
            </a:r>
            <a:r>
              <a:rPr lang="en-US" dirty="0"/>
              <a:t>second scenario should involve exchange of Digital Views during a </a:t>
            </a:r>
            <a:r>
              <a:rPr lang="en-US" b="1" i="1" dirty="0"/>
              <a:t>later, mature system development phase</a:t>
            </a:r>
            <a:r>
              <a:rPr lang="en-US" dirty="0"/>
              <a:t>.</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25</a:t>
            </a:fld>
            <a:endParaRPr lang="en-US" altLang="en-US" dirty="0"/>
          </a:p>
        </p:txBody>
      </p:sp>
    </p:spTree>
    <p:extLst>
      <p:ext uri="{BB962C8B-B14F-4D97-AF65-F5344CB8AC3E}">
        <p14:creationId xmlns:p14="http://schemas.microsoft.com/office/powerpoint/2010/main" val="2723022563"/>
      </p:ext>
    </p:extLst>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Criteria: Example Scenario</a:t>
            </a:r>
            <a:endParaRPr lang="en-US" dirty="0"/>
          </a:p>
        </p:txBody>
      </p:sp>
      <p:sp>
        <p:nvSpPr>
          <p:cNvPr id="13" name="Content Placeholder 12"/>
          <p:cNvSpPr>
            <a:spLocks noGrp="1"/>
          </p:cNvSpPr>
          <p:nvPr>
            <p:ph idx="1"/>
          </p:nvPr>
        </p:nvSpPr>
        <p:spPr/>
        <p:txBody>
          <a:bodyPr>
            <a:normAutofit/>
          </a:bodyPr>
          <a:lstStyle/>
          <a:p>
            <a:r>
              <a:rPr lang="en-US" dirty="0" smtClean="0"/>
              <a:t>A </a:t>
            </a:r>
            <a:r>
              <a:rPr lang="en-US" b="1" i="1" dirty="0"/>
              <a:t>Digital View</a:t>
            </a:r>
            <a:r>
              <a:rPr lang="en-US" dirty="0"/>
              <a:t> is required by a </a:t>
            </a:r>
            <a:r>
              <a:rPr lang="en-US" i="1" dirty="0"/>
              <a:t>Systems Engineer</a:t>
            </a:r>
            <a:r>
              <a:rPr lang="en-US" dirty="0"/>
              <a:t> </a:t>
            </a:r>
            <a:r>
              <a:rPr lang="en-US" dirty="0" smtClean="0"/>
              <a:t>(</a:t>
            </a:r>
            <a:r>
              <a:rPr lang="en-US" b="1" i="1" dirty="0" smtClean="0"/>
              <a:t>Discipline</a:t>
            </a:r>
            <a:r>
              <a:rPr lang="en-US" dirty="0" smtClean="0"/>
              <a:t> </a:t>
            </a:r>
            <a:r>
              <a:rPr lang="en-US" dirty="0"/>
              <a:t>concept extension) representing a </a:t>
            </a:r>
            <a:r>
              <a:rPr lang="en-US" i="1" dirty="0" smtClean="0"/>
              <a:t>Customer </a:t>
            </a:r>
            <a:r>
              <a:rPr lang="en-US" dirty="0" smtClean="0"/>
              <a:t>(</a:t>
            </a:r>
            <a:r>
              <a:rPr lang="en-US" b="1" i="1" dirty="0" smtClean="0"/>
              <a:t>Exchange Receiver</a:t>
            </a:r>
            <a:r>
              <a:rPr lang="en-US" dirty="0" smtClean="0"/>
              <a:t> extension)</a:t>
            </a:r>
            <a:endParaRPr lang="en-US" dirty="0"/>
          </a:p>
          <a:p>
            <a:r>
              <a:rPr lang="en-US" dirty="0"/>
              <a:t>The Systems Engineer needs to </a:t>
            </a:r>
            <a:r>
              <a:rPr lang="en-US" dirty="0" smtClean="0"/>
              <a:t>assess the </a:t>
            </a:r>
            <a:r>
              <a:rPr lang="en-US" dirty="0"/>
              <a:t>Safety and </a:t>
            </a:r>
            <a:r>
              <a:rPr lang="en-US" dirty="0" smtClean="0"/>
              <a:t>Reliability (</a:t>
            </a:r>
            <a:r>
              <a:rPr lang="en-US" b="1" i="1" dirty="0" smtClean="0"/>
              <a:t>Perspective</a:t>
            </a:r>
            <a:r>
              <a:rPr lang="en-US" dirty="0" smtClean="0"/>
              <a:t> </a:t>
            </a:r>
            <a:r>
              <a:rPr lang="en-US" dirty="0"/>
              <a:t>concept extension) of a subsystem being developed by a </a:t>
            </a:r>
            <a:r>
              <a:rPr lang="en-US" dirty="0" smtClean="0"/>
              <a:t>Prime Contractor (</a:t>
            </a:r>
            <a:r>
              <a:rPr lang="en-US" b="1" i="1" dirty="0" smtClean="0"/>
              <a:t>Exchange Provider</a:t>
            </a:r>
            <a:r>
              <a:rPr lang="en-US" dirty="0" smtClean="0"/>
              <a:t> </a:t>
            </a:r>
            <a:r>
              <a:rPr lang="en-US" dirty="0"/>
              <a:t>concept extension</a:t>
            </a:r>
            <a:r>
              <a:rPr lang="en-US" dirty="0" smtClean="0"/>
              <a:t>)</a:t>
            </a:r>
          </a:p>
          <a:p>
            <a:r>
              <a:rPr lang="en-US" dirty="0"/>
              <a:t>The Digital View </a:t>
            </a:r>
            <a:r>
              <a:rPr lang="en-US" dirty="0" smtClean="0"/>
              <a:t>is an interactive </a:t>
            </a:r>
            <a:r>
              <a:rPr lang="en-US" dirty="0"/>
              <a:t>dashboard </a:t>
            </a:r>
            <a:r>
              <a:rPr lang="en-US" dirty="0" smtClean="0"/>
              <a:t>(</a:t>
            </a:r>
            <a:r>
              <a:rPr lang="en-US" b="1" i="1" dirty="0" smtClean="0"/>
              <a:t>Concrete Syntax</a:t>
            </a:r>
            <a:r>
              <a:rPr lang="en-US" dirty="0" smtClean="0"/>
              <a:t> extension) </a:t>
            </a:r>
            <a:r>
              <a:rPr lang="en-US" dirty="0"/>
              <a:t>that lists the elements of the subsystem, whether those elements are compliant with safety standards and satisfy their reliability requirements, and </a:t>
            </a:r>
            <a:r>
              <a:rPr lang="en-US" dirty="0" smtClean="0"/>
              <a:t>by </a:t>
            </a:r>
            <a:r>
              <a:rPr lang="en-US" dirty="0"/>
              <a:t>how much margin those requirements are </a:t>
            </a:r>
            <a:r>
              <a:rPr lang="en-US" dirty="0" smtClean="0"/>
              <a:t>satisfied</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26</a:t>
            </a:fld>
            <a:endParaRPr lang="en-US" altLang="en-US" dirty="0"/>
          </a:p>
        </p:txBody>
      </p:sp>
    </p:spTree>
    <p:extLst>
      <p:ext uri="{BB962C8B-B14F-4D97-AF65-F5344CB8AC3E}">
        <p14:creationId xmlns:p14="http://schemas.microsoft.com/office/powerpoint/2010/main" val="2858326523"/>
      </p:ext>
    </p:extLst>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Criteria: Example Scenario (Continued)</a:t>
            </a:r>
            <a:endParaRPr lang="en-US" dirty="0"/>
          </a:p>
        </p:txBody>
      </p:sp>
      <p:sp>
        <p:nvSpPr>
          <p:cNvPr id="13" name="Content Placeholder 12"/>
          <p:cNvSpPr>
            <a:spLocks noGrp="1"/>
          </p:cNvSpPr>
          <p:nvPr>
            <p:ph idx="1"/>
          </p:nvPr>
        </p:nvSpPr>
        <p:spPr/>
        <p:txBody>
          <a:bodyPr>
            <a:normAutofit/>
          </a:bodyPr>
          <a:lstStyle/>
          <a:p>
            <a:r>
              <a:rPr lang="en-US" dirty="0" smtClean="0"/>
              <a:t>The </a:t>
            </a:r>
            <a:r>
              <a:rPr lang="en-US" dirty="0"/>
              <a:t>Digital View </a:t>
            </a:r>
            <a:r>
              <a:rPr lang="en-US" dirty="0" smtClean="0"/>
              <a:t>pulls data regarding</a:t>
            </a:r>
            <a:r>
              <a:rPr lang="en-US" dirty="0"/>
              <a:t>: affected structural elements, their material properties, their interfaces, their functionality, their related requirements, and their mechanical stress performance as a function of applied mechanical load, and the traceability and dependencies between </a:t>
            </a:r>
            <a:r>
              <a:rPr lang="en-US" dirty="0" smtClean="0"/>
              <a:t>them (all of these are </a:t>
            </a:r>
            <a:r>
              <a:rPr lang="en-US" b="1" i="1" dirty="0" smtClean="0"/>
              <a:t>Digital Information</a:t>
            </a:r>
            <a:r>
              <a:rPr lang="en-US" dirty="0" smtClean="0"/>
              <a:t> extensions)</a:t>
            </a:r>
            <a:endParaRPr lang="en-US" dirty="0"/>
          </a:p>
          <a:p>
            <a:r>
              <a:rPr lang="en-US" dirty="0" smtClean="0"/>
              <a:t>Digital </a:t>
            </a:r>
            <a:r>
              <a:rPr lang="en-US" dirty="0"/>
              <a:t>Information is pulled from a variety of </a:t>
            </a:r>
            <a:r>
              <a:rPr lang="en-US" b="1" i="1" dirty="0"/>
              <a:t>Digital </a:t>
            </a:r>
            <a:r>
              <a:rPr lang="en-US" b="1" i="1" dirty="0" smtClean="0"/>
              <a:t>Artifacts</a:t>
            </a:r>
            <a:r>
              <a:rPr lang="en-US" dirty="0" smtClean="0"/>
              <a:t>, which represent </a:t>
            </a:r>
            <a:r>
              <a:rPr lang="en-US" dirty="0"/>
              <a:t>the </a:t>
            </a:r>
            <a:r>
              <a:rPr lang="en-US" b="1" i="1" dirty="0"/>
              <a:t>Authoritative Source of Truth</a:t>
            </a:r>
            <a:r>
              <a:rPr lang="en-US" dirty="0"/>
              <a:t> for that Digital </a:t>
            </a:r>
            <a:r>
              <a:rPr lang="en-US" dirty="0" smtClean="0"/>
              <a:t>Information</a:t>
            </a:r>
          </a:p>
          <a:p>
            <a:r>
              <a:rPr lang="en-US" dirty="0" smtClean="0"/>
              <a:t>Digital </a:t>
            </a:r>
            <a:r>
              <a:rPr lang="en-US" dirty="0"/>
              <a:t>Artifacts </a:t>
            </a:r>
            <a:r>
              <a:rPr lang="en-US" dirty="0" smtClean="0"/>
              <a:t>include, for example: </a:t>
            </a:r>
            <a:r>
              <a:rPr lang="en-US" dirty="0"/>
              <a:t>a SysML model, a 3D mechanical CAD model, a 3D electrical CAD model, a Finite Element Analysis model, a MATLAB mechanical performance model, a DOORS model of the system requirements (all are </a:t>
            </a:r>
            <a:r>
              <a:rPr lang="en-US" b="1" i="1" dirty="0" smtClean="0"/>
              <a:t>Digital Artifact</a:t>
            </a:r>
            <a:r>
              <a:rPr lang="en-US" dirty="0" smtClean="0"/>
              <a:t> extensions), and much more</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27</a:t>
            </a:fld>
            <a:endParaRPr lang="en-US" altLang="en-US" dirty="0"/>
          </a:p>
        </p:txBody>
      </p:sp>
    </p:spTree>
    <p:extLst>
      <p:ext uri="{BB962C8B-B14F-4D97-AF65-F5344CB8AC3E}">
        <p14:creationId xmlns:p14="http://schemas.microsoft.com/office/powerpoint/2010/main" val="2858326523"/>
      </p:ext>
    </p:extLst>
  </p:cSld>
  <p:clrMapOvr>
    <a:masterClrMapping/>
  </p:clrMapOvr>
  <p:transition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Submission Example</a:t>
            </a:r>
            <a:endParaRPr lang="en-US" dirty="0"/>
          </a:p>
        </p:txBody>
      </p:sp>
      <p:sp>
        <p:nvSpPr>
          <p:cNvPr id="7" name="Text Placeholder 6"/>
          <p:cNvSpPr>
            <a:spLocks noGrp="1"/>
          </p:cNvSpPr>
          <p:nvPr>
            <p:ph type="body" idx="1"/>
          </p:nvPr>
        </p:nvSpPr>
        <p:spPr/>
        <p:txBody>
          <a:bodyPr/>
          <a:lstStyle/>
          <a:p>
            <a:r>
              <a:rPr lang="en-US" dirty="0" smtClean="0"/>
              <a:t>2021 DEIX Challenge</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28</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4094757382"/>
      </p:ext>
    </p:extLst>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Resiliency Assessment View: Background</a:t>
            </a:r>
            <a:endParaRPr lang="en-US" dirty="0"/>
          </a:p>
        </p:txBody>
      </p:sp>
      <p:sp>
        <p:nvSpPr>
          <p:cNvPr id="3" name="Content Placeholder 2"/>
          <p:cNvSpPr>
            <a:spLocks noGrp="1"/>
          </p:cNvSpPr>
          <p:nvPr>
            <p:ph idx="1"/>
          </p:nvPr>
        </p:nvSpPr>
        <p:spPr/>
        <p:txBody>
          <a:bodyPr>
            <a:noAutofit/>
          </a:bodyPr>
          <a:lstStyle/>
          <a:p>
            <a:r>
              <a:rPr lang="en-US" b="1" u="sng" dirty="0"/>
              <a:t>Decision Point</a:t>
            </a:r>
          </a:p>
          <a:p>
            <a:pPr lvl="1"/>
            <a:r>
              <a:rPr lang="en-US" dirty="0" smtClean="0">
                <a:solidFill>
                  <a:srgbClr val="0070C0"/>
                </a:solidFill>
              </a:rPr>
              <a:t>Design Assessment performed during Development Stage (ISO 15288)</a:t>
            </a:r>
            <a:endParaRPr lang="en-US" dirty="0">
              <a:solidFill>
                <a:srgbClr val="0070C0"/>
              </a:solidFill>
            </a:endParaRPr>
          </a:p>
          <a:p>
            <a:r>
              <a:rPr lang="en-US" b="1" u="sng" dirty="0" smtClean="0"/>
              <a:t>Stakeholders / Disciplines</a:t>
            </a:r>
            <a:r>
              <a:rPr lang="en-US" b="1" u="sng" dirty="0"/>
              <a:t> </a:t>
            </a:r>
            <a:r>
              <a:rPr lang="en-US" b="1" u="sng" dirty="0" smtClean="0"/>
              <a:t>/ </a:t>
            </a:r>
            <a:r>
              <a:rPr lang="en-US" b="1" u="sng" dirty="0"/>
              <a:t>Perspectives</a:t>
            </a:r>
          </a:p>
          <a:p>
            <a:pPr lvl="1"/>
            <a:r>
              <a:rPr lang="en-US" dirty="0" smtClean="0">
                <a:solidFill>
                  <a:srgbClr val="0070C0"/>
                </a:solidFill>
              </a:rPr>
              <a:t>Customer / Systems Engineer / Safety and Reliability</a:t>
            </a:r>
            <a:endParaRPr lang="en-US" dirty="0">
              <a:solidFill>
                <a:srgbClr val="0070C0"/>
              </a:solidFill>
            </a:endParaRPr>
          </a:p>
          <a:p>
            <a:pPr lvl="1"/>
            <a:r>
              <a:rPr lang="en-US" dirty="0" smtClean="0">
                <a:solidFill>
                  <a:srgbClr val="0070C0"/>
                </a:solidFill>
              </a:rPr>
              <a:t>Prime Contractor / Systems Engineer / Safety and Reliability</a:t>
            </a:r>
            <a:endParaRPr lang="en-US" dirty="0">
              <a:solidFill>
                <a:srgbClr val="0070C0"/>
              </a:solidFill>
            </a:endParaRPr>
          </a:p>
          <a:p>
            <a:r>
              <a:rPr lang="en-US" b="1" u="sng" dirty="0" smtClean="0"/>
              <a:t>Epic</a:t>
            </a:r>
          </a:p>
          <a:p>
            <a:pPr lvl="1"/>
            <a:r>
              <a:rPr lang="en-US" dirty="0" smtClean="0">
                <a:solidFill>
                  <a:srgbClr val="0070C0"/>
                </a:solidFill>
              </a:rPr>
              <a:t>Customer reviews requirements, functions, structure, and performance of the UAV system to assess its ability to maintain operations in spite of environmental hazards</a:t>
            </a:r>
            <a:endParaRPr lang="en-US" dirty="0">
              <a:solidFill>
                <a:srgbClr val="0070C0"/>
              </a:solidFill>
            </a:endParaRPr>
          </a:p>
          <a:p>
            <a:r>
              <a:rPr lang="en-US" b="1" u="sng" dirty="0" smtClean="0"/>
              <a:t>User Story</a:t>
            </a:r>
          </a:p>
          <a:p>
            <a:pPr lvl="1"/>
            <a:r>
              <a:rPr lang="en-US" dirty="0" smtClean="0">
                <a:solidFill>
                  <a:srgbClr val="0070C0"/>
                </a:solidFill>
              </a:rPr>
              <a:t>Prime Contractor provides Resiliency Assessment View for the Customer to assess impacts to UAV mechanical and electrical systems due to a lightning strike, including FMEA results and compliance with related standards</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29</a:t>
            </a:fld>
            <a:endParaRPr lang="en-US" altLang="en-US" dirty="0"/>
          </a:p>
        </p:txBody>
      </p:sp>
    </p:spTree>
    <p:extLst>
      <p:ext uri="{BB962C8B-B14F-4D97-AF65-F5344CB8AC3E}">
        <p14:creationId xmlns:p14="http://schemas.microsoft.com/office/powerpoint/2010/main" val="438024881"/>
      </p:ext>
    </p:extLst>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Background</a:t>
            </a:r>
            <a:endParaRPr lang="en-US" dirty="0"/>
          </a:p>
        </p:txBody>
      </p:sp>
      <p:sp>
        <p:nvSpPr>
          <p:cNvPr id="7" name="Text Placeholder 6"/>
          <p:cNvSpPr>
            <a:spLocks noGrp="1"/>
          </p:cNvSpPr>
          <p:nvPr>
            <p:ph type="body" idx="1"/>
          </p:nvPr>
        </p:nvSpPr>
        <p:spPr/>
        <p:txBody>
          <a:bodyPr/>
          <a:lstStyle/>
          <a:p>
            <a:r>
              <a:rPr lang="en-US" dirty="0" smtClean="0"/>
              <a:t>2021 DEIX Challenge</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698723165"/>
      </p:ext>
    </p:extLst>
  </p:cSld>
  <p:clrMapOvr>
    <a:masterClrMapping/>
  </p:clrMapOvr>
  <p:transition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Resiliency Assessment View: Proposed Digital View</a:t>
            </a:r>
            <a:endParaRPr lang="en-US" dirty="0"/>
          </a:p>
        </p:txBody>
      </p:sp>
      <p:sp>
        <p:nvSpPr>
          <p:cNvPr id="3" name="Content Placeholder 2"/>
          <p:cNvSpPr>
            <a:spLocks noGrp="1"/>
          </p:cNvSpPr>
          <p:nvPr>
            <p:ph sz="half" idx="1"/>
          </p:nvPr>
        </p:nvSpPr>
        <p:spPr>
          <a:xfrm>
            <a:off x="838200" y="1828800"/>
            <a:ext cx="5181600" cy="4657725"/>
          </a:xfrm>
        </p:spPr>
        <p:txBody>
          <a:bodyPr>
            <a:noAutofit/>
          </a:bodyPr>
          <a:lstStyle/>
          <a:p>
            <a:r>
              <a:rPr lang="en-US" b="1" u="sng" dirty="0" smtClean="0"/>
              <a:t>Intent of Digital View</a:t>
            </a:r>
          </a:p>
          <a:p>
            <a:pPr lvl="1"/>
            <a:r>
              <a:rPr lang="en-US" dirty="0" smtClean="0">
                <a:solidFill>
                  <a:srgbClr val="0070C0"/>
                </a:solidFill>
              </a:rPr>
              <a:t>Detailed, integrated, digital view of requirements, solid geometry, material properties, mechanical and electrical design, functional and physical interfaces, and technical performance measures.</a:t>
            </a:r>
          </a:p>
          <a:p>
            <a:pPr lvl="1"/>
            <a:r>
              <a:rPr lang="en-US" dirty="0" smtClean="0">
                <a:solidFill>
                  <a:srgbClr val="0070C0"/>
                </a:solidFill>
              </a:rPr>
              <a:t>Allows assessment of impact to the design (effect on performance and reliability) as a result of external stimulus.</a:t>
            </a:r>
          </a:p>
          <a:p>
            <a:pPr lvl="1"/>
            <a:r>
              <a:rPr lang="en-US" dirty="0" smtClean="0">
                <a:solidFill>
                  <a:srgbClr val="0070C0"/>
                </a:solidFill>
              </a:rPr>
              <a:t>Acquirer can vary the nature of the stimulus and view the impact on the design across a number of system aspects simultaneously.</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30</a:t>
            </a:fld>
            <a:endParaRPr lang="en-US" altLang="en-US" dirty="0"/>
          </a:p>
        </p:txBody>
      </p:sp>
      <p:pic>
        <p:nvPicPr>
          <p:cNvPr id="11" name="Content Placeholder 10"/>
          <p:cNvPicPr>
            <a:picLocks noGrp="1" noChangeAspect="1"/>
          </p:cNvPicPr>
          <p:nvPr>
            <p:ph sz="half" idx="2"/>
          </p:nvPr>
        </p:nvPicPr>
        <p:blipFill>
          <a:blip r:embed="rId2"/>
          <a:stretch>
            <a:fillRect/>
          </a:stretch>
        </p:blipFill>
        <p:spPr>
          <a:xfrm>
            <a:off x="6275388" y="1865126"/>
            <a:ext cx="5230812" cy="4262811"/>
          </a:xfrm>
          <a:prstGeom prst="rect">
            <a:avLst/>
          </a:prstGeom>
          <a:ln>
            <a:solidFill>
              <a:srgbClr val="0070C0"/>
            </a:solidFill>
          </a:ln>
        </p:spPr>
      </p:pic>
    </p:spTree>
    <p:extLst>
      <p:ext uri="{BB962C8B-B14F-4D97-AF65-F5344CB8AC3E}">
        <p14:creationId xmlns:p14="http://schemas.microsoft.com/office/powerpoint/2010/main" val="3420652371"/>
      </p:ext>
    </p:extLst>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Resiliency Assessment View: Proposed Digital View</a:t>
            </a:r>
            <a:endParaRPr lang="en-US" dirty="0"/>
          </a:p>
        </p:txBody>
      </p:sp>
      <p:sp>
        <p:nvSpPr>
          <p:cNvPr id="3" name="Content Placeholder 2"/>
          <p:cNvSpPr>
            <a:spLocks noGrp="1"/>
          </p:cNvSpPr>
          <p:nvPr>
            <p:ph sz="half" idx="1"/>
          </p:nvPr>
        </p:nvSpPr>
        <p:spPr>
          <a:xfrm>
            <a:off x="838200" y="1828800"/>
            <a:ext cx="5181600" cy="4657725"/>
          </a:xfrm>
        </p:spPr>
        <p:txBody>
          <a:bodyPr>
            <a:noAutofit/>
          </a:bodyPr>
          <a:lstStyle/>
          <a:p>
            <a:r>
              <a:rPr lang="en-US" b="1" u="sng" dirty="0" smtClean="0"/>
              <a:t>Related Digital Artifacts</a:t>
            </a:r>
          </a:p>
          <a:p>
            <a:pPr lvl="1"/>
            <a:r>
              <a:rPr lang="en-US" dirty="0" smtClean="0">
                <a:solidFill>
                  <a:srgbClr val="0070C0"/>
                </a:solidFill>
              </a:rPr>
              <a:t>SysML model for logical and physical architecture</a:t>
            </a:r>
          </a:p>
          <a:p>
            <a:pPr lvl="1"/>
            <a:r>
              <a:rPr lang="en-US" dirty="0">
                <a:solidFill>
                  <a:srgbClr val="0070C0"/>
                </a:solidFill>
              </a:rPr>
              <a:t>MCAD </a:t>
            </a:r>
            <a:r>
              <a:rPr lang="en-US" dirty="0" smtClean="0">
                <a:solidFill>
                  <a:srgbClr val="0070C0"/>
                </a:solidFill>
              </a:rPr>
              <a:t>model of 3D geometry and material properties</a:t>
            </a:r>
            <a:endParaRPr lang="en-US" dirty="0">
              <a:solidFill>
                <a:srgbClr val="0070C0"/>
              </a:solidFill>
            </a:endParaRPr>
          </a:p>
          <a:p>
            <a:pPr lvl="1"/>
            <a:r>
              <a:rPr lang="en-US" dirty="0" smtClean="0">
                <a:solidFill>
                  <a:srgbClr val="0070C0"/>
                </a:solidFill>
              </a:rPr>
              <a:t>FEA model for stress analysis</a:t>
            </a:r>
          </a:p>
          <a:p>
            <a:pPr lvl="1"/>
            <a:r>
              <a:rPr lang="en-US" dirty="0">
                <a:solidFill>
                  <a:srgbClr val="0070C0"/>
                </a:solidFill>
              </a:rPr>
              <a:t>CFD model for </a:t>
            </a:r>
            <a:r>
              <a:rPr lang="en-US" dirty="0" smtClean="0">
                <a:solidFill>
                  <a:srgbClr val="0070C0"/>
                </a:solidFill>
              </a:rPr>
              <a:t>control surfaces</a:t>
            </a:r>
            <a:endParaRPr lang="en-US" dirty="0">
              <a:solidFill>
                <a:srgbClr val="0070C0"/>
              </a:solidFill>
            </a:endParaRPr>
          </a:p>
          <a:p>
            <a:pPr lvl="1"/>
            <a:r>
              <a:rPr lang="en-US" dirty="0">
                <a:solidFill>
                  <a:srgbClr val="0070C0"/>
                </a:solidFill>
              </a:rPr>
              <a:t>6-DOF flight dynamics model</a:t>
            </a:r>
          </a:p>
          <a:p>
            <a:pPr lvl="1"/>
            <a:r>
              <a:rPr lang="en-US" dirty="0" smtClean="0">
                <a:solidFill>
                  <a:srgbClr val="0070C0"/>
                </a:solidFill>
              </a:rPr>
              <a:t>ECAD model of electrical connections, power, and processing</a:t>
            </a:r>
          </a:p>
          <a:p>
            <a:pPr lvl="1"/>
            <a:r>
              <a:rPr lang="en-US" dirty="0" smtClean="0">
                <a:solidFill>
                  <a:srgbClr val="0070C0"/>
                </a:solidFill>
              </a:rPr>
              <a:t>Model of UAV behavior during nominal and atypical operations</a:t>
            </a:r>
          </a:p>
          <a:p>
            <a:pPr lvl="1"/>
            <a:r>
              <a:rPr lang="en-US" dirty="0" smtClean="0">
                <a:solidFill>
                  <a:srgbClr val="0070C0"/>
                </a:solidFill>
              </a:rPr>
              <a:t>Reliability model</a:t>
            </a:r>
          </a:p>
          <a:p>
            <a:pPr lvl="1"/>
            <a:r>
              <a:rPr lang="en-US" dirty="0" smtClean="0">
                <a:solidFill>
                  <a:srgbClr val="0070C0"/>
                </a:solidFill>
              </a:rPr>
              <a:t>Requirements and standards model</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31</a:t>
            </a:fld>
            <a:endParaRPr lang="en-US" altLang="en-US" dirty="0"/>
          </a:p>
        </p:txBody>
      </p:sp>
      <p:pic>
        <p:nvPicPr>
          <p:cNvPr id="11" name="Content Placeholder 10"/>
          <p:cNvPicPr>
            <a:picLocks noGrp="1" noChangeAspect="1"/>
          </p:cNvPicPr>
          <p:nvPr>
            <p:ph sz="half" idx="2"/>
          </p:nvPr>
        </p:nvPicPr>
        <p:blipFill>
          <a:blip r:embed="rId2"/>
          <a:stretch>
            <a:fillRect/>
          </a:stretch>
        </p:blipFill>
        <p:spPr>
          <a:xfrm>
            <a:off x="6275388" y="1865126"/>
            <a:ext cx="5230812" cy="4262811"/>
          </a:xfrm>
          <a:prstGeom prst="rect">
            <a:avLst/>
          </a:prstGeom>
          <a:ln>
            <a:solidFill>
              <a:srgbClr val="0070C0"/>
            </a:solidFill>
          </a:ln>
        </p:spPr>
      </p:pic>
    </p:spTree>
    <p:extLst>
      <p:ext uri="{BB962C8B-B14F-4D97-AF65-F5344CB8AC3E}">
        <p14:creationId xmlns:p14="http://schemas.microsoft.com/office/powerpoint/2010/main" val="1709347857"/>
      </p:ext>
    </p:extLst>
  </p:cSld>
  <p:clrMapOvr>
    <a:masterClrMapping/>
  </p:clrMapOvr>
  <p:transition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Resiliency Assessment View: Proposed Digital View</a:t>
            </a:r>
            <a:endParaRPr lang="en-US" dirty="0"/>
          </a:p>
        </p:txBody>
      </p:sp>
      <p:sp>
        <p:nvSpPr>
          <p:cNvPr id="3" name="Content Placeholder 2"/>
          <p:cNvSpPr>
            <a:spLocks noGrp="1"/>
          </p:cNvSpPr>
          <p:nvPr>
            <p:ph sz="half" idx="1"/>
          </p:nvPr>
        </p:nvSpPr>
        <p:spPr>
          <a:xfrm>
            <a:off x="838200" y="1828800"/>
            <a:ext cx="5181600" cy="4657725"/>
          </a:xfrm>
        </p:spPr>
        <p:txBody>
          <a:bodyPr>
            <a:noAutofit/>
          </a:bodyPr>
          <a:lstStyle/>
          <a:p>
            <a:r>
              <a:rPr lang="en-US" b="1" u="sng" dirty="0" smtClean="0"/>
              <a:t>Related Digital Artifacts</a:t>
            </a:r>
          </a:p>
          <a:p>
            <a:pPr lvl="1"/>
            <a:r>
              <a:rPr lang="en-US" dirty="0" smtClean="0">
                <a:solidFill>
                  <a:srgbClr val="0070C0"/>
                </a:solidFill>
              </a:rPr>
              <a:t>The previous list of Digital Artifacts are related at the “element” level in a semantically meaningful fashion.</a:t>
            </a:r>
          </a:p>
          <a:p>
            <a:pPr lvl="1"/>
            <a:r>
              <a:rPr lang="en-US" dirty="0" smtClean="0">
                <a:solidFill>
                  <a:srgbClr val="0070C0"/>
                </a:solidFill>
              </a:rPr>
              <a:t>For example, a logical “port” in the SysML model relates to a physical “port” in the same (or different) SysML model, which relates to the interface design in the MCAD and ECAD models, which relates to the functional behavior and interfaces of the UAV, etc. etc.</a:t>
            </a:r>
          </a:p>
          <a:p>
            <a:pPr lvl="1"/>
            <a:r>
              <a:rPr lang="en-US" dirty="0" smtClean="0">
                <a:solidFill>
                  <a:srgbClr val="0070C0"/>
                </a:solidFill>
              </a:rPr>
              <a:t>How are threads like the one above affected by some external stimulus, like a lightning strike…?</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32</a:t>
            </a:fld>
            <a:endParaRPr lang="en-US" altLang="en-US" dirty="0"/>
          </a:p>
        </p:txBody>
      </p:sp>
      <p:pic>
        <p:nvPicPr>
          <p:cNvPr id="11" name="Content Placeholder 10"/>
          <p:cNvPicPr>
            <a:picLocks noGrp="1" noChangeAspect="1"/>
          </p:cNvPicPr>
          <p:nvPr>
            <p:ph sz="half" idx="2"/>
          </p:nvPr>
        </p:nvPicPr>
        <p:blipFill>
          <a:blip r:embed="rId2"/>
          <a:stretch>
            <a:fillRect/>
          </a:stretch>
        </p:blipFill>
        <p:spPr>
          <a:xfrm>
            <a:off x="6275388" y="1865126"/>
            <a:ext cx="5230812" cy="4262811"/>
          </a:xfrm>
          <a:prstGeom prst="rect">
            <a:avLst/>
          </a:prstGeom>
          <a:ln>
            <a:solidFill>
              <a:srgbClr val="0070C0"/>
            </a:solidFill>
          </a:ln>
        </p:spPr>
      </p:pic>
    </p:spTree>
    <p:extLst>
      <p:ext uri="{BB962C8B-B14F-4D97-AF65-F5344CB8AC3E}">
        <p14:creationId xmlns:p14="http://schemas.microsoft.com/office/powerpoint/2010/main" val="2308612784"/>
      </p:ext>
    </p:extLst>
  </p:cSld>
  <p:clrMapOvr>
    <a:masterClrMapping/>
  </p:clrMapOvr>
  <p:transition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 Assessment </a:t>
            </a:r>
            <a:r>
              <a:rPr lang="en-US" dirty="0" smtClean="0"/>
              <a:t>View: Stakeholder Concept Extensions</a:t>
            </a:r>
            <a:endParaRPr lang="en-US" dirty="0"/>
          </a:p>
        </p:txBody>
      </p:sp>
      <p:pic>
        <p:nvPicPr>
          <p:cNvPr id="10" name="Content Placeholder 9"/>
          <p:cNvPicPr>
            <a:picLocks noGrp="1" noChangeAspect="1"/>
          </p:cNvPicPr>
          <p:nvPr>
            <p:ph idx="1"/>
          </p:nvPr>
        </p:nvPicPr>
        <p:blipFill>
          <a:blip r:embed="rId2"/>
          <a:stretch>
            <a:fillRect/>
          </a:stretch>
        </p:blipFill>
        <p:spPr>
          <a:xfrm>
            <a:off x="2089660" y="2093369"/>
            <a:ext cx="8165079" cy="4000000"/>
          </a:xfrm>
          <a:prstGeom prst="rect">
            <a:avLst/>
          </a:prstGeom>
        </p:spPr>
      </p:pic>
      <p:sp>
        <p:nvSpPr>
          <p:cNvPr id="6" name="Slide Number Placeholder 5"/>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33</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991127765"/>
      </p:ext>
    </p:extLst>
  </p:cSld>
  <p:clrMapOvr>
    <a:masterClrMapping/>
  </p:clrMapOvr>
  <p:transition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 Assessment </a:t>
            </a:r>
            <a:r>
              <a:rPr lang="en-US" dirty="0" smtClean="0"/>
              <a:t>View: Process Concept Extensions</a:t>
            </a:r>
            <a:endParaRPr lang="en-US" dirty="0"/>
          </a:p>
        </p:txBody>
      </p:sp>
      <p:pic>
        <p:nvPicPr>
          <p:cNvPr id="10" name="Content Placeholder 9"/>
          <p:cNvPicPr>
            <a:picLocks noGrp="1" noChangeAspect="1"/>
          </p:cNvPicPr>
          <p:nvPr>
            <p:ph idx="1"/>
          </p:nvPr>
        </p:nvPicPr>
        <p:blipFill>
          <a:blip r:embed="rId2"/>
          <a:stretch>
            <a:fillRect/>
          </a:stretch>
        </p:blipFill>
        <p:spPr>
          <a:xfrm>
            <a:off x="2322433" y="1828800"/>
            <a:ext cx="7699533" cy="4529138"/>
          </a:xfrm>
          <a:prstGeom prst="rect">
            <a:avLst/>
          </a:prstGeom>
        </p:spPr>
      </p:pic>
      <p:sp>
        <p:nvSpPr>
          <p:cNvPr id="6" name="Slide Number Placeholder 5"/>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34</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504714864"/>
      </p:ext>
    </p:extLst>
  </p:cSld>
  <p:clrMapOvr>
    <a:masterClrMapping/>
  </p:clrMapOvr>
  <p:transition advClick="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 Assessment </a:t>
            </a:r>
            <a:r>
              <a:rPr lang="en-US" dirty="0" smtClean="0"/>
              <a:t>View: Digital View Concept Extensions</a:t>
            </a:r>
            <a:endParaRPr lang="en-US" dirty="0"/>
          </a:p>
        </p:txBody>
      </p:sp>
      <p:pic>
        <p:nvPicPr>
          <p:cNvPr id="9" name="Content Placeholder 8"/>
          <p:cNvPicPr>
            <a:picLocks noGrp="1" noChangeAspect="1"/>
          </p:cNvPicPr>
          <p:nvPr>
            <p:ph idx="1"/>
          </p:nvPr>
        </p:nvPicPr>
        <p:blipFill>
          <a:blip r:embed="rId2"/>
          <a:stretch>
            <a:fillRect/>
          </a:stretch>
        </p:blipFill>
        <p:spPr>
          <a:xfrm>
            <a:off x="1384898" y="1991782"/>
            <a:ext cx="9574603" cy="4203174"/>
          </a:xfrm>
          <a:prstGeom prst="rect">
            <a:avLst/>
          </a:prstGeom>
        </p:spPr>
      </p:pic>
      <p:sp>
        <p:nvSpPr>
          <p:cNvPr id="6" name="Slide Number Placeholder 5"/>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35</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924824095"/>
      </p:ext>
    </p:extLst>
  </p:cSld>
  <p:clrMapOvr>
    <a:masterClrMapping/>
  </p:clrMapOvr>
  <p:transition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Resiliency Assessment </a:t>
            </a:r>
            <a:r>
              <a:rPr lang="en-US" dirty="0" smtClean="0"/>
              <a:t>View: Digital Artifact Concept Extensions</a:t>
            </a:r>
            <a:endParaRPr lang="en-US" dirty="0"/>
          </a:p>
        </p:txBody>
      </p:sp>
      <p:pic>
        <p:nvPicPr>
          <p:cNvPr id="12" name="Content Placeholder 11"/>
          <p:cNvPicPr>
            <a:picLocks noGrp="1" noChangeAspect="1"/>
          </p:cNvPicPr>
          <p:nvPr>
            <p:ph idx="1"/>
          </p:nvPr>
        </p:nvPicPr>
        <p:blipFill>
          <a:blip r:embed="rId2"/>
          <a:stretch>
            <a:fillRect/>
          </a:stretch>
        </p:blipFill>
        <p:spPr>
          <a:xfrm>
            <a:off x="1898381" y="1828800"/>
            <a:ext cx="8547637" cy="4529138"/>
          </a:xfrm>
          <a:prstGeom prst="rect">
            <a:avLst/>
          </a:prstGeom>
        </p:spPr>
      </p:pic>
      <p:sp>
        <p:nvSpPr>
          <p:cNvPr id="6" name="Slide Number Placeholder 5"/>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36</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135482960"/>
      </p:ext>
    </p:extLst>
  </p:cSld>
  <p:clrMapOvr>
    <a:masterClrMapping/>
  </p:clrMapOvr>
  <p:transition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2021 DEIX Challenge Submission</a:t>
            </a:r>
            <a:endParaRPr lang="en-US" dirty="0"/>
          </a:p>
        </p:txBody>
      </p:sp>
      <p:sp>
        <p:nvSpPr>
          <p:cNvPr id="7" name="Text Placeholder 6"/>
          <p:cNvSpPr>
            <a:spLocks noGrp="1"/>
          </p:cNvSpPr>
          <p:nvPr>
            <p:ph type="body" idx="1"/>
          </p:nvPr>
        </p:nvSpPr>
        <p:spPr/>
        <p:txBody>
          <a:bodyPr/>
          <a:lstStyle/>
          <a:p>
            <a:r>
              <a:rPr lang="en-US" dirty="0" smtClean="0"/>
              <a:t>&lt; Participant Name &gt;</a:t>
            </a:r>
          </a:p>
          <a:p>
            <a:r>
              <a:rPr lang="en-US" dirty="0" smtClean="0"/>
              <a:t>&lt; Organization &gt;</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37</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005778902"/>
      </p:ext>
    </p:extLst>
  </p:cSld>
  <p:clrMapOvr>
    <a:masterClrMapping/>
  </p:clrMapOvr>
  <p:transition advClick="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 Name of Digital View &gt;: Background</a:t>
            </a:r>
            <a:endParaRPr lang="en-US" dirty="0"/>
          </a:p>
        </p:txBody>
      </p:sp>
      <p:sp>
        <p:nvSpPr>
          <p:cNvPr id="3" name="Content Placeholder 2"/>
          <p:cNvSpPr>
            <a:spLocks noGrp="1"/>
          </p:cNvSpPr>
          <p:nvPr>
            <p:ph idx="1"/>
          </p:nvPr>
        </p:nvSpPr>
        <p:spPr/>
        <p:txBody>
          <a:bodyPr>
            <a:noAutofit/>
          </a:bodyPr>
          <a:lstStyle/>
          <a:p>
            <a:r>
              <a:rPr lang="en-US" b="1" u="sng" dirty="0"/>
              <a:t>Decision Point</a:t>
            </a:r>
          </a:p>
          <a:p>
            <a:pPr lvl="1"/>
            <a:r>
              <a:rPr lang="en-US" dirty="0" smtClean="0">
                <a:solidFill>
                  <a:srgbClr val="0070C0"/>
                </a:solidFill>
              </a:rPr>
              <a:t>&lt; Description of Decision Point &gt;</a:t>
            </a:r>
            <a:endParaRPr lang="en-US" dirty="0">
              <a:solidFill>
                <a:srgbClr val="0070C0"/>
              </a:solidFill>
            </a:endParaRPr>
          </a:p>
          <a:p>
            <a:r>
              <a:rPr lang="en-US" b="1" u="sng" dirty="0" smtClean="0"/>
              <a:t>Stakeholders / Disciplines</a:t>
            </a:r>
            <a:r>
              <a:rPr lang="en-US" b="1" u="sng" dirty="0"/>
              <a:t> </a:t>
            </a:r>
            <a:r>
              <a:rPr lang="en-US" b="1" u="sng" dirty="0" smtClean="0"/>
              <a:t>/ </a:t>
            </a:r>
            <a:r>
              <a:rPr lang="en-US" b="1" u="sng" dirty="0"/>
              <a:t>Perspectives</a:t>
            </a:r>
          </a:p>
          <a:p>
            <a:pPr lvl="1"/>
            <a:r>
              <a:rPr lang="en-US" dirty="0" smtClean="0">
                <a:solidFill>
                  <a:srgbClr val="0070C0"/>
                </a:solidFill>
              </a:rPr>
              <a:t>&lt; Acquirer &gt; / &lt; Discipline &gt; / &lt; Perspective &gt;</a:t>
            </a:r>
            <a:endParaRPr lang="en-US" dirty="0">
              <a:solidFill>
                <a:srgbClr val="0070C0"/>
              </a:solidFill>
            </a:endParaRPr>
          </a:p>
          <a:p>
            <a:pPr lvl="1"/>
            <a:r>
              <a:rPr lang="en-US" dirty="0" smtClean="0">
                <a:solidFill>
                  <a:srgbClr val="0070C0"/>
                </a:solidFill>
              </a:rPr>
              <a:t>&lt; Supplier &gt; / &lt; Discipline &gt; / &lt; Perspective &gt;</a:t>
            </a:r>
            <a:endParaRPr lang="en-US" dirty="0">
              <a:solidFill>
                <a:srgbClr val="0070C0"/>
              </a:solidFill>
            </a:endParaRPr>
          </a:p>
          <a:p>
            <a:r>
              <a:rPr lang="en-US" b="1" u="sng" dirty="0" smtClean="0"/>
              <a:t>Epic</a:t>
            </a:r>
          </a:p>
          <a:p>
            <a:pPr lvl="1"/>
            <a:r>
              <a:rPr lang="en-US" dirty="0" smtClean="0">
                <a:solidFill>
                  <a:srgbClr val="0070C0"/>
                </a:solidFill>
              </a:rPr>
              <a:t>&lt; Description of Overarching Epic to Which the Digital View Applies &gt;</a:t>
            </a:r>
            <a:endParaRPr lang="en-US" dirty="0">
              <a:solidFill>
                <a:srgbClr val="0070C0"/>
              </a:solidFill>
            </a:endParaRPr>
          </a:p>
          <a:p>
            <a:r>
              <a:rPr lang="en-US" b="1" u="sng" dirty="0" smtClean="0"/>
              <a:t>User Story</a:t>
            </a:r>
          </a:p>
          <a:p>
            <a:pPr lvl="1"/>
            <a:r>
              <a:rPr lang="en-US" dirty="0" smtClean="0">
                <a:solidFill>
                  <a:srgbClr val="0070C0"/>
                </a:solidFill>
              </a:rPr>
              <a:t>&lt; Description of User Story in Which the Digital View is Used &gt;</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38</a:t>
            </a:fld>
            <a:endParaRPr lang="en-US" altLang="en-US" dirty="0"/>
          </a:p>
        </p:txBody>
      </p:sp>
    </p:spTree>
    <p:extLst>
      <p:ext uri="{BB962C8B-B14F-4D97-AF65-F5344CB8AC3E}">
        <p14:creationId xmlns:p14="http://schemas.microsoft.com/office/powerpoint/2010/main" val="2727029753"/>
      </p:ext>
    </p:extLst>
  </p:cSld>
  <p:clrMapOvr>
    <a:masterClrMapping/>
  </p:clrMapOvr>
  <p:transition advClick="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 Name of Digital View &gt;: Proposed Digital View</a:t>
            </a:r>
            <a:endParaRPr lang="en-US" dirty="0"/>
          </a:p>
        </p:txBody>
      </p:sp>
      <p:sp>
        <p:nvSpPr>
          <p:cNvPr id="3" name="Content Placeholder 2"/>
          <p:cNvSpPr>
            <a:spLocks noGrp="1"/>
          </p:cNvSpPr>
          <p:nvPr>
            <p:ph sz="half" idx="1"/>
          </p:nvPr>
        </p:nvSpPr>
        <p:spPr>
          <a:xfrm>
            <a:off x="838200" y="1828800"/>
            <a:ext cx="5181600" cy="4657725"/>
          </a:xfrm>
        </p:spPr>
        <p:txBody>
          <a:bodyPr>
            <a:noAutofit/>
          </a:bodyPr>
          <a:lstStyle/>
          <a:p>
            <a:r>
              <a:rPr lang="en-US" b="1" u="sng" dirty="0" smtClean="0"/>
              <a:t>Intent of Digital View</a:t>
            </a:r>
          </a:p>
          <a:p>
            <a:pPr lvl="1"/>
            <a:r>
              <a:rPr lang="en-US" dirty="0" smtClean="0">
                <a:solidFill>
                  <a:srgbClr val="0070C0"/>
                </a:solidFill>
              </a:rPr>
              <a:t>&lt; Purpose of Digital View &gt;</a:t>
            </a:r>
          </a:p>
          <a:p>
            <a:pPr lvl="1"/>
            <a:r>
              <a:rPr lang="en-US" dirty="0" smtClean="0">
                <a:solidFill>
                  <a:srgbClr val="0070C0"/>
                </a:solidFill>
              </a:rPr>
              <a:t>&lt; Concepts Represented &gt;</a:t>
            </a:r>
          </a:p>
          <a:p>
            <a:pPr lvl="1"/>
            <a:r>
              <a:rPr lang="en-US" dirty="0" smtClean="0">
                <a:solidFill>
                  <a:srgbClr val="0070C0"/>
                </a:solidFill>
              </a:rPr>
              <a:t>&lt; How is the Digital View Used? &gt;</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39</a:t>
            </a:fld>
            <a:endParaRPr lang="en-US" altLang="en-US" dirty="0"/>
          </a:p>
        </p:txBody>
      </p:sp>
      <p:sp>
        <p:nvSpPr>
          <p:cNvPr id="6" name="Content Placeholder 5"/>
          <p:cNvSpPr>
            <a:spLocks noGrp="1"/>
          </p:cNvSpPr>
          <p:nvPr>
            <p:ph sz="half" idx="2"/>
          </p:nvPr>
        </p:nvSpPr>
        <p:spPr>
          <a:ln>
            <a:solidFill>
              <a:schemeClr val="accent1"/>
            </a:solidFill>
          </a:ln>
        </p:spPr>
        <p:txBody>
          <a:bodyPr/>
          <a:lstStyle/>
          <a:p>
            <a:r>
              <a:rPr lang="en-US" dirty="0" smtClean="0"/>
              <a:t>&lt; Mockup of Digital View &gt;</a:t>
            </a:r>
            <a:endParaRPr lang="en-US" dirty="0"/>
          </a:p>
        </p:txBody>
      </p:sp>
    </p:spTree>
    <p:extLst>
      <p:ext uri="{BB962C8B-B14F-4D97-AF65-F5344CB8AC3E}">
        <p14:creationId xmlns:p14="http://schemas.microsoft.com/office/powerpoint/2010/main" val="3643017201"/>
      </p:ext>
    </p:extLst>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smtClean="0"/>
              <a:t>the DEIXWG</a:t>
            </a:r>
            <a:r>
              <a:rPr lang="en-US" dirty="0" smtClean="0"/>
              <a:t>?</a:t>
            </a:r>
            <a:endParaRPr lang="en-US" dirty="0"/>
          </a:p>
        </p:txBody>
      </p:sp>
      <p:sp>
        <p:nvSpPr>
          <p:cNvPr id="6" name="Content Placeholder 5"/>
          <p:cNvSpPr>
            <a:spLocks noGrp="1"/>
          </p:cNvSpPr>
          <p:nvPr>
            <p:ph idx="1"/>
          </p:nvPr>
        </p:nvSpPr>
        <p:spPr>
          <a:xfrm>
            <a:off x="838200" y="1828800"/>
            <a:ext cx="6979652" cy="4668640"/>
          </a:xfrm>
        </p:spPr>
        <p:txBody>
          <a:bodyPr>
            <a:noAutofit/>
          </a:bodyPr>
          <a:lstStyle/>
          <a:p>
            <a:r>
              <a:rPr lang="en-US" dirty="0"/>
              <a:t>Collaboration between </a:t>
            </a:r>
            <a:r>
              <a:rPr lang="en-US" dirty="0" smtClean="0"/>
              <a:t>the International </a:t>
            </a:r>
            <a:r>
              <a:rPr lang="en-US" dirty="0"/>
              <a:t>Council of Systems Engineers (INCOSE), National Defense </a:t>
            </a:r>
            <a:r>
              <a:rPr lang="en-US" dirty="0" smtClean="0"/>
              <a:t>Industrial </a:t>
            </a:r>
            <a:r>
              <a:rPr lang="en-US" dirty="0"/>
              <a:t>Association, and </a:t>
            </a:r>
            <a:r>
              <a:rPr lang="en-US" dirty="0" smtClean="0"/>
              <a:t>the Office </a:t>
            </a:r>
            <a:r>
              <a:rPr lang="en-US" dirty="0"/>
              <a:t>of the Under Secretary of Defense for Research and Engineering (</a:t>
            </a:r>
            <a:r>
              <a:rPr lang="en-US" dirty="0" smtClean="0"/>
              <a:t>DoD OUSD(R&amp;E))</a:t>
            </a:r>
            <a:endParaRPr lang="en-US" dirty="0"/>
          </a:p>
          <a:p>
            <a:r>
              <a:rPr lang="en-US" dirty="0" smtClean="0"/>
              <a:t>The DEIXWG </a:t>
            </a:r>
            <a:r>
              <a:rPr lang="en-US" dirty="0"/>
              <a:t>supports the strategic objective </a:t>
            </a:r>
            <a:r>
              <a:rPr lang="en-US" dirty="0" smtClean="0"/>
              <a:t>of accelerating </a:t>
            </a:r>
            <a:r>
              <a:rPr lang="en-US" dirty="0"/>
              <a:t>digital engineering transformation by </a:t>
            </a:r>
            <a:r>
              <a:rPr lang="en-US" dirty="0" smtClean="0"/>
              <a:t>characterizing the </a:t>
            </a:r>
            <a:r>
              <a:rPr lang="en-US" dirty="0"/>
              <a:t>content and relationships involved in the exchange of digital artifacts between </a:t>
            </a:r>
            <a:r>
              <a:rPr lang="en-US" dirty="0" smtClean="0"/>
              <a:t>stakeholders of various disciplines </a:t>
            </a:r>
            <a:r>
              <a:rPr lang="en-US" dirty="0"/>
              <a:t>throughout the engineering </a:t>
            </a:r>
            <a:r>
              <a:rPr lang="en-US" dirty="0" smtClean="0"/>
              <a:t>lifecycle</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4</a:t>
            </a:fld>
            <a:endParaRPr lang="en-US" altLang="en-US" dirty="0"/>
          </a:p>
        </p:txBody>
      </p:sp>
      <p:sp>
        <p:nvSpPr>
          <p:cNvPr id="4" name="Footer Placeholder 3"/>
          <p:cNvSpPr>
            <a:spLocks noGrp="1"/>
          </p:cNvSpPr>
          <p:nvPr>
            <p:ph type="ftr" sz="quarter" idx="4294967295"/>
            <p:custDataLst>
              <p:tags r:id="rId1"/>
            </p:custDataLst>
          </p:nvPr>
        </p:nvSpPr>
        <p:spPr/>
        <p:txBody>
          <a:bodyPr/>
          <a:lstStyle/>
          <a:p>
            <a:r>
              <a:rPr lang="en-US" dirty="0" smtClean="0"/>
              <a:t> </a:t>
            </a:r>
            <a:endParaRPr lang="en-US" dirty="0"/>
          </a:p>
        </p:txBody>
      </p:sp>
      <p:pic>
        <p:nvPicPr>
          <p:cNvPr id="11" name="Picture 10"/>
          <p:cNvPicPr>
            <a:picLocks noChangeAspect="1"/>
          </p:cNvPicPr>
          <p:nvPr/>
        </p:nvPicPr>
        <p:blipFill>
          <a:blip r:embed="rId4"/>
          <a:stretch>
            <a:fillRect/>
          </a:stretch>
        </p:blipFill>
        <p:spPr>
          <a:xfrm>
            <a:off x="8907795" y="228600"/>
            <a:ext cx="2453610" cy="2362200"/>
          </a:xfrm>
          <a:prstGeom prst="rect">
            <a:avLst/>
          </a:prstGeom>
        </p:spPr>
      </p:pic>
      <p:pic>
        <p:nvPicPr>
          <p:cNvPr id="10" name="Picture 9"/>
          <p:cNvPicPr>
            <a:picLocks noChangeAspect="1"/>
          </p:cNvPicPr>
          <p:nvPr/>
        </p:nvPicPr>
        <p:blipFill>
          <a:blip r:embed="rId5"/>
          <a:stretch>
            <a:fillRect/>
          </a:stretch>
        </p:blipFill>
        <p:spPr>
          <a:xfrm>
            <a:off x="8303605" y="2590800"/>
            <a:ext cx="3555861" cy="3717787"/>
          </a:xfrm>
          <a:prstGeom prst="rect">
            <a:avLst/>
          </a:prstGeom>
          <a:ln>
            <a:solidFill>
              <a:schemeClr val="accent1"/>
            </a:solidFill>
          </a:ln>
        </p:spPr>
      </p:pic>
      <p:sp>
        <p:nvSpPr>
          <p:cNvPr id="12" name="TextBox 11"/>
          <p:cNvSpPr txBox="1"/>
          <p:nvPr/>
        </p:nvSpPr>
        <p:spPr>
          <a:xfrm>
            <a:off x="8458200" y="6298007"/>
            <a:ext cx="3352801" cy="307777"/>
          </a:xfrm>
          <a:prstGeom prst="rect">
            <a:avLst/>
          </a:prstGeom>
          <a:noFill/>
        </p:spPr>
        <p:txBody>
          <a:bodyPr wrap="square" rtlCol="0">
            <a:spAutoFit/>
          </a:bodyPr>
          <a:lstStyle/>
          <a:p>
            <a:r>
              <a:rPr lang="en-US" sz="1400" b="1" dirty="0"/>
              <a:t>--- </a:t>
            </a:r>
            <a:r>
              <a:rPr lang="en-US" sz="1400" b="1" dirty="0"/>
              <a:t>DoD Digital Engineering Strategy, 2018 </a:t>
            </a:r>
          </a:p>
        </p:txBody>
      </p:sp>
    </p:spTree>
    <p:extLst>
      <p:ext uri="{BB962C8B-B14F-4D97-AF65-F5344CB8AC3E}">
        <p14:creationId xmlns:p14="http://schemas.microsoft.com/office/powerpoint/2010/main" val="2998129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 Name of Digital View &gt;: </a:t>
            </a:r>
            <a:r>
              <a:rPr lang="en-US" dirty="0" smtClean="0"/>
              <a:t>Proposed Digital View</a:t>
            </a:r>
            <a:endParaRPr lang="en-US" dirty="0"/>
          </a:p>
        </p:txBody>
      </p:sp>
      <p:sp>
        <p:nvSpPr>
          <p:cNvPr id="3" name="Content Placeholder 2"/>
          <p:cNvSpPr>
            <a:spLocks noGrp="1"/>
          </p:cNvSpPr>
          <p:nvPr>
            <p:ph sz="half" idx="1"/>
          </p:nvPr>
        </p:nvSpPr>
        <p:spPr>
          <a:xfrm>
            <a:off x="838200" y="1828800"/>
            <a:ext cx="5181600" cy="4657725"/>
          </a:xfrm>
        </p:spPr>
        <p:txBody>
          <a:bodyPr>
            <a:noAutofit/>
          </a:bodyPr>
          <a:lstStyle/>
          <a:p>
            <a:r>
              <a:rPr lang="en-US" b="1" u="sng" dirty="0" smtClean="0"/>
              <a:t>Related Digital Artifacts</a:t>
            </a:r>
          </a:p>
          <a:p>
            <a:pPr lvl="1"/>
            <a:r>
              <a:rPr lang="en-US" dirty="0" smtClean="0">
                <a:solidFill>
                  <a:srgbClr val="0070C0"/>
                </a:solidFill>
              </a:rPr>
              <a:t>&lt; Digital Artifacts Used and Associated Digital Information &gt;</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40</a:t>
            </a:fld>
            <a:endParaRPr lang="en-US" altLang="en-US" dirty="0"/>
          </a:p>
        </p:txBody>
      </p:sp>
      <p:sp>
        <p:nvSpPr>
          <p:cNvPr id="6" name="Content Placeholder 5"/>
          <p:cNvSpPr>
            <a:spLocks noGrp="1"/>
          </p:cNvSpPr>
          <p:nvPr>
            <p:ph sz="half" idx="2"/>
          </p:nvPr>
        </p:nvSpPr>
        <p:spPr>
          <a:ln>
            <a:solidFill>
              <a:schemeClr val="accent1"/>
            </a:solidFill>
          </a:ln>
        </p:spPr>
        <p:txBody>
          <a:bodyPr/>
          <a:lstStyle/>
          <a:p>
            <a:r>
              <a:rPr lang="en-US" dirty="0" smtClean="0"/>
              <a:t>&lt; Mockup of Digital View &gt;</a:t>
            </a:r>
            <a:endParaRPr lang="en-US" dirty="0"/>
          </a:p>
        </p:txBody>
      </p:sp>
    </p:spTree>
    <p:extLst>
      <p:ext uri="{BB962C8B-B14F-4D97-AF65-F5344CB8AC3E}">
        <p14:creationId xmlns:p14="http://schemas.microsoft.com/office/powerpoint/2010/main" val="1995857003"/>
      </p:ext>
    </p:extLst>
  </p:cSld>
  <p:clrMapOvr>
    <a:masterClrMapping/>
  </p:clrMapOvr>
  <p:transition advClick="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 Name of Digital View &gt;: </a:t>
            </a:r>
            <a:r>
              <a:rPr lang="en-US" dirty="0" smtClean="0"/>
              <a:t>Proposed Digital View</a:t>
            </a:r>
            <a:endParaRPr lang="en-US" dirty="0"/>
          </a:p>
        </p:txBody>
      </p:sp>
      <p:sp>
        <p:nvSpPr>
          <p:cNvPr id="3" name="Content Placeholder 2"/>
          <p:cNvSpPr>
            <a:spLocks noGrp="1"/>
          </p:cNvSpPr>
          <p:nvPr>
            <p:ph sz="half" idx="1"/>
          </p:nvPr>
        </p:nvSpPr>
        <p:spPr>
          <a:xfrm>
            <a:off x="838200" y="1828800"/>
            <a:ext cx="5181600" cy="4657725"/>
          </a:xfrm>
        </p:spPr>
        <p:txBody>
          <a:bodyPr>
            <a:noAutofit/>
          </a:bodyPr>
          <a:lstStyle/>
          <a:p>
            <a:r>
              <a:rPr lang="en-US" b="1" u="sng" dirty="0" smtClean="0"/>
              <a:t>Related Data Traceability</a:t>
            </a:r>
          </a:p>
          <a:p>
            <a:pPr lvl="1"/>
            <a:r>
              <a:rPr lang="en-US" dirty="0" smtClean="0">
                <a:solidFill>
                  <a:srgbClr val="0070C0"/>
                </a:solidFill>
              </a:rPr>
              <a:t>&lt; Conceptual Mapping Relationships Between Elements of Exchanged Digital Information &gt;</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41</a:t>
            </a:fld>
            <a:endParaRPr lang="en-US" altLang="en-US" dirty="0"/>
          </a:p>
        </p:txBody>
      </p:sp>
      <p:sp>
        <p:nvSpPr>
          <p:cNvPr id="6" name="Content Placeholder 5"/>
          <p:cNvSpPr>
            <a:spLocks noGrp="1"/>
          </p:cNvSpPr>
          <p:nvPr>
            <p:ph sz="half" idx="2"/>
          </p:nvPr>
        </p:nvSpPr>
        <p:spPr>
          <a:ln>
            <a:solidFill>
              <a:schemeClr val="accent1"/>
            </a:solidFill>
          </a:ln>
        </p:spPr>
        <p:txBody>
          <a:bodyPr/>
          <a:lstStyle/>
          <a:p>
            <a:r>
              <a:rPr lang="en-US" dirty="0" smtClean="0"/>
              <a:t>&lt; Mockup of Digital View &gt;</a:t>
            </a:r>
            <a:endParaRPr lang="en-US" dirty="0"/>
          </a:p>
        </p:txBody>
      </p:sp>
    </p:spTree>
    <p:extLst>
      <p:ext uri="{BB962C8B-B14F-4D97-AF65-F5344CB8AC3E}">
        <p14:creationId xmlns:p14="http://schemas.microsoft.com/office/powerpoint/2010/main" val="1300116438"/>
      </p:ext>
    </p:extLst>
  </p:cSld>
  <p:clrMapOvr>
    <a:masterClrMapping/>
  </p:clrMapOvr>
  <p:transition advClick="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 Name of Digital View &gt;: </a:t>
            </a:r>
            <a:r>
              <a:rPr lang="en-US" dirty="0" smtClean="0"/>
              <a:t>DVM Concept Extensions</a:t>
            </a:r>
            <a:endParaRPr lang="en-US" dirty="0"/>
          </a:p>
        </p:txBody>
      </p:sp>
      <p:sp>
        <p:nvSpPr>
          <p:cNvPr id="3" name="Content Placeholder 2"/>
          <p:cNvSpPr>
            <a:spLocks noGrp="1"/>
          </p:cNvSpPr>
          <p:nvPr>
            <p:ph sz="half" idx="1"/>
          </p:nvPr>
        </p:nvSpPr>
        <p:spPr>
          <a:ln>
            <a:solidFill>
              <a:schemeClr val="accent1"/>
            </a:solidFill>
          </a:ln>
        </p:spPr>
        <p:txBody>
          <a:bodyPr/>
          <a:lstStyle/>
          <a:p>
            <a:r>
              <a:rPr lang="en-US" sz="2000" dirty="0" smtClean="0"/>
              <a:t>&lt; Diagram Excerpt Depicting Extensions to DVM Digital View Concepts &gt;</a:t>
            </a:r>
            <a:endParaRPr lang="en-US" sz="2000" dirty="0"/>
          </a:p>
        </p:txBody>
      </p:sp>
      <p:sp>
        <p:nvSpPr>
          <p:cNvPr id="4" name="Content Placeholder 3"/>
          <p:cNvSpPr>
            <a:spLocks noGrp="1"/>
          </p:cNvSpPr>
          <p:nvPr>
            <p:ph sz="half" idx="2"/>
          </p:nvPr>
        </p:nvSpPr>
        <p:spPr>
          <a:ln>
            <a:solidFill>
              <a:schemeClr val="accent1"/>
            </a:solidFill>
          </a:ln>
        </p:spPr>
        <p:txBody>
          <a:bodyPr>
            <a:normAutofit/>
          </a:bodyPr>
          <a:lstStyle/>
          <a:p>
            <a:r>
              <a:rPr lang="en-US" sz="2000" dirty="0" smtClean="0"/>
              <a:t>&lt; Diagram Excerpt Depicting Extensions to DVM Digital Artifact Concepts &gt;</a:t>
            </a:r>
            <a:endParaRPr lang="en-US" sz="2000" dirty="0"/>
          </a:p>
        </p:txBody>
      </p:sp>
      <p:sp>
        <p:nvSpPr>
          <p:cNvPr id="6" name="Slide Number Placeholder 5"/>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42</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488924741"/>
      </p:ext>
    </p:extLst>
  </p:cSld>
  <p:clrMapOvr>
    <a:masterClrMapping/>
  </p:clrMapOvr>
  <p:transition advClick="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 Name of Digital View &gt;: </a:t>
            </a:r>
            <a:r>
              <a:rPr lang="en-US" dirty="0" smtClean="0"/>
              <a:t>DVM Concept Extensions</a:t>
            </a:r>
            <a:endParaRPr lang="en-US" dirty="0"/>
          </a:p>
        </p:txBody>
      </p:sp>
      <p:sp>
        <p:nvSpPr>
          <p:cNvPr id="3" name="Content Placeholder 2"/>
          <p:cNvSpPr>
            <a:spLocks noGrp="1"/>
          </p:cNvSpPr>
          <p:nvPr>
            <p:ph sz="half" idx="1"/>
          </p:nvPr>
        </p:nvSpPr>
        <p:spPr>
          <a:ln>
            <a:solidFill>
              <a:schemeClr val="accent1"/>
            </a:solidFill>
          </a:ln>
        </p:spPr>
        <p:txBody>
          <a:bodyPr/>
          <a:lstStyle/>
          <a:p>
            <a:r>
              <a:rPr lang="en-US" sz="2000" dirty="0" smtClean="0"/>
              <a:t>&lt; Diagram Excerpt Depicting Extensions to DVM Process Concepts &gt;</a:t>
            </a:r>
            <a:endParaRPr lang="en-US" sz="2000" dirty="0"/>
          </a:p>
        </p:txBody>
      </p:sp>
      <p:sp>
        <p:nvSpPr>
          <p:cNvPr id="4" name="Content Placeholder 3"/>
          <p:cNvSpPr>
            <a:spLocks noGrp="1"/>
          </p:cNvSpPr>
          <p:nvPr>
            <p:ph sz="half" idx="2"/>
          </p:nvPr>
        </p:nvSpPr>
        <p:spPr>
          <a:ln>
            <a:solidFill>
              <a:schemeClr val="accent1"/>
            </a:solidFill>
          </a:ln>
        </p:spPr>
        <p:txBody>
          <a:bodyPr>
            <a:normAutofit/>
          </a:bodyPr>
          <a:lstStyle/>
          <a:p>
            <a:r>
              <a:rPr lang="en-US" sz="2000" dirty="0" smtClean="0"/>
              <a:t>&lt; Diagram Excerpt Depicting Extensions to DVM Stakeholder Concepts &gt;</a:t>
            </a:r>
            <a:endParaRPr lang="en-US" sz="2000" dirty="0"/>
          </a:p>
        </p:txBody>
      </p:sp>
      <p:sp>
        <p:nvSpPr>
          <p:cNvPr id="6" name="Slide Number Placeholder 5"/>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43</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87482631"/>
      </p:ext>
    </p:extLst>
  </p:cSld>
  <p:clrMapOvr>
    <a:masterClrMapping/>
  </p:clrMapOvr>
  <p:transition advClick="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Glossary of Terms</a:t>
            </a:r>
            <a:endParaRPr lang="en-US" dirty="0"/>
          </a:p>
        </p:txBody>
      </p:sp>
      <p:sp>
        <p:nvSpPr>
          <p:cNvPr id="7" name="Text Placeholder 6"/>
          <p:cNvSpPr>
            <a:spLocks noGrp="1"/>
          </p:cNvSpPr>
          <p:nvPr>
            <p:ph type="body" idx="1"/>
          </p:nvPr>
        </p:nvSpPr>
        <p:spPr/>
        <p:txBody>
          <a:bodyPr/>
          <a:lstStyle/>
          <a:p>
            <a:r>
              <a:rPr lang="en-US" dirty="0" smtClean="0"/>
              <a:t>2021 DEIX Challenge</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44</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60727780"/>
      </p:ext>
    </p:extLst>
  </p:cSld>
  <p:clrMapOvr>
    <a:masterClrMapping/>
  </p:clrMapOvr>
  <p:transition advClick="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of Terms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6434253"/>
              </p:ext>
            </p:extLst>
          </p:nvPr>
        </p:nvGraphicFramePr>
        <p:xfrm>
          <a:off x="381000" y="1688032"/>
          <a:ext cx="11430000" cy="4636568"/>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102590033"/>
                    </a:ext>
                  </a:extLst>
                </a:gridCol>
                <a:gridCol w="9372600">
                  <a:extLst>
                    <a:ext uri="{9D8B030D-6E8A-4147-A177-3AD203B41FA5}">
                      <a16:colId xmlns:a16="http://schemas.microsoft.com/office/drawing/2014/main" val="3211293478"/>
                    </a:ext>
                  </a:extLst>
                </a:gridCol>
              </a:tblGrid>
              <a:tr h="315394">
                <a:tc>
                  <a:txBody>
                    <a:bodyPr/>
                    <a:lstStyle/>
                    <a:p>
                      <a:r>
                        <a:rPr lang="en-US" dirty="0" smtClean="0"/>
                        <a:t>Term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Definition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8664254"/>
                  </a:ext>
                </a:extLst>
              </a:tr>
              <a:tr h="499229">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Digital Artifact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A digital artifact is any combination of professional data, information, knowledge, and wisdom (DIKW) expressed in digital form </a:t>
                      </a:r>
                      <a:r>
                        <a:rPr lang="en-US" sz="1800" kern="1200" baseline="0" dirty="0" smtClean="0">
                          <a:solidFill>
                            <a:schemeClr val="dk1"/>
                          </a:solidFill>
                          <a:latin typeface="+mn-lt"/>
                          <a:ea typeface="+mn-ea"/>
                          <a:cs typeface="+mn-cs"/>
                        </a:rPr>
                        <a:t>(Digital Information) and </a:t>
                      </a:r>
                      <a:r>
                        <a:rPr lang="en-US" sz="1800" kern="1200" baseline="0" dirty="0">
                          <a:solidFill>
                            <a:schemeClr val="dk1"/>
                          </a:solidFill>
                          <a:latin typeface="+mn-lt"/>
                          <a:ea typeface="+mn-ea"/>
                          <a:cs typeface="+mn-cs"/>
                        </a:rPr>
                        <a:t>exchanged within a digital ecosystem (see </a:t>
                      </a:r>
                      <a:r>
                        <a:rPr lang="en-US" sz="1800" kern="1200" baseline="0" dirty="0" err="1">
                          <a:solidFill>
                            <a:schemeClr val="dk1"/>
                          </a:solidFill>
                          <a:latin typeface="+mn-lt"/>
                          <a:ea typeface="+mn-ea"/>
                          <a:cs typeface="+mn-cs"/>
                          <a:hlinkClick r:id="rId2"/>
                        </a:rPr>
                        <a:t>DEIXPedia</a:t>
                      </a:r>
                      <a:r>
                        <a:rPr lang="en-US" sz="1800" kern="1200" baseline="0" dirty="0">
                          <a:solidFill>
                            <a:schemeClr val="dk1"/>
                          </a:solidFill>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2950904"/>
                  </a:ext>
                </a:extLst>
              </a:tr>
              <a:tr h="748844">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Digital 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a:solidFill>
                            <a:schemeClr val="dk1"/>
                          </a:solidFill>
                          <a:latin typeface="+mn-lt"/>
                          <a:ea typeface="+mn-ea"/>
                          <a:cs typeface="+mn-cs"/>
                        </a:rPr>
                        <a:t>A digital view is a visual presentation on an electronic display device of one or more processed digital artifacts, enabling the consumption of digital artifact content according to stakeholders’ unique activities at any phase or step in the system life cycle (see </a:t>
                      </a:r>
                      <a:r>
                        <a:rPr lang="en-US" sz="1800" kern="1200" baseline="0">
                          <a:solidFill>
                            <a:schemeClr val="dk1"/>
                          </a:solidFill>
                          <a:latin typeface="+mn-lt"/>
                          <a:ea typeface="+mn-ea"/>
                          <a:cs typeface="+mn-cs"/>
                          <a:hlinkClick r:id="rId2"/>
                        </a:rPr>
                        <a:t>DEIXPedia</a:t>
                      </a:r>
                      <a:r>
                        <a:rPr lang="en-US" sz="1800" kern="1200" baseline="0">
                          <a:solidFill>
                            <a:schemeClr val="dk1"/>
                          </a:solidFill>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1824448"/>
                  </a:ext>
                </a:extLst>
              </a:tr>
              <a:tr h="748844">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Digital Viewpoint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A design of a digital view that uses conventions, formalisms and standards to define the systematic procedures to select, compile, layout, and present digital artifacts in a digital ecosystem such that is meets stakeholders’ unique needs (see </a:t>
                      </a:r>
                      <a:r>
                        <a:rPr lang="en-US" sz="1800" kern="1200" baseline="0" dirty="0">
                          <a:solidFill>
                            <a:schemeClr val="dk1"/>
                          </a:solidFill>
                          <a:latin typeface="+mn-lt"/>
                          <a:ea typeface="+mn-ea"/>
                          <a:cs typeface="+mn-cs"/>
                          <a:hlinkClick r:id="rId2"/>
                        </a:rPr>
                        <a:t>DEIXPedia</a:t>
                      </a:r>
                      <a:r>
                        <a:rPr lang="en-US" sz="1800" kern="1200" baseline="0" dirty="0">
                          <a:solidFill>
                            <a:schemeClr val="dk1"/>
                          </a:solidFill>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73699"/>
                  </a:ext>
                </a:extLst>
              </a:tr>
              <a:tr h="748844">
                <a:tc>
                  <a:txBody>
                    <a:bodyPr/>
                    <a:lstStyle/>
                    <a:p>
                      <a:pPr marL="0" marR="0">
                        <a:lnSpc>
                          <a:spcPct val="107000"/>
                        </a:lnSpc>
                        <a:spcBef>
                          <a:spcPts val="0"/>
                        </a:spcBef>
                        <a:spcAft>
                          <a:spcPts val="0"/>
                        </a:spcAft>
                      </a:pPr>
                      <a:r>
                        <a:rPr lang="en-US" sz="1800" kern="1200" baseline="0">
                          <a:solidFill>
                            <a:schemeClr val="dk1"/>
                          </a:solidFill>
                          <a:latin typeface="+mn-lt"/>
                          <a:ea typeface="+mn-ea"/>
                          <a:cs typeface="+mn-cs"/>
                        </a:rPr>
                        <a:t>Platform Independent Model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A model of a software system or business system that is independent of the specific technological platform used to implement it (see </a:t>
                      </a:r>
                      <a:r>
                        <a:rPr lang="en-US" sz="1800" kern="1200" baseline="0" dirty="0">
                          <a:solidFill>
                            <a:schemeClr val="dk1"/>
                          </a:solidFill>
                          <a:latin typeface="+mn-lt"/>
                          <a:ea typeface="+mn-ea"/>
                          <a:cs typeface="+mn-cs"/>
                          <a:hlinkClick r:id="rId3"/>
                        </a:rPr>
                        <a:t>Wikipedia</a:t>
                      </a:r>
                      <a:r>
                        <a:rPr lang="en-US" sz="1800" kern="1200" baseline="0" dirty="0">
                          <a:solidFill>
                            <a:schemeClr val="dk1"/>
                          </a:solidFill>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370377"/>
                  </a:ext>
                </a:extLst>
              </a:tr>
              <a:tr h="748844">
                <a:tc>
                  <a:txBody>
                    <a:bodyPr/>
                    <a:lstStyle/>
                    <a:p>
                      <a:pPr marL="0" marR="0">
                        <a:lnSpc>
                          <a:spcPct val="107000"/>
                        </a:lnSpc>
                        <a:spcBef>
                          <a:spcPts val="0"/>
                        </a:spcBef>
                        <a:spcAft>
                          <a:spcPts val="0"/>
                        </a:spcAft>
                      </a:pPr>
                      <a:r>
                        <a:rPr lang="en-US" sz="1800" kern="1200" baseline="0">
                          <a:solidFill>
                            <a:schemeClr val="dk1"/>
                          </a:solidFill>
                          <a:latin typeface="+mn-lt"/>
                          <a:ea typeface="+mn-ea"/>
                          <a:cs typeface="+mn-cs"/>
                        </a:rPr>
                        <a:t>Platform Specific Model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A model of a software or business system that is linked to a specific technological platform (e.g. a specific programming language, operating system, document file format or database) (see </a:t>
                      </a:r>
                      <a:r>
                        <a:rPr lang="en-US" sz="1800" kern="1200" baseline="0" dirty="0">
                          <a:solidFill>
                            <a:schemeClr val="dk1"/>
                          </a:solidFill>
                          <a:latin typeface="+mn-lt"/>
                          <a:ea typeface="+mn-ea"/>
                          <a:cs typeface="+mn-cs"/>
                          <a:hlinkClick r:id="rId4"/>
                        </a:rPr>
                        <a:t>Wikipedia</a:t>
                      </a:r>
                      <a:r>
                        <a:rPr lang="en-US" sz="1800" kern="1200" baseline="0" dirty="0">
                          <a:solidFill>
                            <a:schemeClr val="dk1"/>
                          </a:solidFill>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194248"/>
                  </a:ext>
                </a:extLst>
              </a:tr>
            </a:tbl>
          </a:graphicData>
        </a:graphic>
      </p:graphicFrame>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45</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411240479"/>
      </p:ext>
    </p:extLst>
  </p:cSld>
  <p:clrMapOvr>
    <a:masterClrMapping/>
  </p:clrMapOvr>
  <p:transition advClick="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References</a:t>
            </a:r>
            <a:endParaRPr lang="en-US" dirty="0"/>
          </a:p>
        </p:txBody>
      </p:sp>
      <p:sp>
        <p:nvSpPr>
          <p:cNvPr id="7" name="Text Placeholder 6"/>
          <p:cNvSpPr>
            <a:spLocks noGrp="1"/>
          </p:cNvSpPr>
          <p:nvPr>
            <p:ph type="body" idx="1"/>
          </p:nvPr>
        </p:nvSpPr>
        <p:spPr/>
        <p:txBody>
          <a:bodyPr/>
          <a:lstStyle/>
          <a:p>
            <a:r>
              <a:rPr lang="en-US" dirty="0" smtClean="0"/>
              <a:t>2021 DEIX Challenge</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46</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764577830"/>
      </p:ext>
    </p:extLst>
  </p:cSld>
  <p:clrMapOvr>
    <a:masterClrMapping/>
  </p:clrMapOvr>
  <p:transition advClick="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00483052"/>
              </p:ext>
            </p:extLst>
          </p:nvPr>
        </p:nvGraphicFramePr>
        <p:xfrm>
          <a:off x="838200" y="1828800"/>
          <a:ext cx="10668000" cy="2247608"/>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102590033"/>
                    </a:ext>
                  </a:extLst>
                </a:gridCol>
                <a:gridCol w="7391400">
                  <a:extLst>
                    <a:ext uri="{9D8B030D-6E8A-4147-A177-3AD203B41FA5}">
                      <a16:colId xmlns:a16="http://schemas.microsoft.com/office/drawing/2014/main" val="3211293478"/>
                    </a:ext>
                  </a:extLst>
                </a:gridCol>
              </a:tblGrid>
              <a:tr h="552596">
                <a:tc>
                  <a:txBody>
                    <a:bodyPr/>
                    <a:lstStyle/>
                    <a:p>
                      <a:r>
                        <a:rPr lang="en-US" dirty="0" smtClean="0"/>
                        <a:t>Reference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Description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8664254"/>
                  </a:ext>
                </a:extLst>
              </a:tr>
              <a:tr h="423753">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Glossary of Key DEIX Terms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a:solidFill>
                            <a:schemeClr val="dk1"/>
                          </a:solidFill>
                          <a:latin typeface="+mn-lt"/>
                          <a:ea typeface="+mn-ea"/>
                          <a:cs typeface="+mn-cs"/>
                          <a:hlinkClick r:id="rId2"/>
                        </a:rPr>
                        <a:t>DEIX Topical Encyclopedia Entries (DEIXPedia)</a:t>
                      </a:r>
                      <a:r>
                        <a:rPr lang="en-US" sz="1800" kern="1200" baseline="0">
                          <a:solidFill>
                            <a:schemeClr val="dk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2950904"/>
                  </a:ext>
                </a:extLst>
              </a:tr>
              <a:tr h="423753">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Digital Engineering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a:solidFill>
                            <a:schemeClr val="dk1"/>
                          </a:solidFill>
                          <a:latin typeface="+mn-lt"/>
                          <a:ea typeface="+mn-ea"/>
                          <a:cs typeface="+mn-cs"/>
                          <a:hlinkClick r:id="rId3"/>
                        </a:rPr>
                        <a:t>Digital Engineering References on the OMG MBSE Wiki Page</a:t>
                      </a:r>
                      <a:endParaRPr lang="en-US" sz="1800" kern="1200" baseline="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1824448"/>
                  </a:ext>
                </a:extLst>
              </a:tr>
              <a:tr h="423753">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DEIXWG on OMG MBSE Wiki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hlinkClick r:id="rId4"/>
                        </a:rPr>
                        <a:t>OMG Wiki Page for DEIXWG</a:t>
                      </a:r>
                      <a:r>
                        <a:rPr lang="en-US" sz="1800" kern="1200" baseline="0" dirty="0">
                          <a:solidFill>
                            <a:schemeClr val="dk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73699"/>
                  </a:ext>
                </a:extLst>
              </a:tr>
              <a:tr h="423753">
                <a:tc>
                  <a:txBody>
                    <a:bodyPr/>
                    <a:lstStyle/>
                    <a:p>
                      <a:pPr marL="0" marR="0">
                        <a:lnSpc>
                          <a:spcPct val="107000"/>
                        </a:lnSpc>
                        <a:spcBef>
                          <a:spcPts val="0"/>
                        </a:spcBef>
                        <a:spcAft>
                          <a:spcPts val="0"/>
                        </a:spcAft>
                      </a:pPr>
                      <a:r>
                        <a:rPr lang="en-US" sz="1800" kern="1200" baseline="0">
                          <a:solidFill>
                            <a:schemeClr val="dk1"/>
                          </a:solidFill>
                          <a:latin typeface="+mn-lt"/>
                          <a:ea typeface="+mn-ea"/>
                          <a:cs typeface="+mn-cs"/>
                        </a:rPr>
                        <a:t>INCOSE DEIXWG Page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hlinkClick r:id="rId5"/>
                        </a:rPr>
                        <a:t>INCOSE WG Page for DEIXWG</a:t>
                      </a:r>
                      <a:r>
                        <a:rPr lang="en-US" sz="1800" kern="1200" baseline="0" dirty="0">
                          <a:solidFill>
                            <a:schemeClr val="dk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370377"/>
                  </a:ext>
                </a:extLst>
              </a:tr>
            </a:tbl>
          </a:graphicData>
        </a:graphic>
      </p:graphicFrame>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47</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098936728"/>
      </p:ext>
    </p:extLst>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Models, Metamodels, and Data Analysis</a:t>
            </a:r>
            <a:endParaRPr lang="en-US" dirty="0"/>
          </a:p>
        </p:txBody>
      </p:sp>
      <p:sp>
        <p:nvSpPr>
          <p:cNvPr id="9" name="Content Placeholder 8"/>
          <p:cNvSpPr>
            <a:spLocks noGrp="1"/>
          </p:cNvSpPr>
          <p:nvPr>
            <p:ph idx="1"/>
          </p:nvPr>
        </p:nvSpPr>
        <p:spPr/>
        <p:txBody>
          <a:bodyPr/>
          <a:lstStyle/>
          <a:p>
            <a:r>
              <a:rPr lang="en-US" dirty="0" smtClean="0"/>
              <a:t>Digital Engineering Information </a:t>
            </a:r>
            <a:r>
              <a:rPr lang="en-US" dirty="0"/>
              <a:t>E</a:t>
            </a:r>
            <a:r>
              <a:rPr lang="en-US" dirty="0" smtClean="0"/>
              <a:t>xchange (DEIX) is difficult because it is fundamentally about </a:t>
            </a:r>
            <a:r>
              <a:rPr lang="en-US" b="1" dirty="0" smtClean="0"/>
              <a:t>Data Analysis</a:t>
            </a:r>
            <a:r>
              <a:rPr lang="en-US" dirty="0" smtClean="0"/>
              <a:t>: “a </a:t>
            </a:r>
            <a:r>
              <a:rPr lang="en-US" dirty="0"/>
              <a:t>process of inspecting, cleansing, transforming, and modeling data with the goal of discovering useful information, informing conclusions, and supporting decision-making</a:t>
            </a:r>
            <a:r>
              <a:rPr lang="en-US" dirty="0" smtClean="0"/>
              <a:t>.”</a:t>
            </a:r>
            <a:r>
              <a:rPr lang="en-US" baseline="30000" dirty="0" smtClean="0"/>
              <a:t> [1]</a:t>
            </a:r>
          </a:p>
          <a:p>
            <a:r>
              <a:rPr lang="en-US" dirty="0" smtClean="0"/>
              <a:t>For a single model, data analysis is made easier because the elements of the model are </a:t>
            </a:r>
            <a:r>
              <a:rPr lang="en-US" u="sng" dirty="0" smtClean="0"/>
              <a:t>semantically related</a:t>
            </a:r>
            <a:r>
              <a:rPr lang="en-US" dirty="0" smtClean="0"/>
              <a:t> to each other via the rules established by the model’s governing </a:t>
            </a:r>
            <a:r>
              <a:rPr lang="en-US" u="sng" dirty="0" smtClean="0"/>
              <a:t>metamodel</a:t>
            </a:r>
            <a:r>
              <a:rPr lang="en-US" dirty="0" smtClean="0"/>
              <a:t>, as exemplified below:</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5</a:t>
            </a:fld>
            <a:endParaRPr lang="en-US" altLang="en-US" dirty="0"/>
          </a:p>
        </p:txBody>
      </p:sp>
      <p:sp>
        <p:nvSpPr>
          <p:cNvPr id="10" name="Rectangle 9"/>
          <p:cNvSpPr/>
          <p:nvPr/>
        </p:nvSpPr>
        <p:spPr>
          <a:xfrm>
            <a:off x="5022443" y="4648200"/>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&lt;&lt;SysML&gt;&gt;</a:t>
            </a:r>
          </a:p>
          <a:p>
            <a:pPr algn="ctr"/>
            <a:r>
              <a:rPr lang="en-US" b="1" dirty="0" smtClean="0">
                <a:solidFill>
                  <a:schemeClr val="tx1"/>
                </a:solidFill>
              </a:rPr>
              <a:t>Block</a:t>
            </a:r>
            <a:endParaRPr lang="en-US" b="1" dirty="0">
              <a:solidFill>
                <a:schemeClr val="tx1"/>
              </a:solidFill>
            </a:endParaRPr>
          </a:p>
        </p:txBody>
      </p:sp>
      <p:sp>
        <p:nvSpPr>
          <p:cNvPr id="11" name="Rounded Rectangle 10"/>
          <p:cNvSpPr/>
          <p:nvPr/>
        </p:nvSpPr>
        <p:spPr>
          <a:xfrm>
            <a:off x="2133600" y="4648200"/>
            <a:ext cx="1524000" cy="6096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&lt;&lt;SysML&gt;&gt;</a:t>
            </a:r>
          </a:p>
          <a:p>
            <a:pPr algn="ctr"/>
            <a:r>
              <a:rPr lang="en-US" b="1" dirty="0" smtClean="0">
                <a:solidFill>
                  <a:schemeClr val="tx1"/>
                </a:solidFill>
              </a:rPr>
              <a:t>Activity</a:t>
            </a:r>
            <a:endParaRPr lang="en-US" b="1" dirty="0">
              <a:solidFill>
                <a:schemeClr val="tx1"/>
              </a:solidFill>
            </a:endParaRPr>
          </a:p>
        </p:txBody>
      </p:sp>
      <p:cxnSp>
        <p:nvCxnSpPr>
          <p:cNvPr id="13" name="Straight Arrow Connector 12"/>
          <p:cNvCxnSpPr>
            <a:stCxn id="11" idx="3"/>
            <a:endCxn id="10" idx="1"/>
          </p:cNvCxnSpPr>
          <p:nvPr/>
        </p:nvCxnSpPr>
        <p:spPr>
          <a:xfrm>
            <a:off x="3657600" y="4953000"/>
            <a:ext cx="136484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57600" y="4588042"/>
            <a:ext cx="1219200" cy="338554"/>
          </a:xfrm>
          <a:prstGeom prst="rect">
            <a:avLst/>
          </a:prstGeom>
          <a:noFill/>
        </p:spPr>
        <p:txBody>
          <a:bodyPr wrap="square" rtlCol="0">
            <a:spAutoFit/>
          </a:bodyPr>
          <a:lstStyle/>
          <a:p>
            <a:r>
              <a:rPr lang="en-US" sz="1600" dirty="0" smtClean="0"/>
              <a:t>Allocated To</a:t>
            </a:r>
            <a:endParaRPr lang="en-US" sz="1600" dirty="0"/>
          </a:p>
        </p:txBody>
      </p:sp>
      <p:sp>
        <p:nvSpPr>
          <p:cNvPr id="15" name="Rectangle 14"/>
          <p:cNvSpPr/>
          <p:nvPr/>
        </p:nvSpPr>
        <p:spPr>
          <a:xfrm>
            <a:off x="8070443" y="4646596"/>
            <a:ext cx="2140357" cy="609600"/>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&lt;&lt;SysML&gt;&gt;</a:t>
            </a:r>
          </a:p>
          <a:p>
            <a:pPr algn="ctr"/>
            <a:r>
              <a:rPr lang="en-US" b="1" dirty="0" smtClean="0">
                <a:solidFill>
                  <a:schemeClr val="tx1"/>
                </a:solidFill>
              </a:rPr>
              <a:t>Value Property</a:t>
            </a:r>
            <a:endParaRPr lang="en-US" b="1" dirty="0">
              <a:solidFill>
                <a:schemeClr val="tx1"/>
              </a:solidFill>
            </a:endParaRPr>
          </a:p>
        </p:txBody>
      </p:sp>
      <p:cxnSp>
        <p:nvCxnSpPr>
          <p:cNvPr id="16" name="Straight Arrow Connector 15"/>
          <p:cNvCxnSpPr>
            <a:stCxn id="10" idx="3"/>
            <a:endCxn id="15" idx="1"/>
          </p:cNvCxnSpPr>
          <p:nvPr/>
        </p:nvCxnSpPr>
        <p:spPr>
          <a:xfrm flipV="1">
            <a:off x="6629400" y="4951396"/>
            <a:ext cx="1441043" cy="16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37617" y="4588042"/>
            <a:ext cx="719720" cy="338554"/>
          </a:xfrm>
          <a:prstGeom prst="rect">
            <a:avLst/>
          </a:prstGeom>
          <a:noFill/>
        </p:spPr>
        <p:txBody>
          <a:bodyPr wrap="square" rtlCol="0">
            <a:spAutoFit/>
          </a:bodyPr>
          <a:lstStyle/>
          <a:p>
            <a:r>
              <a:rPr lang="en-US" sz="1600" dirty="0" smtClean="0"/>
              <a:t>Owns</a:t>
            </a:r>
            <a:endParaRPr lang="en-US" sz="1600" dirty="0"/>
          </a:p>
        </p:txBody>
      </p:sp>
      <p:sp>
        <p:nvSpPr>
          <p:cNvPr id="12" name="TextBox 11"/>
          <p:cNvSpPr txBox="1"/>
          <p:nvPr/>
        </p:nvSpPr>
        <p:spPr>
          <a:xfrm>
            <a:off x="1181100" y="5902391"/>
            <a:ext cx="9982200" cy="584775"/>
          </a:xfrm>
          <a:prstGeom prst="rect">
            <a:avLst/>
          </a:prstGeom>
          <a:noFill/>
        </p:spPr>
        <p:txBody>
          <a:bodyPr wrap="square" rtlCol="0">
            <a:spAutoFit/>
          </a:bodyPr>
          <a:lstStyle/>
          <a:p>
            <a:r>
              <a:rPr lang="en-US" sz="1600" dirty="0" smtClean="0"/>
              <a:t>[1] </a:t>
            </a:r>
            <a:r>
              <a:rPr lang="en-US" sz="1600" i="1" dirty="0" smtClean="0"/>
              <a:t>"Transforming </a:t>
            </a:r>
            <a:r>
              <a:rPr lang="en-US" sz="1600" i="1" dirty="0"/>
              <a:t>Unstructured Data into Useful Information", Big Data, Mining, and Analytics, </a:t>
            </a:r>
            <a:r>
              <a:rPr lang="en-US" sz="1600" i="1" dirty="0" err="1"/>
              <a:t>Auerbach</a:t>
            </a:r>
            <a:r>
              <a:rPr lang="en-US" sz="1600" i="1" dirty="0"/>
              <a:t> Publications, pp. 227–246, 2014-03-12, doi:10.1201/b16666-14, ISBN 978-0-429-09529-0, retrieved 2021-05-29</a:t>
            </a:r>
            <a:endParaRPr lang="en-US" sz="1600" dirty="0"/>
          </a:p>
        </p:txBody>
      </p:sp>
    </p:spTree>
    <p:extLst>
      <p:ext uri="{BB962C8B-B14F-4D97-AF65-F5344CB8AC3E}">
        <p14:creationId xmlns:p14="http://schemas.microsoft.com/office/powerpoint/2010/main" val="1176955313"/>
      </p:ext>
    </p:extLst>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Data Analysis Involving Different Metamodels</a:t>
            </a:r>
            <a:endParaRPr lang="en-US" dirty="0"/>
          </a:p>
        </p:txBody>
      </p:sp>
      <p:sp>
        <p:nvSpPr>
          <p:cNvPr id="9" name="Content Placeholder 8"/>
          <p:cNvSpPr>
            <a:spLocks noGrp="1"/>
          </p:cNvSpPr>
          <p:nvPr>
            <p:ph idx="1"/>
          </p:nvPr>
        </p:nvSpPr>
        <p:spPr>
          <a:xfrm>
            <a:off x="838200" y="1828800"/>
            <a:ext cx="10668000" cy="990600"/>
          </a:xfrm>
        </p:spPr>
        <p:txBody>
          <a:bodyPr>
            <a:normAutofit/>
          </a:bodyPr>
          <a:lstStyle/>
          <a:p>
            <a:r>
              <a:rPr lang="en-US" dirty="0" smtClean="0"/>
              <a:t>But… how can we </a:t>
            </a:r>
            <a:r>
              <a:rPr lang="en-US" dirty="0"/>
              <a:t>semantically </a:t>
            </a:r>
            <a:r>
              <a:rPr lang="en-US" dirty="0" smtClean="0"/>
              <a:t>relate elements between different models, when </a:t>
            </a:r>
            <a:r>
              <a:rPr lang="en-US" u="sng" dirty="0" smtClean="0"/>
              <a:t>they each have their own metamodel</a:t>
            </a:r>
            <a:r>
              <a:rPr lang="en-US" dirty="0" smtClean="0"/>
              <a:t> and rules?</a:t>
            </a:r>
            <a:endParaRPr lang="en-US" i="1"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6</a:t>
            </a:fld>
            <a:endParaRPr lang="en-US" altLang="en-US" dirty="0"/>
          </a:p>
        </p:txBody>
      </p:sp>
      <p:sp>
        <p:nvSpPr>
          <p:cNvPr id="10" name="Rectangle 9"/>
          <p:cNvSpPr/>
          <p:nvPr/>
        </p:nvSpPr>
        <p:spPr>
          <a:xfrm>
            <a:off x="5022443" y="2955758"/>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&lt;&lt;SysML&gt;&gt;</a:t>
            </a:r>
          </a:p>
          <a:p>
            <a:pPr algn="ctr"/>
            <a:r>
              <a:rPr lang="en-US" b="1" dirty="0" smtClean="0">
                <a:solidFill>
                  <a:schemeClr val="tx1"/>
                </a:solidFill>
              </a:rPr>
              <a:t>Block</a:t>
            </a:r>
            <a:endParaRPr lang="en-US" b="1" dirty="0">
              <a:solidFill>
                <a:schemeClr val="tx1"/>
              </a:solidFill>
            </a:endParaRPr>
          </a:p>
        </p:txBody>
      </p:sp>
      <p:sp>
        <p:nvSpPr>
          <p:cNvPr id="11" name="Rounded Rectangle 10"/>
          <p:cNvSpPr/>
          <p:nvPr/>
        </p:nvSpPr>
        <p:spPr>
          <a:xfrm>
            <a:off x="2133600" y="2955758"/>
            <a:ext cx="1524000" cy="6096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&lt;&lt;SysML&gt;&gt;</a:t>
            </a:r>
          </a:p>
          <a:p>
            <a:pPr algn="ctr"/>
            <a:r>
              <a:rPr lang="en-US" b="1" dirty="0" smtClean="0">
                <a:solidFill>
                  <a:schemeClr val="tx1"/>
                </a:solidFill>
              </a:rPr>
              <a:t>Activity</a:t>
            </a:r>
            <a:endParaRPr lang="en-US" b="1" dirty="0">
              <a:solidFill>
                <a:schemeClr val="tx1"/>
              </a:solidFill>
            </a:endParaRPr>
          </a:p>
        </p:txBody>
      </p:sp>
      <p:cxnSp>
        <p:nvCxnSpPr>
          <p:cNvPr id="13" name="Straight Arrow Connector 12"/>
          <p:cNvCxnSpPr>
            <a:stCxn id="11" idx="3"/>
            <a:endCxn id="10" idx="1"/>
          </p:cNvCxnSpPr>
          <p:nvPr/>
        </p:nvCxnSpPr>
        <p:spPr>
          <a:xfrm>
            <a:off x="3657600" y="3260558"/>
            <a:ext cx="136484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57600" y="2895600"/>
            <a:ext cx="1219200" cy="338554"/>
          </a:xfrm>
          <a:prstGeom prst="rect">
            <a:avLst/>
          </a:prstGeom>
          <a:noFill/>
        </p:spPr>
        <p:txBody>
          <a:bodyPr wrap="square" rtlCol="0">
            <a:spAutoFit/>
          </a:bodyPr>
          <a:lstStyle/>
          <a:p>
            <a:pPr algn="ctr"/>
            <a:r>
              <a:rPr lang="en-US" sz="1600" dirty="0" smtClean="0"/>
              <a:t>Allocated To</a:t>
            </a:r>
            <a:endParaRPr lang="en-US" sz="1600" dirty="0"/>
          </a:p>
        </p:txBody>
      </p:sp>
      <p:sp>
        <p:nvSpPr>
          <p:cNvPr id="15" name="Rectangle 14"/>
          <p:cNvSpPr/>
          <p:nvPr/>
        </p:nvSpPr>
        <p:spPr>
          <a:xfrm>
            <a:off x="8070443" y="2954154"/>
            <a:ext cx="2133600" cy="609600"/>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&lt;&lt;SysML&gt;&gt;</a:t>
            </a:r>
          </a:p>
          <a:p>
            <a:pPr algn="ctr"/>
            <a:r>
              <a:rPr lang="en-US" b="1" dirty="0" smtClean="0">
                <a:solidFill>
                  <a:schemeClr val="tx1"/>
                </a:solidFill>
              </a:rPr>
              <a:t>Value Property</a:t>
            </a:r>
            <a:endParaRPr lang="en-US" b="1" dirty="0">
              <a:solidFill>
                <a:schemeClr val="tx1"/>
              </a:solidFill>
            </a:endParaRPr>
          </a:p>
        </p:txBody>
      </p:sp>
      <p:cxnSp>
        <p:nvCxnSpPr>
          <p:cNvPr id="16" name="Straight Arrow Connector 15"/>
          <p:cNvCxnSpPr>
            <a:stCxn id="10" idx="3"/>
            <a:endCxn id="15" idx="1"/>
          </p:cNvCxnSpPr>
          <p:nvPr/>
        </p:nvCxnSpPr>
        <p:spPr>
          <a:xfrm flipV="1">
            <a:off x="6629400" y="3258954"/>
            <a:ext cx="1441043" cy="16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10400" y="2895600"/>
            <a:ext cx="719720" cy="338554"/>
          </a:xfrm>
          <a:prstGeom prst="rect">
            <a:avLst/>
          </a:prstGeom>
          <a:noFill/>
        </p:spPr>
        <p:txBody>
          <a:bodyPr wrap="square" rtlCol="0">
            <a:spAutoFit/>
          </a:bodyPr>
          <a:lstStyle/>
          <a:p>
            <a:pPr algn="ctr"/>
            <a:r>
              <a:rPr lang="en-US" sz="1600" dirty="0" smtClean="0"/>
              <a:t>Owns</a:t>
            </a:r>
            <a:endParaRPr lang="en-US" sz="1600" dirty="0"/>
          </a:p>
        </p:txBody>
      </p:sp>
      <p:sp>
        <p:nvSpPr>
          <p:cNvPr id="18" name="Rounded Rectangle 17"/>
          <p:cNvSpPr/>
          <p:nvPr/>
        </p:nvSpPr>
        <p:spPr>
          <a:xfrm>
            <a:off x="2133600" y="5257800"/>
            <a:ext cx="1524000" cy="6096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&lt;&lt;Matlab&gt;&gt;</a:t>
            </a:r>
          </a:p>
          <a:p>
            <a:pPr algn="ctr"/>
            <a:r>
              <a:rPr lang="en-US" b="1" dirty="0" smtClean="0">
                <a:solidFill>
                  <a:schemeClr val="tx1"/>
                </a:solidFill>
              </a:rPr>
              <a:t>Function</a:t>
            </a:r>
            <a:endParaRPr lang="en-US" b="1" dirty="0">
              <a:solidFill>
                <a:schemeClr val="tx1"/>
              </a:solidFill>
            </a:endParaRPr>
          </a:p>
        </p:txBody>
      </p:sp>
      <p:sp>
        <p:nvSpPr>
          <p:cNvPr id="22" name="Rectangle 21"/>
          <p:cNvSpPr/>
          <p:nvPr/>
        </p:nvSpPr>
        <p:spPr>
          <a:xfrm>
            <a:off x="8070443" y="5256196"/>
            <a:ext cx="2133600" cy="609600"/>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&lt;&lt;Matlab&gt;&gt;</a:t>
            </a:r>
          </a:p>
          <a:p>
            <a:pPr algn="ctr"/>
            <a:r>
              <a:rPr lang="en-US" b="1" dirty="0" smtClean="0">
                <a:solidFill>
                  <a:schemeClr val="tx1"/>
                </a:solidFill>
              </a:rPr>
              <a:t>Global Variable</a:t>
            </a:r>
            <a:endParaRPr lang="en-US" b="1" dirty="0">
              <a:solidFill>
                <a:schemeClr val="tx1"/>
              </a:solidFill>
            </a:endParaRPr>
          </a:p>
        </p:txBody>
      </p:sp>
      <p:sp>
        <p:nvSpPr>
          <p:cNvPr id="37" name="Rectangle 36"/>
          <p:cNvSpPr/>
          <p:nvPr/>
        </p:nvSpPr>
        <p:spPr>
          <a:xfrm>
            <a:off x="5022442" y="5257800"/>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&lt;&lt;Matlab&gt;&gt;</a:t>
            </a:r>
          </a:p>
          <a:p>
            <a:pPr algn="ctr"/>
            <a:r>
              <a:rPr lang="en-US" b="1" dirty="0" smtClean="0">
                <a:solidFill>
                  <a:schemeClr val="tx1"/>
                </a:solidFill>
              </a:rPr>
              <a:t>Class</a:t>
            </a:r>
            <a:endParaRPr lang="en-US" b="1" dirty="0">
              <a:solidFill>
                <a:schemeClr val="tx1"/>
              </a:solidFill>
            </a:endParaRPr>
          </a:p>
        </p:txBody>
      </p:sp>
      <p:cxnSp>
        <p:nvCxnSpPr>
          <p:cNvPr id="38" name="Straight Arrow Connector 37"/>
          <p:cNvCxnSpPr>
            <a:stCxn id="37" idx="1"/>
            <a:endCxn id="18" idx="3"/>
          </p:cNvCxnSpPr>
          <p:nvPr/>
        </p:nvCxnSpPr>
        <p:spPr>
          <a:xfrm flipH="1">
            <a:off x="3657600" y="5562600"/>
            <a:ext cx="136484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7" idx="3"/>
            <a:endCxn id="22" idx="1"/>
          </p:cNvCxnSpPr>
          <p:nvPr/>
        </p:nvCxnSpPr>
        <p:spPr>
          <a:xfrm flipV="1">
            <a:off x="6629399" y="5560996"/>
            <a:ext cx="1441044" cy="16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751739" y="5189686"/>
            <a:ext cx="1219200" cy="338554"/>
          </a:xfrm>
          <a:prstGeom prst="rect">
            <a:avLst/>
          </a:prstGeom>
          <a:noFill/>
        </p:spPr>
        <p:txBody>
          <a:bodyPr wrap="square" rtlCol="0">
            <a:spAutoFit/>
          </a:bodyPr>
          <a:lstStyle/>
          <a:p>
            <a:pPr algn="ctr"/>
            <a:r>
              <a:rPr lang="en-US" sz="1600" dirty="0" smtClean="0"/>
              <a:t>Declares</a:t>
            </a:r>
            <a:endParaRPr lang="en-US" sz="1600" dirty="0"/>
          </a:p>
        </p:txBody>
      </p:sp>
      <p:sp>
        <p:nvSpPr>
          <p:cNvPr id="52" name="TextBox 51"/>
          <p:cNvSpPr txBox="1"/>
          <p:nvPr/>
        </p:nvSpPr>
        <p:spPr>
          <a:xfrm>
            <a:off x="6760660" y="5189686"/>
            <a:ext cx="1219200" cy="338554"/>
          </a:xfrm>
          <a:prstGeom prst="rect">
            <a:avLst/>
          </a:prstGeom>
          <a:noFill/>
        </p:spPr>
        <p:txBody>
          <a:bodyPr wrap="square" rtlCol="0">
            <a:spAutoFit/>
          </a:bodyPr>
          <a:lstStyle/>
          <a:p>
            <a:pPr algn="ctr"/>
            <a:r>
              <a:rPr lang="en-US" sz="1600" dirty="0" smtClean="0"/>
              <a:t>Declares</a:t>
            </a:r>
            <a:endParaRPr lang="en-US" sz="1600" dirty="0"/>
          </a:p>
        </p:txBody>
      </p:sp>
      <p:sp>
        <p:nvSpPr>
          <p:cNvPr id="3" name="Not Equal 2"/>
          <p:cNvSpPr/>
          <p:nvPr/>
        </p:nvSpPr>
        <p:spPr>
          <a:xfrm>
            <a:off x="4952247" y="3893620"/>
            <a:ext cx="1747345" cy="1032711"/>
          </a:xfrm>
          <a:prstGeom prst="mathNotEqual">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1852396"/>
      </p:ext>
    </p:extLst>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Data Analysis Involving </a:t>
            </a:r>
            <a:r>
              <a:rPr lang="en-US" dirty="0" smtClean="0"/>
              <a:t>Different </a:t>
            </a:r>
            <a:r>
              <a:rPr lang="en-US" dirty="0"/>
              <a:t>Metamodels</a:t>
            </a:r>
          </a:p>
        </p:txBody>
      </p:sp>
      <p:sp>
        <p:nvSpPr>
          <p:cNvPr id="9" name="Content Placeholder 8"/>
          <p:cNvSpPr>
            <a:spLocks noGrp="1"/>
          </p:cNvSpPr>
          <p:nvPr>
            <p:ph idx="1"/>
          </p:nvPr>
        </p:nvSpPr>
        <p:spPr>
          <a:xfrm>
            <a:off x="838200" y="1828800"/>
            <a:ext cx="10668000" cy="990600"/>
          </a:xfrm>
        </p:spPr>
        <p:txBody>
          <a:bodyPr>
            <a:normAutofit/>
          </a:bodyPr>
          <a:lstStyle/>
          <a:p>
            <a:r>
              <a:rPr lang="en-US" dirty="0" smtClean="0"/>
              <a:t>And the problem of conceptually relating heterogeneous data elements grows exponentially as we add more types of models to the mix</a:t>
            </a:r>
            <a:endParaRPr lang="en-US" i="1"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7</a:t>
            </a:fld>
            <a:endParaRPr lang="en-US" altLang="en-US" dirty="0"/>
          </a:p>
        </p:txBody>
      </p:sp>
      <p:sp>
        <p:nvSpPr>
          <p:cNvPr id="10" name="Rectangle 9"/>
          <p:cNvSpPr/>
          <p:nvPr/>
        </p:nvSpPr>
        <p:spPr>
          <a:xfrm>
            <a:off x="2667000" y="3411059"/>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&lt;&lt;SysML&gt;&gt;</a:t>
            </a:r>
          </a:p>
          <a:p>
            <a:pPr algn="ctr"/>
            <a:r>
              <a:rPr lang="en-US" b="1" dirty="0" smtClean="0">
                <a:solidFill>
                  <a:schemeClr val="tx1"/>
                </a:solidFill>
              </a:rPr>
              <a:t>Block</a:t>
            </a:r>
            <a:endParaRPr lang="en-US" b="1" dirty="0">
              <a:solidFill>
                <a:schemeClr val="tx1"/>
              </a:solidFill>
            </a:endParaRPr>
          </a:p>
        </p:txBody>
      </p:sp>
      <p:sp>
        <p:nvSpPr>
          <p:cNvPr id="29" name="Rectangle 28"/>
          <p:cNvSpPr/>
          <p:nvPr/>
        </p:nvSpPr>
        <p:spPr>
          <a:xfrm>
            <a:off x="6400800" y="2895600"/>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&lt;&lt;CAD&gt;&gt;</a:t>
            </a:r>
          </a:p>
          <a:p>
            <a:pPr algn="ctr"/>
            <a:r>
              <a:rPr lang="en-US" b="1" dirty="0" smtClean="0">
                <a:solidFill>
                  <a:schemeClr val="tx1"/>
                </a:solidFill>
              </a:rPr>
              <a:t>Part</a:t>
            </a:r>
            <a:endParaRPr lang="en-US" b="1" dirty="0">
              <a:solidFill>
                <a:schemeClr val="tx1"/>
              </a:solidFill>
            </a:endParaRPr>
          </a:p>
        </p:txBody>
      </p:sp>
      <p:sp>
        <p:nvSpPr>
          <p:cNvPr id="31" name="Rectangle 30"/>
          <p:cNvSpPr/>
          <p:nvPr/>
        </p:nvSpPr>
        <p:spPr>
          <a:xfrm>
            <a:off x="3200400" y="5574566"/>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&lt;&lt;Matlab&gt;&gt;</a:t>
            </a:r>
          </a:p>
          <a:p>
            <a:pPr algn="ctr"/>
            <a:r>
              <a:rPr lang="en-US" b="1" dirty="0" smtClean="0">
                <a:solidFill>
                  <a:schemeClr val="tx1"/>
                </a:solidFill>
              </a:rPr>
              <a:t>Class</a:t>
            </a:r>
            <a:endParaRPr lang="en-US" b="1" dirty="0">
              <a:solidFill>
                <a:schemeClr val="tx1"/>
              </a:solidFill>
            </a:endParaRPr>
          </a:p>
        </p:txBody>
      </p:sp>
      <p:sp>
        <p:nvSpPr>
          <p:cNvPr id="32" name="Rectangle 31"/>
          <p:cNvSpPr/>
          <p:nvPr/>
        </p:nvSpPr>
        <p:spPr>
          <a:xfrm>
            <a:off x="6595712" y="5410200"/>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&lt;&lt;FEA&gt;&gt;</a:t>
            </a:r>
          </a:p>
          <a:p>
            <a:pPr algn="ctr"/>
            <a:r>
              <a:rPr lang="en-US" b="1" dirty="0" smtClean="0">
                <a:solidFill>
                  <a:schemeClr val="tx1"/>
                </a:solidFill>
              </a:rPr>
              <a:t>Element</a:t>
            </a:r>
            <a:endParaRPr lang="en-US" b="1" dirty="0">
              <a:solidFill>
                <a:schemeClr val="tx1"/>
              </a:solidFill>
            </a:endParaRPr>
          </a:p>
        </p:txBody>
      </p:sp>
      <p:cxnSp>
        <p:nvCxnSpPr>
          <p:cNvPr id="35" name="Straight Connector 34"/>
          <p:cNvCxnSpPr>
            <a:stCxn id="10" idx="2"/>
            <a:endCxn id="31" idx="0"/>
          </p:cNvCxnSpPr>
          <p:nvPr/>
        </p:nvCxnSpPr>
        <p:spPr>
          <a:xfrm>
            <a:off x="3470479" y="4020659"/>
            <a:ext cx="533400" cy="1553907"/>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9" idx="1"/>
            <a:endCxn id="10" idx="3"/>
          </p:cNvCxnSpPr>
          <p:nvPr/>
        </p:nvCxnSpPr>
        <p:spPr>
          <a:xfrm flipH="1">
            <a:off x="4273957" y="3200400"/>
            <a:ext cx="2126843" cy="515459"/>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9" idx="2"/>
            <a:endCxn id="32" idx="0"/>
          </p:cNvCxnSpPr>
          <p:nvPr/>
        </p:nvCxnSpPr>
        <p:spPr>
          <a:xfrm>
            <a:off x="7204279" y="3505200"/>
            <a:ext cx="194912" cy="190500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1" idx="3"/>
            <a:endCxn id="32" idx="1"/>
          </p:cNvCxnSpPr>
          <p:nvPr/>
        </p:nvCxnSpPr>
        <p:spPr>
          <a:xfrm flipV="1">
            <a:off x="4807357" y="5715000"/>
            <a:ext cx="1788355" cy="164366"/>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0" idx="3"/>
            <a:endCxn id="32" idx="1"/>
          </p:cNvCxnSpPr>
          <p:nvPr/>
        </p:nvCxnSpPr>
        <p:spPr>
          <a:xfrm>
            <a:off x="4273957" y="3715859"/>
            <a:ext cx="2321755" cy="1999141"/>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9" idx="2"/>
            <a:endCxn id="31" idx="0"/>
          </p:cNvCxnSpPr>
          <p:nvPr/>
        </p:nvCxnSpPr>
        <p:spPr>
          <a:xfrm flipH="1">
            <a:off x="4003879" y="3505200"/>
            <a:ext cx="3200400" cy="2069366"/>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861599" y="4183547"/>
            <a:ext cx="114646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81932377"/>
      </p:ext>
    </p:extLst>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Data </a:t>
            </a:r>
            <a:r>
              <a:rPr lang="en-US" dirty="0" smtClean="0"/>
              <a:t>Analysis Involving Multiple Conceptual Models</a:t>
            </a:r>
            <a:endParaRPr lang="en-US" dirty="0"/>
          </a:p>
        </p:txBody>
      </p:sp>
      <p:sp>
        <p:nvSpPr>
          <p:cNvPr id="9" name="Content Placeholder 8"/>
          <p:cNvSpPr>
            <a:spLocks noGrp="1"/>
          </p:cNvSpPr>
          <p:nvPr>
            <p:ph idx="1"/>
          </p:nvPr>
        </p:nvSpPr>
        <p:spPr>
          <a:xfrm>
            <a:off x="838200" y="1828800"/>
            <a:ext cx="10668000" cy="1143000"/>
          </a:xfrm>
        </p:spPr>
        <p:txBody>
          <a:bodyPr>
            <a:normAutofit/>
          </a:bodyPr>
          <a:lstStyle/>
          <a:p>
            <a:r>
              <a:rPr lang="en-US" dirty="0"/>
              <a:t>Unfortunately, </a:t>
            </a:r>
            <a:r>
              <a:rPr lang="en-US" dirty="0" smtClean="0"/>
              <a:t>relating elements between models can be difficult, </a:t>
            </a:r>
            <a:r>
              <a:rPr lang="en-US" dirty="0"/>
              <a:t>even for models </a:t>
            </a:r>
            <a:r>
              <a:rPr lang="en-US" dirty="0" smtClean="0"/>
              <a:t>with the </a:t>
            </a:r>
            <a:r>
              <a:rPr lang="en-US" dirty="0"/>
              <a:t>same metamodel…  For example, </a:t>
            </a:r>
            <a:r>
              <a:rPr lang="en-US" dirty="0" smtClean="0"/>
              <a:t>a </a:t>
            </a:r>
            <a:r>
              <a:rPr lang="en-US" b="1" dirty="0" smtClean="0">
                <a:latin typeface="Courier New" panose="02070309020205020404" pitchFamily="49" charset="0"/>
                <a:cs typeface="Courier New" panose="02070309020205020404" pitchFamily="49" charset="0"/>
              </a:rPr>
              <a:t>SysML &lt;&lt;Block&gt;&gt;</a:t>
            </a:r>
            <a:r>
              <a:rPr lang="en-US" dirty="0" smtClean="0"/>
              <a:t> can represent an </a:t>
            </a:r>
            <a:r>
              <a:rPr lang="en-US" u="sng" dirty="0" smtClean="0"/>
              <a:t>infinite number of concepts</a:t>
            </a:r>
            <a:r>
              <a:rPr lang="en-US" dirty="0" smtClean="0"/>
              <a:t>, and vice versa</a:t>
            </a:r>
            <a:endParaRPr lang="en-US"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8</a:t>
            </a:fld>
            <a:endParaRPr lang="en-US" altLang="en-US" dirty="0"/>
          </a:p>
        </p:txBody>
      </p:sp>
      <p:sp>
        <p:nvSpPr>
          <p:cNvPr id="26" name="Rectangle 25"/>
          <p:cNvSpPr/>
          <p:nvPr/>
        </p:nvSpPr>
        <p:spPr>
          <a:xfrm>
            <a:off x="2483318" y="4211332"/>
            <a:ext cx="1981200"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&lt;&lt;Block&gt;&gt;</a:t>
            </a:r>
          </a:p>
          <a:p>
            <a:pPr algn="ctr"/>
            <a:r>
              <a:rPr lang="en-US" b="1" dirty="0" smtClean="0">
                <a:solidFill>
                  <a:schemeClr val="tx1"/>
                </a:solidFill>
              </a:rPr>
              <a:t>Car</a:t>
            </a:r>
          </a:p>
        </p:txBody>
      </p:sp>
      <p:sp>
        <p:nvSpPr>
          <p:cNvPr id="37" name="Rectangle 36"/>
          <p:cNvSpPr/>
          <p:nvPr/>
        </p:nvSpPr>
        <p:spPr>
          <a:xfrm>
            <a:off x="1035518" y="5125732"/>
            <a:ext cx="1981200"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&lt;&lt;Block&gt;&gt;</a:t>
            </a:r>
          </a:p>
          <a:p>
            <a:pPr algn="ctr"/>
            <a:r>
              <a:rPr lang="en-US" b="1" dirty="0" smtClean="0">
                <a:solidFill>
                  <a:schemeClr val="tx1"/>
                </a:solidFill>
              </a:rPr>
              <a:t>Driver</a:t>
            </a:r>
            <a:endParaRPr lang="en-US" b="1" dirty="0">
              <a:solidFill>
                <a:schemeClr val="tx1"/>
              </a:solidFill>
            </a:endParaRPr>
          </a:p>
        </p:txBody>
      </p:sp>
      <p:sp>
        <p:nvSpPr>
          <p:cNvPr id="38" name="Rectangle 37"/>
          <p:cNvSpPr/>
          <p:nvPr/>
        </p:nvSpPr>
        <p:spPr>
          <a:xfrm>
            <a:off x="3352800" y="5572766"/>
            <a:ext cx="1981200"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&lt;&lt;Block&gt;&gt;</a:t>
            </a:r>
          </a:p>
          <a:p>
            <a:pPr algn="ctr"/>
            <a:r>
              <a:rPr lang="en-US" b="1" dirty="0" smtClean="0">
                <a:solidFill>
                  <a:schemeClr val="tx1"/>
                </a:solidFill>
              </a:rPr>
              <a:t>Environment</a:t>
            </a:r>
            <a:endParaRPr lang="en-US" b="1" dirty="0">
              <a:solidFill>
                <a:schemeClr val="tx1"/>
              </a:solidFill>
            </a:endParaRPr>
          </a:p>
        </p:txBody>
      </p:sp>
      <p:sp>
        <p:nvSpPr>
          <p:cNvPr id="39" name="Rectangle 38"/>
          <p:cNvSpPr/>
          <p:nvPr/>
        </p:nvSpPr>
        <p:spPr>
          <a:xfrm>
            <a:off x="1752600" y="3276600"/>
            <a:ext cx="1981200"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&lt;&lt;Block&gt;&gt;</a:t>
            </a:r>
          </a:p>
          <a:p>
            <a:pPr algn="ctr"/>
            <a:r>
              <a:rPr lang="en-US" b="1" dirty="0" smtClean="0">
                <a:solidFill>
                  <a:schemeClr val="tx1"/>
                </a:solidFill>
              </a:rPr>
              <a:t>Car Domain</a:t>
            </a:r>
            <a:endParaRPr lang="en-US" b="1" dirty="0">
              <a:solidFill>
                <a:schemeClr val="tx1"/>
              </a:solidFill>
            </a:endParaRPr>
          </a:p>
        </p:txBody>
      </p:sp>
      <p:sp>
        <p:nvSpPr>
          <p:cNvPr id="40" name="Rectangle 39"/>
          <p:cNvSpPr/>
          <p:nvPr/>
        </p:nvSpPr>
        <p:spPr>
          <a:xfrm>
            <a:off x="9677400" y="4104634"/>
            <a:ext cx="1981200" cy="2219966"/>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&lt;&lt;Block&gt;&gt;</a:t>
            </a:r>
          </a:p>
          <a:p>
            <a:pPr algn="ctr"/>
            <a:r>
              <a:rPr lang="en-US" b="1" dirty="0" smtClean="0">
                <a:solidFill>
                  <a:schemeClr val="tx1"/>
                </a:solidFill>
              </a:rPr>
              <a:t>Car</a:t>
            </a:r>
          </a:p>
          <a:p>
            <a:endParaRPr lang="en-US" sz="1600" b="1" dirty="0">
              <a:solidFill>
                <a:schemeClr val="tx1"/>
              </a:solidFill>
            </a:endParaRPr>
          </a:p>
          <a:p>
            <a:r>
              <a:rPr lang="en-US" sz="1600" b="1" dirty="0" smtClean="0">
                <a:solidFill>
                  <a:schemeClr val="tx1"/>
                </a:solidFill>
              </a:rPr>
              <a:t>seats : </a:t>
            </a:r>
            <a:r>
              <a:rPr lang="en-US" sz="1600" b="1" dirty="0" err="1" smtClean="0">
                <a:solidFill>
                  <a:schemeClr val="tx1"/>
                </a:solidFill>
              </a:rPr>
              <a:t>int</a:t>
            </a:r>
            <a:endParaRPr lang="en-US" sz="1600" b="1" dirty="0" smtClean="0">
              <a:solidFill>
                <a:schemeClr val="tx1"/>
              </a:solidFill>
            </a:endParaRPr>
          </a:p>
          <a:p>
            <a:r>
              <a:rPr lang="en-US" sz="1600" b="1" dirty="0" err="1" smtClean="0">
                <a:solidFill>
                  <a:schemeClr val="tx1"/>
                </a:solidFill>
              </a:rPr>
              <a:t>engineCylinders</a:t>
            </a:r>
            <a:r>
              <a:rPr lang="en-US" sz="1600" b="1" dirty="0" smtClean="0">
                <a:solidFill>
                  <a:schemeClr val="tx1"/>
                </a:solidFill>
              </a:rPr>
              <a:t> : </a:t>
            </a:r>
            <a:r>
              <a:rPr lang="en-US" sz="1600" b="1" dirty="0" err="1" smtClean="0">
                <a:solidFill>
                  <a:schemeClr val="tx1"/>
                </a:solidFill>
              </a:rPr>
              <a:t>int</a:t>
            </a:r>
            <a:endParaRPr lang="en-US" sz="1600" b="1" dirty="0" smtClean="0">
              <a:solidFill>
                <a:schemeClr val="tx1"/>
              </a:solidFill>
            </a:endParaRPr>
          </a:p>
          <a:p>
            <a:endParaRPr lang="en-US" sz="1600" b="1" dirty="0">
              <a:solidFill>
                <a:schemeClr val="tx1"/>
              </a:solidFill>
            </a:endParaRPr>
          </a:p>
          <a:p>
            <a:r>
              <a:rPr lang="en-US" sz="1600" b="1" dirty="0" smtClean="0">
                <a:solidFill>
                  <a:schemeClr val="tx1"/>
                </a:solidFill>
              </a:rPr>
              <a:t>start ()</a:t>
            </a:r>
          </a:p>
          <a:p>
            <a:r>
              <a:rPr lang="en-US" sz="1600" b="1" dirty="0">
                <a:solidFill>
                  <a:schemeClr val="tx1"/>
                </a:solidFill>
              </a:rPr>
              <a:t>e</a:t>
            </a:r>
            <a:r>
              <a:rPr lang="en-US" sz="1600" b="1" dirty="0" smtClean="0">
                <a:solidFill>
                  <a:schemeClr val="tx1"/>
                </a:solidFill>
              </a:rPr>
              <a:t>nter ()</a:t>
            </a:r>
          </a:p>
        </p:txBody>
      </p:sp>
      <p:cxnSp>
        <p:nvCxnSpPr>
          <p:cNvPr id="8" name="Straight Connector 7"/>
          <p:cNvCxnSpPr/>
          <p:nvPr/>
        </p:nvCxnSpPr>
        <p:spPr>
          <a:xfrm>
            <a:off x="6172200" y="2971800"/>
            <a:ext cx="0" cy="354552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677400" y="4790434"/>
            <a:ext cx="19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677400" y="5552434"/>
            <a:ext cx="19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683140" y="4104634"/>
            <a:ext cx="1981200" cy="2219966"/>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&lt;&lt;Block&gt;&gt;</a:t>
            </a:r>
          </a:p>
          <a:p>
            <a:pPr algn="ctr"/>
            <a:r>
              <a:rPr lang="en-US" b="1" dirty="0" smtClean="0">
                <a:solidFill>
                  <a:schemeClr val="tx1"/>
                </a:solidFill>
              </a:rPr>
              <a:t>Car</a:t>
            </a:r>
          </a:p>
          <a:p>
            <a:endParaRPr lang="en-US" sz="1600" b="1" dirty="0">
              <a:solidFill>
                <a:schemeClr val="tx1"/>
              </a:solidFill>
            </a:endParaRPr>
          </a:p>
          <a:p>
            <a:r>
              <a:rPr lang="en-US" sz="1600" b="1" dirty="0">
                <a:solidFill>
                  <a:schemeClr val="tx1"/>
                </a:solidFill>
              </a:rPr>
              <a:t>m</a:t>
            </a:r>
            <a:r>
              <a:rPr lang="en-US" sz="1600" b="1" dirty="0" smtClean="0">
                <a:solidFill>
                  <a:schemeClr val="tx1"/>
                </a:solidFill>
              </a:rPr>
              <a:t>ass : kg</a:t>
            </a:r>
          </a:p>
          <a:p>
            <a:r>
              <a:rPr lang="en-US" sz="1600" b="1" dirty="0" err="1" smtClean="0">
                <a:solidFill>
                  <a:schemeClr val="tx1"/>
                </a:solidFill>
              </a:rPr>
              <a:t>engineSize</a:t>
            </a:r>
            <a:r>
              <a:rPr lang="en-US" sz="1600" b="1" dirty="0" smtClean="0">
                <a:solidFill>
                  <a:schemeClr val="tx1"/>
                </a:solidFill>
              </a:rPr>
              <a:t> : cc</a:t>
            </a:r>
          </a:p>
          <a:p>
            <a:endParaRPr lang="en-US" sz="1600" b="1" dirty="0">
              <a:solidFill>
                <a:schemeClr val="tx1"/>
              </a:solidFill>
            </a:endParaRPr>
          </a:p>
          <a:p>
            <a:r>
              <a:rPr lang="en-US" sz="1600" b="1" dirty="0" err="1" smtClean="0">
                <a:solidFill>
                  <a:schemeClr val="tx1"/>
                </a:solidFill>
              </a:rPr>
              <a:t>startEngine</a:t>
            </a:r>
            <a:r>
              <a:rPr lang="en-US" sz="1600" b="1" dirty="0" smtClean="0">
                <a:solidFill>
                  <a:schemeClr val="tx1"/>
                </a:solidFill>
              </a:rPr>
              <a:t> ()</a:t>
            </a:r>
          </a:p>
          <a:p>
            <a:r>
              <a:rPr lang="en-US" sz="1600" b="1" dirty="0" err="1" smtClean="0">
                <a:solidFill>
                  <a:schemeClr val="tx1"/>
                </a:solidFill>
              </a:rPr>
              <a:t>operateRadio</a:t>
            </a:r>
            <a:r>
              <a:rPr lang="en-US" sz="1600" b="1" dirty="0" smtClean="0">
                <a:solidFill>
                  <a:schemeClr val="tx1"/>
                </a:solidFill>
              </a:rPr>
              <a:t> ()</a:t>
            </a:r>
          </a:p>
        </p:txBody>
      </p:sp>
      <p:cxnSp>
        <p:nvCxnSpPr>
          <p:cNvPr id="53" name="Straight Connector 52"/>
          <p:cNvCxnSpPr/>
          <p:nvPr/>
        </p:nvCxnSpPr>
        <p:spPr>
          <a:xfrm flipH="1">
            <a:off x="6683140" y="4790434"/>
            <a:ext cx="19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683140" y="5552434"/>
            <a:ext cx="19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8077200" y="3114034"/>
            <a:ext cx="2161674" cy="685800"/>
          </a:xfrm>
          <a:prstGeom prst="ellipse">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&lt;&lt;Concept&gt;&gt;</a:t>
            </a:r>
            <a:endParaRPr lang="en-US" b="1" dirty="0">
              <a:solidFill>
                <a:schemeClr val="tx1"/>
              </a:solidFill>
            </a:endParaRPr>
          </a:p>
          <a:p>
            <a:pPr algn="ctr"/>
            <a:r>
              <a:rPr lang="en-US" b="1" dirty="0" smtClean="0">
                <a:solidFill>
                  <a:schemeClr val="tx1"/>
                </a:solidFill>
              </a:rPr>
              <a:t>Car</a:t>
            </a:r>
          </a:p>
        </p:txBody>
      </p:sp>
      <p:cxnSp>
        <p:nvCxnSpPr>
          <p:cNvPr id="57" name="Straight Connector 56"/>
          <p:cNvCxnSpPr>
            <a:stCxn id="56" idx="5"/>
            <a:endCxn id="40" idx="0"/>
          </p:cNvCxnSpPr>
          <p:nvPr/>
        </p:nvCxnSpPr>
        <p:spPr>
          <a:xfrm>
            <a:off x="9922304" y="3699401"/>
            <a:ext cx="745696" cy="405233"/>
          </a:xfrm>
          <a:prstGeom prst="line">
            <a:avLst/>
          </a:prstGeom>
          <a:ln w="76200">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1" idx="0"/>
            <a:endCxn id="56" idx="3"/>
          </p:cNvCxnSpPr>
          <p:nvPr/>
        </p:nvCxnSpPr>
        <p:spPr>
          <a:xfrm flipV="1">
            <a:off x="7673740" y="3699401"/>
            <a:ext cx="720030" cy="405233"/>
          </a:xfrm>
          <a:prstGeom prst="line">
            <a:avLst/>
          </a:prstGeom>
          <a:ln w="762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0188563" y="3625611"/>
            <a:ext cx="1371599" cy="338554"/>
          </a:xfrm>
          <a:prstGeom prst="rect">
            <a:avLst/>
          </a:prstGeom>
          <a:noFill/>
        </p:spPr>
        <p:txBody>
          <a:bodyPr wrap="square" rtlCol="0">
            <a:spAutoFit/>
          </a:bodyPr>
          <a:lstStyle/>
          <a:p>
            <a:pPr algn="ctr"/>
            <a:r>
              <a:rPr lang="en-US" sz="1600" dirty="0" smtClean="0"/>
              <a:t>Represents</a:t>
            </a:r>
            <a:endParaRPr lang="en-US" sz="1600" dirty="0"/>
          </a:p>
        </p:txBody>
      </p:sp>
      <p:sp>
        <p:nvSpPr>
          <p:cNvPr id="65" name="TextBox 64"/>
          <p:cNvSpPr txBox="1"/>
          <p:nvPr/>
        </p:nvSpPr>
        <p:spPr>
          <a:xfrm>
            <a:off x="6739109" y="3622838"/>
            <a:ext cx="1371599" cy="338554"/>
          </a:xfrm>
          <a:prstGeom prst="rect">
            <a:avLst/>
          </a:prstGeom>
          <a:noFill/>
        </p:spPr>
        <p:txBody>
          <a:bodyPr wrap="square" rtlCol="0">
            <a:spAutoFit/>
          </a:bodyPr>
          <a:lstStyle/>
          <a:p>
            <a:pPr algn="ctr"/>
            <a:r>
              <a:rPr lang="en-US" sz="1600" dirty="0" smtClean="0"/>
              <a:t>Represents</a:t>
            </a:r>
            <a:endParaRPr lang="en-US" sz="1600" dirty="0"/>
          </a:p>
        </p:txBody>
      </p:sp>
    </p:spTree>
    <p:extLst>
      <p:ext uri="{BB962C8B-B14F-4D97-AF65-F5344CB8AC3E}">
        <p14:creationId xmlns:p14="http://schemas.microsoft.com/office/powerpoint/2010/main" val="2412122623"/>
      </p:ext>
    </p:extLst>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Conceptually Relating Different Metamodels</a:t>
            </a:r>
            <a:endParaRPr lang="en-US" dirty="0"/>
          </a:p>
        </p:txBody>
      </p:sp>
      <p:sp>
        <p:nvSpPr>
          <p:cNvPr id="9" name="Content Placeholder 8"/>
          <p:cNvSpPr>
            <a:spLocks noGrp="1"/>
          </p:cNvSpPr>
          <p:nvPr>
            <p:ph idx="1"/>
          </p:nvPr>
        </p:nvSpPr>
        <p:spPr>
          <a:xfrm>
            <a:off x="838200" y="1828800"/>
            <a:ext cx="10668000" cy="1431004"/>
          </a:xfrm>
        </p:spPr>
        <p:txBody>
          <a:bodyPr>
            <a:normAutofit/>
          </a:bodyPr>
          <a:lstStyle/>
          <a:p>
            <a:r>
              <a:rPr lang="en-US" dirty="0" smtClean="0"/>
              <a:t>One solution is to create a mapping schema to relate elements, but as with integrating multiple simulations, that can only be done if the elements are </a:t>
            </a:r>
            <a:r>
              <a:rPr lang="en-US" u="sng" dirty="0" smtClean="0"/>
              <a:t>conceptually</a:t>
            </a:r>
            <a:r>
              <a:rPr lang="en-US" dirty="0" smtClean="0"/>
              <a:t> relatable:</a:t>
            </a:r>
            <a:endParaRPr lang="en-US" i="1"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9</a:t>
            </a:fld>
            <a:endParaRPr lang="en-US" altLang="en-US" dirty="0"/>
          </a:p>
        </p:txBody>
      </p:sp>
      <p:sp>
        <p:nvSpPr>
          <p:cNvPr id="32" name="Rectangle 31"/>
          <p:cNvSpPr/>
          <p:nvPr/>
        </p:nvSpPr>
        <p:spPr>
          <a:xfrm>
            <a:off x="8915400" y="2971800"/>
            <a:ext cx="2133600" cy="1076966"/>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&lt;&lt;SysML Block&gt;&gt;</a:t>
            </a:r>
          </a:p>
          <a:p>
            <a:pPr algn="ctr"/>
            <a:r>
              <a:rPr lang="en-US" b="1" dirty="0" smtClean="0">
                <a:solidFill>
                  <a:schemeClr val="tx1"/>
                </a:solidFill>
              </a:rPr>
              <a:t>Car</a:t>
            </a:r>
          </a:p>
          <a:p>
            <a:endParaRPr lang="en-US" sz="1000" b="1" dirty="0">
              <a:solidFill>
                <a:schemeClr val="tx1"/>
              </a:solidFill>
            </a:endParaRPr>
          </a:p>
          <a:p>
            <a:r>
              <a:rPr lang="en-US" sz="1600" b="1" dirty="0">
                <a:solidFill>
                  <a:schemeClr val="tx1"/>
                </a:solidFill>
              </a:rPr>
              <a:t>m</a:t>
            </a:r>
            <a:r>
              <a:rPr lang="en-US" sz="1600" b="1" dirty="0" smtClean="0">
                <a:solidFill>
                  <a:schemeClr val="tx1"/>
                </a:solidFill>
              </a:rPr>
              <a:t>ass : kg</a:t>
            </a:r>
          </a:p>
        </p:txBody>
      </p:sp>
      <p:sp>
        <p:nvSpPr>
          <p:cNvPr id="37" name="Oval 36"/>
          <p:cNvSpPr/>
          <p:nvPr/>
        </p:nvSpPr>
        <p:spPr>
          <a:xfrm>
            <a:off x="990600" y="4048766"/>
            <a:ext cx="2161674" cy="1188133"/>
          </a:xfrm>
          <a:prstGeom prst="ellipse">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&lt;&lt;Concept&gt;&gt;</a:t>
            </a:r>
            <a:endParaRPr lang="en-US" b="1" dirty="0">
              <a:solidFill>
                <a:schemeClr val="tx1"/>
              </a:solidFill>
            </a:endParaRPr>
          </a:p>
          <a:p>
            <a:pPr algn="ctr">
              <a:spcAft>
                <a:spcPts val="600"/>
              </a:spcAft>
            </a:pPr>
            <a:r>
              <a:rPr lang="en-US" b="1" dirty="0" smtClean="0">
                <a:solidFill>
                  <a:schemeClr val="tx1"/>
                </a:solidFill>
              </a:rPr>
              <a:t>Car</a:t>
            </a:r>
          </a:p>
          <a:p>
            <a:pPr algn="ctr"/>
            <a:r>
              <a:rPr lang="en-US" b="1" dirty="0" smtClean="0">
                <a:solidFill>
                  <a:schemeClr val="tx1"/>
                </a:solidFill>
              </a:rPr>
              <a:t>mass</a:t>
            </a:r>
          </a:p>
        </p:txBody>
      </p:sp>
      <p:cxnSp>
        <p:nvCxnSpPr>
          <p:cNvPr id="50" name="Straight Connector 49"/>
          <p:cNvCxnSpPr/>
          <p:nvPr/>
        </p:nvCxnSpPr>
        <p:spPr>
          <a:xfrm flipH="1">
            <a:off x="1070812" y="4849724"/>
            <a:ext cx="20154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olded Corner 54"/>
          <p:cNvSpPr/>
          <p:nvPr/>
        </p:nvSpPr>
        <p:spPr>
          <a:xfrm>
            <a:off x="3962400" y="3352800"/>
            <a:ext cx="3810000" cy="2504434"/>
          </a:xfrm>
          <a:prstGeom prst="foldedCorner">
            <a:avLst>
              <a:gd name="adj" fmla="val 66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Conceptually, the “mass” of the “car” is the sum of the masses of all physical parts, </a:t>
            </a:r>
            <a:r>
              <a:rPr lang="en-US" b="1" u="sng" dirty="0" smtClean="0">
                <a:solidFill>
                  <a:schemeClr val="tx1"/>
                </a:solidFill>
              </a:rPr>
              <a:t>without</a:t>
            </a:r>
            <a:r>
              <a:rPr lang="en-US" b="1" dirty="0" smtClean="0">
                <a:solidFill>
                  <a:schemeClr val="tx1"/>
                </a:solidFill>
              </a:rPr>
              <a:t> tires, fuel, fluids, cargo, or vehicle occupants... </a:t>
            </a:r>
          </a:p>
          <a:p>
            <a:pPr algn="ctr"/>
            <a:endParaRPr lang="en-US" b="1" dirty="0">
              <a:solidFill>
                <a:schemeClr val="tx1"/>
              </a:solidFill>
            </a:endParaRPr>
          </a:p>
          <a:p>
            <a:pPr algn="ctr"/>
            <a:r>
              <a:rPr lang="en-US" b="1" dirty="0" smtClean="0">
                <a:solidFill>
                  <a:schemeClr val="tx1"/>
                </a:solidFill>
              </a:rPr>
              <a:t>But is that the same assumption for each of the three example model elements shown…?</a:t>
            </a:r>
            <a:endParaRPr lang="en-US" b="1" dirty="0">
              <a:solidFill>
                <a:schemeClr val="tx1"/>
              </a:solidFill>
            </a:endParaRPr>
          </a:p>
        </p:txBody>
      </p:sp>
      <p:cxnSp>
        <p:nvCxnSpPr>
          <p:cNvPr id="66" name="Straight Connector 65"/>
          <p:cNvCxnSpPr/>
          <p:nvPr/>
        </p:nvCxnSpPr>
        <p:spPr>
          <a:xfrm flipH="1">
            <a:off x="8915400" y="3636502"/>
            <a:ext cx="2133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8915400" y="4207796"/>
            <a:ext cx="2133600" cy="1076966"/>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&lt;&lt;CAD Assembly&gt;&gt;</a:t>
            </a:r>
          </a:p>
          <a:p>
            <a:pPr algn="ctr"/>
            <a:r>
              <a:rPr lang="en-US" b="1" dirty="0" smtClean="0">
                <a:solidFill>
                  <a:schemeClr val="tx1"/>
                </a:solidFill>
              </a:rPr>
              <a:t>Car</a:t>
            </a:r>
          </a:p>
          <a:p>
            <a:endParaRPr lang="en-US" sz="1000" b="1" dirty="0">
              <a:solidFill>
                <a:schemeClr val="tx1"/>
              </a:solidFill>
            </a:endParaRPr>
          </a:p>
          <a:p>
            <a:r>
              <a:rPr lang="en-US" sz="1600" b="1" dirty="0">
                <a:solidFill>
                  <a:schemeClr val="tx1"/>
                </a:solidFill>
              </a:rPr>
              <a:t>m</a:t>
            </a:r>
            <a:r>
              <a:rPr lang="en-US" sz="1600" b="1" dirty="0" smtClean="0">
                <a:solidFill>
                  <a:schemeClr val="tx1"/>
                </a:solidFill>
              </a:rPr>
              <a:t>ass : kg</a:t>
            </a:r>
          </a:p>
        </p:txBody>
      </p:sp>
      <p:cxnSp>
        <p:nvCxnSpPr>
          <p:cNvPr id="68" name="Straight Connector 67"/>
          <p:cNvCxnSpPr/>
          <p:nvPr/>
        </p:nvCxnSpPr>
        <p:spPr>
          <a:xfrm flipH="1">
            <a:off x="8915400" y="4872498"/>
            <a:ext cx="2133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8915400" y="5443792"/>
            <a:ext cx="2133600" cy="1076966"/>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&lt;&lt;Matlab Class&gt;&gt;</a:t>
            </a:r>
          </a:p>
          <a:p>
            <a:pPr algn="ctr"/>
            <a:r>
              <a:rPr lang="en-US" b="1" dirty="0" smtClean="0">
                <a:solidFill>
                  <a:schemeClr val="tx1"/>
                </a:solidFill>
              </a:rPr>
              <a:t>Car</a:t>
            </a:r>
          </a:p>
          <a:p>
            <a:endParaRPr lang="en-US" sz="1000" b="1" dirty="0">
              <a:solidFill>
                <a:schemeClr val="tx1"/>
              </a:solidFill>
            </a:endParaRPr>
          </a:p>
          <a:p>
            <a:r>
              <a:rPr lang="en-US" sz="1600" b="1" dirty="0">
                <a:solidFill>
                  <a:schemeClr val="tx1"/>
                </a:solidFill>
              </a:rPr>
              <a:t>m</a:t>
            </a:r>
            <a:r>
              <a:rPr lang="en-US" sz="1600" b="1" dirty="0" smtClean="0">
                <a:solidFill>
                  <a:schemeClr val="tx1"/>
                </a:solidFill>
              </a:rPr>
              <a:t>ass : kg</a:t>
            </a:r>
          </a:p>
        </p:txBody>
      </p:sp>
      <p:cxnSp>
        <p:nvCxnSpPr>
          <p:cNvPr id="70" name="Straight Connector 69"/>
          <p:cNvCxnSpPr/>
          <p:nvPr/>
        </p:nvCxnSpPr>
        <p:spPr>
          <a:xfrm flipH="1">
            <a:off x="8915400" y="6108494"/>
            <a:ext cx="2133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37" idx="6"/>
            <a:endCxn id="55" idx="1"/>
          </p:cNvCxnSpPr>
          <p:nvPr/>
        </p:nvCxnSpPr>
        <p:spPr>
          <a:xfrm flipV="1">
            <a:off x="3152274" y="4605017"/>
            <a:ext cx="810126" cy="37816"/>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5" idx="3"/>
            <a:endCxn id="32" idx="1"/>
          </p:cNvCxnSpPr>
          <p:nvPr/>
        </p:nvCxnSpPr>
        <p:spPr>
          <a:xfrm flipV="1">
            <a:off x="7772400" y="3510283"/>
            <a:ext cx="1143000" cy="1094734"/>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55" idx="3"/>
            <a:endCxn id="67" idx="1"/>
          </p:cNvCxnSpPr>
          <p:nvPr/>
        </p:nvCxnSpPr>
        <p:spPr>
          <a:xfrm>
            <a:off x="7772400" y="4605017"/>
            <a:ext cx="1143000" cy="141262"/>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55" idx="3"/>
            <a:endCxn id="69" idx="1"/>
          </p:cNvCxnSpPr>
          <p:nvPr/>
        </p:nvCxnSpPr>
        <p:spPr>
          <a:xfrm>
            <a:off x="7772400" y="4605017"/>
            <a:ext cx="1143000" cy="1377258"/>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805296"/>
      </p:ext>
    </p:extLst>
  </p:cSld>
  <p:clrMapOvr>
    <a:masterClrMapping/>
  </p:clrMapOvr>
  <p:transition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 "/>
  <p:tag name="BJHEADERFOOTERTEXTMARKING" val="Unrestricted Content&#10;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 "/>
  <p:tag name="BJHEADERFOOTERTEXTMARKING" val="Unrestricted Content&#10; "/>
</p:tagLst>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bership Slide Deck" id="{0B8EE341-8DD8-8B4B-BEA2-927F9724DCCF}" vid="{C4425FDA-2798-7D4D-8C4E-62D877E4B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613"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2A67582-99E0-4DAD-899A-FC4FCEF3C4FF}">
  <we:reference id="f12c312d-282a-4734-8843-05915fdfef0b" version="3.10.0.52" store="EXCatalog" storeType="EXCatalog"/>
  <we:alternateReferences>
    <we:reference id="WA104178141" version="3.10.0.52"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40B4EA887A9C44B2AAC3D954B8FE11" ma:contentTypeVersion="0" ma:contentTypeDescription="Create a new document." ma:contentTypeScope="" ma:versionID="5cc2b4ac6577196eef3004271a00ba1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955C29-59AA-44CC-A5B7-0DC5A91FC7A8}">
  <ds:schemaRefs>
    <ds:schemaRef ds:uri="http://schemas.microsoft.com/sharepoint/v3/contenttype/forms"/>
  </ds:schemaRefs>
</ds:datastoreItem>
</file>

<file path=customXml/itemProps2.xml><?xml version="1.0" encoding="utf-8"?>
<ds:datastoreItem xmlns:ds="http://schemas.openxmlformats.org/officeDocument/2006/customXml" ds:itemID="{3E858C68-3BD8-4361-BD88-F3ADCB9189CF}">
  <ds:schemaRefs>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FC42F86-9874-445F-99DC-3B1CF70F5F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29666</TotalTime>
  <Words>2853</Words>
  <Application>Microsoft Office PowerPoint</Application>
  <PresentationFormat>Widescreen</PresentationFormat>
  <Paragraphs>386</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Arial Narrow</vt:lpstr>
      <vt:lpstr>Calibri</vt:lpstr>
      <vt:lpstr>Courier New</vt:lpstr>
      <vt:lpstr>1_Office Theme</vt:lpstr>
      <vt:lpstr>2021 DEIX Challenge</vt:lpstr>
      <vt:lpstr>Table of Contents</vt:lpstr>
      <vt:lpstr>Background</vt:lpstr>
      <vt:lpstr>What is the DEIXWG?</vt:lpstr>
      <vt:lpstr>Background: Models, Metamodels, and Data Analysis</vt:lpstr>
      <vt:lpstr>Background: Data Analysis Involving Different Metamodels</vt:lpstr>
      <vt:lpstr>Background: Data Analysis Involving Different Metamodels</vt:lpstr>
      <vt:lpstr>Background: Data Analysis Involving Multiple Conceptual Models</vt:lpstr>
      <vt:lpstr>Background: Conceptually Relating Different Metamodels</vt:lpstr>
      <vt:lpstr>Background: Conceptually Relating Different Metamodels</vt:lpstr>
      <vt:lpstr>Digital Viewpoint Model</vt:lpstr>
      <vt:lpstr>Digital Viewpoint Model (DVM): Purpose</vt:lpstr>
      <vt:lpstr>DVM: Exchanging Data Related Across Different Metamodels</vt:lpstr>
      <vt:lpstr>DVM: Overview</vt:lpstr>
      <vt:lpstr>DVM: Exchanging Data Related Across Different Metamodels</vt:lpstr>
      <vt:lpstr>DVM: Digital Artifact Concepts</vt:lpstr>
      <vt:lpstr>DVM: Digital View Concepts</vt:lpstr>
      <vt:lpstr>DVM: Process Concepts</vt:lpstr>
      <vt:lpstr>DVM: Stakeholder Concepts</vt:lpstr>
      <vt:lpstr>Challenge Description</vt:lpstr>
      <vt:lpstr>Challenge Description</vt:lpstr>
      <vt:lpstr>Challenge Description</vt:lpstr>
      <vt:lpstr>Submission Criteria</vt:lpstr>
      <vt:lpstr>Submission Criteria</vt:lpstr>
      <vt:lpstr>Submission Criteria</vt:lpstr>
      <vt:lpstr>Submission Criteria: Example Scenario</vt:lpstr>
      <vt:lpstr>Submission Criteria: Example Scenario (Continued)</vt:lpstr>
      <vt:lpstr>Submission Example</vt:lpstr>
      <vt:lpstr>Resiliency Assessment View: Background</vt:lpstr>
      <vt:lpstr>Resiliency Assessment View: Proposed Digital View</vt:lpstr>
      <vt:lpstr>Resiliency Assessment View: Proposed Digital View</vt:lpstr>
      <vt:lpstr>Resiliency Assessment View: Proposed Digital View</vt:lpstr>
      <vt:lpstr>Resiliency Assessment View: Stakeholder Concept Extensions</vt:lpstr>
      <vt:lpstr>Resiliency Assessment View: Process Concept Extensions</vt:lpstr>
      <vt:lpstr>Resiliency Assessment View: Digital View Concept Extensions</vt:lpstr>
      <vt:lpstr>Resiliency Assessment View: Digital Artifact Concept Extensions</vt:lpstr>
      <vt:lpstr>2021 DEIX Challenge Submission</vt:lpstr>
      <vt:lpstr>&lt; Name of Digital View &gt;: Background</vt:lpstr>
      <vt:lpstr>&lt; Name of Digital View &gt;: Proposed Digital View</vt:lpstr>
      <vt:lpstr>&lt; Name of Digital View &gt;: Proposed Digital View</vt:lpstr>
      <vt:lpstr>&lt; Name of Digital View &gt;: Proposed Digital View</vt:lpstr>
      <vt:lpstr>&lt; Name of Digital View &gt;: DVM Concept Extensions</vt:lpstr>
      <vt:lpstr>&lt; Name of Digital View &gt;: DVM Concept Extensions</vt:lpstr>
      <vt:lpstr>Glossary of Terms</vt:lpstr>
      <vt:lpstr>Glossary of Terms</vt:lpstr>
      <vt:lpstr>References</vt:lpstr>
      <vt:lpstr>References</vt:lpstr>
    </vt:vector>
  </TitlesOfParts>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INCOSE:  TRANSFORMATION</dc:title>
  <dc:creator>Troy A. Peterson</dc:creator>
  <lastModifiedBy>McGervey, Sean M.</lastModifiedBy>
  <revision>463</revision>
  <lastPrinted>2018-06-15T12:49:45.0000000Z</lastPrinted>
  <dcterms:created xsi:type="dcterms:W3CDTF">2018-06-10T03:49:05.0000000Z</dcterms:created>
  <dcterms:modified xsi:type="dcterms:W3CDTF">2021-08-23T02:03:50.0000000Z</dcterms:modified>
  <dc:subject>rtnipcontrolcode:unrestricted|rtnipcontrolcodevm:rpogc035|rtnexportcontrolcountry:usa|rtnexportcontrolcode:otherinfo|rtnexportcontrolcodevm:piogcgtc5004</dc:subject>
</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ContentTypeId">
    <vt:lpwstr>0x0101001A40B4EA887A9C44B2AAC3D954B8FE11</vt:lpwstr>
  </op:property>
  <op:property fmtid="{D5CDD505-2E9C-101B-9397-08002B2CF9AE}" pid="3" name="bjDocumentLabelXML">
    <vt:lpwstr>&lt;?xml version="1.0" encoding="us-ascii"?&gt;&lt;sisl xmlns:xsd="http://www.w3.org/2001/XMLSchema" xmlns:xsi="http://www.w3.org/2001/XMLSchema-instance" sislVersion="0" policy="cde53ac1-bf5f-4aae-9cf1-07509e23a4b0" origin="userSelected" xmlns="http://www.boldonj</vt:lpwstr>
  </op:property>
  <op:property fmtid="{D5CDD505-2E9C-101B-9397-08002B2CF9AE}" pid="4" name="bjDocumentLabelXML-0">
    <vt:lpwstr>ames.com/2008/01/sie/internal/label"&gt;&lt;element uid="dececbd6-da3b-46fe-8f00-f9d9deea2ee1" value="" /&gt;&lt;element uid="aafc9a95-ee5d-487c-9c4e-67a5380f2991" value="" /&gt;&lt;element uid="bba94c65-ac3d-4f34-b2e1-8de11ef6f01c" value="" /&gt;&lt;element uid="bc2b7c01-6db1-4</vt:lpwstr>
  </op:property>
  <op:property fmtid="{D5CDD505-2E9C-101B-9397-08002B2CF9AE}" pid="5" name="bjDocumentLabelXML-1">
    <vt:lpwstr>e7d-88d1-fc61674f86fd" value="" /&gt;&lt;element uid="c206d5fa-aee1-4f64-89d9-f81e4d7b3acc" value="" /&gt;&lt;/sisl&gt;</vt:lpwstr>
  </op:property>
  <op:property fmtid="{D5CDD505-2E9C-101B-9397-08002B2CF9AE}" pid="6" name="rtnipcontrolcode">
    <vt:lpwstr>unrestricted</vt:lpwstr>
  </op:property>
  <op:property fmtid="{D5CDD505-2E9C-101B-9397-08002B2CF9AE}" pid="7" name="rtnipcontrolcodevm">
    <vt:lpwstr>rpogc035</vt:lpwstr>
  </op:property>
  <op:property fmtid="{D5CDD505-2E9C-101B-9397-08002B2CF9AE}" pid="8" name="rtnexportcontrolcountry">
    <vt:lpwstr>usa</vt:lpwstr>
  </op:property>
  <op:property fmtid="{D5CDD505-2E9C-101B-9397-08002B2CF9AE}" pid="9" name="rtnexportcontrolcode">
    <vt:lpwstr>otherinfo</vt:lpwstr>
  </op:property>
  <op:property fmtid="{D5CDD505-2E9C-101B-9397-08002B2CF9AE}" pid="10" name="rtnexportcontrolcodevm">
    <vt:lpwstr>piogcgtc5004</vt:lpwstr>
  </op:property>
  <op:property fmtid="{D5CDD505-2E9C-101B-9397-08002B2CF9AE}" pid="11" name="bjLabelRefreshRequired">
    <vt:lpwstr>FileClassifier</vt:lpwstr>
  </op:property>
</op:Properties>
</file>