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4"/>
    <p:sldMasterId id="2147483883" r:id="rId5"/>
    <p:sldMasterId id="2147483895" r:id="rId6"/>
  </p:sldMasterIdLst>
  <p:notesMasterIdLst>
    <p:notesMasterId r:id="rId13"/>
  </p:notesMasterIdLst>
  <p:sldIdLst>
    <p:sldId id="370" r:id="rId7"/>
    <p:sldId id="385" r:id="rId8"/>
    <p:sldId id="387" r:id="rId9"/>
    <p:sldId id="383" r:id="rId10"/>
    <p:sldId id="384" r:id="rId11"/>
    <p:sldId id="388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33CCCC"/>
    <a:srgbClr val="F6A022"/>
    <a:srgbClr val="FFFFFF"/>
    <a:srgbClr val="0000FF"/>
    <a:srgbClr val="CC33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84" autoAdjust="0"/>
    <p:restoredTop sz="89710" autoAdjust="0"/>
  </p:normalViewPr>
  <p:slideViewPr>
    <p:cSldViewPr>
      <p:cViewPr>
        <p:scale>
          <a:sx n="105" d="100"/>
          <a:sy n="105" d="100"/>
        </p:scale>
        <p:origin x="-330" y="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486A921-1F57-4492-8FD4-3EA4463F127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40682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3362" name="Rectangle 3074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3363" name="Rectangle 307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NAFEMS logo hi res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95250"/>
            <a:ext cx="3387725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ooter Placeholder 4"/>
          <p:cNvSpPr txBox="1">
            <a:spLocks/>
          </p:cNvSpPr>
          <p:nvPr userDrawn="1"/>
        </p:nvSpPr>
        <p:spPr>
          <a:xfrm>
            <a:off x="5638800" y="1143000"/>
            <a:ext cx="3362325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ctr" defTabSz="914400" rtl="0" eaLnBrk="1" latinLnBrk="0" hangingPunct="1">
              <a:defRPr sz="1800" kern="120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 smtClean="0">
                <a:solidFill>
                  <a:prstClr val="black"/>
                </a:solidFill>
              </a:rPr>
              <a:t>www.nafems.org</a:t>
            </a:r>
            <a:endParaRPr lang="en-GB" dirty="0">
              <a:solidFill>
                <a:prstClr val="black"/>
              </a:solidFill>
            </a:endParaRPr>
          </a:p>
        </p:txBody>
      </p:sp>
      <p:pic>
        <p:nvPicPr>
          <p:cNvPr id="6" name="Picture 7" descr="INCOSELogo_transparent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88" y="77788"/>
            <a:ext cx="1827212" cy="1141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Footer Placeholder 4"/>
          <p:cNvSpPr txBox="1">
            <a:spLocks/>
          </p:cNvSpPr>
          <p:nvPr userDrawn="1"/>
        </p:nvSpPr>
        <p:spPr>
          <a:xfrm>
            <a:off x="142875" y="1143000"/>
            <a:ext cx="1838325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ctr" defTabSz="914400" rtl="0" eaLnBrk="1" latinLnBrk="0" hangingPunct="1">
              <a:defRPr sz="1800" kern="120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 smtClean="0">
                <a:solidFill>
                  <a:prstClr val="black"/>
                </a:solidFill>
              </a:rPr>
              <a:t>www.incose.org</a:t>
            </a: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800">
                <a:solidFill>
                  <a:srgbClr val="0070C0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9A8913D-D148-4602-9B16-DA06A3EF40B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" name="Date Placeholder 1"/>
          <p:cNvSpPr>
            <a:spLocks noGrp="1"/>
          </p:cNvSpPr>
          <p:nvPr>
            <p:ph type="dt" sz="quarter" idx="11"/>
          </p:nvPr>
        </p:nvSpPr>
        <p:spPr/>
        <p:txBody>
          <a:bodyPr/>
          <a:lstStyle>
            <a:lvl1pPr eaLnBrk="1" hangingPunct="1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ts val="6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ts val="3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ts val="300"/>
              </a:spcBef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dirty="0" smtClean="0"/>
              <a:t>2014-08-20</a:t>
            </a:r>
            <a:endParaRPr lang="en-US" altLang="en-US" dirty="0"/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1" hangingPunct="1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ts val="6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ts val="3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ts val="300"/>
              </a:spcBef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GB" altLang="en-US" dirty="0" smtClean="0"/>
              <a:t>	Version 6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82123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363525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1062651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69996165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84764592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506236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24625" y="271463"/>
            <a:ext cx="1944688" cy="56086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71463"/>
            <a:ext cx="5686425" cy="56086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991599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NAFEMS logo hi res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95250"/>
            <a:ext cx="3387725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ooter Placeholder 4"/>
          <p:cNvSpPr txBox="1">
            <a:spLocks/>
          </p:cNvSpPr>
          <p:nvPr userDrawn="1"/>
        </p:nvSpPr>
        <p:spPr>
          <a:xfrm>
            <a:off x="5638800" y="1143000"/>
            <a:ext cx="3362325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ctr" defTabSz="914400" rtl="0" eaLnBrk="1" latinLnBrk="0" hangingPunct="1">
              <a:defRPr sz="1800" kern="120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 smtClean="0">
                <a:solidFill>
                  <a:prstClr val="black"/>
                </a:solidFill>
              </a:rPr>
              <a:t>www.nafems.org</a:t>
            </a:r>
            <a:endParaRPr lang="en-GB" dirty="0">
              <a:solidFill>
                <a:prstClr val="black"/>
              </a:solidFill>
            </a:endParaRPr>
          </a:p>
        </p:txBody>
      </p:sp>
      <p:pic>
        <p:nvPicPr>
          <p:cNvPr id="6" name="Picture 7" descr="INCOSELogo_transparent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88" y="77788"/>
            <a:ext cx="1827212" cy="1141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Footer Placeholder 4"/>
          <p:cNvSpPr txBox="1">
            <a:spLocks/>
          </p:cNvSpPr>
          <p:nvPr userDrawn="1"/>
        </p:nvSpPr>
        <p:spPr>
          <a:xfrm>
            <a:off x="142875" y="1143000"/>
            <a:ext cx="1838325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ctr" defTabSz="914400" rtl="0" eaLnBrk="1" latinLnBrk="0" hangingPunct="1">
              <a:defRPr sz="1800" kern="120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 smtClean="0">
                <a:solidFill>
                  <a:prstClr val="black"/>
                </a:solidFill>
              </a:rPr>
              <a:t>www.incose.org</a:t>
            </a: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800">
                <a:solidFill>
                  <a:srgbClr val="0070C0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9A8913D-D148-4602-9B16-DA06A3EF40B1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" name="Date Placeholder 1"/>
          <p:cNvSpPr>
            <a:spLocks noGrp="1"/>
          </p:cNvSpPr>
          <p:nvPr>
            <p:ph type="dt" sz="quarter" idx="11"/>
          </p:nvPr>
        </p:nvSpPr>
        <p:spPr/>
        <p:txBody>
          <a:bodyPr/>
          <a:lstStyle>
            <a:lvl1pPr eaLnBrk="1" hangingPunct="1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ts val="6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ts val="3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ts val="300"/>
              </a:spcBef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dirty="0" smtClean="0">
                <a:solidFill>
                  <a:srgbClr val="000000"/>
                </a:solidFill>
              </a:rPr>
              <a:t>2014-08-20</a:t>
            </a: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1" hangingPunct="1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ts val="6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ts val="3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ts val="300"/>
              </a:spcBef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GB" altLang="en-US" dirty="0" smtClean="0">
                <a:solidFill>
                  <a:srgbClr val="000000"/>
                </a:solidFill>
              </a:rPr>
              <a:t>	Version 6</a:t>
            </a:r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03326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B451CD-29C7-46CB-8329-7E881515D6B3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Date Placeholder 1"/>
          <p:cNvSpPr>
            <a:spLocks noGrp="1"/>
          </p:cNvSpPr>
          <p:nvPr>
            <p:ph type="dt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 smtClean="0">
                <a:solidFill>
                  <a:srgbClr val="000000"/>
                </a:solidFill>
              </a:rPr>
              <a:t>2014-08-20</a:t>
            </a: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6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 dirty="0" smtClean="0">
                <a:solidFill>
                  <a:srgbClr val="000000"/>
                </a:solidFill>
              </a:rPr>
              <a:t>	Version 6</a:t>
            </a:r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74239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678C3C-E391-4EDC-996D-70891520DE34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 smtClean="0">
                <a:solidFill>
                  <a:srgbClr val="000000"/>
                </a:solidFill>
              </a:rPr>
              <a:t>2014-08-20</a:t>
            </a: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7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 dirty="0" smtClean="0">
                <a:solidFill>
                  <a:srgbClr val="000000"/>
                </a:solidFill>
              </a:rPr>
              <a:t>	Version 6</a:t>
            </a:r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86809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E81A89-0098-494C-8984-16B7EEAB7971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Date Placeholder 1"/>
          <p:cNvSpPr>
            <a:spLocks noGrp="1"/>
          </p:cNvSpPr>
          <p:nvPr>
            <p:ph type="dt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 smtClean="0">
                <a:solidFill>
                  <a:srgbClr val="000000"/>
                </a:solidFill>
              </a:rPr>
              <a:t>2014-08-20</a:t>
            </a: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 dirty="0" smtClean="0">
                <a:solidFill>
                  <a:srgbClr val="000000"/>
                </a:solidFill>
              </a:rPr>
              <a:t>	Version 6</a:t>
            </a:r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4074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B451CD-29C7-46CB-8329-7E881515D6B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Date Placeholder 1"/>
          <p:cNvSpPr>
            <a:spLocks noGrp="1"/>
          </p:cNvSpPr>
          <p:nvPr>
            <p:ph type="dt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 smtClean="0"/>
              <a:t>2014-08-20</a:t>
            </a:r>
            <a:endParaRPr lang="en-US" altLang="en-US" dirty="0"/>
          </a:p>
        </p:txBody>
      </p:sp>
      <p:sp>
        <p:nvSpPr>
          <p:cNvPr id="6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 dirty="0" smtClean="0"/>
              <a:t>	Version 6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38673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678C3C-E391-4EDC-996D-70891520DE3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Date Placeholder 1"/>
          <p:cNvSpPr>
            <a:spLocks noGrp="1"/>
          </p:cNvSpPr>
          <p:nvPr>
            <p:ph type="dt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 smtClean="0"/>
              <a:t>2014-08-20</a:t>
            </a:r>
            <a:endParaRPr lang="en-US" altLang="en-US" dirty="0"/>
          </a:p>
        </p:txBody>
      </p:sp>
      <p:sp>
        <p:nvSpPr>
          <p:cNvPr id="7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 dirty="0" smtClean="0"/>
              <a:t>	Version 6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82262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E81A89-0098-494C-8984-16B7EEAB797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 smtClean="0"/>
              <a:t>2014-08-20</a:t>
            </a:r>
            <a:endParaRPr lang="en-US" altLang="en-US" dirty="0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 dirty="0" smtClean="0"/>
              <a:t>	Version 6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62894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6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7238" y="2355850"/>
            <a:ext cx="7772400" cy="1143000"/>
          </a:xfrm>
        </p:spPr>
        <p:txBody>
          <a:bodyPr/>
          <a:lstStyle>
            <a:lvl1pPr>
              <a:defRPr sz="4400" b="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13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89063" y="4062413"/>
            <a:ext cx="6400800" cy="1752600"/>
          </a:xfrm>
        </p:spPr>
        <p:txBody>
          <a:bodyPr/>
          <a:lstStyle>
            <a:lvl1pPr marL="0" indent="0" algn="ctr"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2561780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335901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52475455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46213"/>
            <a:ext cx="3810000" cy="44338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6213"/>
            <a:ext cx="3810000" cy="44338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946111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956128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1.pn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248400" y="6245225"/>
            <a:ext cx="1371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fld id="{51CB53DD-BC0D-4E9D-A7FE-2923FD965632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1029" name="Picture 2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6248400"/>
            <a:ext cx="1290638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12" descr="INCOSELogo_transparent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6273800"/>
            <a:ext cx="81915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Date Placeholder 1"/>
          <p:cNvSpPr>
            <a:spLocks noGrp="1"/>
          </p:cNvSpPr>
          <p:nvPr>
            <p:ph type="dt" sz="quarter" idx="2"/>
          </p:nvPr>
        </p:nvSpPr>
        <p:spPr>
          <a:xfrm>
            <a:off x="1524000" y="6229350"/>
            <a:ext cx="1371600" cy="4762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1" hangingPunct="1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ts val="6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ts val="3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ts val="300"/>
              </a:spcBef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dirty="0" smtClean="0"/>
              <a:t>2014-08-20</a:t>
            </a:r>
            <a:endParaRPr lang="en-US" altLang="en-US" dirty="0"/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3048000" y="6245225"/>
            <a:ext cx="3048000" cy="4762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1" hangingPunct="1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ts val="6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ts val="3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ts val="300"/>
              </a:spcBef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GB" altLang="en-US" dirty="0" smtClean="0"/>
              <a:t>	Version 6</a:t>
            </a:r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9" r:id="rId1"/>
    <p:sldLayoutId id="2147483876" r:id="rId2"/>
    <p:sldLayoutId id="2147483877" r:id="rId3"/>
    <p:sldLayoutId id="2147483878" r:id="rId4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C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C0000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C0000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C0000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C0000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Arial" charset="0"/>
          <a:cs typeface="Arial" charset="0"/>
        </a:defRPr>
      </a:lvl9pPr>
    </p:titleStyle>
    <p:bodyStyle>
      <a:lvl1pPr marL="250825" indent="-250825" algn="l" rtl="0" eaLnBrk="0" fontAlgn="base" hangingPunct="0">
        <a:spcBef>
          <a:spcPts val="6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503238" indent="-250825" algn="l" rtl="0" eaLnBrk="0" fontAlgn="base" hangingPunct="0">
        <a:spcBef>
          <a:spcPts val="6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cs typeface="+mn-cs"/>
        </a:defRPr>
      </a:lvl2pPr>
      <a:lvl3pPr marL="1006475" indent="-250825" algn="l" rtl="0" eaLnBrk="0" fontAlgn="base" hangingPunct="0">
        <a:spcBef>
          <a:spcPts val="6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3pPr>
      <a:lvl4pPr marL="1258888" indent="-250825" algn="l" rtl="0" eaLnBrk="0" fontAlgn="base" hangingPunct="0">
        <a:spcBef>
          <a:spcPts val="3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4pPr>
      <a:lvl5pPr marL="1511300" indent="-250825" algn="l" rtl="0" eaLnBrk="0" fontAlgn="base" hangingPunct="0">
        <a:spcBef>
          <a:spcPts val="3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695" name="Rectangle 1047"/>
          <p:cNvSpPr>
            <a:spLocks noGrp="1" noChangeArrowheads="1"/>
          </p:cNvSpPr>
          <p:nvPr>
            <p:ph type="title"/>
          </p:nvPr>
        </p:nvSpPr>
        <p:spPr bwMode="auto">
          <a:xfrm>
            <a:off x="696913" y="271463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2697" name="Text Box 1049"/>
          <p:cNvSpPr txBox="1">
            <a:spLocks noChangeArrowheads="1"/>
          </p:cNvSpPr>
          <p:nvPr userDrawn="1"/>
        </p:nvSpPr>
        <p:spPr bwMode="auto">
          <a:xfrm>
            <a:off x="6096000" y="6324600"/>
            <a:ext cx="2209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000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412698" name="Text Box 1050"/>
          <p:cNvSpPr txBox="1">
            <a:spLocks noChangeArrowheads="1"/>
          </p:cNvSpPr>
          <p:nvPr userDrawn="1"/>
        </p:nvSpPr>
        <p:spPr bwMode="auto">
          <a:xfrm>
            <a:off x="2847975" y="6232525"/>
            <a:ext cx="57102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400" b="1" smtClean="0">
                <a:solidFill>
                  <a:srgbClr val="000000"/>
                </a:solidFill>
                <a:latin typeface="Arial Unicode MS" pitchFamily="34" charset="-128"/>
                <a:cs typeface="+mn-cs"/>
              </a:rPr>
              <a:t>Frontiers in Design &amp; Simulation Research      Mar. 16, 2006   - </a:t>
            </a:r>
            <a:fld id="{CD0FDBFB-49FC-47E1-96B8-0D5C3AD6ED4B}" type="slidenum">
              <a:rPr lang="en-US" sz="1400" b="1" smtClean="0">
                <a:solidFill>
                  <a:srgbClr val="000000"/>
                </a:solidFill>
                <a:latin typeface="Arial Unicode MS" pitchFamily="34" charset="-128"/>
                <a:cs typeface="+mn-cs"/>
              </a:rPr>
              <a:pPr algn="r">
                <a:spcBef>
                  <a:spcPct val="50000"/>
                </a:spcBef>
              </a:pPr>
              <a:t>‹#›</a:t>
            </a:fld>
            <a:r>
              <a:rPr lang="en-US" sz="1400" b="1" smtClean="0">
                <a:solidFill>
                  <a:srgbClr val="000000"/>
                </a:solidFill>
                <a:latin typeface="Arial Unicode MS" pitchFamily="34" charset="-128"/>
                <a:cs typeface="+mn-cs"/>
              </a:rPr>
              <a:t> -   </a:t>
            </a:r>
          </a:p>
        </p:txBody>
      </p:sp>
      <p:sp>
        <p:nvSpPr>
          <p:cNvPr id="412699" name="Text Box 1051"/>
          <p:cNvSpPr txBox="1">
            <a:spLocks noChangeArrowheads="1"/>
          </p:cNvSpPr>
          <p:nvPr userDrawn="1"/>
        </p:nvSpPr>
        <p:spPr bwMode="auto">
          <a:xfrm>
            <a:off x="627063" y="6230938"/>
            <a:ext cx="40005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smtClean="0">
                <a:solidFill>
                  <a:srgbClr val="000000"/>
                </a:solidFill>
                <a:latin typeface="Arial Unicode MS" pitchFamily="34" charset="-128"/>
                <a:cs typeface="+mn-cs"/>
              </a:rPr>
              <a:t>Modeling System Structure</a:t>
            </a:r>
          </a:p>
        </p:txBody>
      </p:sp>
      <p:sp>
        <p:nvSpPr>
          <p:cNvPr id="412701" name="Rectangle 105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6213"/>
            <a:ext cx="7772400" cy="4433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00163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4" r:id="rId1"/>
    <p:sldLayoutId id="2147483885" r:id="rId2"/>
    <p:sldLayoutId id="2147483886" r:id="rId3"/>
    <p:sldLayoutId id="2147483887" r:id="rId4"/>
    <p:sldLayoutId id="2147483888" r:id="rId5"/>
    <p:sldLayoutId id="2147483889" r:id="rId6"/>
    <p:sldLayoutId id="2147483890" r:id="rId7"/>
    <p:sldLayoutId id="2147483891" r:id="rId8"/>
    <p:sldLayoutId id="2147483892" r:id="rId9"/>
    <p:sldLayoutId id="2147483893" r:id="rId10"/>
    <p:sldLayoutId id="2147483894" r:id="rId11"/>
  </p:sldLayoutIdLst>
  <p:transition spd="med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rgbClr val="990000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rgbClr val="990000"/>
          </a:solidFill>
          <a:latin typeface="Arial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rgbClr val="990000"/>
          </a:solidFill>
          <a:latin typeface="Arial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rgbClr val="990000"/>
          </a:solidFill>
          <a:latin typeface="Arial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rgbClr val="990000"/>
          </a:solidFill>
          <a:latin typeface="Arial" pitchFamily="34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rgbClr val="990000"/>
          </a:solidFill>
          <a:latin typeface="Arial" pitchFamily="34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rgbClr val="990000"/>
          </a:solidFill>
          <a:latin typeface="Arial" pitchFamily="34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rgbClr val="990000"/>
          </a:solidFill>
          <a:latin typeface="Arial" pitchFamily="34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rgbClr val="990000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00CC00"/>
        </a:buClr>
        <a:buChar char="•"/>
        <a:defRPr sz="2800" b="1">
          <a:solidFill>
            <a:srgbClr val="0054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990000"/>
        </a:buClr>
        <a:buChar char="-"/>
        <a:defRPr sz="2400" b="1">
          <a:solidFill>
            <a:srgbClr val="009C00"/>
          </a:solidFill>
          <a:latin typeface="+mn-lt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003300"/>
        </a:buClr>
        <a:buFont typeface="Wingdings" pitchFamily="2" charset="2"/>
        <a:buChar char="§"/>
        <a:defRPr sz="2400" b="1">
          <a:solidFill>
            <a:srgbClr val="00E400"/>
          </a:solidFill>
          <a:latin typeface="+mn-lt"/>
        </a:defRPr>
      </a:lvl3pPr>
      <a:lvl4pPr marL="16002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rgbClr val="A8A400"/>
          </a:solidFill>
          <a:latin typeface="+mn-lt"/>
        </a:defRPr>
      </a:lvl4pPr>
      <a:lvl5pPr marL="20574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990000"/>
        </a:buClr>
        <a:buChar char="-"/>
        <a:defRPr sz="2000">
          <a:solidFill>
            <a:srgbClr val="99CC00"/>
          </a:solidFill>
          <a:latin typeface="+mn-lt"/>
        </a:defRPr>
      </a:lvl5pPr>
      <a:lvl6pPr marL="25146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990000"/>
        </a:buClr>
        <a:buChar char="-"/>
        <a:defRPr sz="2000">
          <a:solidFill>
            <a:srgbClr val="99CC00"/>
          </a:solidFill>
          <a:latin typeface="+mn-lt"/>
        </a:defRPr>
      </a:lvl6pPr>
      <a:lvl7pPr marL="2971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990000"/>
        </a:buClr>
        <a:buChar char="-"/>
        <a:defRPr sz="2000">
          <a:solidFill>
            <a:srgbClr val="99CC00"/>
          </a:solidFill>
          <a:latin typeface="+mn-lt"/>
        </a:defRPr>
      </a:lvl7pPr>
      <a:lvl8pPr marL="3429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990000"/>
        </a:buClr>
        <a:buChar char="-"/>
        <a:defRPr sz="2000">
          <a:solidFill>
            <a:srgbClr val="99CC00"/>
          </a:solidFill>
          <a:latin typeface="+mn-lt"/>
        </a:defRPr>
      </a:lvl8pPr>
      <a:lvl9pPr marL="38862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990000"/>
        </a:buClr>
        <a:buChar char="-"/>
        <a:defRPr sz="2000">
          <a:solidFill>
            <a:srgbClr val="99CC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248400" y="6245225"/>
            <a:ext cx="1371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fld id="{51CB53DD-BC0D-4E9D-A7FE-2923FD965632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  <p:pic>
        <p:nvPicPr>
          <p:cNvPr id="1029" name="Picture 2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6248400"/>
            <a:ext cx="1290638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12" descr="INCOSELogo_transparent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6273800"/>
            <a:ext cx="81915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Date Placeholder 1"/>
          <p:cNvSpPr>
            <a:spLocks noGrp="1"/>
          </p:cNvSpPr>
          <p:nvPr>
            <p:ph type="dt" sz="quarter" idx="2"/>
          </p:nvPr>
        </p:nvSpPr>
        <p:spPr>
          <a:xfrm>
            <a:off x="1524000" y="6229350"/>
            <a:ext cx="1371600" cy="4762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1" hangingPunct="1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ts val="6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ts val="3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ts val="300"/>
              </a:spcBef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dirty="0" smtClean="0">
                <a:solidFill>
                  <a:srgbClr val="000000"/>
                </a:solidFill>
              </a:rPr>
              <a:t>2014-08-20</a:t>
            </a: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3048000" y="6245225"/>
            <a:ext cx="3048000" cy="4762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1" hangingPunct="1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ts val="6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ts val="3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ts val="300"/>
              </a:spcBef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GB" altLang="en-US" dirty="0" smtClean="0">
                <a:solidFill>
                  <a:srgbClr val="000000"/>
                </a:solidFill>
              </a:rPr>
              <a:t>	Version 6</a:t>
            </a:r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0445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6" r:id="rId1"/>
    <p:sldLayoutId id="2147483897" r:id="rId2"/>
    <p:sldLayoutId id="2147483898" r:id="rId3"/>
    <p:sldLayoutId id="2147483899" r:id="rId4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C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C0000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C0000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C0000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C0000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Arial" charset="0"/>
          <a:cs typeface="Arial" charset="0"/>
        </a:defRPr>
      </a:lvl9pPr>
    </p:titleStyle>
    <p:bodyStyle>
      <a:lvl1pPr marL="250825" indent="-250825" algn="l" rtl="0" eaLnBrk="0" fontAlgn="base" hangingPunct="0">
        <a:spcBef>
          <a:spcPts val="6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503238" indent="-250825" algn="l" rtl="0" eaLnBrk="0" fontAlgn="base" hangingPunct="0">
        <a:spcBef>
          <a:spcPts val="6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cs typeface="+mn-cs"/>
        </a:defRPr>
      </a:lvl2pPr>
      <a:lvl3pPr marL="1006475" indent="-250825" algn="l" rtl="0" eaLnBrk="0" fontAlgn="base" hangingPunct="0">
        <a:spcBef>
          <a:spcPts val="6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3pPr>
      <a:lvl4pPr marL="1258888" indent="-250825" algn="l" rtl="0" eaLnBrk="0" fontAlgn="base" hangingPunct="0">
        <a:spcBef>
          <a:spcPts val="3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4pPr>
      <a:lvl5pPr marL="1511300" indent="-250825" algn="l" rtl="0" eaLnBrk="0" fontAlgn="base" hangingPunct="0">
        <a:spcBef>
          <a:spcPts val="3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iki.omg.org/MBSE/doku.php?id=mbse:smswg:overview_of_oslc_at_iw_2016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 smtClean="0"/>
              <a:t>SMSWG Meeting</a:t>
            </a:r>
            <a:br>
              <a:rPr lang="en-US" altLang="en-US" dirty="0" smtClean="0"/>
            </a:br>
            <a:r>
              <a:rPr lang="en-US" altLang="en-US" dirty="0" smtClean="0"/>
              <a:t>03/29/2016</a:t>
            </a:r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762000" y="3886200"/>
            <a:ext cx="7543800" cy="1752600"/>
          </a:xfrm>
        </p:spPr>
        <p:txBody>
          <a:bodyPr/>
          <a:lstStyle/>
          <a:p>
            <a:r>
              <a:rPr lang="en-US" altLang="en-US" dirty="0" smtClean="0"/>
              <a:t>Emerging Standards – Additional Topics</a:t>
            </a:r>
          </a:p>
          <a:p>
            <a:r>
              <a:rPr lang="en-US" altLang="en-US" sz="2400" i="1" dirty="0" smtClean="0"/>
              <a:t>Roger Burkhart</a:t>
            </a:r>
          </a:p>
        </p:txBody>
      </p:sp>
      <p:sp>
        <p:nvSpPr>
          <p:cNvPr id="307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6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ts val="6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ts val="3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ts val="3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2275D696-C989-4EAC-9E27-AD739B75D276}" type="slidenum">
              <a:rPr lang="en-US" altLang="en-US" sz="1200"/>
              <a:pPr eaLnBrk="1" hangingPunct="1"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200"/>
          </a:p>
        </p:txBody>
      </p:sp>
      <p:sp>
        <p:nvSpPr>
          <p:cNvPr id="3077" name="Date Placeholder 4"/>
          <p:cNvSpPr>
            <a:spLocks noGrp="1"/>
          </p:cNvSpPr>
          <p:nvPr>
            <p:ph type="dt" sz="quarter" idx="11"/>
          </p:nvPr>
        </p:nvSpPr>
        <p:spPr bwMode="auto"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ts val="6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ts val="6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ts val="3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ts val="3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/>
              <a:t>2016-03-29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sz="3600" dirty="0" smtClean="0"/>
              <a:t>Additional Topics for Standardization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458200" cy="4525963"/>
          </a:xfrm>
        </p:spPr>
        <p:txBody>
          <a:bodyPr/>
          <a:lstStyle/>
          <a:p>
            <a:pPr>
              <a:spcBef>
                <a:spcPts val="400"/>
              </a:spcBef>
            </a:pPr>
            <a:r>
              <a:rPr lang="en-US" sz="2000" dirty="0" smtClean="0"/>
              <a:t>Define a shared Systems Engineering Context for collaboration</a:t>
            </a:r>
            <a:br>
              <a:rPr lang="en-US" sz="2000" dirty="0" smtClean="0"/>
            </a:br>
            <a:r>
              <a:rPr lang="en-US" sz="2000" dirty="0" smtClean="0"/>
              <a:t>across engineering tools and processes</a:t>
            </a:r>
          </a:p>
          <a:p>
            <a:pPr lvl="1">
              <a:spcBef>
                <a:spcPts val="400"/>
              </a:spcBef>
            </a:pPr>
            <a:r>
              <a:rPr lang="en-US" sz="1800" dirty="0" smtClean="0"/>
              <a:t>Some overlap with </a:t>
            </a:r>
            <a:r>
              <a:rPr lang="en-US" sz="1800" dirty="0" err="1" smtClean="0"/>
              <a:t>MoSSEC</a:t>
            </a:r>
            <a:r>
              <a:rPr lang="en-US" sz="1800" dirty="0" smtClean="0"/>
              <a:t> (“Modeling </a:t>
            </a:r>
            <a:r>
              <a:rPr lang="en-US" sz="1800" dirty="0"/>
              <a:t>and Simulation in a Systems Engineering </a:t>
            </a:r>
            <a:r>
              <a:rPr lang="en-US" sz="1800" dirty="0" smtClean="0"/>
              <a:t>Context”) with a broad range of enabling standards</a:t>
            </a:r>
            <a:endParaRPr lang="en-US" sz="1800" dirty="0"/>
          </a:p>
          <a:p>
            <a:pPr lvl="1">
              <a:spcBef>
                <a:spcPts val="400"/>
              </a:spcBef>
            </a:pPr>
            <a:r>
              <a:rPr lang="en-US" sz="1800" dirty="0" smtClean="0"/>
              <a:t>Requirements, Functions, Interfaces, System Architecture, Traceability</a:t>
            </a:r>
            <a:endParaRPr lang="en-US" sz="1800" dirty="0"/>
          </a:p>
          <a:p>
            <a:pPr lvl="1">
              <a:spcBef>
                <a:spcPts val="400"/>
              </a:spcBef>
            </a:pPr>
            <a:r>
              <a:rPr lang="en-US" sz="1600" dirty="0" smtClean="0"/>
              <a:t>See slides at </a:t>
            </a:r>
            <a:r>
              <a:rPr lang="en-US" sz="1200" dirty="0" smtClean="0">
                <a:hlinkClick r:id="rId2"/>
              </a:rPr>
              <a:t>http</a:t>
            </a:r>
            <a:r>
              <a:rPr lang="en-US" sz="1200" dirty="0">
                <a:hlinkClick r:id="rId2"/>
              </a:rPr>
              <a:t>://</a:t>
            </a:r>
            <a:r>
              <a:rPr lang="en-US" sz="1200" dirty="0" err="1" smtClean="0">
                <a:hlinkClick r:id="rId2"/>
              </a:rPr>
              <a:t>wiki.omg.org</a:t>
            </a:r>
            <a:r>
              <a:rPr lang="en-US" sz="1200" dirty="0" smtClean="0">
                <a:hlinkClick r:id="rId2"/>
              </a:rPr>
              <a:t>/</a:t>
            </a:r>
            <a:r>
              <a:rPr lang="en-US" sz="1200" dirty="0" err="1" smtClean="0">
                <a:hlinkClick r:id="rId2"/>
              </a:rPr>
              <a:t>MBSE</a:t>
            </a:r>
            <a:r>
              <a:rPr lang="en-US" sz="1200" dirty="0" smtClean="0">
                <a:hlinkClick r:id="rId2"/>
              </a:rPr>
              <a:t>/</a:t>
            </a:r>
            <a:r>
              <a:rPr lang="en-US" sz="1200" dirty="0" err="1" smtClean="0">
                <a:hlinkClick r:id="rId2"/>
              </a:rPr>
              <a:t>doku.php?id</a:t>
            </a:r>
            <a:r>
              <a:rPr lang="en-US" sz="1200" dirty="0" smtClean="0">
                <a:hlinkClick r:id="rId2"/>
              </a:rPr>
              <a:t>=</a:t>
            </a:r>
            <a:r>
              <a:rPr lang="en-US" sz="1200" dirty="0" err="1" smtClean="0">
                <a:hlinkClick r:id="rId2"/>
              </a:rPr>
              <a:t>mbse:smswg:overview_of_oslc_at_iw_2016</a:t>
            </a:r>
            <a:endParaRPr lang="en-US" sz="1200" dirty="0" smtClean="0"/>
          </a:p>
          <a:p>
            <a:pPr>
              <a:spcBef>
                <a:spcPts val="400"/>
              </a:spcBef>
            </a:pPr>
            <a:r>
              <a:rPr lang="en-US" sz="2000" dirty="0" smtClean="0"/>
              <a:t>Protocols to share SE context data across tools and processes</a:t>
            </a:r>
          </a:p>
          <a:p>
            <a:pPr lvl="1">
              <a:spcBef>
                <a:spcPts val="400"/>
              </a:spcBef>
            </a:pPr>
            <a:r>
              <a:rPr lang="en-US" sz="1600" dirty="0" smtClean="0"/>
              <a:t>Democratize data sharing for collaboration &amp; integration as we democratize simulation</a:t>
            </a:r>
          </a:p>
          <a:p>
            <a:pPr lvl="1">
              <a:spcBef>
                <a:spcPts val="400"/>
              </a:spcBef>
            </a:pPr>
            <a:r>
              <a:rPr lang="en-US" sz="1600" dirty="0" smtClean="0"/>
              <a:t>Role for Linked Data and/or </a:t>
            </a:r>
            <a:r>
              <a:rPr lang="en-US" sz="1600" dirty="0" err="1" smtClean="0"/>
              <a:t>OSLC</a:t>
            </a:r>
            <a:r>
              <a:rPr lang="en-US" sz="1600" dirty="0" smtClean="0"/>
              <a:t>?</a:t>
            </a:r>
            <a:endParaRPr lang="en-US" sz="1600" dirty="0"/>
          </a:p>
          <a:p>
            <a:pPr>
              <a:spcBef>
                <a:spcPts val="400"/>
              </a:spcBef>
            </a:pPr>
            <a:r>
              <a:rPr lang="en-US" sz="2000" dirty="0" smtClean="0"/>
              <a:t>Standard metadata for simulation &amp; analysis models</a:t>
            </a:r>
          </a:p>
          <a:p>
            <a:pPr lvl="1">
              <a:spcBef>
                <a:spcPts val="400"/>
              </a:spcBef>
            </a:pPr>
            <a:r>
              <a:rPr lang="en-US" sz="1600" dirty="0" smtClean="0"/>
              <a:t>Prepopulate initial definitions for </a:t>
            </a:r>
            <a:r>
              <a:rPr lang="en-US" sz="1600" dirty="0" err="1" smtClean="0"/>
              <a:t>SPDM</a:t>
            </a:r>
            <a:endParaRPr lang="en-US" sz="1600" dirty="0" smtClean="0"/>
          </a:p>
          <a:p>
            <a:pPr lvl="1">
              <a:spcBef>
                <a:spcPts val="400"/>
              </a:spcBef>
            </a:pPr>
            <a:r>
              <a:rPr lang="en-US" sz="1600" dirty="0" smtClean="0"/>
              <a:t>Build on </a:t>
            </a:r>
            <a:r>
              <a:rPr lang="en-US" sz="1600" dirty="0" err="1" smtClean="0"/>
              <a:t>FMI</a:t>
            </a:r>
            <a:r>
              <a:rPr lang="en-US" sz="1600" dirty="0" smtClean="0"/>
              <a:t> and other projects</a:t>
            </a:r>
          </a:p>
          <a:p>
            <a:pPr lvl="1">
              <a:spcBef>
                <a:spcPts val="400"/>
              </a:spcBef>
            </a:pPr>
            <a:r>
              <a:rPr lang="en-US" sz="1600" dirty="0" smtClean="0"/>
              <a:t>Link and define model contributions to a common system model and design process</a:t>
            </a:r>
          </a:p>
          <a:p>
            <a:pPr>
              <a:spcBef>
                <a:spcPts val="400"/>
              </a:spcBef>
            </a:pPr>
            <a:r>
              <a:rPr lang="en-US" sz="2000" dirty="0" err="1" smtClean="0"/>
              <a:t>SysML</a:t>
            </a:r>
            <a:r>
              <a:rPr lang="en-US" sz="2000" dirty="0" smtClean="0"/>
              <a:t> </a:t>
            </a:r>
            <a:r>
              <a:rPr lang="en-US" sz="2000" dirty="0" err="1" smtClean="0"/>
              <a:t>V2</a:t>
            </a:r>
            <a:r>
              <a:rPr lang="en-US" sz="2000" dirty="0" smtClean="0"/>
              <a:t> requirements and development</a:t>
            </a:r>
          </a:p>
          <a:p>
            <a:pPr lvl="1">
              <a:spcBef>
                <a:spcPts val="400"/>
              </a:spcBef>
            </a:pPr>
            <a:r>
              <a:rPr lang="en-US" sz="1600" dirty="0" smtClean="0"/>
              <a:t>To expand from a Systems Modeling Language to Systems Modeling Environment</a:t>
            </a:r>
            <a:endParaRPr lang="en-US" sz="1600" dirty="0"/>
          </a:p>
          <a:p>
            <a:pPr lvl="1">
              <a:spcBef>
                <a:spcPts val="400"/>
              </a:spcBef>
            </a:pP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B451CD-29C7-46CB-8329-7E881515D6B3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55803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B451CD-29C7-46CB-8329-7E881515D6B3}" type="slidenum">
              <a:rPr lang="en-US" altLang="en-US" smtClean="0"/>
              <a:pPr/>
              <a:t>3</a:t>
            </a:fld>
            <a:endParaRPr lang="en-US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1101" y="352335"/>
            <a:ext cx="6896099" cy="5743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461982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Systems Engineering Processes</a:t>
            </a:r>
          </a:p>
        </p:txBody>
      </p:sp>
      <p:sp>
        <p:nvSpPr>
          <p:cNvPr id="782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4205288"/>
          </a:xfrm>
          <a:noFill/>
          <a:ln/>
        </p:spPr>
        <p:txBody>
          <a:bodyPr/>
          <a:lstStyle/>
          <a:p>
            <a:pPr>
              <a:lnSpc>
                <a:spcPct val="80000"/>
              </a:lnSpc>
              <a:spcBef>
                <a:spcPct val="35000"/>
              </a:spcBef>
            </a:pPr>
            <a:r>
              <a:rPr lang="en-US"/>
              <a:t>Requirements capture, allocation, traceability</a:t>
            </a:r>
          </a:p>
          <a:p>
            <a:pPr>
              <a:lnSpc>
                <a:spcPct val="80000"/>
              </a:lnSpc>
            </a:pPr>
            <a:r>
              <a:rPr lang="en-US"/>
              <a:t>Conceptual design synthesis</a:t>
            </a:r>
          </a:p>
          <a:p>
            <a:pPr>
              <a:lnSpc>
                <a:spcPct val="80000"/>
              </a:lnSpc>
            </a:pPr>
            <a:r>
              <a:rPr lang="en-US"/>
              <a:t>Optimization and tradeoff analysis</a:t>
            </a:r>
          </a:p>
          <a:p>
            <a:pPr>
              <a:lnSpc>
                <a:spcPct val="80000"/>
              </a:lnSpc>
            </a:pPr>
            <a:r>
              <a:rPr lang="en-US"/>
              <a:t>Virtual validation and verification</a:t>
            </a:r>
          </a:p>
          <a:p>
            <a:pPr>
              <a:lnSpc>
                <a:spcPct val="80000"/>
              </a:lnSpc>
            </a:pPr>
            <a:r>
              <a:rPr lang="en-US"/>
              <a:t>Integration of specialized disciplines</a:t>
            </a:r>
          </a:p>
          <a:p>
            <a:pPr>
              <a:lnSpc>
                <a:spcPct val="80000"/>
              </a:lnSpc>
            </a:pPr>
            <a:r>
              <a:rPr lang="en-US"/>
              <a:t>Transition to downstream processes</a:t>
            </a:r>
          </a:p>
          <a:p>
            <a:pPr lvl="1">
              <a:lnSpc>
                <a:spcPct val="80000"/>
              </a:lnSpc>
            </a:pPr>
            <a:r>
              <a:rPr lang="en-US"/>
              <a:t>Detailed design definition</a:t>
            </a:r>
          </a:p>
          <a:p>
            <a:pPr lvl="1">
              <a:lnSpc>
                <a:spcPct val="80000"/>
              </a:lnSpc>
            </a:pPr>
            <a:r>
              <a:rPr lang="en-US"/>
              <a:t>Manufacturing &amp; lifetime support</a:t>
            </a:r>
          </a:p>
          <a:p>
            <a:pPr lvl="2">
              <a:lnSpc>
                <a:spcPct val="80000"/>
              </a:lnSpc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45709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386" name="Rectangle 2"/>
          <p:cNvSpPr>
            <a:spLocks noChangeArrowheads="1"/>
          </p:cNvSpPr>
          <p:nvPr/>
        </p:nvSpPr>
        <p:spPr bwMode="auto">
          <a:xfrm>
            <a:off x="7162800" y="4114800"/>
            <a:ext cx="1447800" cy="1219200"/>
          </a:xfrm>
          <a:prstGeom prst="rect">
            <a:avLst/>
          </a:prstGeom>
          <a:solidFill>
            <a:srgbClr val="D7FFA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000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784387" name="Rectangle 3"/>
          <p:cNvSpPr>
            <a:spLocks noChangeArrowheads="1"/>
          </p:cNvSpPr>
          <p:nvPr/>
        </p:nvSpPr>
        <p:spPr bwMode="auto">
          <a:xfrm>
            <a:off x="4038600" y="4114800"/>
            <a:ext cx="2438400" cy="1219200"/>
          </a:xfrm>
          <a:prstGeom prst="rect">
            <a:avLst/>
          </a:prstGeom>
          <a:solidFill>
            <a:srgbClr val="C9E4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000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784388" name="Rectangle 4"/>
          <p:cNvSpPr>
            <a:spLocks noChangeArrowheads="1"/>
          </p:cNvSpPr>
          <p:nvPr/>
        </p:nvSpPr>
        <p:spPr bwMode="auto">
          <a:xfrm>
            <a:off x="609600" y="4114800"/>
            <a:ext cx="2438400" cy="1219200"/>
          </a:xfrm>
          <a:prstGeom prst="rect">
            <a:avLst/>
          </a:prstGeom>
          <a:solidFill>
            <a:srgbClr val="FFC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000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784389" name="Rectangle 5"/>
          <p:cNvSpPr>
            <a:spLocks noChangeArrowheads="1"/>
          </p:cNvSpPr>
          <p:nvPr/>
        </p:nvSpPr>
        <p:spPr bwMode="auto">
          <a:xfrm>
            <a:off x="2133600" y="1219200"/>
            <a:ext cx="4724400" cy="2286000"/>
          </a:xfrm>
          <a:prstGeom prst="rect">
            <a:avLst/>
          </a:prstGeom>
          <a:solidFill>
            <a:srgbClr val="E2E2E2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000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784390" name="Rectangle 6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/>
              <a:t>Systems Engineering Lifecycle</a:t>
            </a:r>
          </a:p>
        </p:txBody>
      </p:sp>
      <p:sp>
        <p:nvSpPr>
          <p:cNvPr id="784391" name="Text Box 7"/>
          <p:cNvSpPr txBox="1">
            <a:spLocks noChangeArrowheads="1"/>
          </p:cNvSpPr>
          <p:nvPr/>
        </p:nvSpPr>
        <p:spPr bwMode="auto">
          <a:xfrm>
            <a:off x="685800" y="41910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smtClean="0">
                <a:solidFill>
                  <a:srgbClr val="000000"/>
                </a:solidFill>
                <a:cs typeface="+mn-cs"/>
              </a:rPr>
              <a:t>Function</a:t>
            </a:r>
          </a:p>
        </p:txBody>
      </p:sp>
      <p:sp>
        <p:nvSpPr>
          <p:cNvPr id="784392" name="Text Box 8"/>
          <p:cNvSpPr txBox="1">
            <a:spLocks noChangeArrowheads="1"/>
          </p:cNvSpPr>
          <p:nvPr/>
        </p:nvSpPr>
        <p:spPr bwMode="auto">
          <a:xfrm>
            <a:off x="1066800" y="4724400"/>
            <a:ext cx="1600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smtClean="0">
                <a:solidFill>
                  <a:srgbClr val="000000"/>
                </a:solidFill>
                <a:cs typeface="+mn-cs"/>
              </a:rPr>
              <a:t>Subfunction</a:t>
            </a:r>
          </a:p>
        </p:txBody>
      </p:sp>
      <p:sp>
        <p:nvSpPr>
          <p:cNvPr id="784393" name="Text Box 9"/>
          <p:cNvSpPr txBox="1">
            <a:spLocks noChangeArrowheads="1"/>
          </p:cNvSpPr>
          <p:nvPr/>
        </p:nvSpPr>
        <p:spPr bwMode="auto">
          <a:xfrm>
            <a:off x="4114800" y="4191000"/>
            <a:ext cx="2133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smtClean="0">
                <a:solidFill>
                  <a:srgbClr val="000000"/>
                </a:solidFill>
                <a:cs typeface="+mn-cs"/>
              </a:rPr>
              <a:t>Design element</a:t>
            </a:r>
          </a:p>
        </p:txBody>
      </p:sp>
      <p:sp>
        <p:nvSpPr>
          <p:cNvPr id="784394" name="Text Box 10"/>
          <p:cNvSpPr txBox="1">
            <a:spLocks noChangeArrowheads="1"/>
          </p:cNvSpPr>
          <p:nvPr/>
        </p:nvSpPr>
        <p:spPr bwMode="auto">
          <a:xfrm>
            <a:off x="4648200" y="4724400"/>
            <a:ext cx="2133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smtClean="0">
                <a:solidFill>
                  <a:srgbClr val="000000"/>
                </a:solidFill>
                <a:cs typeface="+mn-cs"/>
              </a:rPr>
              <a:t>Subelement</a:t>
            </a:r>
          </a:p>
        </p:txBody>
      </p:sp>
      <p:grpSp>
        <p:nvGrpSpPr>
          <p:cNvPr id="784395" name="Group 11"/>
          <p:cNvGrpSpPr>
            <a:grpSpLocks/>
          </p:cNvGrpSpPr>
          <p:nvPr/>
        </p:nvGrpSpPr>
        <p:grpSpPr bwMode="auto">
          <a:xfrm>
            <a:off x="2362200" y="2514600"/>
            <a:ext cx="1828800" cy="835025"/>
            <a:chOff x="768" y="1536"/>
            <a:chExt cx="1152" cy="576"/>
          </a:xfrm>
        </p:grpSpPr>
        <p:sp>
          <p:nvSpPr>
            <p:cNvPr id="784396" name="Text Box 12"/>
            <p:cNvSpPr txBox="1">
              <a:spLocks noChangeArrowheads="1"/>
            </p:cNvSpPr>
            <p:nvPr/>
          </p:nvSpPr>
          <p:spPr bwMode="auto">
            <a:xfrm>
              <a:off x="816" y="1584"/>
              <a:ext cx="1104" cy="4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smtClean="0">
                  <a:solidFill>
                    <a:srgbClr val="000000"/>
                  </a:solidFill>
                  <a:cs typeface="+mn-cs"/>
                </a:rPr>
                <a:t>Functional</a:t>
              </a:r>
              <a:br>
                <a:rPr lang="en-US" sz="2000" smtClean="0">
                  <a:solidFill>
                    <a:srgbClr val="000000"/>
                  </a:solidFill>
                  <a:cs typeface="+mn-cs"/>
                </a:rPr>
              </a:br>
              <a:r>
                <a:rPr lang="en-US" sz="2000" smtClean="0">
                  <a:solidFill>
                    <a:srgbClr val="000000"/>
                  </a:solidFill>
                  <a:cs typeface="+mn-cs"/>
                </a:rPr>
                <a:t>Requirement</a:t>
              </a:r>
            </a:p>
          </p:txBody>
        </p:sp>
        <p:sp>
          <p:nvSpPr>
            <p:cNvPr id="784397" name="Rectangle 13"/>
            <p:cNvSpPr>
              <a:spLocks noChangeArrowheads="1"/>
            </p:cNvSpPr>
            <p:nvPr/>
          </p:nvSpPr>
          <p:spPr bwMode="auto">
            <a:xfrm>
              <a:off x="768" y="1536"/>
              <a:ext cx="1104" cy="57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000" smtClean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</p:grpSp>
      <p:grpSp>
        <p:nvGrpSpPr>
          <p:cNvPr id="784398" name="Group 14"/>
          <p:cNvGrpSpPr>
            <a:grpSpLocks/>
          </p:cNvGrpSpPr>
          <p:nvPr/>
        </p:nvGrpSpPr>
        <p:grpSpPr bwMode="auto">
          <a:xfrm>
            <a:off x="4343400" y="2514600"/>
            <a:ext cx="1828800" cy="838200"/>
            <a:chOff x="2016" y="1536"/>
            <a:chExt cx="1152" cy="576"/>
          </a:xfrm>
        </p:grpSpPr>
        <p:sp>
          <p:nvSpPr>
            <p:cNvPr id="784399" name="Text Box 15"/>
            <p:cNvSpPr txBox="1">
              <a:spLocks noChangeArrowheads="1"/>
            </p:cNvSpPr>
            <p:nvPr/>
          </p:nvSpPr>
          <p:spPr bwMode="auto">
            <a:xfrm>
              <a:off x="2064" y="1584"/>
              <a:ext cx="1104" cy="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smtClean="0">
                  <a:solidFill>
                    <a:srgbClr val="000000"/>
                  </a:solidFill>
                  <a:cs typeface="+mn-cs"/>
                </a:rPr>
                <a:t>Nonfunctional</a:t>
              </a:r>
              <a:br>
                <a:rPr lang="en-US" sz="2000" smtClean="0">
                  <a:solidFill>
                    <a:srgbClr val="000000"/>
                  </a:solidFill>
                  <a:cs typeface="+mn-cs"/>
                </a:rPr>
              </a:br>
              <a:r>
                <a:rPr lang="en-US" sz="2000" smtClean="0">
                  <a:solidFill>
                    <a:srgbClr val="000000"/>
                  </a:solidFill>
                  <a:cs typeface="+mn-cs"/>
                </a:rPr>
                <a:t>Requirement</a:t>
              </a:r>
            </a:p>
          </p:txBody>
        </p:sp>
        <p:sp>
          <p:nvSpPr>
            <p:cNvPr id="784400" name="Rectangle 16"/>
            <p:cNvSpPr>
              <a:spLocks noChangeArrowheads="1"/>
            </p:cNvSpPr>
            <p:nvPr/>
          </p:nvSpPr>
          <p:spPr bwMode="auto">
            <a:xfrm>
              <a:off x="2016" y="1536"/>
              <a:ext cx="1152" cy="57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000" smtClean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</p:grpSp>
      <p:sp>
        <p:nvSpPr>
          <p:cNvPr id="784401" name="Rectangle 17"/>
          <p:cNvSpPr>
            <a:spLocks noChangeArrowheads="1"/>
          </p:cNvSpPr>
          <p:nvPr/>
        </p:nvSpPr>
        <p:spPr bwMode="auto">
          <a:xfrm>
            <a:off x="990600" y="4648200"/>
            <a:ext cx="1752600" cy="54133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000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784402" name="Rectangle 18"/>
          <p:cNvSpPr>
            <a:spLocks noChangeArrowheads="1"/>
          </p:cNvSpPr>
          <p:nvPr/>
        </p:nvSpPr>
        <p:spPr bwMode="auto">
          <a:xfrm>
            <a:off x="4419600" y="4648200"/>
            <a:ext cx="1752600" cy="54133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000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grpSp>
        <p:nvGrpSpPr>
          <p:cNvPr id="784403" name="Group 19"/>
          <p:cNvGrpSpPr>
            <a:grpSpLocks/>
          </p:cNvGrpSpPr>
          <p:nvPr/>
        </p:nvGrpSpPr>
        <p:grpSpPr bwMode="auto">
          <a:xfrm>
            <a:off x="3352800" y="1371600"/>
            <a:ext cx="2057400" cy="838200"/>
            <a:chOff x="1488" y="864"/>
            <a:chExt cx="1296" cy="528"/>
          </a:xfrm>
        </p:grpSpPr>
        <p:sp>
          <p:nvSpPr>
            <p:cNvPr id="784404" name="Text Box 20"/>
            <p:cNvSpPr txBox="1">
              <a:spLocks noChangeArrowheads="1"/>
            </p:cNvSpPr>
            <p:nvPr/>
          </p:nvSpPr>
          <p:spPr bwMode="auto">
            <a:xfrm>
              <a:off x="1536" y="912"/>
              <a:ext cx="124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smtClean="0">
                  <a:solidFill>
                    <a:srgbClr val="000000"/>
                  </a:solidFill>
                  <a:cs typeface="+mn-cs"/>
                </a:rPr>
                <a:t>Requirement</a:t>
              </a:r>
            </a:p>
          </p:txBody>
        </p:sp>
        <p:sp>
          <p:nvSpPr>
            <p:cNvPr id="784405" name="Rectangle 21"/>
            <p:cNvSpPr>
              <a:spLocks noChangeArrowheads="1"/>
            </p:cNvSpPr>
            <p:nvPr/>
          </p:nvSpPr>
          <p:spPr bwMode="auto">
            <a:xfrm>
              <a:off x="1488" y="864"/>
              <a:ext cx="1152" cy="384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000" smtClean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784406" name="AutoShape 22"/>
            <p:cNvSpPr>
              <a:spLocks noChangeArrowheads="1"/>
            </p:cNvSpPr>
            <p:nvPr/>
          </p:nvSpPr>
          <p:spPr bwMode="auto">
            <a:xfrm>
              <a:off x="1968" y="1248"/>
              <a:ext cx="192" cy="144"/>
            </a:xfrm>
            <a:prstGeom prst="triangle">
              <a:avLst>
                <a:gd name="adj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000" smtClean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</p:grpSp>
      <p:sp>
        <p:nvSpPr>
          <p:cNvPr id="784407" name="Line 23"/>
          <p:cNvSpPr>
            <a:spLocks noChangeShapeType="1"/>
          </p:cNvSpPr>
          <p:nvPr/>
        </p:nvSpPr>
        <p:spPr bwMode="auto">
          <a:xfrm>
            <a:off x="3200400" y="2362200"/>
            <a:ext cx="2133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n-US" sz="2000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784408" name="Line 24"/>
          <p:cNvSpPr>
            <a:spLocks noChangeShapeType="1"/>
          </p:cNvSpPr>
          <p:nvPr/>
        </p:nvSpPr>
        <p:spPr bwMode="auto">
          <a:xfrm>
            <a:off x="3200400" y="23622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n-US" sz="2000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784409" name="Line 25"/>
          <p:cNvSpPr>
            <a:spLocks noChangeShapeType="1"/>
          </p:cNvSpPr>
          <p:nvPr/>
        </p:nvSpPr>
        <p:spPr bwMode="auto">
          <a:xfrm>
            <a:off x="5334000" y="23622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n-US" sz="2000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784410" name="Line 26"/>
          <p:cNvSpPr>
            <a:spLocks noChangeShapeType="1"/>
          </p:cNvSpPr>
          <p:nvPr/>
        </p:nvSpPr>
        <p:spPr bwMode="auto">
          <a:xfrm>
            <a:off x="4267200" y="22098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n-US" sz="2000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grpSp>
        <p:nvGrpSpPr>
          <p:cNvPr id="784411" name="Group 27"/>
          <p:cNvGrpSpPr>
            <a:grpSpLocks/>
          </p:cNvGrpSpPr>
          <p:nvPr/>
        </p:nvGrpSpPr>
        <p:grpSpPr bwMode="auto">
          <a:xfrm>
            <a:off x="5486400" y="1447800"/>
            <a:ext cx="457200" cy="609600"/>
            <a:chOff x="4176" y="1008"/>
            <a:chExt cx="288" cy="720"/>
          </a:xfrm>
        </p:grpSpPr>
        <p:sp>
          <p:nvSpPr>
            <p:cNvPr id="784412" name="Line 28"/>
            <p:cNvSpPr>
              <a:spLocks noChangeShapeType="1"/>
            </p:cNvSpPr>
            <p:nvPr/>
          </p:nvSpPr>
          <p:spPr bwMode="auto">
            <a:xfrm>
              <a:off x="4176" y="1728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n-US" sz="2000" smtClean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784413" name="Line 29"/>
            <p:cNvSpPr>
              <a:spLocks noChangeShapeType="1"/>
            </p:cNvSpPr>
            <p:nvPr/>
          </p:nvSpPr>
          <p:spPr bwMode="auto">
            <a:xfrm flipV="1">
              <a:off x="4464" y="1008"/>
              <a:ext cx="0" cy="72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n-US" sz="2000" smtClean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784414" name="Line 30"/>
            <p:cNvSpPr>
              <a:spLocks noChangeShapeType="1"/>
            </p:cNvSpPr>
            <p:nvPr/>
          </p:nvSpPr>
          <p:spPr bwMode="auto">
            <a:xfrm flipH="1">
              <a:off x="4176" y="1008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n-US" sz="2000" smtClean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</p:grpSp>
      <p:sp>
        <p:nvSpPr>
          <p:cNvPr id="784415" name="Text Box 31"/>
          <p:cNvSpPr txBox="1">
            <a:spLocks noChangeArrowheads="1"/>
          </p:cNvSpPr>
          <p:nvPr/>
        </p:nvSpPr>
        <p:spPr bwMode="auto">
          <a:xfrm>
            <a:off x="5943600" y="1524000"/>
            <a:ext cx="990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mtClean="0">
                <a:solidFill>
                  <a:srgbClr val="000000"/>
                </a:solidFill>
                <a:cs typeface="+mn-cs"/>
              </a:rPr>
              <a:t>derive</a:t>
            </a:r>
          </a:p>
        </p:txBody>
      </p:sp>
      <p:sp>
        <p:nvSpPr>
          <p:cNvPr id="784416" name="Line 32"/>
          <p:cNvSpPr>
            <a:spLocks noChangeShapeType="1"/>
          </p:cNvSpPr>
          <p:nvPr/>
        </p:nvSpPr>
        <p:spPr bwMode="auto">
          <a:xfrm>
            <a:off x="3124200" y="4724400"/>
            <a:ext cx="8382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arrow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n-US" sz="2000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784417" name="Text Box 33"/>
          <p:cNvSpPr txBox="1">
            <a:spLocks noChangeArrowheads="1"/>
          </p:cNvSpPr>
          <p:nvPr/>
        </p:nvSpPr>
        <p:spPr bwMode="auto">
          <a:xfrm>
            <a:off x="3048000" y="4724400"/>
            <a:ext cx="990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mtClean="0">
                <a:solidFill>
                  <a:srgbClr val="000000"/>
                </a:solidFill>
                <a:cs typeface="+mn-cs"/>
              </a:rPr>
              <a:t>allocate</a:t>
            </a:r>
          </a:p>
        </p:txBody>
      </p:sp>
      <p:sp>
        <p:nvSpPr>
          <p:cNvPr id="784418" name="Text Box 34"/>
          <p:cNvSpPr txBox="1">
            <a:spLocks noChangeArrowheads="1"/>
          </p:cNvSpPr>
          <p:nvPr/>
        </p:nvSpPr>
        <p:spPr bwMode="auto">
          <a:xfrm>
            <a:off x="7086600" y="4343400"/>
            <a:ext cx="1600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smtClean="0">
                <a:solidFill>
                  <a:srgbClr val="000000"/>
                </a:solidFill>
                <a:cs typeface="+mn-cs"/>
              </a:rPr>
              <a:t>Test &amp;</a:t>
            </a:r>
            <a:br>
              <a:rPr lang="en-US" sz="2000" smtClean="0">
                <a:solidFill>
                  <a:srgbClr val="000000"/>
                </a:solidFill>
                <a:cs typeface="+mn-cs"/>
              </a:rPr>
            </a:br>
            <a:r>
              <a:rPr lang="en-US" sz="2000" smtClean="0">
                <a:solidFill>
                  <a:srgbClr val="000000"/>
                </a:solidFill>
                <a:cs typeface="+mn-cs"/>
              </a:rPr>
              <a:t>Verification</a:t>
            </a:r>
          </a:p>
        </p:txBody>
      </p:sp>
      <p:sp>
        <p:nvSpPr>
          <p:cNvPr id="784419" name="Line 35"/>
          <p:cNvSpPr>
            <a:spLocks noChangeShapeType="1"/>
          </p:cNvSpPr>
          <p:nvPr/>
        </p:nvSpPr>
        <p:spPr bwMode="auto">
          <a:xfrm flipV="1">
            <a:off x="1905000" y="3657600"/>
            <a:ext cx="685800" cy="3810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n-US" sz="2000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784420" name="Line 36"/>
          <p:cNvSpPr>
            <a:spLocks noChangeShapeType="1"/>
          </p:cNvSpPr>
          <p:nvPr/>
        </p:nvSpPr>
        <p:spPr bwMode="auto">
          <a:xfrm flipH="1" flipV="1">
            <a:off x="4953000" y="3581400"/>
            <a:ext cx="152400" cy="4572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n-US" sz="2000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784421" name="Text Box 37"/>
          <p:cNvSpPr txBox="1">
            <a:spLocks noChangeArrowheads="1"/>
          </p:cNvSpPr>
          <p:nvPr/>
        </p:nvSpPr>
        <p:spPr bwMode="auto">
          <a:xfrm>
            <a:off x="2362200" y="3733800"/>
            <a:ext cx="990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mtClean="0">
                <a:solidFill>
                  <a:srgbClr val="000000"/>
                </a:solidFill>
                <a:cs typeface="+mn-cs"/>
              </a:rPr>
              <a:t>satisfy</a:t>
            </a:r>
          </a:p>
        </p:txBody>
      </p:sp>
      <p:sp>
        <p:nvSpPr>
          <p:cNvPr id="784422" name="Text Box 38"/>
          <p:cNvSpPr txBox="1">
            <a:spLocks noChangeArrowheads="1"/>
          </p:cNvSpPr>
          <p:nvPr/>
        </p:nvSpPr>
        <p:spPr bwMode="auto">
          <a:xfrm>
            <a:off x="5105400" y="3657600"/>
            <a:ext cx="990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mtClean="0">
                <a:solidFill>
                  <a:srgbClr val="000000"/>
                </a:solidFill>
                <a:cs typeface="+mn-cs"/>
              </a:rPr>
              <a:t>satisfy</a:t>
            </a:r>
          </a:p>
        </p:txBody>
      </p:sp>
      <p:sp>
        <p:nvSpPr>
          <p:cNvPr id="784423" name="Line 39"/>
          <p:cNvSpPr>
            <a:spLocks noChangeShapeType="1"/>
          </p:cNvSpPr>
          <p:nvPr/>
        </p:nvSpPr>
        <p:spPr bwMode="auto">
          <a:xfrm flipH="1" flipV="1">
            <a:off x="6477000" y="3581400"/>
            <a:ext cx="609600" cy="6096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n-US" sz="2000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784424" name="Text Box 40"/>
          <p:cNvSpPr txBox="1">
            <a:spLocks noChangeArrowheads="1"/>
          </p:cNvSpPr>
          <p:nvPr/>
        </p:nvSpPr>
        <p:spPr bwMode="auto">
          <a:xfrm>
            <a:off x="6781800" y="3657600"/>
            <a:ext cx="990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mtClean="0">
                <a:solidFill>
                  <a:srgbClr val="000000"/>
                </a:solidFill>
                <a:cs typeface="+mn-cs"/>
              </a:rPr>
              <a:t>verify</a:t>
            </a:r>
          </a:p>
        </p:txBody>
      </p:sp>
      <p:sp>
        <p:nvSpPr>
          <p:cNvPr id="784425" name="Text Box 41"/>
          <p:cNvSpPr txBox="1">
            <a:spLocks noChangeArrowheads="1"/>
          </p:cNvSpPr>
          <p:nvPr/>
        </p:nvSpPr>
        <p:spPr bwMode="auto">
          <a:xfrm>
            <a:off x="1905000" y="5562600"/>
            <a:ext cx="5486400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smtClean="0">
                <a:solidFill>
                  <a:srgbClr val="000000"/>
                </a:solidFill>
                <a:cs typeface="+mn-cs"/>
              </a:rPr>
              <a:t>Communication, Coordination, Change Control</a:t>
            </a:r>
          </a:p>
        </p:txBody>
      </p:sp>
      <p:sp>
        <p:nvSpPr>
          <p:cNvPr id="784426" name="Line 42"/>
          <p:cNvSpPr>
            <a:spLocks noChangeShapeType="1"/>
          </p:cNvSpPr>
          <p:nvPr/>
        </p:nvSpPr>
        <p:spPr bwMode="auto">
          <a:xfrm flipH="1">
            <a:off x="609600" y="5761038"/>
            <a:ext cx="1219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n-US" sz="2000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784427" name="Line 43"/>
          <p:cNvSpPr>
            <a:spLocks noChangeShapeType="1"/>
          </p:cNvSpPr>
          <p:nvPr/>
        </p:nvSpPr>
        <p:spPr bwMode="auto">
          <a:xfrm flipH="1">
            <a:off x="7391400" y="5761038"/>
            <a:ext cx="1219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n-US" sz="2000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784428" name="Line 44"/>
          <p:cNvSpPr>
            <a:spLocks noChangeShapeType="1"/>
          </p:cNvSpPr>
          <p:nvPr/>
        </p:nvSpPr>
        <p:spPr bwMode="auto">
          <a:xfrm flipH="1">
            <a:off x="6553200" y="4267200"/>
            <a:ext cx="533400" cy="1524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n-US" sz="2000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577104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 smtClean="0"/>
              <a:t>SysML</a:t>
            </a:r>
            <a:r>
              <a:rPr lang="en-US" sz="3600" dirty="0" smtClean="0"/>
              <a:t> </a:t>
            </a:r>
            <a:r>
              <a:rPr lang="en-US" sz="3600" dirty="0" err="1" smtClean="0"/>
              <a:t>V2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458200" cy="4525963"/>
          </a:xfrm>
        </p:spPr>
        <p:txBody>
          <a:bodyPr/>
          <a:lstStyle/>
          <a:p>
            <a:r>
              <a:rPr lang="en-US" sz="2000" dirty="0" smtClean="0"/>
              <a:t>Work in progress to define requirements for its future standardization.</a:t>
            </a:r>
            <a:br>
              <a:rPr lang="en-US" sz="2000" dirty="0" smtClean="0"/>
            </a:br>
            <a:r>
              <a:rPr lang="en-US" sz="2000" dirty="0" smtClean="0"/>
              <a:t>(see System </a:t>
            </a:r>
            <a:r>
              <a:rPr lang="en-US" sz="2000" dirty="0"/>
              <a:t>Modeling Assessment and Roadmap Working Group at </a:t>
            </a:r>
            <a:r>
              <a:rPr lang="en-US" sz="1200" dirty="0"/>
              <a:t>http://</a:t>
            </a:r>
            <a:r>
              <a:rPr lang="en-US" sz="1200" dirty="0" err="1" smtClean="0"/>
              <a:t>wiki.omg.org</a:t>
            </a:r>
            <a:r>
              <a:rPr lang="en-US" sz="1200" dirty="0" smtClean="0"/>
              <a:t>/</a:t>
            </a:r>
            <a:r>
              <a:rPr lang="en-US" sz="1200" dirty="0" err="1" smtClean="0"/>
              <a:t>OMGSysML</a:t>
            </a:r>
            <a:r>
              <a:rPr lang="en-US" sz="1200" dirty="0" smtClean="0"/>
              <a:t>/</a:t>
            </a:r>
            <a:r>
              <a:rPr lang="en-US" sz="1200" dirty="0" err="1" smtClean="0"/>
              <a:t>doku.php?id</a:t>
            </a:r>
            <a:r>
              <a:rPr lang="en-US" sz="1200" dirty="0" smtClean="0"/>
              <a:t>=</a:t>
            </a:r>
            <a:r>
              <a:rPr lang="en-US" sz="1200" dirty="0" err="1" smtClean="0"/>
              <a:t>sysml-roadmap:sysml_assessment_and_roadmap_working_group</a:t>
            </a:r>
            <a:r>
              <a:rPr lang="en-US" sz="1200" dirty="0" smtClean="0"/>
              <a:t>)</a:t>
            </a:r>
            <a:endParaRPr lang="en-US" sz="900" dirty="0" smtClean="0"/>
          </a:p>
          <a:p>
            <a:pPr>
              <a:spcBef>
                <a:spcPts val="1200"/>
              </a:spcBef>
            </a:pPr>
            <a:r>
              <a:rPr lang="en-US" sz="2000" dirty="0"/>
              <a:t>Article in </a:t>
            </a:r>
            <a:r>
              <a:rPr lang="en-US" sz="2000" dirty="0" err="1"/>
              <a:t>INCOSE</a:t>
            </a:r>
            <a:r>
              <a:rPr lang="en-US" sz="2000" dirty="0"/>
              <a:t> Insight </a:t>
            </a:r>
            <a:r>
              <a:rPr lang="en-US" sz="2000" dirty="0" smtClean="0"/>
              <a:t>August 2015 issue </a:t>
            </a:r>
            <a:r>
              <a:rPr lang="en-US" sz="2000" dirty="0"/>
              <a:t>on </a:t>
            </a:r>
            <a:r>
              <a:rPr lang="en-US" sz="2000" dirty="0" err="1" smtClean="0"/>
              <a:t>MBSE</a:t>
            </a:r>
            <a:r>
              <a:rPr lang="en-US" sz="2000" dirty="0"/>
              <a:t>,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“</a:t>
            </a:r>
            <a:r>
              <a:rPr lang="en-US" sz="2000" dirty="0"/>
              <a:t>Evolving </a:t>
            </a:r>
            <a:r>
              <a:rPr lang="en-US" sz="2000" dirty="0" err="1"/>
              <a:t>SysML</a:t>
            </a:r>
            <a:r>
              <a:rPr lang="en-US" sz="2000" dirty="0"/>
              <a:t> and the System Modeling Environment to Support </a:t>
            </a:r>
            <a:r>
              <a:rPr lang="en-US" sz="2000" dirty="0" err="1" smtClean="0"/>
              <a:t>MBSE</a:t>
            </a:r>
            <a:r>
              <a:rPr lang="en-US" sz="2000" dirty="0" smtClean="0"/>
              <a:t>” by Sandy Friedenthal and Roger Burkhart</a:t>
            </a:r>
          </a:p>
          <a:p>
            <a:pPr lvl="1"/>
            <a:r>
              <a:rPr lang="en-US" sz="1800" dirty="0" err="1">
                <a:solidFill>
                  <a:srgbClr val="000000"/>
                </a:solidFill>
              </a:rPr>
              <a:t>INCOSE</a:t>
            </a:r>
            <a:r>
              <a:rPr lang="en-US" sz="1800" dirty="0">
                <a:solidFill>
                  <a:srgbClr val="000000"/>
                </a:solidFill>
              </a:rPr>
              <a:t> member access at</a:t>
            </a:r>
            <a:r>
              <a:rPr lang="en-US" sz="2000" dirty="0">
                <a:solidFill>
                  <a:srgbClr val="000000"/>
                </a:solidFill>
              </a:rPr>
              <a:t/>
            </a:r>
            <a:br>
              <a:rPr lang="en-US" sz="20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http://</a:t>
            </a:r>
            <a:r>
              <a:rPr lang="en-US" sz="1200" dirty="0" err="1">
                <a:solidFill>
                  <a:srgbClr val="000000"/>
                </a:solidFill>
              </a:rPr>
              <a:t>onlinelibrary.wiley.com</a:t>
            </a:r>
            <a:r>
              <a:rPr lang="en-US" sz="1200" dirty="0">
                <a:solidFill>
                  <a:srgbClr val="000000"/>
                </a:solidFill>
              </a:rPr>
              <a:t>/</a:t>
            </a:r>
            <a:r>
              <a:rPr lang="en-US" sz="1200" dirty="0" err="1">
                <a:solidFill>
                  <a:srgbClr val="000000"/>
                </a:solidFill>
              </a:rPr>
              <a:t>doi</a:t>
            </a:r>
            <a:r>
              <a:rPr lang="en-US" sz="1200" dirty="0">
                <a:solidFill>
                  <a:srgbClr val="000000"/>
                </a:solidFill>
              </a:rPr>
              <a:t>/10.1002/</a:t>
            </a:r>
            <a:r>
              <a:rPr lang="en-US" sz="1200" dirty="0" err="1">
                <a:solidFill>
                  <a:srgbClr val="000000"/>
                </a:solidFill>
              </a:rPr>
              <a:t>inst.2015.18.issue</a:t>
            </a:r>
            <a:r>
              <a:rPr lang="en-US" sz="1200" dirty="0">
                <a:solidFill>
                  <a:srgbClr val="000000"/>
                </a:solidFill>
              </a:rPr>
              <a:t>-2/</a:t>
            </a:r>
            <a:r>
              <a:rPr lang="en-US" sz="1200" dirty="0" err="1">
                <a:solidFill>
                  <a:srgbClr val="000000"/>
                </a:solidFill>
              </a:rPr>
              <a:t>issuetoc</a:t>
            </a:r>
            <a:endParaRPr lang="en-US" sz="1050" dirty="0">
              <a:solidFill>
                <a:srgbClr val="000000"/>
              </a:solidFill>
            </a:endParaRPr>
          </a:p>
          <a:p>
            <a:pPr lvl="1"/>
            <a:r>
              <a:rPr lang="en-US" sz="1600" dirty="0" smtClean="0"/>
              <a:t>March 2015 draft posted at</a:t>
            </a:r>
            <a:br>
              <a:rPr lang="en-US" sz="1600" dirty="0" smtClean="0"/>
            </a:br>
            <a:r>
              <a:rPr lang="en-US" sz="1200" dirty="0" smtClean="0"/>
              <a:t>http://</a:t>
            </a:r>
            <a:r>
              <a:rPr lang="en-US" sz="1200" dirty="0" err="1" smtClean="0"/>
              <a:t>wiki.omg.org</a:t>
            </a:r>
            <a:r>
              <a:rPr lang="en-US" sz="1200" dirty="0" smtClean="0"/>
              <a:t>/</a:t>
            </a:r>
            <a:r>
              <a:rPr lang="en-US" sz="1200" dirty="0" err="1" smtClean="0"/>
              <a:t>OMGSysML</a:t>
            </a:r>
            <a:r>
              <a:rPr lang="en-US" sz="1200" dirty="0" smtClean="0"/>
              <a:t>/lib/exe/</a:t>
            </a:r>
            <a:r>
              <a:rPr lang="en-US" sz="1200" dirty="0" err="1" smtClean="0"/>
              <a:t>fetch.php?id</a:t>
            </a:r>
            <a:r>
              <a:rPr lang="en-US" sz="1200" dirty="0" smtClean="0"/>
              <a:t>=sysml-roadmap%3Asysml_assessment_and_roadmap_working_group&amp;cache=</a:t>
            </a:r>
            <a:r>
              <a:rPr lang="en-US" sz="1200" dirty="0" err="1" smtClean="0"/>
              <a:t>cache&amp;media</a:t>
            </a:r>
            <a:r>
              <a:rPr lang="en-US" sz="1200" dirty="0" smtClean="0"/>
              <a:t>=sysml-roadmap:incose_themed_insight_article-evolving_sysml_and_the_system_modeling_environment_to_support_mbse-draft-2015-02-01-with_redl_jf-sf-rb-wo_comments.pdf</a:t>
            </a:r>
          </a:p>
          <a:p>
            <a:r>
              <a:rPr lang="en-US" sz="2000" dirty="0" smtClean="0"/>
              <a:t>Integration with Engineering Analysis is a core goal</a:t>
            </a:r>
          </a:p>
          <a:p>
            <a:pPr lvl="1"/>
            <a:r>
              <a:rPr lang="en-US" sz="1600" dirty="0" smtClean="0"/>
              <a:t>Support a full range of engineering data types</a:t>
            </a:r>
          </a:p>
          <a:p>
            <a:pPr lvl="1"/>
            <a:r>
              <a:rPr lang="en-US" sz="1600" dirty="0" smtClean="0"/>
              <a:t>APIs and interoperability from system model to/from engineering analysis</a:t>
            </a:r>
            <a:br>
              <a:rPr lang="en-US" sz="1600" dirty="0" smtClean="0"/>
            </a:b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B451CD-29C7-46CB-8329-7E881515D6B3}" type="slidenum">
              <a:rPr lang="en-US" altLang="en-US" smtClean="0">
                <a:solidFill>
                  <a:srgbClr val="000000"/>
                </a:solidFill>
              </a:rPr>
              <a:pPr/>
              <a:t>6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3985960"/>
      </p:ext>
    </p:extLst>
  </p:cSld>
  <p:clrMapOvr>
    <a:masterClrMapping/>
  </p:clrMapOvr>
</p:sld>
</file>

<file path=ppt/theme/theme1.xml><?xml version="1.0" encoding="utf-8"?>
<a:theme xmlns:a="http://schemas.openxmlformats.org/drawingml/2006/main" name="2_Custom Design">
  <a:themeElements>
    <a:clrScheme name="2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Sept 26th 2001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3300"/>
      </a:hlink>
      <a:folHlink>
        <a:srgbClr val="008000"/>
      </a:folHlink>
    </a:clrScheme>
    <a:fontScheme name="Sept 26th 200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165100" cap="flat" cmpd="sng" algn="ctr">
          <a:solidFill>
            <a:srgbClr val="8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165100" cap="flat" cmpd="sng" algn="ctr">
          <a:solidFill>
            <a:srgbClr val="8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ept 26th 200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pt 26th 200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pt 26th 200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pt 26th 200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pt 26th 200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pt 26th 200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pt 26th 200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Custom Design">
  <a:themeElements>
    <a:clrScheme name="2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AAD36D05C61CC4C9BEE353378571754" ma:contentTypeVersion="1" ma:contentTypeDescription="Create a new document." ma:contentTypeScope="" ma:versionID="6791979522524ee6987a1c34d153ca12">
  <xsd:schema xmlns:xsd="http://www.w3.org/2001/XMLSchema" xmlns:xs="http://www.w3.org/2001/XMLSchema" xmlns:p="http://schemas.microsoft.com/office/2006/metadata/properties" xmlns:ns3="37f29cca-1843-4c53-b73d-c5541007d76c" targetNamespace="http://schemas.microsoft.com/office/2006/metadata/properties" ma:root="true" ma:fieldsID="11b9034b7b9e377ebb4c15fc01deb757" ns3:_="">
    <xsd:import namespace="37f29cca-1843-4c53-b73d-c5541007d76c"/>
    <xsd:element name="properties">
      <xsd:complexType>
        <xsd:sequence>
          <xsd:element name="documentManagement">
            <xsd:complexType>
              <xsd:all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f29cca-1843-4c53-b73d-c5541007d76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05844E4-2AD4-4930-8A2A-DA4E816ADFDE}">
  <ds:schemaRefs>
    <ds:schemaRef ds:uri="http://www.w3.org/XML/1998/namespace"/>
    <ds:schemaRef ds:uri="http://schemas.microsoft.com/office/2006/documentManagement/types"/>
    <ds:schemaRef ds:uri="http://schemas.microsoft.com/office/2006/metadata/properties"/>
    <ds:schemaRef ds:uri="37f29cca-1843-4c53-b73d-c5541007d76c"/>
    <ds:schemaRef ds:uri="http://purl.org/dc/terms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4E1D1287-5CA6-4557-A427-AF8FC49C34A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BD66FEB-616E-4E84-B5EB-0B4A03D58AB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7f29cca-1843-4c53-b73d-c5541007d76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2599</TotalTime>
  <Words>98</Words>
  <Application>Microsoft Office PowerPoint</Application>
  <PresentationFormat>On-screen Show (4:3)</PresentationFormat>
  <Paragraphs>54</Paragraphs>
  <Slides>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2_Custom Design</vt:lpstr>
      <vt:lpstr>Sept 26th 2001</vt:lpstr>
      <vt:lpstr>3_Custom Design</vt:lpstr>
      <vt:lpstr>SMSWG Meeting 03/29/2016</vt:lpstr>
      <vt:lpstr>Additional Topics for Standardization</vt:lpstr>
      <vt:lpstr>PowerPoint Presentation</vt:lpstr>
      <vt:lpstr>Systems Engineering Processes</vt:lpstr>
      <vt:lpstr>Systems Engineering Lifecycle</vt:lpstr>
      <vt:lpstr>SysML V2</vt:lpstr>
    </vt:vector>
  </TitlesOfParts>
  <Company>Procter &amp; Gamble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SMSWG overview</dc:title>
  <dc:creator>tk9295;SMSWG steering committee</dc:creator>
  <cp:lastModifiedBy>Roger M Burkhart</cp:lastModifiedBy>
  <cp:revision>307</cp:revision>
  <dcterms:created xsi:type="dcterms:W3CDTF">2009-05-12T18:47:40Z</dcterms:created>
  <dcterms:modified xsi:type="dcterms:W3CDTF">2016-03-29T18:49:37Z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0x010100FAAD36D05C61CC4C9BEE353378571754</vt:lpwstr>
  </property>
</Properties>
</file>