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9" r:id="rId3"/>
    <p:sldId id="260" r:id="rId4"/>
    <p:sldId id="261" r:id="rId5"/>
    <p:sldId id="269" r:id="rId6"/>
    <p:sldId id="270" r:id="rId7"/>
    <p:sldId id="271" r:id="rId8"/>
    <p:sldId id="272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0534" autoAdjust="0"/>
  </p:normalViewPr>
  <p:slideViewPr>
    <p:cSldViewPr>
      <p:cViewPr varScale="1">
        <p:scale>
          <a:sx n="53" d="100"/>
          <a:sy n="53" d="100"/>
        </p:scale>
        <p:origin x="-1354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DCDE9B8-4131-4186-84EB-C158732D8C42}" type="datetimeFigureOut">
              <a:rPr lang="en-US"/>
              <a:pPr>
                <a:defRPr/>
              </a:pPr>
              <a:t>1/31/2011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DDC0A2C-0929-4A73-B297-18ABA3EF8A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NCOSELogo_transparen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4500" y="5676900"/>
            <a:ext cx="1219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8"/>
          <p:cNvGrpSpPr>
            <a:grpSpLocks/>
          </p:cNvGrpSpPr>
          <p:nvPr userDrawn="1"/>
        </p:nvGrpSpPr>
        <p:grpSpPr bwMode="auto">
          <a:xfrm>
            <a:off x="323850" y="0"/>
            <a:ext cx="196850" cy="5867400"/>
            <a:chOff x="216" y="0"/>
            <a:chExt cx="93" cy="3244"/>
          </a:xfrm>
        </p:grpSpPr>
        <p:sp>
          <p:nvSpPr>
            <p:cNvPr id="6" name="Line 9"/>
            <p:cNvSpPr>
              <a:spLocks noChangeShapeType="1"/>
            </p:cNvSpPr>
            <p:nvPr/>
          </p:nvSpPr>
          <p:spPr bwMode="auto">
            <a:xfrm>
              <a:off x="216" y="0"/>
              <a:ext cx="0" cy="3244"/>
            </a:xfrm>
            <a:prstGeom prst="line">
              <a:avLst/>
            </a:prstGeom>
            <a:noFill/>
            <a:ln w="12700">
              <a:solidFill>
                <a:srgbClr val="9999FF">
                  <a:alpha val="50000"/>
                </a:srgb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107" charset="0"/>
                <a:ea typeface="+mn-ea"/>
                <a:cs typeface="Arial" charset="0"/>
              </a:endParaRPr>
            </a:p>
          </p:txBody>
        </p:sp>
        <p:sp>
          <p:nvSpPr>
            <p:cNvPr id="7" name="Line 10"/>
            <p:cNvSpPr>
              <a:spLocks noChangeShapeType="1"/>
            </p:cNvSpPr>
            <p:nvPr/>
          </p:nvSpPr>
          <p:spPr bwMode="auto">
            <a:xfrm>
              <a:off x="309" y="0"/>
              <a:ext cx="0" cy="3244"/>
            </a:xfrm>
            <a:prstGeom prst="line">
              <a:avLst/>
            </a:prstGeom>
            <a:noFill/>
            <a:ln w="12700">
              <a:solidFill>
                <a:srgbClr val="9999FF">
                  <a:alpha val="50000"/>
                </a:srgb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107" charset="0"/>
                <a:ea typeface="+mn-ea"/>
                <a:cs typeface="Arial" charset="0"/>
              </a:endParaRPr>
            </a:p>
          </p:txBody>
        </p:sp>
        <p:sp>
          <p:nvSpPr>
            <p:cNvPr id="8" name="Line 11"/>
            <p:cNvSpPr>
              <a:spLocks noChangeShapeType="1"/>
            </p:cNvSpPr>
            <p:nvPr/>
          </p:nvSpPr>
          <p:spPr bwMode="auto">
            <a:xfrm>
              <a:off x="262" y="0"/>
              <a:ext cx="0" cy="3244"/>
            </a:xfrm>
            <a:prstGeom prst="line">
              <a:avLst/>
            </a:prstGeom>
            <a:noFill/>
            <a:ln w="38100">
              <a:solidFill>
                <a:srgbClr val="003366">
                  <a:alpha val="60001"/>
                </a:srgb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107" charset="0"/>
                <a:ea typeface="+mn-ea"/>
                <a:cs typeface="Arial" charset="0"/>
              </a:endParaRPr>
            </a:p>
          </p:txBody>
        </p:sp>
      </p:grpSp>
      <p:grpSp>
        <p:nvGrpSpPr>
          <p:cNvPr id="9" name="Group 12"/>
          <p:cNvGrpSpPr>
            <a:grpSpLocks/>
          </p:cNvGrpSpPr>
          <p:nvPr userDrawn="1"/>
        </p:nvGrpSpPr>
        <p:grpSpPr bwMode="auto">
          <a:xfrm>
            <a:off x="1358900" y="6400800"/>
            <a:ext cx="7772400" cy="127000"/>
            <a:chOff x="1652" y="4032"/>
            <a:chExt cx="4108" cy="80"/>
          </a:xfrm>
        </p:grpSpPr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1652" y="4112"/>
              <a:ext cx="4108" cy="0"/>
            </a:xfrm>
            <a:prstGeom prst="line">
              <a:avLst/>
            </a:prstGeom>
            <a:noFill/>
            <a:ln w="12700">
              <a:solidFill>
                <a:srgbClr val="9999FF">
                  <a:alpha val="50000"/>
                </a:srgb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107" charset="0"/>
                <a:ea typeface="+mn-ea"/>
                <a:cs typeface="Arial" charset="0"/>
              </a:endParaRPr>
            </a:p>
          </p:txBody>
        </p:sp>
        <p:sp>
          <p:nvSpPr>
            <p:cNvPr id="11" name="Line 14"/>
            <p:cNvSpPr>
              <a:spLocks noChangeShapeType="1"/>
            </p:cNvSpPr>
            <p:nvPr/>
          </p:nvSpPr>
          <p:spPr bwMode="auto">
            <a:xfrm flipH="1">
              <a:off x="1652" y="4072"/>
              <a:ext cx="4108" cy="0"/>
            </a:xfrm>
            <a:prstGeom prst="line">
              <a:avLst/>
            </a:prstGeom>
            <a:noFill/>
            <a:ln w="38100">
              <a:solidFill>
                <a:srgbClr val="003366">
                  <a:alpha val="60001"/>
                </a:srgb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107" charset="0"/>
                <a:ea typeface="+mn-ea"/>
                <a:cs typeface="Arial" charset="0"/>
              </a:endParaRPr>
            </a:p>
          </p:txBody>
        </p:sp>
        <p:sp>
          <p:nvSpPr>
            <p:cNvPr id="12" name="Line 15"/>
            <p:cNvSpPr>
              <a:spLocks noChangeShapeType="1"/>
            </p:cNvSpPr>
            <p:nvPr/>
          </p:nvSpPr>
          <p:spPr bwMode="auto">
            <a:xfrm flipH="1">
              <a:off x="1652" y="4032"/>
              <a:ext cx="4108" cy="0"/>
            </a:xfrm>
            <a:prstGeom prst="line">
              <a:avLst/>
            </a:prstGeom>
            <a:noFill/>
            <a:ln w="12700">
              <a:solidFill>
                <a:srgbClr val="9999FF">
                  <a:alpha val="50000"/>
                </a:srgb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107" charset="0"/>
                <a:ea typeface="+mn-ea"/>
                <a:cs typeface="Arial" charset="0"/>
              </a:endParaRPr>
            </a:p>
          </p:txBody>
        </p:sp>
      </p:grpSp>
      <p:sp>
        <p:nvSpPr>
          <p:cNvPr id="13" name="Rectangle 16"/>
          <p:cNvSpPr>
            <a:spLocks noChangeArrowheads="1"/>
          </p:cNvSpPr>
          <p:nvPr userDrawn="1"/>
        </p:nvSpPr>
        <p:spPr bwMode="auto">
          <a:xfrm rot="5400000">
            <a:off x="5222082" y="3375818"/>
            <a:ext cx="6858000" cy="106363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100000">
                <a:srgbClr val="B2B2B2">
                  <a:alpha val="5000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Arial" charset="0"/>
            </a:endParaRPr>
          </a:p>
        </p:txBody>
      </p:sp>
      <p:pic>
        <p:nvPicPr>
          <p:cNvPr id="14" name="Picture 4"/>
          <p:cNvPicPr>
            <a:picLocks noChangeAspect="1" noChangeArrowheads="1"/>
          </p:cNvPicPr>
          <p:nvPr userDrawn="1"/>
        </p:nvPicPr>
        <p:blipFill>
          <a:blip r:embed="rId3" cstate="print"/>
          <a:srcRect l="9705" r="9705"/>
          <a:stretch>
            <a:fillRect/>
          </a:stretch>
        </p:blipFill>
        <p:spPr bwMode="auto">
          <a:xfrm>
            <a:off x="406400" y="14288"/>
            <a:ext cx="104140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E006C-0987-4891-9D59-57A911E208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 l="9705" r="9705"/>
          <a:stretch>
            <a:fillRect/>
          </a:stretch>
        </p:blipFill>
        <p:spPr bwMode="auto">
          <a:xfrm>
            <a:off x="406400" y="14288"/>
            <a:ext cx="104140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6248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br>
              <a:rPr lang="en-US" smtClean="0"/>
            </a:br>
            <a:r>
              <a:rPr lang="en-US" smtClean="0"/>
              <a:t>Line 2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066800"/>
            <a:ext cx="7848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11500" y="6496050"/>
            <a:ext cx="2895600" cy="3619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40500" y="6496050"/>
            <a:ext cx="2133600" cy="3619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ea typeface="+mn-ea"/>
                <a:cs typeface="Arial" charset="0"/>
              </a:defRPr>
            </a:lvl1pPr>
          </a:lstStyle>
          <a:p>
            <a:pPr>
              <a:defRPr/>
            </a:pPr>
            <a:fld id="{1E72B711-BFEF-45B6-A57B-32D481040E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0" name="Picture 7" descr="INCOSELogo_transparent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4500" y="5676900"/>
            <a:ext cx="1219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31" name="Group 8"/>
          <p:cNvGrpSpPr>
            <a:grpSpLocks/>
          </p:cNvGrpSpPr>
          <p:nvPr userDrawn="1"/>
        </p:nvGrpSpPr>
        <p:grpSpPr bwMode="auto">
          <a:xfrm>
            <a:off x="323850" y="0"/>
            <a:ext cx="196850" cy="5867400"/>
            <a:chOff x="216" y="0"/>
            <a:chExt cx="93" cy="3244"/>
          </a:xfrm>
        </p:grpSpPr>
        <p:sp>
          <p:nvSpPr>
            <p:cNvPr id="33" name="Line 9"/>
            <p:cNvSpPr>
              <a:spLocks noChangeShapeType="1"/>
            </p:cNvSpPr>
            <p:nvPr/>
          </p:nvSpPr>
          <p:spPr bwMode="auto">
            <a:xfrm>
              <a:off x="216" y="0"/>
              <a:ext cx="0" cy="3244"/>
            </a:xfrm>
            <a:prstGeom prst="line">
              <a:avLst/>
            </a:prstGeom>
            <a:noFill/>
            <a:ln w="12700">
              <a:solidFill>
                <a:srgbClr val="9999FF">
                  <a:alpha val="50000"/>
                </a:srgb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107" charset="0"/>
                <a:ea typeface="+mn-ea"/>
                <a:cs typeface="Arial" charset="0"/>
              </a:endParaRPr>
            </a:p>
          </p:txBody>
        </p:sp>
        <p:sp>
          <p:nvSpPr>
            <p:cNvPr id="34" name="Line 10"/>
            <p:cNvSpPr>
              <a:spLocks noChangeShapeType="1"/>
            </p:cNvSpPr>
            <p:nvPr/>
          </p:nvSpPr>
          <p:spPr bwMode="auto">
            <a:xfrm>
              <a:off x="309" y="0"/>
              <a:ext cx="0" cy="3244"/>
            </a:xfrm>
            <a:prstGeom prst="line">
              <a:avLst/>
            </a:prstGeom>
            <a:noFill/>
            <a:ln w="12700">
              <a:solidFill>
                <a:srgbClr val="9999FF">
                  <a:alpha val="50000"/>
                </a:srgb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107" charset="0"/>
                <a:ea typeface="+mn-ea"/>
                <a:cs typeface="Arial" charset="0"/>
              </a:endParaRPr>
            </a:p>
          </p:txBody>
        </p:sp>
        <p:sp>
          <p:nvSpPr>
            <p:cNvPr id="37" name="Line 11"/>
            <p:cNvSpPr>
              <a:spLocks noChangeShapeType="1"/>
            </p:cNvSpPr>
            <p:nvPr/>
          </p:nvSpPr>
          <p:spPr bwMode="auto">
            <a:xfrm>
              <a:off x="262" y="0"/>
              <a:ext cx="0" cy="3244"/>
            </a:xfrm>
            <a:prstGeom prst="line">
              <a:avLst/>
            </a:prstGeom>
            <a:noFill/>
            <a:ln w="38100">
              <a:solidFill>
                <a:srgbClr val="003366">
                  <a:alpha val="60001"/>
                </a:srgb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107" charset="0"/>
                <a:ea typeface="+mn-ea"/>
                <a:cs typeface="Arial" charset="0"/>
              </a:endParaRPr>
            </a:p>
          </p:txBody>
        </p:sp>
      </p:grpSp>
      <p:grpSp>
        <p:nvGrpSpPr>
          <p:cNvPr id="1032" name="Group 12"/>
          <p:cNvGrpSpPr>
            <a:grpSpLocks/>
          </p:cNvGrpSpPr>
          <p:nvPr userDrawn="1"/>
        </p:nvGrpSpPr>
        <p:grpSpPr bwMode="auto">
          <a:xfrm>
            <a:off x="1358900" y="6400800"/>
            <a:ext cx="7772400" cy="127000"/>
            <a:chOff x="1652" y="4032"/>
            <a:chExt cx="4108" cy="80"/>
          </a:xfrm>
        </p:grpSpPr>
        <p:sp>
          <p:nvSpPr>
            <p:cNvPr id="39" name="Line 13"/>
            <p:cNvSpPr>
              <a:spLocks noChangeShapeType="1"/>
            </p:cNvSpPr>
            <p:nvPr/>
          </p:nvSpPr>
          <p:spPr bwMode="auto">
            <a:xfrm flipH="1">
              <a:off x="1652" y="4112"/>
              <a:ext cx="4108" cy="0"/>
            </a:xfrm>
            <a:prstGeom prst="line">
              <a:avLst/>
            </a:prstGeom>
            <a:noFill/>
            <a:ln w="12700">
              <a:solidFill>
                <a:srgbClr val="9999FF">
                  <a:alpha val="50000"/>
                </a:srgb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107" charset="0"/>
                <a:ea typeface="+mn-ea"/>
                <a:cs typeface="Arial" charset="0"/>
              </a:endParaRPr>
            </a:p>
          </p:txBody>
        </p:sp>
        <p:sp>
          <p:nvSpPr>
            <p:cNvPr id="40" name="Line 14"/>
            <p:cNvSpPr>
              <a:spLocks noChangeShapeType="1"/>
            </p:cNvSpPr>
            <p:nvPr/>
          </p:nvSpPr>
          <p:spPr bwMode="auto">
            <a:xfrm flipH="1">
              <a:off x="1652" y="4072"/>
              <a:ext cx="4108" cy="0"/>
            </a:xfrm>
            <a:prstGeom prst="line">
              <a:avLst/>
            </a:prstGeom>
            <a:noFill/>
            <a:ln w="38100">
              <a:solidFill>
                <a:srgbClr val="003366">
                  <a:alpha val="60001"/>
                </a:srgb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107" charset="0"/>
                <a:ea typeface="+mn-ea"/>
                <a:cs typeface="Arial" charset="0"/>
              </a:endParaRPr>
            </a:p>
          </p:txBody>
        </p:sp>
        <p:sp>
          <p:nvSpPr>
            <p:cNvPr id="41" name="Line 15"/>
            <p:cNvSpPr>
              <a:spLocks noChangeShapeType="1"/>
            </p:cNvSpPr>
            <p:nvPr/>
          </p:nvSpPr>
          <p:spPr bwMode="auto">
            <a:xfrm flipH="1">
              <a:off x="1652" y="4032"/>
              <a:ext cx="4108" cy="0"/>
            </a:xfrm>
            <a:prstGeom prst="line">
              <a:avLst/>
            </a:prstGeom>
            <a:noFill/>
            <a:ln w="12700">
              <a:solidFill>
                <a:srgbClr val="9999FF">
                  <a:alpha val="50000"/>
                </a:srgbClr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itchFamily="-107" charset="0"/>
                <a:ea typeface="+mn-ea"/>
                <a:cs typeface="Arial" charset="0"/>
              </a:endParaRPr>
            </a:p>
          </p:txBody>
        </p:sp>
      </p:grpSp>
      <p:sp>
        <p:nvSpPr>
          <p:cNvPr id="42" name="Rectangle 16"/>
          <p:cNvSpPr>
            <a:spLocks noChangeArrowheads="1"/>
          </p:cNvSpPr>
          <p:nvPr userDrawn="1"/>
        </p:nvSpPr>
        <p:spPr bwMode="auto">
          <a:xfrm rot="5400000">
            <a:off x="5222082" y="3375818"/>
            <a:ext cx="6858000" cy="106363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100000">
                <a:srgbClr val="B2B2B2">
                  <a:alpha val="5000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Arial" charset="0"/>
            </a:endParaRPr>
          </a:p>
        </p:txBody>
      </p:sp>
      <p:sp>
        <p:nvSpPr>
          <p:cNvPr id="43" name="Rectangle 17"/>
          <p:cNvSpPr>
            <a:spLocks noChangeArrowheads="1"/>
          </p:cNvSpPr>
          <p:nvPr userDrawn="1"/>
        </p:nvSpPr>
        <p:spPr bwMode="auto">
          <a:xfrm>
            <a:off x="0" y="914400"/>
            <a:ext cx="9156700" cy="93663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100000">
                <a:srgbClr val="B2B2B2">
                  <a:alpha val="5000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Arial" charset="0"/>
            </a:endParaRPr>
          </a:p>
        </p:txBody>
      </p:sp>
      <p:sp>
        <p:nvSpPr>
          <p:cNvPr id="44" name="Text Box 19"/>
          <p:cNvSpPr txBox="1">
            <a:spLocks noChangeArrowheads="1"/>
          </p:cNvSpPr>
          <p:nvPr userDrawn="1"/>
        </p:nvSpPr>
        <p:spPr bwMode="auto">
          <a:xfrm>
            <a:off x="6646863" y="-4763"/>
            <a:ext cx="19002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b="1" dirty="0">
                <a:solidFill>
                  <a:srgbClr val="B41E22"/>
                </a:solidFill>
                <a:latin typeface="+mn-lt"/>
                <a:ea typeface="+mn-ea"/>
                <a:cs typeface="Arial" charset="0"/>
              </a:rPr>
              <a:t>International Workshop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b="1" dirty="0">
                <a:solidFill>
                  <a:srgbClr val="B41E22"/>
                </a:solidFill>
                <a:latin typeface="+mn-lt"/>
                <a:ea typeface="+mn-ea"/>
                <a:cs typeface="Arial" charset="0"/>
              </a:rPr>
              <a:t>28 Jan </a:t>
            </a:r>
            <a:r>
              <a:rPr lang="en-US" sz="1200" b="1" dirty="0">
                <a:solidFill>
                  <a:srgbClr val="B41E22"/>
                </a:solidFill>
                <a:latin typeface="+mn-lt"/>
                <a:ea typeface="+mn-ea"/>
                <a:cs typeface="Arial" charset="0"/>
              </a:rPr>
              <a:t>–</a:t>
            </a:r>
            <a:r>
              <a:rPr lang="en-GB" sz="1200" b="1" dirty="0">
                <a:solidFill>
                  <a:srgbClr val="B41E22"/>
                </a:solidFill>
                <a:latin typeface="+mn-lt"/>
                <a:ea typeface="+mn-ea"/>
                <a:cs typeface="Arial" charset="0"/>
              </a:rPr>
              <a:t> 2 Feb 2011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b="1" dirty="0">
                <a:solidFill>
                  <a:srgbClr val="B41E22"/>
                </a:solidFill>
                <a:latin typeface="+mn-lt"/>
                <a:ea typeface="+mn-ea"/>
                <a:cs typeface="Arial" charset="0"/>
              </a:rPr>
              <a:t>Phoenix, AZ, USA</a:t>
            </a:r>
          </a:p>
        </p:txBody>
      </p:sp>
      <p:pic>
        <p:nvPicPr>
          <p:cNvPr id="1036" name="Picture 21" descr="http://upload.wikimedia.org/wikipedia/en/thumb/b/b1/Phoenix-logo.svg/2000px-Phoenix-logo.svg.pn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04150" y="5791200"/>
            <a:ext cx="750888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Arial" pitchFamily="-107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Arial" pitchFamily="-107" charset="0"/>
          <a:ea typeface="+mn-ea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Arial" pitchFamily="-107" charset="0"/>
          <a:ea typeface="+mn-ea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Arial" pitchFamily="-107" charset="0"/>
          <a:ea typeface="+mn-ea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Arial" pitchFamily="-107" charset="0"/>
          <a:ea typeface="+mn-ea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>
                <a:latin typeface="Arial" charset="0"/>
              </a:rPr>
              <a:t>Configuration Control of Architecture Models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0" indent="0" algn="ctr">
              <a:lnSpc>
                <a:spcPct val="80000"/>
              </a:lnSpc>
              <a:buFontTx/>
              <a:buNone/>
            </a:pPr>
            <a:r>
              <a:rPr lang="en-US" sz="2400" smtClean="0">
                <a:latin typeface="Arial" charset="0"/>
              </a:rPr>
              <a:t>Dr. Ron Carson</a:t>
            </a:r>
          </a:p>
          <a:p>
            <a:pPr marL="0" indent="0" algn="ctr">
              <a:lnSpc>
                <a:spcPct val="80000"/>
              </a:lnSpc>
              <a:buFontTx/>
              <a:buNone/>
            </a:pPr>
            <a:r>
              <a:rPr lang="en-US" sz="2400" smtClean="0">
                <a:latin typeface="Arial" charset="0"/>
              </a:rPr>
              <a:t>John Herrold</a:t>
            </a:r>
          </a:p>
          <a:p>
            <a:pPr marL="0" indent="0" algn="ctr">
              <a:lnSpc>
                <a:spcPct val="80000"/>
              </a:lnSpc>
              <a:buFontTx/>
              <a:buNone/>
            </a:pPr>
            <a:r>
              <a:rPr lang="en-US" sz="2400" smtClean="0">
                <a:latin typeface="Arial" charset="0"/>
              </a:rPr>
              <a:t>Michael Crow</a:t>
            </a:r>
          </a:p>
          <a:p>
            <a:pPr marL="0" indent="0" algn="ctr">
              <a:lnSpc>
                <a:spcPct val="80000"/>
              </a:lnSpc>
              <a:buFontTx/>
              <a:buNone/>
            </a:pPr>
            <a:r>
              <a:rPr lang="en-US" sz="2400" smtClean="0">
                <a:latin typeface="Arial" charset="0"/>
              </a:rPr>
              <a:t>The Boeing Company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>
                <a:latin typeface="Arial" charset="0"/>
              </a:rPr>
              <a:t>Discussion Topics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517525" indent="-517525">
              <a:buFontTx/>
              <a:buNone/>
            </a:pPr>
            <a:r>
              <a:rPr lang="en-US" smtClean="0">
                <a:latin typeface="Arial" charset="0"/>
              </a:rPr>
              <a:t>1.	How are models used in your organization today?</a:t>
            </a:r>
          </a:p>
          <a:p>
            <a:pPr marL="517525" indent="-517525">
              <a:buFontTx/>
              <a:buNone/>
            </a:pPr>
            <a:r>
              <a:rPr lang="en-US" smtClean="0">
                <a:latin typeface="Arial" charset="0"/>
              </a:rPr>
              <a:t>2.	How are they managed/controlled today?</a:t>
            </a:r>
          </a:p>
          <a:p>
            <a:pPr marL="517525" indent="-517525">
              <a:buFontTx/>
              <a:buNone/>
            </a:pPr>
            <a:r>
              <a:rPr lang="en-US" smtClean="0">
                <a:latin typeface="Arial" charset="0"/>
              </a:rPr>
              <a:t>3.	What are the problems in model management today?</a:t>
            </a:r>
          </a:p>
          <a:p>
            <a:pPr marL="517525" indent="-517525">
              <a:buFontTx/>
              <a:buNone/>
            </a:pPr>
            <a:r>
              <a:rPr lang="en-US" smtClean="0">
                <a:latin typeface="Arial" charset="0"/>
              </a:rPr>
              <a:t>4.	What do you think are the solutions to the problem?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>
                <a:latin typeface="Arial" charset="0"/>
              </a:rPr>
              <a:t>Underlying Objectives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en-US" smtClean="0">
                <a:latin typeface="Arial" charset="0"/>
              </a:rPr>
              <a:t>Establish purposes of configuration control of models in architecting (use cases)</a:t>
            </a:r>
          </a:p>
          <a:p>
            <a:r>
              <a:rPr lang="en-US" smtClean="0">
                <a:latin typeface="Arial" charset="0"/>
              </a:rPr>
              <a:t>Establish measures of effectiveness of configuration control of models in architecting</a:t>
            </a:r>
          </a:p>
          <a:p>
            <a:pPr lvl="1"/>
            <a:r>
              <a:rPr lang="en-US" smtClean="0">
                <a:latin typeface="Arial" charset="0"/>
              </a:rPr>
              <a:t>Quality attributes of configuration control</a:t>
            </a:r>
          </a:p>
          <a:p>
            <a:pPr lvl="2"/>
            <a:r>
              <a:rPr lang="en-US" smtClean="0">
                <a:latin typeface="Arial" charset="0"/>
              </a:rPr>
              <a:t>Configuration control completeness</a:t>
            </a:r>
          </a:p>
          <a:p>
            <a:pPr lvl="2"/>
            <a:r>
              <a:rPr lang="en-US" smtClean="0">
                <a:latin typeface="Arial" charset="0"/>
              </a:rPr>
              <a:t>Defects in configuration control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0" y="0"/>
            <a:ext cx="6248400" cy="954088"/>
          </a:xfrm>
        </p:spPr>
        <p:txBody>
          <a:bodyPr/>
          <a:lstStyle/>
          <a:p>
            <a:r>
              <a:rPr lang="en-US" sz="2400" smtClean="0">
                <a:latin typeface="Arial" charset="0"/>
              </a:rPr>
              <a:t>Elements and Features of Models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295400"/>
            <a:ext cx="4038600" cy="5257800"/>
          </a:xfr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 smtClean="0">
                <a:latin typeface="Arial" charset="0"/>
              </a:rPr>
              <a:t>Objects</a:t>
            </a:r>
          </a:p>
          <a:p>
            <a:pPr>
              <a:lnSpc>
                <a:spcPct val="80000"/>
              </a:lnSpc>
            </a:pPr>
            <a:r>
              <a:rPr lang="en-US" sz="1800" smtClean="0">
                <a:latin typeface="Arial" charset="0"/>
              </a:rPr>
              <a:t>Relationships</a:t>
            </a:r>
          </a:p>
          <a:p>
            <a:pPr lvl="1">
              <a:lnSpc>
                <a:spcPct val="80000"/>
              </a:lnSpc>
            </a:pPr>
            <a:r>
              <a:rPr lang="en-US" sz="1600" smtClean="0">
                <a:latin typeface="Arial" charset="0"/>
              </a:rPr>
              <a:t>Vertical – parent/child</a:t>
            </a:r>
          </a:p>
          <a:p>
            <a:pPr lvl="1">
              <a:lnSpc>
                <a:spcPct val="80000"/>
              </a:lnSpc>
            </a:pPr>
            <a:r>
              <a:rPr lang="en-US" sz="1600" smtClean="0">
                <a:latin typeface="Arial" charset="0"/>
              </a:rPr>
              <a:t>Horizontal – e.g., functions</a:t>
            </a:r>
            <a:r>
              <a:rPr lang="en-US" sz="1600" smtClean="0">
                <a:latin typeface="Arial" charset="0"/>
                <a:sym typeface="Wingdings" pitchFamily="2" charset="2"/>
              </a:rPr>
              <a:t></a:t>
            </a:r>
            <a:r>
              <a:rPr lang="en-US" sz="1600" smtClean="0">
                <a:latin typeface="Arial" charset="0"/>
              </a:rPr>
              <a:t>requirements</a:t>
            </a:r>
          </a:p>
          <a:p>
            <a:pPr>
              <a:lnSpc>
                <a:spcPct val="80000"/>
              </a:lnSpc>
            </a:pPr>
            <a:r>
              <a:rPr lang="en-US" sz="1800" smtClean="0">
                <a:latin typeface="Arial" charset="0"/>
              </a:rPr>
              <a:t>Configuration control of</a:t>
            </a:r>
          </a:p>
          <a:p>
            <a:pPr lvl="1">
              <a:lnSpc>
                <a:spcPct val="80000"/>
              </a:lnSpc>
            </a:pPr>
            <a:r>
              <a:rPr lang="en-US" sz="1600" smtClean="0">
                <a:latin typeface="Arial" charset="0"/>
              </a:rPr>
              <a:t>Objects</a:t>
            </a:r>
          </a:p>
          <a:p>
            <a:pPr lvl="2">
              <a:lnSpc>
                <a:spcPct val="80000"/>
              </a:lnSpc>
            </a:pPr>
            <a:r>
              <a:rPr lang="en-US" sz="1400" smtClean="0">
                <a:latin typeface="Arial" charset="0"/>
              </a:rPr>
              <a:t>Control by self or by parent or owner?</a:t>
            </a:r>
          </a:p>
          <a:p>
            <a:pPr lvl="1">
              <a:lnSpc>
                <a:spcPct val="80000"/>
              </a:lnSpc>
            </a:pPr>
            <a:r>
              <a:rPr lang="en-US" sz="1600" smtClean="0">
                <a:latin typeface="Arial" charset="0"/>
              </a:rPr>
              <a:t>Relationships</a:t>
            </a:r>
          </a:p>
          <a:p>
            <a:pPr lvl="2">
              <a:lnSpc>
                <a:spcPct val="80000"/>
              </a:lnSpc>
            </a:pPr>
            <a:r>
              <a:rPr lang="en-US" sz="1400" smtClean="0">
                <a:latin typeface="Arial" charset="0"/>
              </a:rPr>
              <a:t>Control by self, “owner”, “defining”, “complying” object?</a:t>
            </a:r>
          </a:p>
          <a:p>
            <a:pPr>
              <a:lnSpc>
                <a:spcPct val="80000"/>
              </a:lnSpc>
            </a:pPr>
            <a:r>
              <a:rPr lang="en-US" sz="1800" smtClean="0">
                <a:latin typeface="Arial" charset="0"/>
              </a:rPr>
              <a:t>Event or time-sequenced configuration control</a:t>
            </a:r>
          </a:p>
          <a:p>
            <a:pPr lvl="1">
              <a:lnSpc>
                <a:spcPct val="80000"/>
              </a:lnSpc>
            </a:pPr>
            <a:r>
              <a:rPr lang="en-US" sz="1600" smtClean="0">
                <a:latin typeface="Arial" charset="0"/>
              </a:rPr>
              <a:t>Functional/Logical: Parent</a:t>
            </a:r>
            <a:r>
              <a:rPr lang="en-US" sz="1600" smtClean="0">
                <a:latin typeface="Arial" charset="0"/>
                <a:sym typeface="Wingdings" pitchFamily="2" charset="2"/>
              </a:rPr>
              <a:t></a:t>
            </a:r>
            <a:r>
              <a:rPr lang="en-US" sz="1600" smtClean="0">
                <a:latin typeface="Arial" charset="0"/>
              </a:rPr>
              <a:t>child (left-side-of-V)</a:t>
            </a:r>
          </a:p>
          <a:p>
            <a:pPr lvl="1">
              <a:lnSpc>
                <a:spcPct val="80000"/>
              </a:lnSpc>
            </a:pPr>
            <a:r>
              <a:rPr lang="en-US" sz="1600" smtClean="0">
                <a:latin typeface="Arial" charset="0"/>
              </a:rPr>
              <a:t>Physical: Child</a:t>
            </a:r>
            <a:r>
              <a:rPr lang="en-US" sz="1600" smtClean="0">
                <a:latin typeface="Arial" charset="0"/>
                <a:sym typeface="Wingdings" pitchFamily="2" charset="2"/>
              </a:rPr>
              <a:t>parent (right-side-of-V)</a:t>
            </a:r>
            <a:endParaRPr lang="en-US" sz="1600" smtClean="0">
              <a:latin typeface="Arial" charset="0"/>
            </a:endParaRPr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>
            <p:ph sz="half" idx="4294967295"/>
          </p:nvPr>
        </p:nvGraphicFramePr>
        <p:xfrm>
          <a:off x="5973763" y="1524000"/>
          <a:ext cx="2789237" cy="2692400"/>
        </p:xfrm>
        <a:graphic>
          <a:graphicData uri="http://schemas.openxmlformats.org/presentationml/2006/ole">
            <p:oleObj spid="_x0000_s21508" name="MS Org Chart" r:id="rId3" imgW="2190600" imgH="2114280" progId="">
              <p:embed followColorScheme="full"/>
            </p:oleObj>
          </a:graphicData>
        </a:graphic>
      </p:graphicFrame>
      <p:sp>
        <p:nvSpPr>
          <p:cNvPr id="21509" name="Line 5"/>
          <p:cNvSpPr>
            <a:spLocks noChangeShapeType="1"/>
          </p:cNvSpPr>
          <p:nvPr/>
        </p:nvSpPr>
        <p:spPr bwMode="auto">
          <a:xfrm>
            <a:off x="7239000" y="3733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4876800" y="3200400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400" b="1"/>
              <a:t>Child of a different parent</a:t>
            </a:r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>
            <a:off x="5791200" y="3657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4267200" y="1524000"/>
            <a:ext cx="1981200" cy="1143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/>
              <a:t>A sibling Parent (same or different type)</a:t>
            </a: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>
            <a:off x="6248400" y="2133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>
            <a:off x="5334000" y="26670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animBg="1"/>
      <p:bldP spid="21511" grpId="0" animBg="1"/>
      <p:bldP spid="21512" grpId="0" animBg="1"/>
      <p:bldP spid="21513" grpId="0" animBg="1"/>
      <p:bldP spid="215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0" y="0"/>
            <a:ext cx="6248400" cy="954088"/>
          </a:xfrm>
        </p:spPr>
        <p:txBody>
          <a:bodyPr/>
          <a:lstStyle/>
          <a:p>
            <a:r>
              <a:rPr lang="en-US" sz="2400" smtClean="0">
                <a:latin typeface="Arial" charset="0"/>
              </a:rPr>
              <a:t>Model Management Use Cases – 1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295400"/>
            <a:ext cx="4800600" cy="5334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 smtClean="0">
                <a:latin typeface="Arial" charset="0"/>
              </a:rPr>
              <a:t>Develop architecture (left side of V)</a:t>
            </a:r>
          </a:p>
          <a:p>
            <a:pPr lvl="1">
              <a:lnSpc>
                <a:spcPct val="80000"/>
              </a:lnSpc>
            </a:pPr>
            <a:r>
              <a:rPr lang="en-US" sz="1600" smtClean="0">
                <a:latin typeface="Arial" charset="0"/>
              </a:rPr>
              <a:t>“Freeze” requirements, functions, logical architecture elements, interfaces at specified levels prior to going to next-lower level</a:t>
            </a:r>
          </a:p>
          <a:p>
            <a:pPr lvl="2">
              <a:lnSpc>
                <a:spcPct val="80000"/>
              </a:lnSpc>
            </a:pPr>
            <a:r>
              <a:rPr lang="en-US" sz="1400" smtClean="0">
                <a:latin typeface="Arial" charset="0"/>
              </a:rPr>
              <a:t>“Design review” sequence</a:t>
            </a:r>
          </a:p>
          <a:p>
            <a:pPr lvl="1">
              <a:lnSpc>
                <a:spcPct val="80000"/>
              </a:lnSpc>
            </a:pPr>
            <a:r>
              <a:rPr lang="en-US" sz="1600" smtClean="0">
                <a:latin typeface="Arial" charset="0"/>
              </a:rPr>
              <a:t>Synchronize at each level (horizontal integration) </a:t>
            </a:r>
          </a:p>
          <a:p>
            <a:pPr lvl="1">
              <a:lnSpc>
                <a:spcPct val="80000"/>
              </a:lnSpc>
            </a:pPr>
            <a:r>
              <a:rPr lang="en-US" sz="1600" smtClean="0">
                <a:latin typeface="Arial" charset="0"/>
              </a:rPr>
              <a:t>Allow lower-level items to be changed until baselined</a:t>
            </a:r>
          </a:p>
          <a:p>
            <a:pPr lvl="1">
              <a:lnSpc>
                <a:spcPct val="80000"/>
              </a:lnSpc>
            </a:pPr>
            <a:r>
              <a:rPr lang="en-US" sz="1600" smtClean="0">
                <a:latin typeface="Arial" charset="0"/>
              </a:rPr>
              <a:t>Enables sequential, tiered architecting</a:t>
            </a:r>
          </a:p>
          <a:p>
            <a:pPr>
              <a:lnSpc>
                <a:spcPct val="80000"/>
              </a:lnSpc>
            </a:pPr>
            <a:r>
              <a:rPr lang="en-US" sz="1800" smtClean="0">
                <a:latin typeface="Arial" charset="0"/>
              </a:rPr>
              <a:t>Measures: </a:t>
            </a:r>
          </a:p>
          <a:p>
            <a:pPr lvl="1">
              <a:lnSpc>
                <a:spcPct val="80000"/>
              </a:lnSpc>
            </a:pPr>
            <a:r>
              <a:rPr lang="en-US" sz="1600" smtClean="0">
                <a:latin typeface="Arial" charset="0"/>
              </a:rPr>
              <a:t>Number of functional and logical objects under control</a:t>
            </a:r>
          </a:p>
          <a:p>
            <a:pPr lvl="1">
              <a:lnSpc>
                <a:spcPct val="80000"/>
              </a:lnSpc>
            </a:pPr>
            <a:r>
              <a:rPr lang="en-US" sz="1600" smtClean="0">
                <a:latin typeface="Arial" charset="0"/>
              </a:rPr>
              <a:t>Number of relationships under control</a:t>
            </a:r>
          </a:p>
          <a:p>
            <a:pPr lvl="1">
              <a:lnSpc>
                <a:spcPct val="80000"/>
              </a:lnSpc>
            </a:pPr>
            <a:r>
              <a:rPr lang="en-US" sz="1600" smtClean="0">
                <a:latin typeface="Arial" charset="0"/>
              </a:rPr>
              <a:t>% objects appropriately under control (maturity check)</a:t>
            </a:r>
          </a:p>
          <a:p>
            <a:pPr lvl="1">
              <a:lnSpc>
                <a:spcPct val="80000"/>
              </a:lnSpc>
            </a:pPr>
            <a:r>
              <a:rPr lang="en-US" sz="1600" smtClean="0">
                <a:latin typeface="Arial" charset="0"/>
              </a:rPr>
              <a:t>% relationships appropriately under control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5562600" y="1905000"/>
            <a:ext cx="1447800" cy="1143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2400"/>
              <a:t>Sibling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7391400" y="1905000"/>
            <a:ext cx="1447800" cy="1143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2400"/>
              <a:t>Sibling</a:t>
            </a:r>
          </a:p>
        </p:txBody>
      </p:sp>
      <p:sp>
        <p:nvSpPr>
          <p:cNvPr id="30726" name="Line 6"/>
          <p:cNvSpPr>
            <a:spLocks noChangeShapeType="1"/>
          </p:cNvSpPr>
          <p:nvPr/>
        </p:nvSpPr>
        <p:spPr bwMode="auto">
          <a:xfrm>
            <a:off x="7010400" y="2514600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5181600" y="3505200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/>
              <a:t>Child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6477000" y="3505200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/>
              <a:t>Child</a:t>
            </a: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7772400" y="3505200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/>
              <a:t>Child</a:t>
            </a:r>
          </a:p>
        </p:txBody>
      </p:sp>
      <p:sp>
        <p:nvSpPr>
          <p:cNvPr id="30730" name="Line 10"/>
          <p:cNvSpPr>
            <a:spLocks noChangeShapeType="1"/>
          </p:cNvSpPr>
          <p:nvPr/>
        </p:nvSpPr>
        <p:spPr bwMode="auto">
          <a:xfrm>
            <a:off x="6096000" y="3962400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 flipV="1">
            <a:off x="5715000" y="30480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2" name="Line 12"/>
          <p:cNvSpPr>
            <a:spLocks noChangeShapeType="1"/>
          </p:cNvSpPr>
          <p:nvPr/>
        </p:nvSpPr>
        <p:spPr bwMode="auto">
          <a:xfrm flipV="1">
            <a:off x="6781800" y="30480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3" name="Line 13"/>
          <p:cNvSpPr>
            <a:spLocks noChangeShapeType="1"/>
          </p:cNvSpPr>
          <p:nvPr/>
        </p:nvSpPr>
        <p:spPr bwMode="auto">
          <a:xfrm flipV="1">
            <a:off x="8229600" y="30480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5105400" y="4876800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/>
              <a:t>Child</a:t>
            </a:r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6400800" y="4876800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/>
              <a:t>Child</a:t>
            </a:r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7696200" y="4876800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/>
              <a:t>Child</a:t>
            </a:r>
          </a:p>
        </p:txBody>
      </p:sp>
      <p:sp>
        <p:nvSpPr>
          <p:cNvPr id="30737" name="Line 17"/>
          <p:cNvSpPr>
            <a:spLocks noChangeShapeType="1"/>
          </p:cNvSpPr>
          <p:nvPr/>
        </p:nvSpPr>
        <p:spPr bwMode="auto">
          <a:xfrm>
            <a:off x="6019800" y="5334000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8" name="Line 18"/>
          <p:cNvSpPr>
            <a:spLocks noChangeShapeType="1"/>
          </p:cNvSpPr>
          <p:nvPr/>
        </p:nvSpPr>
        <p:spPr bwMode="auto">
          <a:xfrm flipV="1">
            <a:off x="5638800" y="44196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9" name="Line 19"/>
          <p:cNvSpPr>
            <a:spLocks noChangeShapeType="1"/>
          </p:cNvSpPr>
          <p:nvPr/>
        </p:nvSpPr>
        <p:spPr bwMode="auto">
          <a:xfrm flipV="1">
            <a:off x="6705600" y="44196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40" name="Line 20"/>
          <p:cNvSpPr>
            <a:spLocks noChangeShapeType="1"/>
          </p:cNvSpPr>
          <p:nvPr/>
        </p:nvSpPr>
        <p:spPr bwMode="auto">
          <a:xfrm flipV="1">
            <a:off x="8153400" y="44196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41" name="Line 21"/>
          <p:cNvSpPr>
            <a:spLocks noChangeShapeType="1"/>
          </p:cNvSpPr>
          <p:nvPr/>
        </p:nvSpPr>
        <p:spPr bwMode="auto">
          <a:xfrm>
            <a:off x="7391400" y="3962400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42" name="Line 22"/>
          <p:cNvSpPr>
            <a:spLocks noChangeShapeType="1"/>
          </p:cNvSpPr>
          <p:nvPr/>
        </p:nvSpPr>
        <p:spPr bwMode="auto">
          <a:xfrm>
            <a:off x="7315200" y="5334000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  <p:bldP spid="30725" grpId="0" animBg="1"/>
      <p:bldP spid="30726" grpId="0" animBg="1"/>
      <p:bldP spid="30727" grpId="0" animBg="1"/>
      <p:bldP spid="30728" grpId="0" animBg="1"/>
      <p:bldP spid="30729" grpId="0" animBg="1"/>
      <p:bldP spid="30730" grpId="0" animBg="1"/>
      <p:bldP spid="30731" grpId="0" animBg="1"/>
      <p:bldP spid="30732" grpId="0" animBg="1"/>
      <p:bldP spid="30733" grpId="0" animBg="1"/>
      <p:bldP spid="30734" grpId="0" animBg="1"/>
      <p:bldP spid="30735" grpId="0" animBg="1"/>
      <p:bldP spid="30736" grpId="0" animBg="1"/>
      <p:bldP spid="30737" grpId="0" animBg="1"/>
      <p:bldP spid="30738" grpId="0" animBg="1"/>
      <p:bldP spid="30739" grpId="0" animBg="1"/>
      <p:bldP spid="30740" grpId="0" animBg="1"/>
      <p:bldP spid="30741" grpId="0" animBg="1"/>
      <p:bldP spid="3074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0" y="0"/>
            <a:ext cx="6248400" cy="954088"/>
          </a:xfrm>
        </p:spPr>
        <p:txBody>
          <a:bodyPr/>
          <a:lstStyle/>
          <a:p>
            <a:r>
              <a:rPr lang="en-US" sz="2400" smtClean="0">
                <a:latin typeface="Arial" charset="0"/>
              </a:rPr>
              <a:t>Model Management Use Cases – 2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066800"/>
            <a:ext cx="4578350" cy="4876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smtClean="0">
                <a:latin typeface="Arial" charset="0"/>
              </a:rPr>
              <a:t>Maintain configuration control of design (right side of V)</a:t>
            </a:r>
          </a:p>
          <a:p>
            <a:pPr lvl="1">
              <a:lnSpc>
                <a:spcPct val="80000"/>
              </a:lnSpc>
            </a:pPr>
            <a:r>
              <a:rPr lang="en-US" sz="2000" smtClean="0">
                <a:latin typeface="Arial" charset="0"/>
              </a:rPr>
              <a:t>Manage functions, logical elements, at higher levels </a:t>
            </a:r>
          </a:p>
          <a:p>
            <a:pPr lvl="1">
              <a:lnSpc>
                <a:spcPct val="80000"/>
              </a:lnSpc>
            </a:pPr>
            <a:r>
              <a:rPr lang="en-US" sz="2000" smtClean="0">
                <a:latin typeface="Arial" charset="0"/>
              </a:rPr>
              <a:t>Manage effects of changes at lower levels</a:t>
            </a:r>
          </a:p>
          <a:p>
            <a:pPr lvl="2">
              <a:lnSpc>
                <a:spcPct val="80000"/>
              </a:lnSpc>
            </a:pPr>
            <a:r>
              <a:rPr lang="en-US" sz="1800" smtClean="0">
                <a:latin typeface="Arial" charset="0"/>
              </a:rPr>
              <a:t>E.g., Part substitutions</a:t>
            </a:r>
          </a:p>
          <a:p>
            <a:pPr>
              <a:lnSpc>
                <a:spcPct val="80000"/>
              </a:lnSpc>
            </a:pPr>
            <a:r>
              <a:rPr lang="en-US" sz="2400" smtClean="0">
                <a:latin typeface="Arial" charset="0"/>
              </a:rPr>
              <a:t>Measures</a:t>
            </a:r>
          </a:p>
          <a:p>
            <a:pPr lvl="1">
              <a:lnSpc>
                <a:spcPct val="80000"/>
              </a:lnSpc>
            </a:pPr>
            <a:r>
              <a:rPr lang="en-US" sz="2000" smtClean="0">
                <a:latin typeface="Arial" charset="0"/>
              </a:rPr>
              <a:t>Number  and % of physical objects under configuration control (by level)</a:t>
            </a:r>
          </a:p>
          <a:p>
            <a:pPr lvl="1">
              <a:lnSpc>
                <a:spcPct val="80000"/>
              </a:lnSpc>
            </a:pPr>
            <a:endParaRPr lang="en-US" sz="2000" smtClean="0">
              <a:latin typeface="Arial" charset="0"/>
            </a:endParaRP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5562600" y="1905000"/>
            <a:ext cx="1447800" cy="1143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2400"/>
              <a:t>Sibling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7391400" y="1905000"/>
            <a:ext cx="1447800" cy="1143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2400"/>
              <a:t>Sibling</a:t>
            </a:r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>
            <a:off x="7010400" y="2514600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5181600" y="3505200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/>
              <a:t>Child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6477000" y="3505200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/>
              <a:t>Child</a:t>
            </a:r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7772400" y="3505200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/>
              <a:t>Child</a:t>
            </a:r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>
            <a:off x="6096000" y="3962400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5" name="Line 11"/>
          <p:cNvSpPr>
            <a:spLocks noChangeShapeType="1"/>
          </p:cNvSpPr>
          <p:nvPr/>
        </p:nvSpPr>
        <p:spPr bwMode="auto">
          <a:xfrm flipV="1">
            <a:off x="5715000" y="30480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 flipV="1">
            <a:off x="6781800" y="30480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 flipV="1">
            <a:off x="8229600" y="30480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5105400" y="4876800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/>
              <a:t>Child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6400800" y="4876800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/>
              <a:t>Child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7696200" y="4876800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/>
              <a:t>Child</a:t>
            </a:r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>
            <a:off x="6019800" y="5334000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2" name="Line 18"/>
          <p:cNvSpPr>
            <a:spLocks noChangeShapeType="1"/>
          </p:cNvSpPr>
          <p:nvPr/>
        </p:nvSpPr>
        <p:spPr bwMode="auto">
          <a:xfrm flipV="1">
            <a:off x="5638800" y="44196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3" name="Line 19"/>
          <p:cNvSpPr>
            <a:spLocks noChangeShapeType="1"/>
          </p:cNvSpPr>
          <p:nvPr/>
        </p:nvSpPr>
        <p:spPr bwMode="auto">
          <a:xfrm flipV="1">
            <a:off x="6705600" y="44196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4" name="Line 20"/>
          <p:cNvSpPr>
            <a:spLocks noChangeShapeType="1"/>
          </p:cNvSpPr>
          <p:nvPr/>
        </p:nvSpPr>
        <p:spPr bwMode="auto">
          <a:xfrm flipV="1">
            <a:off x="8153400" y="44196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>
            <a:off x="7391400" y="3962400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6" name="Line 22"/>
          <p:cNvSpPr>
            <a:spLocks noChangeShapeType="1"/>
          </p:cNvSpPr>
          <p:nvPr/>
        </p:nvSpPr>
        <p:spPr bwMode="auto">
          <a:xfrm>
            <a:off x="7315200" y="5334000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 animBg="1"/>
      <p:bldP spid="31749" grpId="0" animBg="1"/>
      <p:bldP spid="31750" grpId="0" animBg="1"/>
      <p:bldP spid="31751" grpId="0" animBg="1"/>
      <p:bldP spid="31752" grpId="0" animBg="1"/>
      <p:bldP spid="31753" grpId="0" animBg="1"/>
      <p:bldP spid="31754" grpId="0" animBg="1"/>
      <p:bldP spid="31755" grpId="0" animBg="1"/>
      <p:bldP spid="31756" grpId="0" animBg="1"/>
      <p:bldP spid="31757" grpId="0" animBg="1"/>
      <p:bldP spid="31758" grpId="0" animBg="1"/>
      <p:bldP spid="31759" grpId="0" animBg="1"/>
      <p:bldP spid="31760" grpId="0" animBg="1"/>
      <p:bldP spid="31761" grpId="0" animBg="1"/>
      <p:bldP spid="31762" grpId="0" animBg="1"/>
      <p:bldP spid="31763" grpId="0" animBg="1"/>
      <p:bldP spid="31764" grpId="0" animBg="1"/>
      <p:bldP spid="31765" grpId="0" animBg="1"/>
      <p:bldP spid="3176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0" y="0"/>
            <a:ext cx="6248400" cy="954088"/>
          </a:xfrm>
        </p:spPr>
        <p:txBody>
          <a:bodyPr/>
          <a:lstStyle/>
          <a:p>
            <a:r>
              <a:rPr lang="en-US" sz="2400" smtClean="0">
                <a:latin typeface="Arial" charset="0"/>
              </a:rPr>
              <a:t>Model Management Use Cases – 3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45720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smtClean="0">
                <a:latin typeface="Arial" charset="0"/>
              </a:rPr>
              <a:t>Maintain multiple versions concurrently</a:t>
            </a:r>
          </a:p>
          <a:p>
            <a:pPr lvl="1">
              <a:lnSpc>
                <a:spcPct val="90000"/>
              </a:lnSpc>
            </a:pPr>
            <a:r>
              <a:rPr lang="en-US" sz="1800" smtClean="0">
                <a:latin typeface="Arial" charset="0"/>
              </a:rPr>
              <a:t>Establish controlled object</a:t>
            </a:r>
          </a:p>
          <a:p>
            <a:pPr lvl="1">
              <a:lnSpc>
                <a:spcPct val="90000"/>
              </a:lnSpc>
            </a:pPr>
            <a:r>
              <a:rPr lang="en-US" sz="1800" smtClean="0">
                <a:latin typeface="Arial" charset="0"/>
              </a:rPr>
              <a:t>Establish controlled, alternative objects</a:t>
            </a:r>
          </a:p>
          <a:p>
            <a:pPr lvl="1">
              <a:lnSpc>
                <a:spcPct val="90000"/>
              </a:lnSpc>
            </a:pPr>
            <a:r>
              <a:rPr lang="en-US" sz="1800" smtClean="0">
                <a:latin typeface="Arial" charset="0"/>
              </a:rPr>
              <a:t>Establish compatibility of multiple objects</a:t>
            </a:r>
          </a:p>
          <a:p>
            <a:pPr>
              <a:lnSpc>
                <a:spcPct val="90000"/>
              </a:lnSpc>
            </a:pPr>
            <a:r>
              <a:rPr lang="en-US" sz="2000" smtClean="0">
                <a:latin typeface="Arial" charset="0"/>
              </a:rPr>
              <a:t>Measures</a:t>
            </a:r>
          </a:p>
          <a:p>
            <a:pPr lvl="1">
              <a:lnSpc>
                <a:spcPct val="90000"/>
              </a:lnSpc>
            </a:pPr>
            <a:r>
              <a:rPr lang="en-US" sz="1800" smtClean="0">
                <a:latin typeface="Arial" charset="0"/>
              </a:rPr>
              <a:t>Number of available versions of any object (1,*)</a:t>
            </a:r>
          </a:p>
          <a:p>
            <a:pPr lvl="1">
              <a:lnSpc>
                <a:spcPct val="90000"/>
              </a:lnSpc>
            </a:pPr>
            <a:r>
              <a:rPr lang="en-US" sz="1800" smtClean="0">
                <a:latin typeface="Arial" charset="0"/>
              </a:rPr>
              <a:t>Accuracy of version assignment to configuration or “baseline”</a:t>
            </a:r>
          </a:p>
          <a:p>
            <a:pPr lvl="1">
              <a:lnSpc>
                <a:spcPct val="90000"/>
              </a:lnSpc>
            </a:pPr>
            <a:r>
              <a:rPr lang="en-US" sz="1800" smtClean="0">
                <a:latin typeface="Arial" charset="0"/>
              </a:rPr>
              <a:t>Consistency of version assignments to baseline across all objects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5562600" y="1905000"/>
            <a:ext cx="1447800" cy="1143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2400"/>
              <a:t>Sibling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7391400" y="1905000"/>
            <a:ext cx="1447800" cy="1143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2400"/>
              <a:t>Sibling</a:t>
            </a:r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>
            <a:off x="7010400" y="2514600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5181600" y="3505200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/>
              <a:t>Child</a:t>
            </a:r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6477000" y="3505200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/>
              <a:t>Alt.</a:t>
            </a:r>
          </a:p>
          <a:p>
            <a:pPr algn="ctr"/>
            <a:r>
              <a:rPr lang="en-US"/>
              <a:t>Child</a:t>
            </a:r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7772400" y="3505200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/>
              <a:t>Child</a:t>
            </a:r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V="1">
            <a:off x="5715000" y="30480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V="1">
            <a:off x="6781800" y="30480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V="1">
            <a:off x="8229600" y="30480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1" name="Rectangle 13"/>
          <p:cNvSpPr>
            <a:spLocks noChangeArrowheads="1"/>
          </p:cNvSpPr>
          <p:nvPr/>
        </p:nvSpPr>
        <p:spPr bwMode="auto">
          <a:xfrm>
            <a:off x="5105400" y="4876800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/>
              <a:t>Child</a:t>
            </a:r>
          </a:p>
        </p:txBody>
      </p:sp>
      <p:sp>
        <p:nvSpPr>
          <p:cNvPr id="32782" name="Rectangle 14"/>
          <p:cNvSpPr>
            <a:spLocks noChangeArrowheads="1"/>
          </p:cNvSpPr>
          <p:nvPr/>
        </p:nvSpPr>
        <p:spPr bwMode="auto">
          <a:xfrm>
            <a:off x="6400800" y="4876800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/>
              <a:t>Child</a:t>
            </a:r>
          </a:p>
        </p:txBody>
      </p:sp>
      <p:sp>
        <p:nvSpPr>
          <p:cNvPr id="32783" name="Rectangle 15"/>
          <p:cNvSpPr>
            <a:spLocks noChangeArrowheads="1"/>
          </p:cNvSpPr>
          <p:nvPr/>
        </p:nvSpPr>
        <p:spPr bwMode="auto">
          <a:xfrm>
            <a:off x="7696200" y="4876800"/>
            <a:ext cx="914400" cy="9144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/>
              <a:t>Child</a:t>
            </a:r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>
            <a:off x="6019800" y="5638800"/>
            <a:ext cx="1676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V="1">
            <a:off x="5638800" y="44196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V="1">
            <a:off x="6705600" y="44196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7" name="Line 19"/>
          <p:cNvSpPr>
            <a:spLocks noChangeShapeType="1"/>
          </p:cNvSpPr>
          <p:nvPr/>
        </p:nvSpPr>
        <p:spPr bwMode="auto">
          <a:xfrm flipV="1">
            <a:off x="8153400" y="44196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8" name="Line 20"/>
          <p:cNvSpPr>
            <a:spLocks noChangeShapeType="1"/>
          </p:cNvSpPr>
          <p:nvPr/>
        </p:nvSpPr>
        <p:spPr bwMode="auto">
          <a:xfrm>
            <a:off x="7391400" y="3962400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89" name="Line 21"/>
          <p:cNvSpPr>
            <a:spLocks noChangeShapeType="1"/>
          </p:cNvSpPr>
          <p:nvPr/>
        </p:nvSpPr>
        <p:spPr bwMode="auto">
          <a:xfrm>
            <a:off x="7315200" y="5334000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90" name="Line 22"/>
          <p:cNvSpPr>
            <a:spLocks noChangeShapeType="1"/>
          </p:cNvSpPr>
          <p:nvPr/>
        </p:nvSpPr>
        <p:spPr bwMode="auto">
          <a:xfrm>
            <a:off x="6096000" y="4267200"/>
            <a:ext cx="1676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5" grpId="0" animBg="1"/>
      <p:bldP spid="32776" grpId="0" animBg="1"/>
      <p:bldP spid="32777" grpId="0" animBg="1"/>
      <p:bldP spid="32778" grpId="0" animBg="1"/>
      <p:bldP spid="32779" grpId="0" animBg="1"/>
      <p:bldP spid="32780" grpId="0" animBg="1"/>
      <p:bldP spid="32781" grpId="0" animBg="1"/>
      <p:bldP spid="32782" grpId="0" animBg="1"/>
      <p:bldP spid="32783" grpId="0" animBg="1"/>
      <p:bldP spid="32784" grpId="0" animBg="1"/>
      <p:bldP spid="32785" grpId="0" animBg="1"/>
      <p:bldP spid="32786" grpId="0" animBg="1"/>
      <p:bldP spid="32787" grpId="0" animBg="1"/>
      <p:bldP spid="32788" grpId="0" animBg="1"/>
      <p:bldP spid="32789" grpId="0" animBg="1"/>
      <p:bldP spid="3279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>
                <a:latin typeface="Arial" charset="0"/>
              </a:rPr>
              <a:t>Satisfying Objectives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95400"/>
            <a:ext cx="8305800" cy="5181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>
                <a:latin typeface="Arial" charset="0"/>
              </a:rPr>
              <a:t>Establish purposes of configuration control of models in architecting (use cases)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Are there more use cases to consider?</a:t>
            </a:r>
          </a:p>
          <a:p>
            <a:pPr>
              <a:lnSpc>
                <a:spcPct val="80000"/>
              </a:lnSpc>
            </a:pPr>
            <a:r>
              <a:rPr lang="en-US" sz="2400" dirty="0" smtClean="0">
                <a:latin typeface="Arial" charset="0"/>
              </a:rPr>
              <a:t>Establish measures of effectiveness of configuration control of models in architecting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Quality attributes of configuration control</a:t>
            </a:r>
          </a:p>
          <a:p>
            <a:pPr lvl="2">
              <a:lnSpc>
                <a:spcPct val="80000"/>
              </a:lnSpc>
            </a:pPr>
            <a:r>
              <a:rPr lang="en-US" sz="1800" dirty="0" smtClean="0">
                <a:latin typeface="Arial" charset="0"/>
              </a:rPr>
              <a:t>Configuration control completeness</a:t>
            </a:r>
          </a:p>
          <a:p>
            <a:pPr lvl="3">
              <a:lnSpc>
                <a:spcPct val="80000"/>
              </a:lnSpc>
            </a:pPr>
            <a:r>
              <a:rPr lang="en-US" sz="1600" dirty="0" smtClean="0">
                <a:latin typeface="Arial" charset="0"/>
              </a:rPr>
              <a:t>Are we controlling the right things at the right times?</a:t>
            </a:r>
          </a:p>
          <a:p>
            <a:pPr lvl="4">
              <a:lnSpc>
                <a:spcPct val="80000"/>
              </a:lnSpc>
            </a:pPr>
            <a:r>
              <a:rPr lang="en-US" sz="1600" dirty="0" smtClean="0">
                <a:latin typeface="Arial" charset="0"/>
              </a:rPr>
              <a:t>Levels </a:t>
            </a:r>
          </a:p>
          <a:p>
            <a:pPr lvl="4">
              <a:lnSpc>
                <a:spcPct val="80000"/>
              </a:lnSpc>
            </a:pPr>
            <a:r>
              <a:rPr lang="en-US" sz="1600" dirty="0" smtClean="0">
                <a:latin typeface="Arial" charset="0"/>
              </a:rPr>
              <a:t>Links and relationships</a:t>
            </a:r>
          </a:p>
          <a:p>
            <a:pPr lvl="4">
              <a:lnSpc>
                <a:spcPct val="80000"/>
              </a:lnSpc>
            </a:pPr>
            <a:r>
              <a:rPr lang="en-US" sz="1600" dirty="0" smtClean="0">
                <a:latin typeface="Arial" charset="0"/>
              </a:rPr>
              <a:t>Children / parents</a:t>
            </a:r>
          </a:p>
          <a:p>
            <a:pPr lvl="2">
              <a:lnSpc>
                <a:spcPct val="80000"/>
              </a:lnSpc>
            </a:pPr>
            <a:r>
              <a:rPr lang="en-US" sz="1800" dirty="0" smtClean="0">
                <a:latin typeface="Arial" charset="0"/>
              </a:rPr>
              <a:t>Defect management </a:t>
            </a:r>
          </a:p>
          <a:p>
            <a:pPr lvl="3">
              <a:lnSpc>
                <a:spcPct val="80000"/>
              </a:lnSpc>
            </a:pPr>
            <a:r>
              <a:rPr lang="en-US" sz="1600" dirty="0" smtClean="0">
                <a:latin typeface="Arial" charset="0"/>
              </a:rPr>
              <a:t>Uncontrolled, or prematurely controlled</a:t>
            </a:r>
          </a:p>
          <a:p>
            <a:pPr lvl="3">
              <a:lnSpc>
                <a:spcPct val="80000"/>
              </a:lnSpc>
            </a:pPr>
            <a:r>
              <a:rPr lang="en-US" sz="1600" dirty="0" smtClean="0">
                <a:latin typeface="Arial" charset="0"/>
              </a:rPr>
              <a:t>Incompletely controlled (see completeness)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>
                <a:latin typeface="Arial" charset="0"/>
              </a:rPr>
              <a:t>“Size” – number of versions for any </a:t>
            </a:r>
            <a:r>
              <a:rPr lang="en-US" sz="2000" dirty="0" smtClean="0">
                <a:latin typeface="Arial" charset="0"/>
              </a:rPr>
              <a:t>object</a:t>
            </a:r>
          </a:p>
          <a:p>
            <a:pPr lvl="1">
              <a:lnSpc>
                <a:spcPct val="80000"/>
              </a:lnSpc>
            </a:pPr>
            <a:r>
              <a:rPr lang="en-US" sz="2000" smtClean="0">
                <a:latin typeface="Arial" charset="0"/>
              </a:rPr>
              <a:t>Related artifacts</a:t>
            </a:r>
          </a:p>
          <a:p>
            <a:pPr lvl="1">
              <a:lnSpc>
                <a:spcPct val="80000"/>
              </a:lnSpc>
            </a:pPr>
            <a:endParaRPr lang="en-US" sz="20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"/>
        <a:ea typeface="ＭＳ Ｐゴシック"/>
        <a:cs typeface="ＭＳ Ｐゴシック"/>
      </a:majorFont>
      <a:minorFont>
        <a:latin typeface="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Words>444</Words>
  <Application>Microsoft Office PowerPoint</Application>
  <PresentationFormat>On-screen Show (4:3)</PresentationFormat>
  <Paragraphs>99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2_Default Design</vt:lpstr>
      <vt:lpstr>MS Org Chart</vt:lpstr>
      <vt:lpstr>Configuration Control of Architecture Models</vt:lpstr>
      <vt:lpstr>Discussion Topics</vt:lpstr>
      <vt:lpstr>Underlying Objectives</vt:lpstr>
      <vt:lpstr>Elements and Features of Models</vt:lpstr>
      <vt:lpstr>Model Management Use Cases – 1</vt:lpstr>
      <vt:lpstr>Model Management Use Cases – 2</vt:lpstr>
      <vt:lpstr>Model Management Use Cases – 3</vt:lpstr>
      <vt:lpstr>Satisfying Objectives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bedocs</dc:creator>
  <cp:lastModifiedBy>bedocs</cp:lastModifiedBy>
  <cp:revision>5</cp:revision>
  <dcterms:created xsi:type="dcterms:W3CDTF">2011-01-28T00:23:42Z</dcterms:created>
  <dcterms:modified xsi:type="dcterms:W3CDTF">2011-01-31T21:57:25Z</dcterms:modified>
</cp:coreProperties>
</file>