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9" r:id="rId6"/>
    <p:sldId id="270" r:id="rId7"/>
    <p:sldId id="271" r:id="rId8"/>
    <p:sldId id="272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534" autoAdjust="0"/>
  </p:normalViewPr>
  <p:slideViewPr>
    <p:cSldViewPr>
      <p:cViewPr varScale="1">
        <p:scale>
          <a:sx n="53" d="100"/>
          <a:sy n="53" d="100"/>
        </p:scale>
        <p:origin x="-135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DCDE9B8-4131-4186-84EB-C158732D8C42}" type="datetimeFigureOut">
              <a:rPr lang="en-US"/>
              <a:pPr>
                <a:defRPr/>
              </a:pPr>
              <a:t>1/31/2011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DDC0A2C-0929-4A73-B297-18ABA3EF8A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NCOSELogo_transpar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</p:grpSp>
      <p:grpSp>
        <p:nvGrpSpPr>
          <p:cNvPr id="9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</p:grpSp>
      <p:sp>
        <p:nvSpPr>
          <p:cNvPr id="1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Arial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E006C-0987-4891-9D59-57A911E208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6248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Line 2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1E72B711-BFEF-45B6-A57B-32D481040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0" name="Picture 7" descr="INCOSELogo_transparent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1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33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  <p:sp>
          <p:nvSpPr>
            <p:cNvPr id="37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</p:grpSp>
      <p:grpSp>
        <p:nvGrpSpPr>
          <p:cNvPr id="1032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39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  <p:sp>
          <p:nvSpPr>
            <p:cNvPr id="40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pitchFamily="-107" charset="0"/>
                <a:ea typeface="+mn-ea"/>
                <a:cs typeface="Arial" charset="0"/>
              </a:endParaRPr>
            </a:p>
          </p:txBody>
        </p:sp>
      </p:grpSp>
      <p:sp>
        <p:nvSpPr>
          <p:cNvPr id="42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Arial" charset="0"/>
            </a:endParaRPr>
          </a:p>
        </p:txBody>
      </p:sp>
      <p:sp>
        <p:nvSpPr>
          <p:cNvPr id="43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Arial" charset="0"/>
            </a:endParaRPr>
          </a:p>
        </p:txBody>
      </p:sp>
      <p:sp>
        <p:nvSpPr>
          <p:cNvPr id="44" name="Text Box 19"/>
          <p:cNvSpPr txBox="1">
            <a:spLocks noChangeArrowheads="1"/>
          </p:cNvSpPr>
          <p:nvPr userDrawn="1"/>
        </p:nvSpPr>
        <p:spPr bwMode="auto">
          <a:xfrm>
            <a:off x="6646863" y="-4763"/>
            <a:ext cx="1900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rgbClr val="B41E22"/>
                </a:solidFill>
                <a:latin typeface="+mn-lt"/>
                <a:ea typeface="+mn-ea"/>
                <a:cs typeface="Arial" charset="0"/>
              </a:rPr>
              <a:t>International Workshop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rgbClr val="B41E22"/>
                </a:solidFill>
                <a:latin typeface="+mn-lt"/>
                <a:ea typeface="+mn-ea"/>
                <a:cs typeface="Arial" charset="0"/>
              </a:rPr>
              <a:t>28 Jan </a:t>
            </a:r>
            <a:r>
              <a:rPr lang="en-US" sz="1200" b="1" dirty="0">
                <a:solidFill>
                  <a:srgbClr val="B41E22"/>
                </a:solidFill>
                <a:latin typeface="+mn-lt"/>
                <a:ea typeface="+mn-ea"/>
                <a:cs typeface="Arial" charset="0"/>
              </a:rPr>
              <a:t>–</a:t>
            </a:r>
            <a:r>
              <a:rPr lang="en-GB" sz="1200" b="1" dirty="0">
                <a:solidFill>
                  <a:srgbClr val="B41E22"/>
                </a:solidFill>
                <a:latin typeface="+mn-lt"/>
                <a:ea typeface="+mn-ea"/>
                <a:cs typeface="Arial" charset="0"/>
              </a:rPr>
              <a:t> 2 Feb 2011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rgbClr val="B41E22"/>
                </a:solidFill>
                <a:latin typeface="+mn-lt"/>
                <a:ea typeface="+mn-ea"/>
                <a:cs typeface="Arial" charset="0"/>
              </a:rPr>
              <a:t>Phoenix, AZ, USA</a:t>
            </a:r>
          </a:p>
        </p:txBody>
      </p:sp>
      <p:pic>
        <p:nvPicPr>
          <p:cNvPr id="1036" name="Picture 21" descr="http://upload.wikimedia.org/wikipedia/en/thumb/b/b1/Phoenix-logo.svg/2000px-Phoenix-logo.svg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4150" y="5791200"/>
            <a:ext cx="750888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itchFamily="-107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-107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-107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-107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pitchFamily="-107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>
                <a:latin typeface="Arial" charset="0"/>
              </a:rPr>
              <a:t>Configuration Control of Architecture Models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400" smtClean="0">
                <a:latin typeface="Arial" charset="0"/>
              </a:rPr>
              <a:t>Dr. Ron Carson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400" smtClean="0">
                <a:latin typeface="Arial" charset="0"/>
              </a:rPr>
              <a:t>John Herrold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400" smtClean="0">
                <a:latin typeface="Arial" charset="0"/>
              </a:rPr>
              <a:t>Michael Crow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400" smtClean="0">
                <a:latin typeface="Arial" charset="0"/>
              </a:rPr>
              <a:t>The Boeing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>
                <a:latin typeface="Arial" charset="0"/>
              </a:rPr>
              <a:t>Discussion Topics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517525" indent="-517525">
              <a:buFontTx/>
              <a:buNone/>
            </a:pPr>
            <a:r>
              <a:rPr lang="en-US" smtClean="0">
                <a:latin typeface="Arial" charset="0"/>
              </a:rPr>
              <a:t>1.	How are models used in your organization today?</a:t>
            </a:r>
          </a:p>
          <a:p>
            <a:pPr marL="517525" indent="-517525">
              <a:buFontTx/>
              <a:buNone/>
            </a:pPr>
            <a:r>
              <a:rPr lang="en-US" smtClean="0">
                <a:latin typeface="Arial" charset="0"/>
              </a:rPr>
              <a:t>2.	How are they managed/controlled today?</a:t>
            </a:r>
          </a:p>
          <a:p>
            <a:pPr marL="517525" indent="-517525">
              <a:buFontTx/>
              <a:buNone/>
            </a:pPr>
            <a:r>
              <a:rPr lang="en-US" smtClean="0">
                <a:latin typeface="Arial" charset="0"/>
              </a:rPr>
              <a:t>3.	What are the problems in model management today?</a:t>
            </a:r>
          </a:p>
          <a:p>
            <a:pPr marL="517525" indent="-517525">
              <a:buFontTx/>
              <a:buNone/>
            </a:pPr>
            <a:r>
              <a:rPr lang="en-US" smtClean="0">
                <a:latin typeface="Arial" charset="0"/>
              </a:rPr>
              <a:t>4.	What do you think are the solutions to the problem?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>
                <a:latin typeface="Arial" charset="0"/>
              </a:rPr>
              <a:t>Underlying Objectives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r>
              <a:rPr lang="en-US" smtClean="0">
                <a:latin typeface="Arial" charset="0"/>
              </a:rPr>
              <a:t>Establish purposes of configuration control of models in architecting (use cases)</a:t>
            </a:r>
          </a:p>
          <a:p>
            <a:r>
              <a:rPr lang="en-US" smtClean="0">
                <a:latin typeface="Arial" charset="0"/>
              </a:rPr>
              <a:t>Establish measures of effectiveness of configuration control of models in architecting</a:t>
            </a:r>
          </a:p>
          <a:p>
            <a:pPr lvl="1"/>
            <a:r>
              <a:rPr lang="en-US" smtClean="0">
                <a:latin typeface="Arial" charset="0"/>
              </a:rPr>
              <a:t>Quality attributes of configuration control</a:t>
            </a:r>
          </a:p>
          <a:p>
            <a:pPr lvl="2"/>
            <a:r>
              <a:rPr lang="en-US" smtClean="0">
                <a:latin typeface="Arial" charset="0"/>
              </a:rPr>
              <a:t>Configuration control completeness</a:t>
            </a:r>
          </a:p>
          <a:p>
            <a:pPr lvl="2"/>
            <a:r>
              <a:rPr lang="en-US" smtClean="0">
                <a:latin typeface="Arial" charset="0"/>
              </a:rPr>
              <a:t>Defects in configuration 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0"/>
            <a:ext cx="6248400" cy="954088"/>
          </a:xfrm>
        </p:spPr>
        <p:txBody>
          <a:bodyPr/>
          <a:lstStyle/>
          <a:p>
            <a:r>
              <a:rPr lang="en-US" sz="2400" smtClean="0">
                <a:latin typeface="Arial" charset="0"/>
              </a:rPr>
              <a:t>Elements and Features of Models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295400"/>
            <a:ext cx="4038600" cy="52578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smtClean="0">
                <a:latin typeface="Arial" charset="0"/>
              </a:rPr>
              <a:t>Objects</a:t>
            </a:r>
          </a:p>
          <a:p>
            <a:pPr>
              <a:lnSpc>
                <a:spcPct val="80000"/>
              </a:lnSpc>
            </a:pPr>
            <a:r>
              <a:rPr lang="en-US" sz="1800" smtClean="0">
                <a:latin typeface="Arial" charset="0"/>
              </a:rPr>
              <a:t>Relationships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Vertical – parent/child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Horizontal – e.g., functions</a:t>
            </a:r>
            <a:r>
              <a:rPr lang="en-US" sz="1600" smtClean="0">
                <a:latin typeface="Arial" charset="0"/>
                <a:sym typeface="Wingdings" pitchFamily="2" charset="2"/>
              </a:rPr>
              <a:t></a:t>
            </a:r>
            <a:r>
              <a:rPr lang="en-US" sz="1600" smtClean="0">
                <a:latin typeface="Arial" charset="0"/>
              </a:rPr>
              <a:t>requirements</a:t>
            </a:r>
          </a:p>
          <a:p>
            <a:pPr>
              <a:lnSpc>
                <a:spcPct val="80000"/>
              </a:lnSpc>
            </a:pPr>
            <a:r>
              <a:rPr lang="en-US" sz="1800" smtClean="0">
                <a:latin typeface="Arial" charset="0"/>
              </a:rPr>
              <a:t>Configuration control of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Objects</a:t>
            </a:r>
          </a:p>
          <a:p>
            <a:pPr lvl="2">
              <a:lnSpc>
                <a:spcPct val="80000"/>
              </a:lnSpc>
            </a:pPr>
            <a:r>
              <a:rPr lang="en-US" sz="1400" smtClean="0">
                <a:latin typeface="Arial" charset="0"/>
              </a:rPr>
              <a:t>Control by self or by parent or owner?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Relationships</a:t>
            </a:r>
          </a:p>
          <a:p>
            <a:pPr lvl="2">
              <a:lnSpc>
                <a:spcPct val="80000"/>
              </a:lnSpc>
            </a:pPr>
            <a:r>
              <a:rPr lang="en-US" sz="1400" smtClean="0">
                <a:latin typeface="Arial" charset="0"/>
              </a:rPr>
              <a:t>Control by self, “owner”, “defining”, “complying” object?</a:t>
            </a:r>
          </a:p>
          <a:p>
            <a:pPr>
              <a:lnSpc>
                <a:spcPct val="80000"/>
              </a:lnSpc>
            </a:pPr>
            <a:r>
              <a:rPr lang="en-US" sz="1800" smtClean="0">
                <a:latin typeface="Arial" charset="0"/>
              </a:rPr>
              <a:t>Event or time-sequenced configuration control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Functional/Logical: Parent</a:t>
            </a:r>
            <a:r>
              <a:rPr lang="en-US" sz="1600" smtClean="0">
                <a:latin typeface="Arial" charset="0"/>
                <a:sym typeface="Wingdings" pitchFamily="2" charset="2"/>
              </a:rPr>
              <a:t></a:t>
            </a:r>
            <a:r>
              <a:rPr lang="en-US" sz="1600" smtClean="0">
                <a:latin typeface="Arial" charset="0"/>
              </a:rPr>
              <a:t>child (left-side-of-V)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Physical: Child</a:t>
            </a:r>
            <a:r>
              <a:rPr lang="en-US" sz="1600" smtClean="0">
                <a:latin typeface="Arial" charset="0"/>
                <a:sym typeface="Wingdings" pitchFamily="2" charset="2"/>
              </a:rPr>
              <a:t>parent (right-side-of-V)</a:t>
            </a:r>
            <a:endParaRPr lang="en-US" sz="1600" smtClean="0">
              <a:latin typeface="Arial" charset="0"/>
            </a:endParaRPr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>
            <p:ph sz="half" idx="4294967295"/>
          </p:nvPr>
        </p:nvGraphicFramePr>
        <p:xfrm>
          <a:off x="5973763" y="1524000"/>
          <a:ext cx="2789237" cy="2692400"/>
        </p:xfrm>
        <a:graphic>
          <a:graphicData uri="http://schemas.openxmlformats.org/presentationml/2006/ole">
            <p:oleObj spid="_x0000_s21508" name="MS Org Chart" r:id="rId3" imgW="2190600" imgH="2114280" progId="">
              <p:embed followColorScheme="full"/>
            </p:oleObj>
          </a:graphicData>
        </a:graphic>
      </p:graphicFrame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7239000" y="3733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4876800" y="32004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400" b="1"/>
              <a:t>Child of a different parent</a:t>
            </a: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5791200" y="3657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4267200" y="1524000"/>
            <a:ext cx="1981200" cy="1143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A sibling Parent (same or different type)</a:t>
            </a: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6248400" y="2133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>
            <a:off x="5334000" y="266700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 animBg="1"/>
      <p:bldP spid="21511" grpId="0" animBg="1"/>
      <p:bldP spid="21512" grpId="0" animBg="1"/>
      <p:bldP spid="21513" grpId="0" animBg="1"/>
      <p:bldP spid="215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0"/>
            <a:ext cx="6248400" cy="954088"/>
          </a:xfrm>
        </p:spPr>
        <p:txBody>
          <a:bodyPr/>
          <a:lstStyle/>
          <a:p>
            <a:r>
              <a:rPr lang="en-US" sz="2400" smtClean="0">
                <a:latin typeface="Arial" charset="0"/>
              </a:rPr>
              <a:t>Model Management Use Cases – 1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95400"/>
            <a:ext cx="4800600" cy="5334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smtClean="0">
                <a:latin typeface="Arial" charset="0"/>
              </a:rPr>
              <a:t>Develop architecture (left side of V)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“Freeze” requirements, functions, logical architecture elements, interfaces at specified levels prior to going to next-lower level</a:t>
            </a:r>
          </a:p>
          <a:p>
            <a:pPr lvl="2">
              <a:lnSpc>
                <a:spcPct val="80000"/>
              </a:lnSpc>
            </a:pPr>
            <a:r>
              <a:rPr lang="en-US" sz="1400" smtClean="0">
                <a:latin typeface="Arial" charset="0"/>
              </a:rPr>
              <a:t>“Design review” sequence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Synchronize at each level (horizontal integration) 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Allow lower-level items to be changed until baselined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Enables sequential, tiered architecting</a:t>
            </a:r>
          </a:p>
          <a:p>
            <a:pPr>
              <a:lnSpc>
                <a:spcPct val="80000"/>
              </a:lnSpc>
            </a:pPr>
            <a:r>
              <a:rPr lang="en-US" sz="1800" smtClean="0">
                <a:latin typeface="Arial" charset="0"/>
              </a:rPr>
              <a:t>Measures: 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Number of functional and logical objects under control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Number of relationships under control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% objects appropriately under control (maturity check)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latin typeface="Arial" charset="0"/>
              </a:rPr>
              <a:t>% relationships appropriately under control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5562600" y="1905000"/>
            <a:ext cx="1447800" cy="1143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400"/>
              <a:t>Sibling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7391400" y="1905000"/>
            <a:ext cx="1447800" cy="1143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400"/>
              <a:t>Sibling</a:t>
            </a: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7010400" y="25146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5181600" y="35052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6477000" y="35052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7772400" y="35052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6096000" y="39624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 flipV="1">
            <a:off x="5715000" y="30480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 flipV="1">
            <a:off x="6781800" y="30480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 flipV="1">
            <a:off x="8229600" y="30480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5105400" y="48768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6400800" y="48768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7696200" y="48768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6019800" y="53340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 flipV="1">
            <a:off x="5638800" y="44196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39" name="Line 19"/>
          <p:cNvSpPr>
            <a:spLocks noChangeShapeType="1"/>
          </p:cNvSpPr>
          <p:nvPr/>
        </p:nvSpPr>
        <p:spPr bwMode="auto">
          <a:xfrm flipV="1">
            <a:off x="6705600" y="44196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 flipV="1">
            <a:off x="8153400" y="44196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41" name="Line 21"/>
          <p:cNvSpPr>
            <a:spLocks noChangeShapeType="1"/>
          </p:cNvSpPr>
          <p:nvPr/>
        </p:nvSpPr>
        <p:spPr bwMode="auto">
          <a:xfrm>
            <a:off x="7391400" y="39624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42" name="Line 22"/>
          <p:cNvSpPr>
            <a:spLocks noChangeShapeType="1"/>
          </p:cNvSpPr>
          <p:nvPr/>
        </p:nvSpPr>
        <p:spPr bwMode="auto">
          <a:xfrm>
            <a:off x="7315200" y="53340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5" grpId="0" animBg="1"/>
      <p:bldP spid="30726" grpId="0" animBg="1"/>
      <p:bldP spid="30727" grpId="0" animBg="1"/>
      <p:bldP spid="30728" grpId="0" animBg="1"/>
      <p:bldP spid="30729" grpId="0" animBg="1"/>
      <p:bldP spid="30730" grpId="0" animBg="1"/>
      <p:bldP spid="30731" grpId="0" animBg="1"/>
      <p:bldP spid="30732" grpId="0" animBg="1"/>
      <p:bldP spid="30733" grpId="0" animBg="1"/>
      <p:bldP spid="30734" grpId="0" animBg="1"/>
      <p:bldP spid="30735" grpId="0" animBg="1"/>
      <p:bldP spid="30736" grpId="0" animBg="1"/>
      <p:bldP spid="30737" grpId="0" animBg="1"/>
      <p:bldP spid="30738" grpId="0" animBg="1"/>
      <p:bldP spid="30739" grpId="0" animBg="1"/>
      <p:bldP spid="30740" grpId="0" animBg="1"/>
      <p:bldP spid="30741" grpId="0" animBg="1"/>
      <p:bldP spid="307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0"/>
            <a:ext cx="6248400" cy="954088"/>
          </a:xfrm>
        </p:spPr>
        <p:txBody>
          <a:bodyPr/>
          <a:lstStyle/>
          <a:p>
            <a:r>
              <a:rPr lang="en-US" sz="2400" smtClean="0">
                <a:latin typeface="Arial" charset="0"/>
              </a:rPr>
              <a:t>Model Management Use Cases – 2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66800"/>
            <a:ext cx="457835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>
                <a:latin typeface="Arial" charset="0"/>
              </a:rPr>
              <a:t>Maintain configuration control of design (right side of V)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Arial" charset="0"/>
              </a:rPr>
              <a:t>Manage functions, logical elements, at higher levels 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Arial" charset="0"/>
              </a:rPr>
              <a:t>Manage effects of changes at lower levels</a:t>
            </a:r>
          </a:p>
          <a:p>
            <a:pPr lvl="2">
              <a:lnSpc>
                <a:spcPct val="80000"/>
              </a:lnSpc>
            </a:pPr>
            <a:r>
              <a:rPr lang="en-US" sz="1800" smtClean="0">
                <a:latin typeface="Arial" charset="0"/>
              </a:rPr>
              <a:t>E.g., Part substitutions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latin typeface="Arial" charset="0"/>
              </a:rPr>
              <a:t>Measures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Arial" charset="0"/>
              </a:rPr>
              <a:t>Number  and % of physical objects under configuration control (by level)</a:t>
            </a:r>
          </a:p>
          <a:p>
            <a:pPr lvl="1">
              <a:lnSpc>
                <a:spcPct val="80000"/>
              </a:lnSpc>
            </a:pPr>
            <a:endParaRPr lang="en-US" sz="2000" smtClean="0">
              <a:latin typeface="Arial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5562600" y="1905000"/>
            <a:ext cx="1447800" cy="1143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400"/>
              <a:t>Sibling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7391400" y="1905000"/>
            <a:ext cx="1447800" cy="1143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400"/>
              <a:t>Sibling</a:t>
            </a:r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7010400" y="25146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5181600" y="35052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6477000" y="35052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7772400" y="35052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>
            <a:off x="6096000" y="39624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V="1">
            <a:off x="5715000" y="30480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V="1">
            <a:off x="6781800" y="30480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V="1">
            <a:off x="8229600" y="30480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5105400" y="48768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6400800" y="48768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7696200" y="48768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>
            <a:off x="6019800" y="53340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V="1">
            <a:off x="5638800" y="44196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63" name="Line 19"/>
          <p:cNvSpPr>
            <a:spLocks noChangeShapeType="1"/>
          </p:cNvSpPr>
          <p:nvPr/>
        </p:nvSpPr>
        <p:spPr bwMode="auto">
          <a:xfrm flipV="1">
            <a:off x="6705600" y="44196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64" name="Line 20"/>
          <p:cNvSpPr>
            <a:spLocks noChangeShapeType="1"/>
          </p:cNvSpPr>
          <p:nvPr/>
        </p:nvSpPr>
        <p:spPr bwMode="auto">
          <a:xfrm flipV="1">
            <a:off x="8153400" y="44196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65" name="Line 21"/>
          <p:cNvSpPr>
            <a:spLocks noChangeShapeType="1"/>
          </p:cNvSpPr>
          <p:nvPr/>
        </p:nvSpPr>
        <p:spPr bwMode="auto">
          <a:xfrm>
            <a:off x="7391400" y="39624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66" name="Line 22"/>
          <p:cNvSpPr>
            <a:spLocks noChangeShapeType="1"/>
          </p:cNvSpPr>
          <p:nvPr/>
        </p:nvSpPr>
        <p:spPr bwMode="auto">
          <a:xfrm>
            <a:off x="7315200" y="53340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/>
      <p:bldP spid="31749" grpId="0" animBg="1"/>
      <p:bldP spid="31750" grpId="0" animBg="1"/>
      <p:bldP spid="31751" grpId="0" animBg="1"/>
      <p:bldP spid="31752" grpId="0" animBg="1"/>
      <p:bldP spid="31753" grpId="0" animBg="1"/>
      <p:bldP spid="31754" grpId="0" animBg="1"/>
      <p:bldP spid="31755" grpId="0" animBg="1"/>
      <p:bldP spid="31756" grpId="0" animBg="1"/>
      <p:bldP spid="31757" grpId="0" animBg="1"/>
      <p:bldP spid="31758" grpId="0" animBg="1"/>
      <p:bldP spid="31759" grpId="0" animBg="1"/>
      <p:bldP spid="31760" grpId="0" animBg="1"/>
      <p:bldP spid="31761" grpId="0" animBg="1"/>
      <p:bldP spid="31762" grpId="0" animBg="1"/>
      <p:bldP spid="31763" grpId="0" animBg="1"/>
      <p:bldP spid="31764" grpId="0" animBg="1"/>
      <p:bldP spid="31765" grpId="0" animBg="1"/>
      <p:bldP spid="317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0"/>
            <a:ext cx="6248400" cy="954088"/>
          </a:xfrm>
        </p:spPr>
        <p:txBody>
          <a:bodyPr/>
          <a:lstStyle/>
          <a:p>
            <a:r>
              <a:rPr lang="en-US" sz="2400" smtClean="0">
                <a:latin typeface="Arial" charset="0"/>
              </a:rPr>
              <a:t>Model Management Use Cases – 3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45720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>
                <a:latin typeface="Arial" charset="0"/>
              </a:rPr>
              <a:t>Maintain multiple versions concurrently</a:t>
            </a:r>
          </a:p>
          <a:p>
            <a:pPr lvl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Establish controlled object</a:t>
            </a:r>
          </a:p>
          <a:p>
            <a:pPr lvl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Establish controlled, alternative objects</a:t>
            </a:r>
          </a:p>
          <a:p>
            <a:pPr lvl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Establish compatibility of multiple objects</a:t>
            </a:r>
          </a:p>
          <a:p>
            <a:pPr>
              <a:lnSpc>
                <a:spcPct val="90000"/>
              </a:lnSpc>
            </a:pPr>
            <a:r>
              <a:rPr lang="en-US" sz="2000" smtClean="0">
                <a:latin typeface="Arial" charset="0"/>
              </a:rPr>
              <a:t>Measures</a:t>
            </a:r>
          </a:p>
          <a:p>
            <a:pPr lvl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Number of available versions of any object (1,*)</a:t>
            </a:r>
          </a:p>
          <a:p>
            <a:pPr lvl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Accuracy of version assignment to configuration or “baseline”</a:t>
            </a:r>
          </a:p>
          <a:p>
            <a:pPr lvl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Consistency of version assignments to baseline across all objects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5562600" y="1905000"/>
            <a:ext cx="1447800" cy="1143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400"/>
              <a:t>Sibling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7391400" y="1905000"/>
            <a:ext cx="1447800" cy="1143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400"/>
              <a:t>Sibling</a:t>
            </a:r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7010400" y="25146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5181600" y="35052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6477000" y="35052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Alt.</a:t>
            </a:r>
          </a:p>
          <a:p>
            <a:pPr algn="ctr"/>
            <a:r>
              <a:rPr lang="en-US"/>
              <a:t>Child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7772400" y="35052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V="1">
            <a:off x="5715000" y="30480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V="1">
            <a:off x="6781800" y="30480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V="1">
            <a:off x="8229600" y="30480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5105400" y="48768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6400800" y="48768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7696200" y="4876800"/>
            <a:ext cx="9144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/>
              <a:t>Child</a:t>
            </a:r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6019800" y="5638800"/>
            <a:ext cx="1676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V="1">
            <a:off x="5638800" y="44196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V="1">
            <a:off x="6705600" y="44196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 flipV="1">
            <a:off x="8153400" y="44196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>
            <a:off x="7391400" y="39624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7315200" y="53340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>
            <a:off x="6096000" y="4267200"/>
            <a:ext cx="1676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5" grpId="0" animBg="1"/>
      <p:bldP spid="32776" grpId="0" animBg="1"/>
      <p:bldP spid="32777" grpId="0" animBg="1"/>
      <p:bldP spid="32778" grpId="0" animBg="1"/>
      <p:bldP spid="32779" grpId="0" animBg="1"/>
      <p:bldP spid="32780" grpId="0" animBg="1"/>
      <p:bldP spid="32781" grpId="0" animBg="1"/>
      <p:bldP spid="32782" grpId="0" animBg="1"/>
      <p:bldP spid="32783" grpId="0" animBg="1"/>
      <p:bldP spid="32784" grpId="0" animBg="1"/>
      <p:bldP spid="32785" grpId="0" animBg="1"/>
      <p:bldP spid="32786" grpId="0" animBg="1"/>
      <p:bldP spid="32787" grpId="0" animBg="1"/>
      <p:bldP spid="32788" grpId="0" animBg="1"/>
      <p:bldP spid="32789" grpId="0" animBg="1"/>
      <p:bldP spid="327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>
                <a:latin typeface="Arial" charset="0"/>
              </a:rPr>
              <a:t>Satisfying Objectives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95400"/>
            <a:ext cx="8305800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>
                <a:latin typeface="Arial" charset="0"/>
              </a:rPr>
              <a:t>Establish purposes of configuration control of models in architecting (use cases)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Arial" charset="0"/>
              </a:rPr>
              <a:t>Are there more use cases to consider?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latin typeface="Arial" charset="0"/>
              </a:rPr>
              <a:t>Establish measures of effectiveness of configuration control of models in architecting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Arial" charset="0"/>
              </a:rPr>
              <a:t>Quality attributes of configuration control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>
                <a:latin typeface="Arial" charset="0"/>
              </a:rPr>
              <a:t>Configuration control completeness</a:t>
            </a:r>
          </a:p>
          <a:p>
            <a:pPr lvl="3">
              <a:lnSpc>
                <a:spcPct val="80000"/>
              </a:lnSpc>
            </a:pPr>
            <a:r>
              <a:rPr lang="en-US" sz="1600" dirty="0" smtClean="0">
                <a:latin typeface="Arial" charset="0"/>
              </a:rPr>
              <a:t>Are we controlling the right things at the right times?</a:t>
            </a:r>
          </a:p>
          <a:p>
            <a:pPr lvl="4">
              <a:lnSpc>
                <a:spcPct val="80000"/>
              </a:lnSpc>
            </a:pPr>
            <a:r>
              <a:rPr lang="en-US" sz="1600" dirty="0" smtClean="0">
                <a:latin typeface="Arial" charset="0"/>
              </a:rPr>
              <a:t>Levels </a:t>
            </a:r>
          </a:p>
          <a:p>
            <a:pPr lvl="4">
              <a:lnSpc>
                <a:spcPct val="80000"/>
              </a:lnSpc>
            </a:pPr>
            <a:r>
              <a:rPr lang="en-US" sz="1600" dirty="0" smtClean="0">
                <a:latin typeface="Arial" charset="0"/>
              </a:rPr>
              <a:t>Links and relationships</a:t>
            </a:r>
          </a:p>
          <a:p>
            <a:pPr lvl="4">
              <a:lnSpc>
                <a:spcPct val="80000"/>
              </a:lnSpc>
            </a:pPr>
            <a:r>
              <a:rPr lang="en-US" sz="1600" dirty="0" smtClean="0">
                <a:latin typeface="Arial" charset="0"/>
              </a:rPr>
              <a:t>Children / parents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>
                <a:latin typeface="Arial" charset="0"/>
              </a:rPr>
              <a:t>Defect management </a:t>
            </a:r>
          </a:p>
          <a:p>
            <a:pPr lvl="3">
              <a:lnSpc>
                <a:spcPct val="80000"/>
              </a:lnSpc>
            </a:pPr>
            <a:r>
              <a:rPr lang="en-US" sz="1600" dirty="0" smtClean="0">
                <a:latin typeface="Arial" charset="0"/>
              </a:rPr>
              <a:t>Uncontrolled, or prematurely controlled</a:t>
            </a:r>
          </a:p>
          <a:p>
            <a:pPr lvl="3">
              <a:lnSpc>
                <a:spcPct val="80000"/>
              </a:lnSpc>
            </a:pPr>
            <a:r>
              <a:rPr lang="en-US" sz="1600" dirty="0" smtClean="0">
                <a:latin typeface="Arial" charset="0"/>
              </a:rPr>
              <a:t>Incompletely controlled (see completeness)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Arial" charset="0"/>
              </a:rPr>
              <a:t>“Size” – number of versions for any </a:t>
            </a:r>
            <a:r>
              <a:rPr lang="en-US" sz="2000" dirty="0" smtClean="0">
                <a:latin typeface="Arial" charset="0"/>
              </a:rPr>
              <a:t>object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Arial" charset="0"/>
              </a:rPr>
              <a:t>Related artifacts</a:t>
            </a:r>
          </a:p>
          <a:p>
            <a:pPr lvl="1">
              <a:lnSpc>
                <a:spcPct val="80000"/>
              </a:lnSpc>
            </a:pPr>
            <a:endParaRPr lang="en-US" sz="20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444</Words>
  <Application>Microsoft Office PowerPoint</Application>
  <PresentationFormat>On-screen Show (4:3)</PresentationFormat>
  <Paragraphs>99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2_Default Design</vt:lpstr>
      <vt:lpstr>MS Org Chart</vt:lpstr>
      <vt:lpstr>Configuration Control of Architecture Models</vt:lpstr>
      <vt:lpstr>Discussion Topics</vt:lpstr>
      <vt:lpstr>Underlying Objectives</vt:lpstr>
      <vt:lpstr>Elements and Features of Models</vt:lpstr>
      <vt:lpstr>Model Management Use Cases – 1</vt:lpstr>
      <vt:lpstr>Model Management Use Cases – 2</vt:lpstr>
      <vt:lpstr>Model Management Use Cases – 3</vt:lpstr>
      <vt:lpstr>Satisfying Objectives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bedocs</dc:creator>
  <cp:lastModifiedBy>bedocs</cp:lastModifiedBy>
  <cp:revision>5</cp:revision>
  <dcterms:created xsi:type="dcterms:W3CDTF">2011-01-28T00:23:42Z</dcterms:created>
  <dcterms:modified xsi:type="dcterms:W3CDTF">2011-01-31T21:57:25Z</dcterms:modified>
</cp:coreProperties>
</file>