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4"/>
  </p:sldMasterIdLst>
  <p:notesMasterIdLst>
    <p:notesMasterId r:id="rId32"/>
  </p:notesMasterIdLst>
  <p:handoutMasterIdLst>
    <p:handoutMasterId r:id="rId33"/>
  </p:handoutMasterIdLst>
  <p:sldIdLst>
    <p:sldId id="936" r:id="rId25"/>
    <p:sldId id="942" r:id="rId26"/>
    <p:sldId id="940" r:id="rId27"/>
    <p:sldId id="941" r:id="rId28"/>
    <p:sldId id="939" r:id="rId29"/>
    <p:sldId id="937" r:id="rId30"/>
    <p:sldId id="938" r:id="rId31"/>
  </p:sldIdLst>
  <p:sldSz cx="12198350" cy="6858000"/>
  <p:notesSz cx="7099300" cy="10234613"/>
  <p:custDataLst>
    <p:custData r:id="rId21"/>
    <p:tags r:id="rId3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799">
          <p15:clr>
            <a:srgbClr val="A4A3A4"/>
          </p15:clr>
        </p15:guide>
        <p15:guide id="7" pos="395">
          <p15:clr>
            <a:srgbClr val="A4A3A4"/>
          </p15:clr>
        </p15:guide>
        <p15:guide id="8" pos="213">
          <p15:clr>
            <a:srgbClr val="A4A3A4"/>
          </p15:clr>
        </p15:guide>
        <p15:guide id="9" pos="3842">
          <p15:clr>
            <a:srgbClr val="A4A3A4"/>
          </p15:clr>
        </p15:guide>
        <p15:guide id="10" pos="3933">
          <p15:clr>
            <a:srgbClr val="A4A3A4"/>
          </p15:clr>
        </p15:guide>
        <p15:guide id="11" pos="7380">
          <p15:clr>
            <a:srgbClr val="A4A3A4"/>
          </p15:clr>
        </p15:guide>
        <p15:guide id="12" pos="5566">
          <p15:clr>
            <a:srgbClr val="A4A3A4"/>
          </p15:clr>
        </p15:guide>
        <p15:guide id="13" pos="2663">
          <p15:clr>
            <a:srgbClr val="A4A3A4"/>
          </p15:clr>
        </p15:guide>
        <p15:guide id="14" pos="27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80A"/>
    <a:srgbClr val="D7D7CD"/>
    <a:srgbClr val="FFFFFF"/>
    <a:srgbClr val="000000"/>
    <a:srgbClr val="505A64"/>
    <a:srgbClr val="879BAA"/>
    <a:srgbClr val="BECDD7"/>
    <a:srgbClr val="FFB900"/>
    <a:srgbClr val="AF235F"/>
    <a:srgbClr val="55A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1" autoAdjust="0"/>
    <p:restoredTop sz="92060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01" y="4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95"/>
        <p:guide pos="213"/>
        <p:guide pos="3842"/>
        <p:guide pos="3933"/>
        <p:guide pos="7380"/>
        <p:guide pos="5566"/>
        <p:guide pos="2663"/>
        <p:guide pos="2753"/>
      </p:guideLst>
    </p:cSldViewPr>
  </p:slideViewPr>
  <p:outlineViewPr>
    <p:cViewPr>
      <p:scale>
        <a:sx n="33" d="100"/>
        <a:sy n="33" d="100"/>
      </p:scale>
      <p:origin x="0" y="-17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720" y="-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end-to-end</a:t>
            </a:r>
          </a:p>
          <a:p>
            <a:r>
              <a:rPr lang="en-US" dirty="0" smtClean="0"/>
              <a:t>Existing</a:t>
            </a:r>
            <a:r>
              <a:rPr lang="en-US" baseline="0" dirty="0" smtClean="0"/>
              <a:t> overviews sufficient?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9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E0264-0568-4924-A9D5-DD51634468E7}" type="slidenum">
              <a:rPr lang="de-DE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1813" y="676275"/>
            <a:ext cx="6016625" cy="3382963"/>
          </a:xfrm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 pull this</a:t>
            </a:r>
            <a:r>
              <a:rPr lang="en-US" baseline="0" dirty="0" smtClean="0"/>
              <a:t> off we can achieve this ultimate vision for integrated requirements…</a:t>
            </a:r>
            <a:r>
              <a:rPr lang="en-US" dirty="0" smtClean="0"/>
              <a:t>, </a:t>
            </a:r>
            <a:r>
              <a:rPr lang="en-US" dirty="0"/>
              <a:t>visualizing where requirements go and how they interact </a:t>
            </a:r>
            <a:r>
              <a:rPr lang="en-US" dirty="0" smtClean="0"/>
              <a:t> with various systems</a:t>
            </a:r>
            <a:r>
              <a:rPr lang="en-US" dirty="0"/>
              <a:t>… For example, …starting with the car, what are the requirements associated with the front end of this vehicle. </a:t>
            </a:r>
          </a:p>
          <a:p>
            <a:r>
              <a:rPr lang="en-US" dirty="0"/>
              <a:t>Shows current requirements by graphically clicking on the car…</a:t>
            </a:r>
          </a:p>
          <a:p>
            <a:r>
              <a:rPr lang="en-US" dirty="0"/>
              <a:t>What about changing a requirement…stopping distance</a:t>
            </a:r>
          </a:p>
          <a:p>
            <a:r>
              <a:rPr lang="en-US" dirty="0"/>
              <a:t>Show the potential impact of changing stopping distance including…</a:t>
            </a:r>
          </a:p>
          <a:p>
            <a:r>
              <a:rPr lang="en-US" dirty="0"/>
              <a:t>Thermal/heat problems with brakes</a:t>
            </a:r>
          </a:p>
          <a:p>
            <a:r>
              <a:rPr lang="en-US" dirty="0" err="1"/>
              <a:t>Ergonmic</a:t>
            </a:r>
            <a:r>
              <a:rPr lang="en-US" dirty="0"/>
              <a:t> feedback problems with brake pedal</a:t>
            </a:r>
          </a:p>
          <a:p>
            <a:r>
              <a:rPr lang="en-US" dirty="0"/>
              <a:t>Hydraulic fluid rating violation</a:t>
            </a:r>
          </a:p>
          <a:p>
            <a:r>
              <a:rPr lang="en-US" dirty="0"/>
              <a:t>Failure modes/MTBF rating problems with sensors</a:t>
            </a:r>
          </a:p>
          <a:p>
            <a:r>
              <a:rPr lang="en-US" dirty="0"/>
              <a:t>Hydraulic pressure problems </a:t>
            </a:r>
          </a:p>
          <a:p>
            <a:r>
              <a:rPr lang="en-US" dirty="0"/>
              <a:t>Electrical fault problems </a:t>
            </a:r>
          </a:p>
          <a:p>
            <a:r>
              <a:rPr lang="en-US" dirty="0"/>
              <a:t>Zooming into the electrical box, highlights a fuse</a:t>
            </a:r>
          </a:p>
          <a:p>
            <a:r>
              <a:rPr lang="en-US" dirty="0"/>
              <a:t>Clicking into the fuse brings up the schematic and highlights a fuse link </a:t>
            </a:r>
          </a:p>
          <a:p>
            <a:r>
              <a:rPr lang="en-US" dirty="0"/>
              <a:t>Clicking into the schematic zooms in on the wire harness that has the problem—including the signal for a failed sensor that in this particular failure mode causes the short.</a:t>
            </a:r>
          </a:p>
          <a:p>
            <a:r>
              <a:rPr lang="en-US" dirty="0"/>
              <a:t>…which allows us to go look at the Failure Modes document and update appropriately.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Updating</a:t>
            </a:r>
            <a:r>
              <a:rPr lang="en-US" baseline="0" dirty="0" smtClean="0"/>
              <a:t> the software to handle that fault</a:t>
            </a:r>
          </a:p>
          <a:p>
            <a:r>
              <a:rPr lang="en-US" baseline="0" dirty="0" smtClean="0"/>
              <a:t>…and even seeing the impact on our safety rating and insurance costs.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8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customXml" Target="../../customXml/item2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2.wmf"/><Relationship Id="rId4" Type="http://schemas.openxmlformats.org/officeDocument/2006/relationships/tags" Target="../tags/tag33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customXml" Target="../../customXml/item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customXml" Target="../../customXml/item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customXml" Target="../../customXml/item18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customXml" Target="../../customXml/item16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customXml" Target="../../customXml/item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customXml" Target="../../customXml/item12.xml"/><Relationship Id="rId6" Type="http://schemas.openxmlformats.org/officeDocument/2006/relationships/tags" Target="../tags/tag41.xml"/><Relationship Id="rId11" Type="http://schemas.openxmlformats.org/officeDocument/2006/relationships/image" Target="../media/image2.wmf"/><Relationship Id="rId5" Type="http://schemas.openxmlformats.org/officeDocument/2006/relationships/tags" Target="../tags/tag4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customXml" Target="../../customXml/item14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customXml" Target="../../customXml/item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customXml" Target="../../customXml/item4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customXml" Target="../../customXml/item5.xml"/><Relationship Id="rId6" Type="http://schemas.openxmlformats.org/officeDocument/2006/relationships/tags" Target="../tags/tag49.xml"/><Relationship Id="rId11" Type="http://schemas.openxmlformats.org/officeDocument/2006/relationships/image" Target="../media/image2.wmf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customXml" Target="../../customXml/item17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2.wmf"/><Relationship Id="rId4" Type="http://schemas.openxmlformats.org/officeDocument/2006/relationships/tags" Target="../tags/tag55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0.xml"/><Relationship Id="rId7" Type="http://schemas.openxmlformats.org/officeDocument/2006/relationships/image" Target="../media/image1.png"/><Relationship Id="rId2" Type="http://schemas.openxmlformats.org/officeDocument/2006/relationships/tags" Target="../tags/tag59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customXml" Target="../../customXml/item15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customXml" Target="../../customXml/item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customXml" Target="../../customXml/item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1" descr="Image_Titel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" y="25"/>
            <a:ext cx="12197844" cy="4151290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2"/>
            </p:custDataLst>
          </p:nvPr>
        </p:nvSpPr>
        <p:spPr bwMode="gray">
          <a:xfrm>
            <a:off x="338137" y="4149090"/>
            <a:ext cx="11860212" cy="1485567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</a:t>
            </a:r>
            <a:br>
              <a:rPr lang="en-US" dirty="0" smtClean="0"/>
            </a:br>
            <a:r>
              <a:rPr lang="en-US" dirty="0" smtClean="0"/>
              <a:t>the title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3"/>
            </p:custDataLst>
          </p:nvPr>
        </p:nvSpPr>
        <p:spPr bwMode="gray">
          <a:xfrm>
            <a:off x="338137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12" name="cdtText Box 101 Id1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4" name="cdtText Box 133 Id14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10" name="cdtText Box 133 Id10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Smarter decisions, better products.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8208962" cy="475297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Click the style sheet to edit the title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27063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243638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360045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4370388" y="1412875"/>
            <a:ext cx="3600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 hasCustomPrompt="1"/>
            <p:custDataLst>
              <p:tags r:id="rId5"/>
            </p:custDataLst>
          </p:nvPr>
        </p:nvSpPr>
        <p:spPr>
          <a:xfrm>
            <a:off x="8115750" y="1412875"/>
            <a:ext cx="3600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Click the style sheet to edit the title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627063" y="1412876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 hasCustomPrompt="1"/>
            <p:custDataLst>
              <p:tags r:id="rId4"/>
            </p:custDataLst>
          </p:nvPr>
        </p:nvSpPr>
        <p:spPr>
          <a:xfrm>
            <a:off x="6243638" y="1412875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 hasCustomPrompt="1"/>
            <p:custDataLst>
              <p:tags r:id="rId5"/>
            </p:custDataLst>
          </p:nvPr>
        </p:nvSpPr>
        <p:spPr>
          <a:xfrm>
            <a:off x="627063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243638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8208962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403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4804025" y="1412875"/>
            <a:ext cx="403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cdtRectangle 1 Id13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 bwMode="gray">
          <a:xfrm>
            <a:off x="338137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title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5"/>
            </p:custDataLst>
          </p:nvPr>
        </p:nvSpPr>
        <p:spPr bwMode="gray">
          <a:xfrm>
            <a:off x="338137" y="5157216"/>
            <a:ext cx="11860212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 smtClean="0">
                <a:solidFill>
                  <a:srgbClr val="879BAA"/>
                </a:solidFill>
              </a:rPr>
              <a:t>Restricted © Siemens AG 2015 </a:t>
            </a:r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12" name="cdtText Box 133 Id12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Smarter decisions,</a:t>
            </a:r>
            <a:r>
              <a:rPr lang="en-US" sz="1000" b="1" baseline="0" dirty="0" smtClean="0">
                <a:solidFill>
                  <a:srgbClr val="000000"/>
                </a:solidFill>
              </a:rPr>
              <a:t> better products.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5"/>
            <a:ext cx="259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3362400" y="1412875"/>
            <a:ext cx="2736775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 hasCustomPrompt="1"/>
            <p:custDataLst>
              <p:tags r:id="rId5"/>
            </p:custDataLst>
          </p:nvPr>
        </p:nvSpPr>
        <p:spPr>
          <a:xfrm>
            <a:off x="6243638" y="1412875"/>
            <a:ext cx="2592387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27063" y="1412876"/>
            <a:ext cx="4032000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 hasCustomPrompt="1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 preserve="1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cdtRectangle 1 Id14"/>
          <p:cNvSpPr/>
          <p:nvPr userDrawn="1">
            <p:custDataLst>
              <p:tags r:id="rId3"/>
            </p:custDataLst>
          </p:nvPr>
        </p:nvSpPr>
        <p:spPr bwMode="auto">
          <a:xfrm>
            <a:off x="0" y="-18106"/>
            <a:ext cx="12198350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 bwMode="ltGray">
          <a:xfrm>
            <a:off x="338137" y="2420873"/>
            <a:ext cx="11860212" cy="1266246"/>
          </a:xfrm>
          <a:solidFill>
            <a:srgbClr val="233746">
              <a:alpha val="65000"/>
            </a:srgbClr>
          </a:solidFill>
        </p:spPr>
        <p:txBody>
          <a:bodyPr wrap="square" lIns="270000" tIns="536400" rIns="482400" bIns="108000" anchor="t" anchorCtr="0">
            <a:spAutoFit/>
          </a:bodyPr>
          <a:lstStyle>
            <a:lvl1pPr>
              <a:defRPr sz="4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title</a:t>
            </a:r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2" name="cdtPicture 10 Id12" descr="SIE_Logo_Layer_Petrol_RGB_A3_76mm.wmf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Restricted © Siemens AG 2015 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8"/>
            </p:custDataLst>
          </p:nvPr>
        </p:nvSpPr>
        <p:spPr bwMode="ltGray">
          <a:xfrm>
            <a:off x="338138" y="2420874"/>
            <a:ext cx="11860212" cy="393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482400" bIns="36000" anchor="b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13" name="cdtText Box 133 Id13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Smarter decisions, better products.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type="title" preserve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9" descr="Image_Titel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" y="25"/>
            <a:ext cx="12198093" cy="6857999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2"/>
            </p:custDataLst>
          </p:nvPr>
        </p:nvSpPr>
        <p:spPr bwMode="ltGray">
          <a:xfrm>
            <a:off x="338137" y="2987889"/>
            <a:ext cx="11860212" cy="1266246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5004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title</a:t>
            </a:r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Restricted © Siemens AG 2015 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6"/>
            </p:custDataLst>
          </p:nvPr>
        </p:nvSpPr>
        <p:spPr bwMode="ltGray">
          <a:xfrm>
            <a:off x="338138" y="3860800"/>
            <a:ext cx="11860212" cy="393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12" name="cdtText Box 133 Id12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</a:rPr>
              <a:t>Smarter decisions, better products.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 descr="Image_Titel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" y="25"/>
            <a:ext cx="12197844" cy="4151290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2"/>
            </p:custDataLst>
          </p:nvPr>
        </p:nvSpPr>
        <p:spPr bwMode="gray">
          <a:xfrm>
            <a:off x="338138" y="4149090"/>
            <a:ext cx="11860212" cy="870014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chapter title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3"/>
            </p:custDataLst>
          </p:nvPr>
        </p:nvSpPr>
        <p:spPr bwMode="gray">
          <a:xfrm>
            <a:off x="338138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6" name="cdtText Box 101 Id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cdtPicture 7 Id8" descr="sie_logo_layer_petrol_rgb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87" y="0"/>
            <a:ext cx="1439863" cy="804863"/>
          </a:xfrm>
          <a:prstGeom prst="rect">
            <a:avLst/>
          </a:prstGeom>
          <a:noFill/>
        </p:spPr>
      </p:pic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up)" type="title" preserve="1">
  <p:cSld name="Chapter 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5 Id7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0" y="0"/>
            <a:ext cx="12198350" cy="516255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 bwMode="gray">
          <a:xfrm>
            <a:off x="338138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chapter title </a:t>
            </a: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 hasCustomPrompt="1"/>
            <p:custDataLst>
              <p:tags r:id="rId4"/>
            </p:custDataLst>
          </p:nvPr>
        </p:nvSpPr>
        <p:spPr bwMode="gray">
          <a:xfrm>
            <a:off x="338138" y="5157216"/>
            <a:ext cx="11860212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the style sheet to edit the subhead</a:t>
            </a:r>
          </a:p>
        </p:txBody>
      </p:sp>
      <p:sp>
        <p:nvSpPr>
          <p:cNvPr id="6" name="cdtText Box 101 Id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9" name="cdtPicture 7 Id9" descr="sie_logo_layer_petrol_rgb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87" y="0"/>
            <a:ext cx="1439863" cy="804863"/>
          </a:xfrm>
          <a:prstGeom prst="rect">
            <a:avLst/>
          </a:prstGeom>
          <a:noFill/>
        </p:spPr>
      </p:pic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2 Id5"/>
          <p:cNvSpPr/>
          <p:nvPr userDrawn="1">
            <p:custDataLst>
              <p:tags r:id="rId2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5"/>
            </p:custDataLst>
          </p:nvPr>
        </p:nvSpPr>
        <p:spPr>
          <a:xfrm>
            <a:off x="0" y="1412875"/>
            <a:ext cx="4514977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Click the style sheet to edit the title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27063" y="1412875"/>
            <a:ext cx="3887914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5"/>
            <a:ext cx="7539355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Click the style sheet to edit the title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l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the style sheet to edit the title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5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the style sheet to edit the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cdtTextBox 12 Id17"/>
          <p:cNvSpPr txBox="1"/>
          <p:nvPr>
            <p:custDataLst>
              <p:tags r:id="rId27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18" name="cdtTextBox 11 Id18"/>
          <p:cNvSpPr txBox="1"/>
          <p:nvPr>
            <p:custDataLst>
              <p:tags r:id="rId28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20" name="cdtText Box 101 Id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cxnSp>
        <p:nvCxnSpPr>
          <p:cNvPr id="3072" name="cdtMasterTags_CL1 Id3072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0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95" r:id="rId9"/>
    <p:sldLayoutId id="2147483670" r:id="rId10"/>
    <p:sldLayoutId id="2147483692" r:id="rId11"/>
    <p:sldLayoutId id="2147483696" r:id="rId12"/>
    <p:sldLayoutId id="2147483683" r:id="rId13"/>
    <p:sldLayoutId id="2147483681" r:id="rId14"/>
    <p:sldLayoutId id="2147483697" r:id="rId15"/>
    <p:sldLayoutId id="2147483691" r:id="rId16"/>
    <p:sldLayoutId id="2147483693" r:id="rId17"/>
    <p:sldLayoutId id="2147483684" r:id="rId18"/>
    <p:sldLayoutId id="2147483685" r:id="rId19"/>
    <p:sldLayoutId id="2147483694" r:id="rId20"/>
    <p:sldLayoutId id="2147483686" r:id="rId21"/>
    <p:sldLayoutId id="2147483688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otoring.com.au/motorsport-nissan-picks-gamers-for-le-mans-49191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Local%20Motors/3D-printed%20cars%20by%202016.mp4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hyperlink" Target="Local%20Motors/The%20Local%20Motors%20Manifesto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ocal%20Motors/Local%20Motors%203-D%20Printing%20Reaches%20New%20Levels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hyperlink" Target="../Video/Local%20Motors/LM3D%20%20Safe%20Smart%20Sustainable.mp4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8137" y="4149090"/>
            <a:ext cx="11860212" cy="1485567"/>
          </a:xfrm>
        </p:spPr>
        <p:txBody>
          <a:bodyPr rIns="370800"/>
          <a:lstStyle/>
          <a:p>
            <a:r>
              <a:rPr lang="en-US" dirty="0" smtClean="0"/>
              <a:t>MBSE Workshop ‘16</a:t>
            </a:r>
            <a:br>
              <a:rPr lang="en-US" dirty="0" smtClean="0"/>
            </a:br>
            <a:r>
              <a:rPr lang="en-US" dirty="0" smtClean="0"/>
              <a:t>Accelerate Transformation…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562" y="5813362"/>
            <a:ext cx="7223452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91440" rIns="91440" bIns="9144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Sandy Friedenthal/Mark Sampson</a:t>
            </a:r>
            <a:r>
              <a:rPr lang="en-US" sz="2000" dirty="0" smtClean="0">
                <a:solidFill>
                  <a:schemeClr val="tx1"/>
                </a:solidFill>
              </a:rPr>
              <a:t>: Co-chair MBSE Initiative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Troy Peterson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Asst</a:t>
            </a:r>
            <a:r>
              <a:rPr lang="en-US" sz="2000" dirty="0" smtClean="0">
                <a:solidFill>
                  <a:schemeClr val="tx1"/>
                </a:solidFill>
              </a:rPr>
              <a:t>-Director SE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390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</a:t>
            </a:r>
            <a:br>
              <a:rPr lang="en-US" dirty="0" smtClean="0"/>
            </a:br>
            <a:r>
              <a:rPr lang="en-US" dirty="0" smtClean="0"/>
              <a:t>2007 to present…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45" y="1136983"/>
            <a:ext cx="8025631" cy="56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8" y="104202"/>
            <a:ext cx="4139415" cy="2328421"/>
          </a:xfrm>
          <a:prstGeom prst="rect">
            <a:avLst/>
          </a:prstGeom>
        </p:spPr>
      </p:pic>
      <p:pic>
        <p:nvPicPr>
          <p:cNvPr id="1026" name="Picture 2" descr="PrintrBot Simple Metal 3D Printer - Black - Assemb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4340402"/>
            <a:ext cx="3497668" cy="2625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9175" y="2310630"/>
            <a:ext cx="5968874" cy="5282107"/>
            <a:chOff x="6099175" y="2310630"/>
            <a:chExt cx="5968874" cy="52821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941403" y="3466091"/>
              <a:ext cx="5282107" cy="2971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175" y="2396013"/>
              <a:ext cx="3217682" cy="1809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reflecting reality…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332" y="942680"/>
            <a:ext cx="5496408" cy="5293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54" y="2658359"/>
            <a:ext cx="4580991" cy="39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pel_Insigni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9137" flipH="1">
            <a:off x="-123820" y="3159910"/>
            <a:ext cx="5096239" cy="3703785"/>
          </a:xfrm>
          <a:prstGeom prst="rect">
            <a:avLst/>
          </a:prstGeom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7512" y="2841871"/>
            <a:ext cx="5528931" cy="42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6674" y="99327"/>
            <a:ext cx="8610601" cy="1036912"/>
          </a:xfrm>
        </p:spPr>
        <p:txBody>
          <a:bodyPr/>
          <a:lstStyle/>
          <a:p>
            <a:r>
              <a:rPr lang="en-US" dirty="0" smtClean="0"/>
              <a:t>Vision: </a:t>
            </a:r>
            <a:br>
              <a:rPr lang="en-US" dirty="0" smtClean="0"/>
            </a:br>
            <a:r>
              <a:rPr lang="en-US" dirty="0" smtClean="0"/>
              <a:t>Integrated MBSE…</a:t>
            </a:r>
            <a:endParaRPr lang="en-US" dirty="0"/>
          </a:p>
        </p:txBody>
      </p:sp>
      <p:sp>
        <p:nvSpPr>
          <p:cNvPr id="686084" name="AutoShape 4"/>
          <p:cNvSpPr>
            <a:spLocks noChangeArrowheads="1"/>
          </p:cNvSpPr>
          <p:nvPr/>
        </p:nvSpPr>
        <p:spPr bwMode="auto">
          <a:xfrm>
            <a:off x="1743075" y="6116639"/>
            <a:ext cx="2908300" cy="700087"/>
          </a:xfrm>
          <a:prstGeom prst="wedgeRectCallout">
            <a:avLst>
              <a:gd name="adj1" fmla="val 36480"/>
              <a:gd name="adj2" fmla="val -9736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3" tIns="45717" rIns="91433" bIns="45717" anchor="ctr"/>
          <a:lstStyle/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Minimum Turn Radius: 24 ft.</a:t>
            </a:r>
          </a:p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Dry Pavement Braking Distance at 60 MPH : 110 ft.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3197225" y="420687"/>
            <a:ext cx="9550400" cy="7827963"/>
            <a:chOff x="9445479" y="481892"/>
            <a:chExt cx="9550400" cy="7827963"/>
          </a:xfrm>
        </p:grpSpPr>
        <p:sp>
          <p:nvSpPr>
            <p:cNvPr id="686087" name="AutoShape 7"/>
            <p:cNvSpPr>
              <a:spLocks noChangeArrowheads="1"/>
            </p:cNvSpPr>
            <p:nvPr/>
          </p:nvSpPr>
          <p:spPr bwMode="auto">
            <a:xfrm>
              <a:off x="13399942" y="5869867"/>
              <a:ext cx="1855788" cy="630238"/>
            </a:xfrm>
            <a:prstGeom prst="wedgeRectCallout">
              <a:avLst>
                <a:gd name="adj1" fmla="val -54875"/>
                <a:gd name="adj2" fmla="val -22858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Automatic Cruise Control </a:t>
              </a:r>
              <a:r>
                <a:rPr lang="en-US" sz="1400" dirty="0">
                  <a:solidFill>
                    <a:srgbClr val="990000"/>
                  </a:solidFill>
                </a:rPr>
                <a:t>&lt;FAULT&gt;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445479" y="481892"/>
              <a:ext cx="9550400" cy="7827963"/>
              <a:chOff x="1137" y="0"/>
              <a:chExt cx="6016" cy="4931"/>
            </a:xfrm>
          </p:grpSpPr>
          <p:pic>
            <p:nvPicPr>
              <p:cNvPr id="686089" name="Picture 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" y="0"/>
                <a:ext cx="5276" cy="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86090" name="AutoShape 10"/>
              <p:cNvSpPr>
                <a:spLocks noChangeArrowheads="1"/>
              </p:cNvSpPr>
              <p:nvPr/>
            </p:nvSpPr>
            <p:spPr bwMode="auto">
              <a:xfrm>
                <a:off x="4580" y="1495"/>
                <a:ext cx="1076" cy="517"/>
              </a:xfrm>
              <a:prstGeom prst="wedgeRectCallout">
                <a:avLst>
                  <a:gd name="adj1" fmla="val -78625"/>
                  <a:gd name="adj2" fmla="val -6199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Thermal/Heat 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Dissipation: </a:t>
                </a:r>
                <a:r>
                  <a:rPr lang="en-US" sz="1400" b="1" dirty="0">
                    <a:solidFill>
                      <a:srgbClr val="990000"/>
                    </a:solidFill>
                  </a:rPr>
                  <a:t>780</a:t>
                </a:r>
                <a:r>
                  <a:rPr lang="en-US" sz="1400" dirty="0">
                    <a:solidFill>
                      <a:srgbClr val="FFFF00"/>
                    </a:solidFill>
                    <a:cs typeface="Arial" pitchFamily="34" charset="0"/>
                  </a:rPr>
                  <a:t>°</a:t>
                </a:r>
              </a:p>
            </p:txBody>
          </p:sp>
          <p:sp>
            <p:nvSpPr>
              <p:cNvPr id="686091" name="AutoShape 11"/>
              <p:cNvSpPr>
                <a:spLocks noChangeArrowheads="1"/>
              </p:cNvSpPr>
              <p:nvPr/>
            </p:nvSpPr>
            <p:spPr bwMode="auto">
              <a:xfrm>
                <a:off x="4104" y="2082"/>
                <a:ext cx="1169" cy="397"/>
              </a:xfrm>
              <a:prstGeom prst="wedgeRectCallout">
                <a:avLst>
                  <a:gd name="adj1" fmla="val -99185"/>
                  <a:gd name="adj2" fmla="val -1901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Ergonomic/Pedal Feedback: </a:t>
                </a:r>
                <a:r>
                  <a:rPr lang="en-US" sz="1400" dirty="0">
                    <a:solidFill>
                      <a:srgbClr val="990000"/>
                    </a:solidFill>
                  </a:rPr>
                  <a:t>34 ERGS</a:t>
                </a:r>
              </a:p>
            </p:txBody>
          </p:sp>
          <p:sp>
            <p:nvSpPr>
              <p:cNvPr id="686092" name="AutoShape 12"/>
              <p:cNvSpPr>
                <a:spLocks noChangeArrowheads="1"/>
              </p:cNvSpPr>
              <p:nvPr/>
            </p:nvSpPr>
            <p:spPr bwMode="auto">
              <a:xfrm>
                <a:off x="4104" y="2598"/>
                <a:ext cx="1169" cy="397"/>
              </a:xfrm>
              <a:prstGeom prst="wedgeRectCallout">
                <a:avLst>
                  <a:gd name="adj1" fmla="val -110139"/>
                  <a:gd name="adj2" fmla="val -721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Hydraulic Pressure: </a:t>
                </a:r>
                <a:r>
                  <a:rPr lang="en-US" sz="1400" dirty="0">
                    <a:solidFill>
                      <a:srgbClr val="990000"/>
                    </a:solidFill>
                  </a:rPr>
                  <a:t>350 PSI</a:t>
                </a:r>
              </a:p>
            </p:txBody>
          </p:sp>
          <p:sp>
            <p:nvSpPr>
              <p:cNvPr id="686093" name="AutoShape 13"/>
              <p:cNvSpPr>
                <a:spLocks noChangeArrowheads="1"/>
              </p:cNvSpPr>
              <p:nvPr/>
            </p:nvSpPr>
            <p:spPr bwMode="auto">
              <a:xfrm>
                <a:off x="2774" y="3111"/>
                <a:ext cx="846" cy="272"/>
              </a:xfrm>
              <a:prstGeom prst="wedgeRectCallout">
                <a:avLst>
                  <a:gd name="adj1" fmla="val -51417"/>
                  <a:gd name="adj2" fmla="val -425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Sensor MTBF: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990000"/>
                    </a:solidFill>
                  </a:rPr>
                  <a:t>3000 hrs</a:t>
                </a:r>
              </a:p>
            </p:txBody>
          </p:sp>
          <p:sp>
            <p:nvSpPr>
              <p:cNvPr id="686094" name="AutoShape 14"/>
              <p:cNvSpPr>
                <a:spLocks noChangeArrowheads="1"/>
              </p:cNvSpPr>
              <p:nvPr/>
            </p:nvSpPr>
            <p:spPr bwMode="auto">
              <a:xfrm>
                <a:off x="1137" y="990"/>
                <a:ext cx="846" cy="272"/>
              </a:xfrm>
              <a:prstGeom prst="wedgeRectCallout">
                <a:avLst>
                  <a:gd name="adj1" fmla="val 91255"/>
                  <a:gd name="adj2" fmla="val 900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Power Rating: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990000"/>
                    </a:solidFill>
                  </a:rPr>
                  <a:t>18 Amps</a:t>
                </a:r>
              </a:p>
            </p:txBody>
          </p:sp>
          <p:sp>
            <p:nvSpPr>
              <p:cNvPr id="686095" name="AutoShape 15"/>
              <p:cNvSpPr>
                <a:spLocks noChangeArrowheads="1"/>
              </p:cNvSpPr>
              <p:nvPr/>
            </p:nvSpPr>
            <p:spPr bwMode="auto">
              <a:xfrm>
                <a:off x="2847" y="566"/>
                <a:ext cx="942" cy="424"/>
              </a:xfrm>
              <a:prstGeom prst="wedgeRectCallout">
                <a:avLst>
                  <a:gd name="adj1" fmla="val -48088"/>
                  <a:gd name="adj2" fmla="val 1297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</a:rPr>
                  <a:t>Hydraulic Fluid: </a:t>
                </a:r>
                <a:r>
                  <a:rPr lang="en-US" sz="1400" dirty="0">
                    <a:solidFill>
                      <a:srgbClr val="990000"/>
                    </a:solidFill>
                  </a:rPr>
                  <a:t>SAE 1340 not-compliant</a:t>
                </a:r>
                <a:r>
                  <a:rPr lang="en-US" sz="1200" dirty="0">
                    <a:solidFill>
                      <a:srgbClr val="990000"/>
                    </a:solidFill>
                  </a:rPr>
                  <a:t> </a:t>
                </a:r>
              </a:p>
            </p:txBody>
          </p:sp>
        </p:grpSp>
      </p:grpSp>
      <p:pic>
        <p:nvPicPr>
          <p:cNvPr id="686096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77" y="1054100"/>
            <a:ext cx="3605213" cy="283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7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26" y="1581150"/>
            <a:ext cx="3697288" cy="267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8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075" y="2781300"/>
            <a:ext cx="4438650" cy="332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46250" y="6110288"/>
            <a:ext cx="2884488" cy="747712"/>
            <a:chOff x="198" y="3688"/>
            <a:chExt cx="1877" cy="4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86100" name="AutoShape 20"/>
            <p:cNvSpPr>
              <a:spLocks noChangeArrowheads="1"/>
            </p:cNvSpPr>
            <p:nvPr/>
          </p:nvSpPr>
          <p:spPr bwMode="auto">
            <a:xfrm>
              <a:off x="198" y="3688"/>
              <a:ext cx="1877" cy="441"/>
            </a:xfrm>
            <a:prstGeom prst="wedgeRectCallout">
              <a:avLst>
                <a:gd name="adj1" fmla="val 36997"/>
                <a:gd name="adj2" fmla="val -95872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Minimum Turn Radius: 24 ft.</a:t>
              </a:r>
            </a:p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Dry Pavement Braking Distance   at 60 MPH : 110 ft. 90 ft</a:t>
              </a:r>
            </a:p>
          </p:txBody>
        </p:sp>
        <p:sp>
          <p:nvSpPr>
            <p:cNvPr id="686101" name="Line 21"/>
            <p:cNvSpPr>
              <a:spLocks noChangeShapeType="1"/>
            </p:cNvSpPr>
            <p:nvPr/>
          </p:nvSpPr>
          <p:spPr bwMode="auto">
            <a:xfrm>
              <a:off x="915" y="4033"/>
              <a:ext cx="214" cy="0"/>
            </a:xfrm>
            <a:prstGeom prst="line">
              <a:avLst/>
            </a:prstGeom>
            <a:grp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686102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217" y="2154238"/>
            <a:ext cx="3962400" cy="214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6196" name="Picture 4" descr="http://images.google.com/url?source=imgres&amp;ct=img&amp;q=http://www.irs.gov/publications/images/10686k04.gif&amp;usg=AFQjCNFfH9lpJZpgFSmZmspOLl9tIxRUbQ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914" y="3711808"/>
            <a:ext cx="2679700" cy="2926884"/>
          </a:xfrm>
          <a:prstGeom prst="rect">
            <a:avLst/>
          </a:prstGeom>
          <a:noFill/>
        </p:spPr>
      </p:pic>
      <p:pic>
        <p:nvPicPr>
          <p:cNvPr id="686103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8748" y="1017971"/>
            <a:ext cx="3622675" cy="19319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91377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Systems Engineering…</a:t>
            </a:r>
            <a:br>
              <a:rPr lang="en-US" dirty="0" smtClean="0"/>
            </a:br>
            <a:r>
              <a:rPr lang="en-US" dirty="0" smtClean="0"/>
              <a:t>Adoption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932" y="2223580"/>
            <a:ext cx="4752975" cy="4752975"/>
          </a:xfrm>
        </p:spPr>
      </p:pic>
      <p:sp>
        <p:nvSpPr>
          <p:cNvPr id="2" name="TextBox 1"/>
          <p:cNvSpPr txBox="1"/>
          <p:nvPr/>
        </p:nvSpPr>
        <p:spPr>
          <a:xfrm>
            <a:off x="480767" y="2130458"/>
            <a:ext cx="40347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Curmudgeon: Noun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a bad-tempered or surly person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25" y="1484012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94" y="4093703"/>
            <a:ext cx="2592618" cy="22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Jogging vs being chased by a bear…</a:t>
            </a:r>
            <a:br>
              <a:rPr lang="en-US" dirty="0" smtClean="0"/>
            </a:br>
            <a:r>
              <a:rPr lang="en-US" dirty="0" smtClean="0"/>
              <a:t>Local Motors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5000 ft</a:t>
            </a:r>
            <a:r>
              <a:rPr lang="en-US" baseline="30000" dirty="0" smtClean="0"/>
              <a:t>2</a:t>
            </a:r>
            <a:r>
              <a:rPr lang="en-US" dirty="0" smtClean="0"/>
              <a:t> factory vs </a:t>
            </a:r>
            <a:r>
              <a:rPr lang="en-US" dirty="0"/>
              <a:t>millions ft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Thousands of factories worldwide  </a:t>
            </a:r>
          </a:p>
          <a:p>
            <a:r>
              <a:rPr lang="en-US" dirty="0" smtClean="0"/>
              <a:t>1 day build vs 10k hours </a:t>
            </a:r>
          </a:p>
          <a:p>
            <a:r>
              <a:rPr lang="en-US" dirty="0" smtClean="0"/>
              <a:t>Crowd sourced  </a:t>
            </a:r>
          </a:p>
          <a:p>
            <a:endParaRPr lang="en-US" dirty="0" smtClean="0"/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1830"/>
            <a:ext cx="7295740" cy="384933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925" y="1125835"/>
            <a:ext cx="6904577" cy="3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Motors…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415" y="1172950"/>
            <a:ext cx="8162925" cy="424815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38" y="3789362"/>
            <a:ext cx="4972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_16x9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26,62496"/>
  <p:tag name="CDT_PROT_WIDTH" val="933,8749"/>
  <p:tag name="CDT_PROT_HEIGHT" val="68,50504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DELETE_ONEVENT_NEWPRES" val="False"/>
  <p:tag name="CDT_PROT" val="2"/>
  <p:tag name="CDT_PROT_TOP" val="295,7487"/>
  <p:tag name="CDT_PROT_LEFT" val="26,62496"/>
  <p:tag name="CDT_PROT_WIDTH" val="933,8749"/>
  <p:tag name="CDT_PROT_HEIGHT" val="30,951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True"/>
  <p:tag name="CDT_FILLFIXED" val="True"/>
  <p:tag name="CDT_LINEFIXED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406,08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496"/>
  <p:tag name="CDT_PROT_WIDTH" val="933,8749"/>
  <p:tag name="CDT_PROT_HEIGHT" val="30,951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5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DUMMYPICTURE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540"/>
  <p:tag name="CDT_DELETE_ONEVENT_NEWPRE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FILLUNVISIBLE" val="Fals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26,62496"/>
  <p:tag name="CDT_PROT_WIDTH" val="933,8749"/>
  <p:tag name="CDT_PROT_HEIGHT" val="99,70441"/>
  <p:tag name="CDT_DELETE_ONEVENT_NEWPRES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EXTCOL" val="True"/>
  <p:tag name="CDT_COLTX_NEW" val="20"/>
  <p:tag name="CDT_DELETE_ONEVENT_NEWPRES" val="False"/>
  <p:tag name="CDT_PROT" val="2"/>
  <p:tag name="CDT_PROT_TOP" val="190,62"/>
  <p:tag name="CDT_PROT_LEFT" val="26,62504"/>
  <p:tag name="CDT_PROT_WIDTH" val="933,8749"/>
  <p:tag name="CDT_PROT_HEIGHT" val="30,951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EXTCOL" val="True"/>
  <p:tag name="CDT_COLTX_NEW" val="20"/>
  <p:tag name="CDT_DELETE_ONEVENT_NEWPRES" val="False"/>
  <p:tag name="CDT_PROT" val="2"/>
  <p:tag name="CDT_PROT_TOP" val="304"/>
  <p:tag name="CDT_PROT_LEFT" val="26,62504"/>
  <p:tag name="CDT_PROT_WIDTH" val="933,8749"/>
  <p:tag name="CDT_PROT_HEIGHT" val="30,951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PROT" val="5"/>
  <p:tag name="CDT_PROT_TOP" val="326,7"/>
  <p:tag name="CDT_PROT_LEFT" val="26,62504"/>
  <p:tag name="CDT_PROT_WIDTH" val="933,8749"/>
  <p:tag name="CDT_PROT_HEIGHT" val="68,50504"/>
  <p:tag name="CDT_DELETE_ONEVENT_NEWPRE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DELETE_ONEVENT_NEWPRES" val="False"/>
  <p:tag name="CDT_PROT" val="2"/>
  <p:tag name="CDT_PROT_TOP" val="295,7487"/>
  <p:tag name="CDT_PROT_LEFT" val="26,62504"/>
  <p:tag name="CDT_PROT_WIDTH" val="933,8749"/>
  <p:tag name="CDT_PROT_HEIGHT" val="30,951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249"/>
  <p:tag name="CDT_PROT_WIDTH" val="113,375"/>
  <p:tag name="CDT_PROT_HEIGHT" val="63,3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50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4"/>
  <p:tag name="CDT_PROT_TOP" val="337,575"/>
  <p:tag name="CDT_PROT_LEFT" val="26,62504"/>
  <p:tag name="CDT_PROT_WIDTH" val="933,8749"/>
  <p:tag name="CDT_PROT_HEIGHT" val="68,50504"/>
  <p:tag name="CDT_DELETE_ONEVENT_NEWPRES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504"/>
  <p:tag name="CDT_PROT_WIDTH" val="933,8749"/>
  <p:tag name="CDT_PROT_HEIGHT" val="30,951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249"/>
  <p:tag name="CDT_PROT_WIDTH" val="113,375"/>
  <p:tag name="CDT_PROT_HEIGHT" val="63,3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DELETE_ONEVENT_NEWPRES" val="False"/>
  <p:tag name="CDT_PROT" val="2"/>
  <p:tag name="CDT_PROT_TOP" val="111,25"/>
  <p:tag name="CDT_PROT_LEFT" val="0"/>
  <p:tag name="CDT_PROT_WIDTH" val="355,51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heme/theme1.xml><?xml version="1.0" encoding="utf-8"?>
<a:theme xmlns:a="http://schemas.openxmlformats.org/drawingml/2006/main" name="blank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</Name>
  <PpLayout>16</PpLayout>
  <Index>10</Index>
</p4ppTags>
</file>

<file path=customXml/item10.xml><?xml version="1.0" encoding="utf-8"?>
<p4ppTags>
  <Name>One object (small) + Navigation</Name>
  <PpLayout>32</PpLayout>
  <Index>18</Index>
</p4ppTags>
</file>

<file path=customXml/item11.xml><?xml version="1.0" encoding="utf-8"?>
<p4ppTags>
  <Name>Chapter title (big bar down)</Name>
  <PpLayout>1</PpLayout>
  <Index>5</Index>
</p4ppTags>
</file>

<file path=customXml/item12.xml><?xml version="1.0" encoding="utf-8"?>
<p4ppTags>
  <Name>Title (big bar up)</Name>
  <PpLayout>1</PpLayout>
  <Index>2</Index>
</p4ppTags>
</file>

<file path=customXml/item13.xml><?xml version="1.0" encoding="utf-8"?>
<p4ppTags>
  <Name>Two columns + Navigation</Name>
  <PpLayout>32</PpLayout>
  <Index>19</Index>
</p4ppTags>
</file>

<file path=customXml/item14.xml><?xml version="1.0" encoding="utf-8"?>
<p4ppTags>
  <Name>Three columns + Navigation</Name>
  <PpLayout>32</PpLayout>
  <Index>20</Index>
</p4ppTags>
</file>

<file path=customXml/item15.xml><?xml version="1.0" encoding="utf-8"?>
<p4ppTags>
  <Name>Chapter title (big bar up)</Name>
  <PpLayout>1</PpLayout>
  <Index>6</Index>
</p4ppTags>
</file>

<file path=customXml/item16.xml><?xml version="1.0" encoding="utf-8"?>
<p4ppTags>
  <Name>Free Content + Navigation</Name>
  <PpLayout>32</PpLayout>
  <Index>16</Index>
</p4ppTags>
</file>

<file path=customXml/item17.xml><?xml version="1.0" encoding="utf-8"?>
<p4ppTags>
  <Name>Title fullscreen (big bar up)</Name>
  <PpLayout>1</PpLayout>
  <Index>4</Index>
</p4ppTags>
</file>

<file path=customXml/item18.xml><?xml version="1.0" encoding="utf-8"?>
<p4ppTags>
  <Name>Four objects</Name>
  <PpLayout>24</PpLayout>
  <Index>15</Index>
</p4ppTags>
</file>

<file path=customXml/item19.xml><?xml version="1.0" encoding="utf-8"?>
<p4ppTags>
  <Name>One object (large) + Navigation</Name>
  <PpLayout>32</PpLayout>
  <Index>17</Index>
</p4ppTags>
</file>

<file path=customXml/item2.xml><?xml version="1.0" encoding="utf-8"?>
<p4ppTags>
  <Name>Title (big bar down)</Name>
  <PpLayout>1</PpLayout>
  <Index>1</Index>
</p4ppTags>
</file>

<file path=customXml/item20.xml><?xml version="1.0" encoding="utf-8"?>
<p4ppTags>
  <Name>Two rows + Navigation</Name>
  <PpLayout>32</PpLayout>
  <Index>21</Index>
</p4ppTags>
</file>

<file path=customXml/item21.xml><?xml version="1.0" encoding="utf-8"?>
<p4ppTags/>
</file>

<file path=customXml/item22.xml><?xml version="1.0" encoding="utf-8"?>
<p4ppTags>
  <Name>Text + Index</Name>
  <PpLayout>32</PpLayout>
  <Index>8</Index>
</p4ppTags>
</file>

<file path=customXml/item23.xml><?xml version="1.0" encoding="utf-8"?>
<p4ppTags>
  <Name>Three columns</Name>
  <PpLayout>32</PpLayout>
  <Index>14</Index>
</p4ppTags>
</file>

<file path=customXml/item3.xml><?xml version="1.0" encoding="utf-8"?>
<p4ppTags>
  <Name>Image + Index/Contact</Name>
  <PpLayout>32</PpLayout>
  <Index>7</Index>
</p4ppTags>
</file>

<file path=customXml/item4.xml><?xml version="1.0" encoding="utf-8"?>
<p4ppTags>
  <Name>Four objects + Navigation</Name>
  <PpLayout>32</PpLayout>
  <Index>22</Index>
</p4ppTags>
</file>

<file path=customXml/item5.xml><?xml version="1.0" encoding="utf-8"?>
<p4ppTags>
  <Name>Title fullscreen (big bar down)</Name>
  <PpLayout>1</PpLayout>
  <Index>3</Index>
</p4ppTags>
</file>

<file path=customXml/item6.xml><?xml version="1.0" encoding="utf-8"?>
<p4ppTags>
  <Name>One object (small)</Name>
  <PpLayout>16</PpLayout>
  <Index>11</Index>
</p4ppTags>
</file>

<file path=customXml/item7.xml><?xml version="1.0" encoding="utf-8"?>
<p4ppTags>
  <Name>Free Content</Name>
  <PpLayout>11</PpLayout>
  <Index>9</Index>
</p4ppTags>
</file>

<file path=customXml/item8.xml><?xml version="1.0" encoding="utf-8"?>
<p4ppTags>
  <Name>Two columns</Name>
  <PpLayout>29</PpLayout>
  <Index>12</Index>
</p4ppTags>
</file>

<file path=customXml/item9.xml><?xml version="1.0" encoding="utf-8"?>
<p4ppTags>
  <Name>Two rows</Name>
  <PpLayout>32</PpLayout>
  <Index>13</Index>
</p4ppTags>
</file>

<file path=customXml/itemProps1.xml><?xml version="1.0" encoding="utf-8"?>
<ds:datastoreItem xmlns:ds="http://schemas.openxmlformats.org/officeDocument/2006/customXml" ds:itemID="{80661B8B-A327-44F9-823B-4D9EE0B3EC78}">
  <ds:schemaRefs/>
</ds:datastoreItem>
</file>

<file path=customXml/itemProps10.xml><?xml version="1.0" encoding="utf-8"?>
<ds:datastoreItem xmlns:ds="http://schemas.openxmlformats.org/officeDocument/2006/customXml" ds:itemID="{D9FE249F-833E-4CF0-BECB-552D01D7DC9E}">
  <ds:schemaRefs/>
</ds:datastoreItem>
</file>

<file path=customXml/itemProps11.xml><?xml version="1.0" encoding="utf-8"?>
<ds:datastoreItem xmlns:ds="http://schemas.openxmlformats.org/officeDocument/2006/customXml" ds:itemID="{AB7EE923-C3FC-4B3A-A4A4-5156CA0884C8}">
  <ds:schemaRefs/>
</ds:datastoreItem>
</file>

<file path=customXml/itemProps12.xml><?xml version="1.0" encoding="utf-8"?>
<ds:datastoreItem xmlns:ds="http://schemas.openxmlformats.org/officeDocument/2006/customXml" ds:itemID="{B893464B-AF76-49EA-968D-6744BB7C6C36}">
  <ds:schemaRefs/>
</ds:datastoreItem>
</file>

<file path=customXml/itemProps13.xml><?xml version="1.0" encoding="utf-8"?>
<ds:datastoreItem xmlns:ds="http://schemas.openxmlformats.org/officeDocument/2006/customXml" ds:itemID="{D7BABA95-BFFE-422B-8591-3271669EEA88}">
  <ds:schemaRefs/>
</ds:datastoreItem>
</file>

<file path=customXml/itemProps14.xml><?xml version="1.0" encoding="utf-8"?>
<ds:datastoreItem xmlns:ds="http://schemas.openxmlformats.org/officeDocument/2006/customXml" ds:itemID="{85D77EE6-52B7-48BE-9EDB-748F1EBB53DE}">
  <ds:schemaRefs/>
</ds:datastoreItem>
</file>

<file path=customXml/itemProps15.xml><?xml version="1.0" encoding="utf-8"?>
<ds:datastoreItem xmlns:ds="http://schemas.openxmlformats.org/officeDocument/2006/customXml" ds:itemID="{F0D32D62-F16D-41E9-A11D-FC8705C261B2}">
  <ds:schemaRefs/>
</ds:datastoreItem>
</file>

<file path=customXml/itemProps16.xml><?xml version="1.0" encoding="utf-8"?>
<ds:datastoreItem xmlns:ds="http://schemas.openxmlformats.org/officeDocument/2006/customXml" ds:itemID="{7CC5F709-E74B-4E5F-A728-923D5062EBEF}">
  <ds:schemaRefs/>
</ds:datastoreItem>
</file>

<file path=customXml/itemProps17.xml><?xml version="1.0" encoding="utf-8"?>
<ds:datastoreItem xmlns:ds="http://schemas.openxmlformats.org/officeDocument/2006/customXml" ds:itemID="{5BC22A60-C0AD-4D52-8959-760F0772AFDD}">
  <ds:schemaRefs/>
</ds:datastoreItem>
</file>

<file path=customXml/itemProps18.xml><?xml version="1.0" encoding="utf-8"?>
<ds:datastoreItem xmlns:ds="http://schemas.openxmlformats.org/officeDocument/2006/customXml" ds:itemID="{1581BFFB-B4CE-47A8-BE77-DC1339B1E5A7}">
  <ds:schemaRefs/>
</ds:datastoreItem>
</file>

<file path=customXml/itemProps19.xml><?xml version="1.0" encoding="utf-8"?>
<ds:datastoreItem xmlns:ds="http://schemas.openxmlformats.org/officeDocument/2006/customXml" ds:itemID="{B27F640E-84DF-4F97-BC70-D045F1E6594F}">
  <ds:schemaRefs/>
</ds:datastoreItem>
</file>

<file path=customXml/itemProps2.xml><?xml version="1.0" encoding="utf-8"?>
<ds:datastoreItem xmlns:ds="http://schemas.openxmlformats.org/officeDocument/2006/customXml" ds:itemID="{127E6BAF-936F-4264-ABFD-08FF377322FF}">
  <ds:schemaRefs/>
</ds:datastoreItem>
</file>

<file path=customXml/itemProps20.xml><?xml version="1.0" encoding="utf-8"?>
<ds:datastoreItem xmlns:ds="http://schemas.openxmlformats.org/officeDocument/2006/customXml" ds:itemID="{6C79E4F8-DCFB-483C-880A-AEEC6AAFC838}">
  <ds:schemaRefs/>
</ds:datastoreItem>
</file>

<file path=customXml/itemProps21.xml><?xml version="1.0" encoding="utf-8"?>
<ds:datastoreItem xmlns:ds="http://schemas.openxmlformats.org/officeDocument/2006/customXml" ds:itemID="{572FBA73-6DBF-45DA-8282-9342320CFAB0}">
  <ds:schemaRefs/>
</ds:datastoreItem>
</file>

<file path=customXml/itemProps22.xml><?xml version="1.0" encoding="utf-8"?>
<ds:datastoreItem xmlns:ds="http://schemas.openxmlformats.org/officeDocument/2006/customXml" ds:itemID="{7E35FEDB-1F0E-4D67-A313-4AC59C26FF29}">
  <ds:schemaRefs/>
</ds:datastoreItem>
</file>

<file path=customXml/itemProps23.xml><?xml version="1.0" encoding="utf-8"?>
<ds:datastoreItem xmlns:ds="http://schemas.openxmlformats.org/officeDocument/2006/customXml" ds:itemID="{15CF3461-70D1-4B54-AFAB-DAFDA0A238CD}">
  <ds:schemaRefs/>
</ds:datastoreItem>
</file>

<file path=customXml/itemProps3.xml><?xml version="1.0" encoding="utf-8"?>
<ds:datastoreItem xmlns:ds="http://schemas.openxmlformats.org/officeDocument/2006/customXml" ds:itemID="{17E2436E-C9A9-41F0-BD4E-B0231726090B}">
  <ds:schemaRefs/>
</ds:datastoreItem>
</file>

<file path=customXml/itemProps4.xml><?xml version="1.0" encoding="utf-8"?>
<ds:datastoreItem xmlns:ds="http://schemas.openxmlformats.org/officeDocument/2006/customXml" ds:itemID="{EAB520BC-C6EC-457E-8AB5-55DB67C86858}">
  <ds:schemaRefs/>
</ds:datastoreItem>
</file>

<file path=customXml/itemProps5.xml><?xml version="1.0" encoding="utf-8"?>
<ds:datastoreItem xmlns:ds="http://schemas.openxmlformats.org/officeDocument/2006/customXml" ds:itemID="{ACF78F0D-713B-46D3-8FAD-6E70E92EC862}">
  <ds:schemaRefs/>
</ds:datastoreItem>
</file>

<file path=customXml/itemProps6.xml><?xml version="1.0" encoding="utf-8"?>
<ds:datastoreItem xmlns:ds="http://schemas.openxmlformats.org/officeDocument/2006/customXml" ds:itemID="{1618AA06-B22E-4D19-9680-0D7830426729}">
  <ds:schemaRefs/>
</ds:datastoreItem>
</file>

<file path=customXml/itemProps7.xml><?xml version="1.0" encoding="utf-8"?>
<ds:datastoreItem xmlns:ds="http://schemas.openxmlformats.org/officeDocument/2006/customXml" ds:itemID="{D8097D0C-BE3E-4AEC-9593-65CFCCB19297}">
  <ds:schemaRefs/>
</ds:datastoreItem>
</file>

<file path=customXml/itemProps8.xml><?xml version="1.0" encoding="utf-8"?>
<ds:datastoreItem xmlns:ds="http://schemas.openxmlformats.org/officeDocument/2006/customXml" ds:itemID="{1666F4C2-68F5-4840-A44A-1A646C0925A1}">
  <ds:schemaRefs/>
</ds:datastoreItem>
</file>

<file path=customXml/itemProps9.xml><?xml version="1.0" encoding="utf-8"?>
<ds:datastoreItem xmlns:ds="http://schemas.openxmlformats.org/officeDocument/2006/customXml" ds:itemID="{38AB8DE4-FD9B-4166-BEC3-3F175359613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195984</TotalTime>
  <Words>332</Words>
  <Application>Microsoft Office PowerPoint</Application>
  <PresentationFormat>Custom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Siemens Sans</vt:lpstr>
      <vt:lpstr>Wingdings</vt:lpstr>
      <vt:lpstr>Wingdings 3</vt:lpstr>
      <vt:lpstr>ヒラギノ角ゴ Pro W3</vt:lpstr>
      <vt:lpstr>blank</vt:lpstr>
      <vt:lpstr>MBSE Workshop ‘16 Accelerate Transformation…</vt:lpstr>
      <vt:lpstr>MBSE  2007 to present… </vt:lpstr>
      <vt:lpstr>Models reflecting reality… </vt:lpstr>
      <vt:lpstr>Vision:  Integrated MBSE…</vt:lpstr>
      <vt:lpstr>Model-Based Systems Engineering… Adoption </vt:lpstr>
      <vt:lpstr>Jogging vs being chased by a bear… Local Motors</vt:lpstr>
      <vt:lpstr>Local Motors… </vt:lpstr>
    </vt:vector>
  </TitlesOfParts>
  <Company>Siemens PLM Software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R. Wickers</dc:creator>
  <cp:lastModifiedBy>Sampson, Mark</cp:lastModifiedBy>
  <cp:revision>425</cp:revision>
  <cp:lastPrinted>2015-10-17T23:39:48Z</cp:lastPrinted>
  <dcterms:created xsi:type="dcterms:W3CDTF">2015-05-15T20:34:16Z</dcterms:created>
  <dcterms:modified xsi:type="dcterms:W3CDTF">2016-01-31T23:14:34Z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June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2.0.1</vt:lpwstr>
  </property>
</Properties>
</file>