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4" r:id="rId17"/>
    <p:sldId id="383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CACDA"/>
    <a:srgbClr val="FF6600"/>
    <a:srgbClr val="7B9AD2"/>
    <a:srgbClr val="232EAE"/>
    <a:srgbClr val="CCCCFF"/>
    <a:srgbClr val="CEBA42"/>
    <a:srgbClr val="AC5D61"/>
    <a:srgbClr val="FAFAFA"/>
    <a:srgbClr val="C9C3B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642" y="-102"/>
      </p:cViewPr>
      <p:guideLst>
        <p:guide orient="horz" pos="132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105" d="100"/>
          <a:sy n="105" d="100"/>
        </p:scale>
        <p:origin x="-4336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04983BF-F732-DB4D-847D-0CE0941522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2407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charset="0"/>
              </a:defRPr>
            </a:lvl1pPr>
          </a:lstStyle>
          <a:p>
            <a:fld id="{6BED2CBE-72AA-904D-9EA0-D2113A276A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3767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8AD11-E340-D746-8D72-186BB05FB15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1862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650" tIns="45825" rIns="91650" bIns="45825"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D2CBE-72AA-904D-9EA0-D2113A276A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759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bright="10000" contrast="-10000"/>
          </a:blip>
          <a:srcRect t="9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7699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0" y="228600"/>
            <a:ext cx="14795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700" dirty="0"/>
              <a:t>National Aeronautics and </a:t>
            </a:r>
            <a:br>
              <a:rPr lang="en-US" sz="700" dirty="0"/>
            </a:br>
            <a:r>
              <a:rPr lang="en-US" sz="700" dirty="0"/>
              <a:t>Space Administration</a:t>
            </a:r>
          </a:p>
          <a:p>
            <a:pPr algn="l"/>
            <a:endParaRPr lang="en-US" sz="700" dirty="0"/>
          </a:p>
          <a:p>
            <a:pPr algn="l"/>
            <a:r>
              <a:rPr lang="en-US" sz="700" b="1" dirty="0"/>
              <a:t>Jet Propulsion Laboratory</a:t>
            </a:r>
          </a:p>
          <a:p>
            <a:pPr algn="l"/>
            <a:r>
              <a:rPr lang="en-US" sz="700" dirty="0"/>
              <a:t>California Institute of Technology</a:t>
            </a:r>
          </a:p>
          <a:p>
            <a:pPr algn="l"/>
            <a:r>
              <a:rPr lang="en-US" sz="700" dirty="0"/>
              <a:t>Pasadena, California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2011-03-23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4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C3B16-C0E3-3E42-BDC6-A5958AC83A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3200"/>
            <a:ext cx="7772400" cy="462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2011-03-23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A46C91A-E790-AB40-9FCA-BF3C8D0A1D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31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dirty="0" smtClean="0"/>
              <a:t>2011-03-23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8169040-EBA1-A44B-8A3F-884C5D4FBD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247775"/>
          </a:xfrm>
          <a:prstGeom prst="rect">
            <a:avLst/>
          </a:prstGeom>
          <a:solidFill>
            <a:srgbClr val="EBEBF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dirty="0">
              <a:latin typeface="Times New Roman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2206" y="152400"/>
            <a:ext cx="661529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3200"/>
            <a:ext cx="77724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1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en-US" dirty="0" smtClean="0"/>
              <a:t>2011-03-23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FB81264-23A4-8348-A460-28CAA61479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" y="165100"/>
            <a:ext cx="7699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77900" y="88900"/>
            <a:ext cx="14795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700" dirty="0"/>
              <a:t>National Aeronautics and </a:t>
            </a:r>
            <a:br>
              <a:rPr lang="en-US" sz="700" dirty="0"/>
            </a:br>
            <a:r>
              <a:rPr lang="en-US" sz="700" dirty="0"/>
              <a:t>Space Administration</a:t>
            </a:r>
          </a:p>
          <a:p>
            <a:pPr algn="l"/>
            <a:endParaRPr lang="en-US" sz="700" dirty="0"/>
          </a:p>
          <a:p>
            <a:pPr algn="l"/>
            <a:r>
              <a:rPr lang="en-US" sz="700" b="1" dirty="0"/>
              <a:t>Jet Propulsion Laboratory</a:t>
            </a:r>
          </a:p>
          <a:p>
            <a:pPr algn="l"/>
            <a:r>
              <a:rPr lang="en-US" sz="700" dirty="0"/>
              <a:t>California Institute of Technology</a:t>
            </a:r>
          </a:p>
          <a:p>
            <a:pPr algn="l"/>
            <a:r>
              <a:rPr lang="en-US" sz="700" dirty="0"/>
              <a:t>Pasadena, California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9975"/>
            <a:ext cx="9144000" cy="173038"/>
          </a:xfrm>
          <a:prstGeom prst="rect">
            <a:avLst/>
          </a:prstGeom>
          <a:solidFill>
            <a:srgbClr val="232E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 sz="2400" dirty="0">
              <a:latin typeface="Verdana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0" y="10160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Bitstream Vera Sans" pitchFamily="34" charset="0"/>
              </a:rPr>
              <a:t>31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04825" y="1014413"/>
            <a:ext cx="266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Bitstream Vera Sans" pitchFamily="34" charset="0"/>
              </a:rPr>
              <a:t>Systems + Software</a:t>
            </a:r>
            <a:endParaRPr lang="en-US" sz="1400" dirty="0">
              <a:solidFill>
                <a:schemeClr val="bg1"/>
              </a:solidFill>
              <a:latin typeface="Bitstream Vera San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3" r:id="rId2"/>
    <p:sldLayoutId id="214748410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633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633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633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633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633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663300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663300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663300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663300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accent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accent2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accent2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accent2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accent2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accent2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accent2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accent2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accent2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2012/WD-sparql11-query-20120105/" TargetMode="External"/><Relationship Id="rId2" Type="http://schemas.openxmlformats.org/officeDocument/2006/relationships/hyperlink" Target="http://www.w3.org/TR/owl-overview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rdf.org/index.jsp" TargetMode="External"/><Relationship Id="rId4" Type="http://schemas.openxmlformats.org/officeDocument/2006/relationships/hyperlink" Target="http://www.w3.org/TR/2004/REC-rdf-primer-2004021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9600" y="825500"/>
            <a:ext cx="6540500" cy="1270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Progress on Integrating OWL and SysML</a:t>
            </a:r>
            <a:endParaRPr lang="en-US" b="0" dirty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8629" y="2106613"/>
            <a:ext cx="3958882" cy="89901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1600" dirty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Steven Jenkins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Engineering Development Office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Systems </a:t>
            </a:r>
            <a:r>
              <a:rPr lang="en-US" sz="1600" dirty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and Software </a:t>
            </a:r>
            <a:r>
              <a:rPr lang="en-US" sz="1600" dirty="0" smtClean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15" y="6165042"/>
            <a:ext cx="51037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chemeClr val="bg1"/>
                </a:solidFill>
              </a:rPr>
              <a:t>Copyright © 2012 California Institute of Technology. Government sponsorship acknowledged. This research was carried out at the Jet Propulsion Laboratory, California Institute of Technology, under a contract with the National Aeronautics and Space Administration.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83683" y="2133363"/>
            <a:ext cx="3799568" cy="82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b="1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 b="1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 b="1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Nicolas Rouquette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Systems Engineering Section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rgbClr val="232EAE"/>
                </a:solidFill>
                <a:ea typeface="ＭＳ Ｐゴシック" charset="-128"/>
                <a:cs typeface="ＭＳ Ｐゴシック" charset="-128"/>
              </a:rPr>
              <a:t>Systems and Software Division</a:t>
            </a:r>
          </a:p>
          <a:p>
            <a:pPr algn="l" eaLnBrk="1" hangingPunct="1">
              <a:spcBef>
                <a:spcPct val="0"/>
              </a:spcBef>
            </a:pPr>
            <a:endParaRPr lang="en-US" sz="1600" dirty="0" smtClean="0">
              <a:solidFill>
                <a:srgbClr val="232EAE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685800" y="5312020"/>
            <a:ext cx="7772400" cy="997894"/>
          </a:xfrm>
        </p:spPr>
        <p:txBody>
          <a:bodyPr/>
          <a:lstStyle/>
          <a:p>
            <a:r>
              <a:rPr lang="en-US" dirty="0" smtClean="0"/>
              <a:t>Each mapping ontology contains axioms that relate a JPL ontology to SysML/UML</a:t>
            </a:r>
          </a:p>
          <a:p>
            <a:pPr lvl="1"/>
            <a:r>
              <a:rPr lang="en-US" dirty="0" smtClean="0"/>
              <a:t>via subclass and subproperty axioms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JPL and OMG Ontologies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52648" y="1493394"/>
            <a:ext cx="1408587" cy="3734554"/>
            <a:chOff x="1362727" y="1886504"/>
            <a:chExt cx="1408587" cy="3734554"/>
          </a:xfrm>
        </p:grpSpPr>
        <p:sp>
          <p:nvSpPr>
            <p:cNvPr id="6" name="Rectangle 5"/>
            <p:cNvSpPr/>
            <p:nvPr/>
          </p:nvSpPr>
          <p:spPr>
            <a:xfrm>
              <a:off x="1386401" y="4901966"/>
              <a:ext cx="1384913" cy="719092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project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9003" y="3376478"/>
              <a:ext cx="1384913" cy="719092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mission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2727" y="1886504"/>
              <a:ext cx="1384913" cy="719092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base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" idx="0"/>
              <a:endCxn id="7" idx="2"/>
            </p:cNvCxnSpPr>
            <p:nvPr/>
          </p:nvCxnSpPr>
          <p:spPr>
            <a:xfrm flipH="1" flipV="1">
              <a:off x="2071460" y="4095570"/>
              <a:ext cx="7398" cy="806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0"/>
              <a:endCxn id="8" idx="2"/>
            </p:cNvCxnSpPr>
            <p:nvPr/>
          </p:nvCxnSpPr>
          <p:spPr>
            <a:xfrm flipH="1" flipV="1">
              <a:off x="2055184" y="2605596"/>
              <a:ext cx="16276" cy="7708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449387" y="1498208"/>
            <a:ext cx="1395272" cy="2132120"/>
            <a:chOff x="1189611" y="2201662"/>
            <a:chExt cx="1395272" cy="2132120"/>
          </a:xfrm>
        </p:grpSpPr>
        <p:sp>
          <p:nvSpPr>
            <p:cNvPr id="14" name="Rectangle 13"/>
            <p:cNvSpPr/>
            <p:nvPr/>
          </p:nvSpPr>
          <p:spPr>
            <a:xfrm>
              <a:off x="1189611" y="2201662"/>
              <a:ext cx="1384913" cy="71909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UML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70" y="3614690"/>
              <a:ext cx="1384913" cy="71909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SysML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0"/>
              <a:endCxn id="14" idx="2"/>
            </p:cNvCxnSpPr>
            <p:nvPr/>
          </p:nvCxnSpPr>
          <p:spPr>
            <a:xfrm flipH="1" flipV="1">
              <a:off x="1882068" y="2920754"/>
              <a:ext cx="10359" cy="693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598139" y="1492363"/>
            <a:ext cx="2165122" cy="3734554"/>
            <a:chOff x="1362727" y="1886504"/>
            <a:chExt cx="1395593" cy="3734554"/>
          </a:xfrm>
        </p:grpSpPr>
        <p:sp>
          <p:nvSpPr>
            <p:cNvPr id="19" name="Rectangle 18"/>
            <p:cNvSpPr/>
            <p:nvPr/>
          </p:nvSpPr>
          <p:spPr>
            <a:xfrm>
              <a:off x="1373407" y="4901966"/>
              <a:ext cx="1384913" cy="719092"/>
            </a:xfrm>
            <a:prstGeom prst="rect">
              <a:avLst/>
            </a:prstGeom>
            <a:gradFill>
              <a:gsLst>
                <a:gs pos="0">
                  <a:srgbClr val="CCFFCC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project-mapping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66010" y="3376478"/>
              <a:ext cx="1384913" cy="719092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mission-mapping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62727" y="1886504"/>
              <a:ext cx="1384913" cy="719092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base-mapping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9" idx="0"/>
              <a:endCxn id="20" idx="2"/>
            </p:cNvCxnSpPr>
            <p:nvPr/>
          </p:nvCxnSpPr>
          <p:spPr>
            <a:xfrm flipH="1" flipV="1">
              <a:off x="2058467" y="4095570"/>
              <a:ext cx="7397" cy="806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0"/>
              <a:endCxn id="21" idx="2"/>
            </p:cNvCxnSpPr>
            <p:nvPr/>
          </p:nvCxnSpPr>
          <p:spPr>
            <a:xfrm flipH="1" flipV="1">
              <a:off x="2055184" y="2605596"/>
              <a:ext cx="3283" cy="7708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>
            <a:stCxn id="19" idx="1"/>
            <a:endCxn id="6" idx="3"/>
          </p:cNvCxnSpPr>
          <p:nvPr/>
        </p:nvCxnSpPr>
        <p:spPr>
          <a:xfrm flipH="1">
            <a:off x="2761235" y="4867371"/>
            <a:ext cx="853473" cy="1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1"/>
            <a:endCxn id="7" idx="3"/>
          </p:cNvCxnSpPr>
          <p:nvPr/>
        </p:nvCxnSpPr>
        <p:spPr>
          <a:xfrm flipH="1">
            <a:off x="2753837" y="3341883"/>
            <a:ext cx="849395" cy="1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1"/>
            <a:endCxn id="8" idx="3"/>
          </p:cNvCxnSpPr>
          <p:nvPr/>
        </p:nvCxnSpPr>
        <p:spPr>
          <a:xfrm flipH="1">
            <a:off x="2737561" y="1851909"/>
            <a:ext cx="860578" cy="1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9" idx="3"/>
            <a:endCxn id="15" idx="1"/>
          </p:cNvCxnSpPr>
          <p:nvPr/>
        </p:nvCxnSpPr>
        <p:spPr>
          <a:xfrm flipV="1">
            <a:off x="5763261" y="3270782"/>
            <a:ext cx="696485" cy="159658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0" idx="3"/>
            <a:endCxn id="15" idx="1"/>
          </p:cNvCxnSpPr>
          <p:nvPr/>
        </p:nvCxnSpPr>
        <p:spPr>
          <a:xfrm flipV="1">
            <a:off x="5751785" y="3270782"/>
            <a:ext cx="707961" cy="7110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21" idx="3"/>
            <a:endCxn id="15" idx="1"/>
          </p:cNvCxnSpPr>
          <p:nvPr/>
        </p:nvCxnSpPr>
        <p:spPr>
          <a:xfrm>
            <a:off x="5746692" y="1851909"/>
            <a:ext cx="713054" cy="141887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class mappings are straightforward</a:t>
            </a:r>
          </a:p>
          <a:p>
            <a:r>
              <a:rPr lang="en-US" dirty="0" smtClean="0"/>
              <a:t>The key is to align ontological commitments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base:Container subclass of UML:NamedElement</a:t>
            </a:r>
          </a:p>
          <a:p>
            <a:pPr lvl="2"/>
            <a:r>
              <a:rPr lang="en-US" dirty="0" smtClean="0"/>
              <a:t>Abstract class</a:t>
            </a:r>
          </a:p>
          <a:p>
            <a:pPr lvl="1"/>
            <a:r>
              <a:rPr lang="en-US" dirty="0" smtClean="0"/>
              <a:t>mission:Component subclass of SysML:Block</a:t>
            </a:r>
          </a:p>
          <a:p>
            <a:pPr lvl="2"/>
            <a:r>
              <a:rPr lang="en-US" dirty="0" smtClean="0"/>
              <a:t>Components perform Functions and present Interfaces</a:t>
            </a:r>
          </a:p>
          <a:p>
            <a:pPr lvl="1"/>
            <a:r>
              <a:rPr lang="en-US" dirty="0" smtClean="0"/>
              <a:t>mission:Function subclass of UML:Activity</a:t>
            </a:r>
          </a:p>
          <a:p>
            <a:pPr lvl="1"/>
            <a:r>
              <a:rPr lang="en-US" dirty="0" smtClean="0"/>
              <a:t>mission:Interface subclass of SysML:InterfaceBlock</a:t>
            </a:r>
          </a:p>
          <a:p>
            <a:pPr lvl="2"/>
            <a:r>
              <a:rPr lang="en-US" dirty="0" smtClean="0"/>
              <a:t>Used as a type on a port</a:t>
            </a:r>
          </a:p>
          <a:p>
            <a:pPr lvl="1"/>
            <a:r>
              <a:rPr lang="en-US" dirty="0" smtClean="0"/>
              <a:t>mission:Requirement a subclass of SysML:Requirement</a:t>
            </a:r>
          </a:p>
          <a:p>
            <a:pPr lvl="1"/>
            <a:r>
              <a:rPr lang="en-US" dirty="0" smtClean="0"/>
              <a:t>project:WorkPackage subclass of UML:Package</a:t>
            </a:r>
          </a:p>
          <a:p>
            <a:pPr lvl="2"/>
            <a:r>
              <a:rPr lang="en-US" dirty="0" smtClean="0"/>
              <a:t>A unit of model organization and authority delegation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2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Occurrences of relationships are handled differently in OWL and UML</a:t>
            </a:r>
          </a:p>
          <a:p>
            <a:pPr lvl="1"/>
            <a:r>
              <a:rPr lang="en-US" dirty="0" smtClean="0"/>
              <a:t>In OWL, the statement “A is related to B” has no identity</a:t>
            </a:r>
          </a:p>
          <a:p>
            <a:pPr lvl="1"/>
            <a:r>
              <a:rPr lang="en-US" dirty="0" smtClean="0"/>
              <a:t>Among other things, this means that a relationship can’t refer to another relationship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 UML, relationships are reified (they have identity)</a:t>
            </a:r>
          </a:p>
          <a:p>
            <a:r>
              <a:rPr lang="en-US" dirty="0" smtClean="0"/>
              <a:t>OWL provides a mechanism to unify these approaches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Object Properties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22690" y="3124716"/>
            <a:ext cx="1521900" cy="8063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2060"/>
                </a:solidFill>
              </a:rPr>
              <a:t>«</a:t>
            </a:r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US" sz="1200" dirty="0" smtClean="0">
                <a:solidFill>
                  <a:schemeClr val="tx1"/>
                </a:solidFill>
              </a:rPr>
              <a:t>equirement</a:t>
            </a:r>
            <a:r>
              <a:rPr lang="en-US" sz="1200" dirty="0">
                <a:solidFill>
                  <a:srgbClr val="002060"/>
                </a:solidFill>
              </a:rPr>
              <a:t>»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eqt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5431" y="3146079"/>
            <a:ext cx="1521900" cy="8063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2060"/>
                </a:solidFill>
              </a:rPr>
              <a:t>«</a:t>
            </a:r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US" sz="1200" dirty="0" smtClean="0">
                <a:solidFill>
                  <a:schemeClr val="tx1"/>
                </a:solidFill>
              </a:rPr>
              <a:t>equirement</a:t>
            </a:r>
            <a:r>
              <a:rPr lang="en-US" sz="1200" dirty="0">
                <a:solidFill>
                  <a:srgbClr val="002060"/>
                </a:solidFill>
              </a:rPr>
              <a:t>»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reqt 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  <a:endCxn id="5" idx="3"/>
          </p:cNvCxnSpPr>
          <p:nvPr/>
        </p:nvCxnSpPr>
        <p:spPr>
          <a:xfrm flipH="1" flipV="1">
            <a:off x="3144590" y="3527906"/>
            <a:ext cx="2510841" cy="21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7121" y="3275914"/>
            <a:ext cx="817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«</a:t>
            </a:r>
            <a:r>
              <a:rPr lang="en-US" sz="1200" dirty="0" smtClean="0"/>
              <a:t>refines</a:t>
            </a:r>
            <a:r>
              <a:rPr lang="en-US" sz="1200" dirty="0" smtClean="0">
                <a:solidFill>
                  <a:srgbClr val="002060"/>
                </a:solidFill>
              </a:rPr>
              <a:t>»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639670" y="4355649"/>
            <a:ext cx="1521900" cy="806379"/>
          </a:xfrm>
          <a:prstGeom prst="rect">
            <a:avLst/>
          </a:prstGeom>
          <a:gradFill>
            <a:gsLst>
              <a:gs pos="0">
                <a:srgbClr val="7B9AD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2060"/>
                </a:solidFill>
              </a:rPr>
              <a:t>«</a:t>
            </a:r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US" sz="1200" dirty="0" smtClean="0">
                <a:solidFill>
                  <a:schemeClr val="tx1"/>
                </a:solidFill>
              </a:rPr>
              <a:t>nalysis</a:t>
            </a:r>
            <a:r>
              <a:rPr lang="en-US" sz="1200" dirty="0" smtClean="0">
                <a:solidFill>
                  <a:srgbClr val="002060"/>
                </a:solidFill>
              </a:rPr>
              <a:t>»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nalysis 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  <a:endCxn id="11" idx="2"/>
          </p:cNvCxnSpPr>
          <p:nvPr/>
        </p:nvCxnSpPr>
        <p:spPr>
          <a:xfrm flipH="1" flipV="1">
            <a:off x="4395985" y="3552913"/>
            <a:ext cx="4635" cy="802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30412" y="3881903"/>
            <a:ext cx="963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«</a:t>
            </a:r>
            <a:r>
              <a:rPr lang="en-US" sz="1200" dirty="0" smtClean="0"/>
              <a:t>analyzes</a:t>
            </a:r>
            <a:r>
              <a:rPr lang="en-US" sz="1200" dirty="0" smtClean="0">
                <a:solidFill>
                  <a:srgbClr val="002060"/>
                </a:solidFill>
              </a:rPr>
              <a:t>»</a:t>
            </a:r>
            <a:endParaRPr lang="en-US" sz="1200" dirty="0"/>
          </a:p>
        </p:txBody>
      </p:sp>
      <p:sp>
        <p:nvSpPr>
          <p:cNvPr id="7" name="&quot;No&quot; Symbol 6"/>
          <p:cNvSpPr/>
          <p:nvPr/>
        </p:nvSpPr>
        <p:spPr>
          <a:xfrm>
            <a:off x="4202865" y="3820220"/>
            <a:ext cx="393073" cy="393110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6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given object property, e.g., </a:t>
            </a:r>
            <a:r>
              <a:rPr lang="en-US" i="1" dirty="0" smtClean="0"/>
              <a:t>performs</a:t>
            </a:r>
          </a:p>
          <a:p>
            <a:r>
              <a:rPr lang="en-US" dirty="0" smtClean="0"/>
              <a:t>Create a corresponding reification class </a:t>
            </a:r>
            <a:r>
              <a:rPr lang="en-US" i="1" dirty="0" smtClean="0"/>
              <a:t>Performs</a:t>
            </a:r>
            <a:r>
              <a:rPr lang="en-US" dirty="0" smtClean="0"/>
              <a:t>, corresponding object properties </a:t>
            </a:r>
            <a:r>
              <a:rPr lang="en-US" i="1" dirty="0" smtClean="0"/>
              <a:t>hasPerformsSource</a:t>
            </a:r>
            <a:r>
              <a:rPr lang="en-US" dirty="0" smtClean="0"/>
              <a:t> and </a:t>
            </a:r>
            <a:r>
              <a:rPr lang="en-US" i="1" dirty="0" smtClean="0"/>
              <a:t>hasPerformsTarget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and OWL property chain axiom</a:t>
            </a:r>
          </a:p>
          <a:p>
            <a:r>
              <a:rPr lang="en-US" dirty="0" smtClean="0"/>
              <a:t>An instance of this reification class: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is considered by OWL to imply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which is exactly what we want for SysML-to-OWL 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Property Reification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09451" y="3186399"/>
            <a:ext cx="6794358" cy="1122494"/>
            <a:chOff x="1209451" y="3186399"/>
            <a:chExt cx="6794358" cy="1122494"/>
          </a:xfrm>
        </p:grpSpPr>
        <p:sp>
          <p:nvSpPr>
            <p:cNvPr id="5" name="Rectangle 4"/>
            <p:cNvSpPr/>
            <p:nvPr/>
          </p:nvSpPr>
          <p:spPr>
            <a:xfrm>
              <a:off x="1209451" y="3195276"/>
              <a:ext cx="1521900" cy="8063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2060"/>
                  </a:solidFill>
                </a:rPr>
                <a:t>«</a:t>
              </a:r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dirty="0" smtClean="0">
                  <a:solidFill>
                    <a:schemeClr val="tx1"/>
                  </a:solidFill>
                </a:rPr>
                <a:t>omponent</a:t>
              </a:r>
              <a:r>
                <a:rPr lang="en-US" sz="1200" dirty="0">
                  <a:solidFill>
                    <a:srgbClr val="002060"/>
                  </a:solidFill>
                </a:rPr>
                <a:t>»</a:t>
              </a:r>
              <a:r>
                <a:rPr lang="en-US" sz="1200" dirty="0" smtClean="0">
                  <a:solidFill>
                    <a:schemeClr val="tx1"/>
                  </a:solidFill>
                </a:rPr>
                <a:t/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spacecraft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481909" y="3186399"/>
              <a:ext cx="1521900" cy="8063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2060"/>
                  </a:solidFill>
                </a:rPr>
                <a:t>«</a:t>
              </a:r>
              <a:r>
                <a:rPr lang="en-US" sz="1200" dirty="0">
                  <a:solidFill>
                    <a:schemeClr val="tx1"/>
                  </a:solidFill>
                </a:rPr>
                <a:t>F</a:t>
              </a:r>
              <a:r>
                <a:rPr lang="en-US" sz="1200" dirty="0" smtClean="0">
                  <a:solidFill>
                    <a:schemeClr val="tx1"/>
                  </a:solidFill>
                </a:rPr>
                <a:t>unction</a:t>
              </a:r>
              <a:r>
                <a:rPr lang="en-US" sz="1200" dirty="0" smtClean="0">
                  <a:solidFill>
                    <a:srgbClr val="002060"/>
                  </a:solidFill>
                </a:rPr>
                <a:t>»</a:t>
              </a:r>
              <a:r>
                <a:rPr lang="en-US" sz="1200" dirty="0" smtClean="0">
                  <a:solidFill>
                    <a:schemeClr val="tx1"/>
                  </a:solidFill>
                </a:rPr>
                <a:t/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explore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00934" y="3196479"/>
              <a:ext cx="1521900" cy="8063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2060"/>
                  </a:solidFill>
                </a:rPr>
                <a:t>«</a:t>
              </a:r>
              <a:r>
                <a:rPr lang="en-US" sz="1200" dirty="0" smtClean="0">
                  <a:solidFill>
                    <a:schemeClr val="tx1"/>
                  </a:solidFill>
                </a:rPr>
                <a:t>Performs</a:t>
              </a:r>
              <a:r>
                <a:rPr lang="en-US" sz="1200" dirty="0" smtClean="0">
                  <a:solidFill>
                    <a:srgbClr val="002060"/>
                  </a:solidFill>
                </a:rPr>
                <a:t>»</a:t>
              </a:r>
              <a:endParaRPr lang="en-US" sz="1200" dirty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nnnnn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1"/>
              <a:endCxn id="5" idx="3"/>
            </p:cNvCxnSpPr>
            <p:nvPr/>
          </p:nvCxnSpPr>
          <p:spPr>
            <a:xfrm flipH="1" flipV="1">
              <a:off x="2731351" y="3598466"/>
              <a:ext cx="1069583" cy="12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19374" y="4031894"/>
              <a:ext cx="17157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«</a:t>
              </a:r>
              <a:r>
                <a:rPr lang="en-US" sz="1200" dirty="0" smtClean="0"/>
                <a:t>hasPerformsSource</a:t>
              </a:r>
              <a:r>
                <a:rPr lang="en-US" sz="1200" dirty="0">
                  <a:solidFill>
                    <a:srgbClr val="002060"/>
                  </a:solidFill>
                </a:rPr>
                <a:t>»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1263" y="4012939"/>
              <a:ext cx="1655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«</a:t>
              </a:r>
              <a:r>
                <a:rPr lang="en-US" sz="1200" dirty="0" smtClean="0"/>
                <a:t>hasPerformsTarget</a:t>
              </a:r>
              <a:r>
                <a:rPr lang="en-US" sz="1200" dirty="0" smtClean="0">
                  <a:solidFill>
                    <a:srgbClr val="002060"/>
                  </a:solidFill>
                </a:rPr>
                <a:t>»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>
              <a:stCxn id="8" idx="3"/>
              <a:endCxn id="6" idx="1"/>
            </p:cNvCxnSpPr>
            <p:nvPr/>
          </p:nvCxnSpPr>
          <p:spPr>
            <a:xfrm flipV="1">
              <a:off x="5322834" y="3589589"/>
              <a:ext cx="1159075" cy="1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220747" y="4830596"/>
            <a:ext cx="6794358" cy="815256"/>
            <a:chOff x="1220747" y="4941476"/>
            <a:chExt cx="6794358" cy="815256"/>
          </a:xfrm>
        </p:grpSpPr>
        <p:sp>
          <p:nvSpPr>
            <p:cNvPr id="19" name="Rectangle 18"/>
            <p:cNvSpPr/>
            <p:nvPr/>
          </p:nvSpPr>
          <p:spPr>
            <a:xfrm>
              <a:off x="1220747" y="4950353"/>
              <a:ext cx="1521900" cy="8063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2060"/>
                  </a:solidFill>
                </a:rPr>
                <a:t>«</a:t>
              </a:r>
              <a:r>
                <a:rPr lang="en-US" sz="1200" dirty="0">
                  <a:solidFill>
                    <a:schemeClr val="tx1"/>
                  </a:solidFill>
                </a:rPr>
                <a:t>C</a:t>
              </a:r>
              <a:r>
                <a:rPr lang="en-US" sz="1200" dirty="0" smtClean="0">
                  <a:solidFill>
                    <a:schemeClr val="tx1"/>
                  </a:solidFill>
                </a:rPr>
                <a:t>omponent</a:t>
              </a:r>
              <a:r>
                <a:rPr lang="en-US" sz="1200" dirty="0">
                  <a:solidFill>
                    <a:srgbClr val="002060"/>
                  </a:solidFill>
                </a:rPr>
                <a:t>»</a:t>
              </a:r>
              <a:r>
                <a:rPr lang="en-US" sz="1200" dirty="0" smtClean="0">
                  <a:solidFill>
                    <a:schemeClr val="tx1"/>
                  </a:solidFill>
                </a:rPr>
                <a:t/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spacecraft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93205" y="4941476"/>
              <a:ext cx="1521900" cy="8063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rgbClr val="002060"/>
                  </a:solidFill>
                </a:rPr>
                <a:t>«</a:t>
              </a:r>
              <a:r>
                <a:rPr lang="en-US" sz="1200" dirty="0">
                  <a:solidFill>
                    <a:schemeClr val="tx1"/>
                  </a:solidFill>
                </a:rPr>
                <a:t>F</a:t>
              </a:r>
              <a:r>
                <a:rPr lang="en-US" sz="1200" dirty="0" smtClean="0">
                  <a:solidFill>
                    <a:schemeClr val="tx1"/>
                  </a:solidFill>
                </a:rPr>
                <a:t>unction</a:t>
              </a:r>
              <a:r>
                <a:rPr lang="en-US" sz="1200" dirty="0" smtClean="0">
                  <a:solidFill>
                    <a:srgbClr val="002060"/>
                  </a:solidFill>
                </a:rPr>
                <a:t>»</a:t>
              </a:r>
              <a:r>
                <a:rPr lang="en-US" sz="1200" dirty="0" smtClean="0">
                  <a:solidFill>
                    <a:schemeClr val="tx1"/>
                  </a:solidFill>
                </a:rPr>
                <a:t/>
              </a:r>
              <a:br>
                <a:rPr lang="en-US" sz="1200" dirty="0" smtClean="0">
                  <a:solidFill>
                    <a:schemeClr val="tx1"/>
                  </a:solidFill>
                </a:rPr>
              </a:br>
              <a:r>
                <a:rPr lang="en-US" dirty="0" smtClean="0">
                  <a:solidFill>
                    <a:schemeClr val="tx1"/>
                  </a:solidFill>
                </a:rPr>
                <a:t>explore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9" idx="3"/>
              <a:endCxn id="20" idx="1"/>
            </p:cNvCxnSpPr>
            <p:nvPr/>
          </p:nvCxnSpPr>
          <p:spPr>
            <a:xfrm flipV="1">
              <a:off x="2742647" y="5344666"/>
              <a:ext cx="3750558" cy="88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167691" y="5434179"/>
              <a:ext cx="9629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</a:rPr>
                <a:t>«</a:t>
              </a:r>
              <a:r>
                <a:rPr lang="en-US" sz="1200" dirty="0" smtClean="0"/>
                <a:t>performs</a:t>
              </a:r>
              <a:r>
                <a:rPr lang="en-US" sz="1200" dirty="0" smtClean="0">
                  <a:solidFill>
                    <a:srgbClr val="002060"/>
                  </a:solidFill>
                </a:rPr>
                <a:t>»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768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ontology bundle</a:t>
            </a:r>
          </a:p>
          <a:p>
            <a:r>
              <a:rPr lang="en-US" dirty="0" smtClean="0"/>
              <a:t>Transform into an OMG-grade UML profile</a:t>
            </a:r>
          </a:p>
          <a:p>
            <a:pPr lvl="1"/>
            <a:r>
              <a:rPr lang="en-US" dirty="0" smtClean="0"/>
              <a:t>Compliant with all applicable OMG specifications</a:t>
            </a:r>
          </a:p>
          <a:p>
            <a:r>
              <a:rPr lang="en-US" dirty="0" smtClean="0"/>
              <a:t>Transform into a tool-specific UML profile</a:t>
            </a:r>
          </a:p>
          <a:p>
            <a:pPr lvl="1"/>
            <a:r>
              <a:rPr lang="en-US" dirty="0" smtClean="0"/>
              <a:t>In our case, MagicDraw 17.0sp4</a:t>
            </a:r>
          </a:p>
          <a:p>
            <a:pPr lvl="1"/>
            <a:r>
              <a:rPr lang="en-US" dirty="0" smtClean="0"/>
              <a:t>Taking into account tool-specific features and limitations</a:t>
            </a:r>
          </a:p>
          <a:p>
            <a:pPr lvl="1"/>
            <a:r>
              <a:rPr lang="en-US" dirty="0" smtClean="0"/>
              <a:t>Including user interface customization</a:t>
            </a:r>
          </a:p>
          <a:p>
            <a:r>
              <a:rPr lang="en-US" dirty="0" smtClean="0"/>
              <a:t>End-to-end process implemented in QVTo and various black-box helpers</a:t>
            </a:r>
          </a:p>
          <a:p>
            <a:r>
              <a:rPr lang="en-US" dirty="0" smtClean="0"/>
              <a:t>Runs under Jenkins continuous integration</a:t>
            </a:r>
          </a:p>
          <a:p>
            <a:r>
              <a:rPr lang="en-US" dirty="0" smtClean="0"/>
              <a:t>A major feature of the implementation is to use SPARQL to generate bundle digests that offload reasoning that’s much easier to do in SPARQL than QVTo</a:t>
            </a:r>
          </a:p>
          <a:p>
            <a:pPr lvl="1"/>
            <a:r>
              <a:rPr lang="en-US" dirty="0" smtClean="0"/>
              <a:t>Example: user interface dialog showing legal subject-predicate-object triples for editing relationships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4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Modelers Think In Axioms</a:t>
            </a:r>
            <a:endParaRPr lang="en-US" dirty="0"/>
          </a:p>
        </p:txBody>
      </p:sp>
      <p:pic>
        <p:nvPicPr>
          <p:cNvPr id="7" name="Picture 6" descr="ui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770" y="1313963"/>
            <a:ext cx="7614920" cy="4963160"/>
          </a:xfrm>
          <a:prstGeom prst="rect">
            <a:avLst/>
          </a:prstGeom>
        </p:spPr>
      </p:pic>
      <p:pic>
        <p:nvPicPr>
          <p:cNvPr id="8" name="Picture 7" descr="ui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38" y="1314194"/>
            <a:ext cx="7614920" cy="4963160"/>
          </a:xfrm>
          <a:prstGeom prst="rect">
            <a:avLst/>
          </a:prstGeom>
        </p:spPr>
      </p:pic>
      <p:pic>
        <p:nvPicPr>
          <p:cNvPr id="9" name="Picture 8" descr="ui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988" y="1314564"/>
            <a:ext cx="7614920" cy="49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9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Selected Foundation Ontology documents are cleared for public release</a:t>
            </a:r>
          </a:p>
          <a:p>
            <a:pPr lvl="1"/>
            <a:r>
              <a:rPr lang="en-US" dirty="0" smtClean="0"/>
              <a:t>Work in progress, standard caveats apply</a:t>
            </a:r>
          </a:p>
          <a:p>
            <a:r>
              <a:rPr lang="en-US" dirty="0" smtClean="0"/>
              <a:t>Ontologies are approved for release but export-controlled</a:t>
            </a:r>
          </a:p>
          <a:p>
            <a:pPr lvl="1"/>
            <a:r>
              <a:rPr lang="en-US" dirty="0" smtClean="0"/>
              <a:t>We are working to reverse this determination; our intent is to release the ontologies under an open source license</a:t>
            </a:r>
          </a:p>
          <a:p>
            <a:r>
              <a:rPr lang="en-US" dirty="0" smtClean="0"/>
              <a:t>Status of generated profiles is indeterminate</a:t>
            </a:r>
          </a:p>
          <a:p>
            <a:pPr lvl="1"/>
            <a:r>
              <a:rPr lang="en-US" dirty="0" smtClean="0"/>
              <a:t>Should have same status as ontologies</a:t>
            </a:r>
          </a:p>
          <a:p>
            <a:pPr lvl="1"/>
            <a:r>
              <a:rPr lang="en-US" dirty="0" smtClean="0"/>
              <a:t>Focus is on ontologies for now</a:t>
            </a:r>
          </a:p>
          <a:p>
            <a:r>
              <a:rPr lang="en-US" dirty="0" smtClean="0"/>
              <a:t>Enhancements to QVTo are in release approval process now</a:t>
            </a:r>
          </a:p>
          <a:p>
            <a:pPr lvl="1"/>
            <a:r>
              <a:rPr lang="en-US" dirty="0" smtClean="0"/>
              <a:t>We intend to donate them to the Eclipse Foundation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8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OWL 2 Web Ontology Language,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://www.w3.org/TR/owl-overview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SPARQL 1.1 Query Language, </a:t>
            </a:r>
            <a:r>
              <a:rPr lang="pl-PL" dirty="0">
                <a:hlinkClick r:id="rId3"/>
              </a:rPr>
              <a:t>http://www.w3.org/TR/2012/WD-sparql11-query-20120105</a:t>
            </a:r>
            <a:r>
              <a:rPr lang="pl-PL" dirty="0" smtClean="0">
                <a:hlinkClick r:id="rId3"/>
              </a:rPr>
              <a:t>/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RDF Primer, </a:t>
            </a:r>
            <a:r>
              <a:rPr lang="es-ES_tradnl" dirty="0">
                <a:hlinkClick r:id="rId4"/>
              </a:rPr>
              <a:t>http://www.w3.org/TR/2004/REC-rdf-primer-20040210</a:t>
            </a:r>
            <a:r>
              <a:rPr lang="es-ES_tradnl" dirty="0" smtClean="0">
                <a:hlinkClick r:id="rId4"/>
              </a:rPr>
              <a:t>/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Sesame RDF </a:t>
            </a:r>
            <a:r>
              <a:rPr lang="en-US" dirty="0"/>
              <a:t>Triple Store, </a:t>
            </a:r>
            <a:r>
              <a:rPr lang="en-US" dirty="0">
                <a:hlinkClick r:id="rId5"/>
              </a:rPr>
              <a:t>http://www.openrdf.org/</a:t>
            </a:r>
            <a:r>
              <a:rPr lang="en-US" dirty="0" smtClean="0">
                <a:hlinkClick r:id="rId5"/>
              </a:rPr>
              <a:t>index.jsp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58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use the formalism of ontologies to represent knowledge in fields of interest to us:</a:t>
            </a:r>
          </a:p>
          <a:p>
            <a:pPr lvl="1"/>
            <a:r>
              <a:rPr lang="en-US" dirty="0" smtClean="0"/>
              <a:t>Space flight in particular</a:t>
            </a:r>
          </a:p>
          <a:p>
            <a:pPr lvl="1"/>
            <a:r>
              <a:rPr lang="en-US" dirty="0" smtClean="0"/>
              <a:t>Systems engineering in general</a:t>
            </a:r>
          </a:p>
          <a:p>
            <a:pPr lvl="1"/>
            <a:r>
              <a:rPr lang="en-US" dirty="0" smtClean="0"/>
              <a:t>Fundamental phenomena underlying the above: physics, chemistry, economics, psychology, politics, probability, etc.</a:t>
            </a:r>
          </a:p>
          <a:p>
            <a:r>
              <a:rPr lang="en-US" dirty="0" smtClean="0"/>
              <a:t>We want these knowledge representation conventions to be stable and durable: independent of particular programs, projects, organizations, and software tools</a:t>
            </a:r>
          </a:p>
          <a:p>
            <a:r>
              <a:rPr lang="en-US" dirty="0" smtClean="0"/>
              <a:t>We want to customize or adapt our modeling and analysis tools to support our knowledge representation conventions</a:t>
            </a:r>
          </a:p>
          <a:p>
            <a:pPr lvl="1"/>
            <a:r>
              <a:rPr lang="en-US" dirty="0" smtClean="0"/>
              <a:t>At least to translate to/from internal representations</a:t>
            </a:r>
          </a:p>
          <a:p>
            <a:pPr lvl="1"/>
            <a:r>
              <a:rPr lang="en-US" dirty="0" smtClean="0"/>
              <a:t>At best to teach the tool to operate on our concepts and properties as extensions or specializations of its native counterparts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ontology is more than a vocabulary or taxonomy</a:t>
            </a:r>
          </a:p>
          <a:p>
            <a:r>
              <a:rPr lang="en-US" dirty="0" smtClean="0"/>
              <a:t>In practical terms, it’s a grammar for a particular domain of discourse</a:t>
            </a:r>
          </a:p>
          <a:p>
            <a:pPr lvl="1"/>
            <a:r>
              <a:rPr lang="en-US" dirty="0" smtClean="0"/>
              <a:t>It sets rules for well-formed sentences</a:t>
            </a:r>
          </a:p>
          <a:p>
            <a:r>
              <a:rPr lang="en-US" dirty="0" smtClean="0"/>
              <a:t>Some (simplified) well-formed sentences in Systems Engineering:</a:t>
            </a:r>
          </a:p>
          <a:p>
            <a:pPr lvl="1"/>
            <a:r>
              <a:rPr lang="en-US" dirty="0" smtClean="0"/>
              <a:t>Curiosity has type Component. </a:t>
            </a:r>
          </a:p>
          <a:p>
            <a:pPr lvl="1"/>
            <a:r>
              <a:rPr lang="en-US" dirty="0" smtClean="0"/>
              <a:t>Curiosity has mass 850 kg.</a:t>
            </a:r>
          </a:p>
          <a:p>
            <a:pPr lvl="1"/>
            <a:r>
              <a:rPr lang="en-US" dirty="0" smtClean="0"/>
              <a:t>Curiosity contains Science Payload.</a:t>
            </a:r>
          </a:p>
          <a:p>
            <a:pPr lvl="1"/>
            <a:r>
              <a:rPr lang="en-US" dirty="0" smtClean="0"/>
              <a:t>Rover Work Package supplies Curiosity.</a:t>
            </a:r>
          </a:p>
          <a:p>
            <a:pPr lvl="1"/>
            <a:r>
              <a:rPr lang="en-US" dirty="0" smtClean="0"/>
              <a:t>MSL Project authorizes Curiosity.</a:t>
            </a:r>
          </a:p>
          <a:p>
            <a:r>
              <a:rPr lang="en-US" dirty="0" smtClean="0"/>
              <a:t>Some not-well-formed sentences:</a:t>
            </a:r>
          </a:p>
          <a:p>
            <a:pPr lvl="1"/>
            <a:r>
              <a:rPr lang="en-US" dirty="0" smtClean="0"/>
              <a:t>Curiosity supplies 850 kg.</a:t>
            </a:r>
          </a:p>
          <a:p>
            <a:pPr lvl="1"/>
            <a:r>
              <a:rPr lang="en-US" dirty="0" smtClean="0"/>
              <a:t>Rover Work Package contains Curiosity.</a:t>
            </a:r>
          </a:p>
          <a:p>
            <a:pPr lvl="1"/>
            <a:r>
              <a:rPr lang="en-US" dirty="0" smtClean="0"/>
              <a:t>Curiosity authorizes Science Payload.</a:t>
            </a:r>
          </a:p>
          <a:p>
            <a:r>
              <a:rPr lang="en-US" dirty="0" smtClean="0"/>
              <a:t>An ontology is an </a:t>
            </a:r>
            <a:r>
              <a:rPr lang="en-US" i="1" dirty="0" smtClean="0"/>
              <a:t>agreement</a:t>
            </a:r>
            <a:r>
              <a:rPr lang="en-US" dirty="0" smtClean="0"/>
              <a:t> on </a:t>
            </a:r>
            <a:r>
              <a:rPr lang="en-US" i="1" dirty="0" smtClean="0"/>
              <a:t>usage</a:t>
            </a:r>
            <a:r>
              <a:rPr lang="en-US" dirty="0" smtClean="0"/>
              <a:t>, not a dictionary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Ontology?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Some</a:t>
            </a:r>
            <a:r>
              <a:rPr lang="en-US" dirty="0" smtClean="0"/>
              <a:t> agreement on usage is necessary for effective information interchange</a:t>
            </a:r>
          </a:p>
          <a:p>
            <a:r>
              <a:rPr lang="en-US" dirty="0" smtClean="0"/>
              <a:t>Formal ontology standards, and OWL</a:t>
            </a:r>
            <a:r>
              <a:rPr lang="en-US" baseline="30000" dirty="0" smtClean="0"/>
              <a:t>1</a:t>
            </a:r>
            <a:r>
              <a:rPr lang="en-US" dirty="0" smtClean="0"/>
              <a:t> in particular, have large communities of practice with tools and training</a:t>
            </a:r>
          </a:p>
          <a:p>
            <a:r>
              <a:rPr lang="en-US" dirty="0" smtClean="0"/>
              <a:t>OWL includes serialization standards; defining an OWL ontology necessarily defines standard (XML-based) knowledge interchange formats</a:t>
            </a:r>
          </a:p>
          <a:p>
            <a:r>
              <a:rPr lang="en-US" dirty="0" smtClean="0"/>
              <a:t>OWL reasoners can find errors in ontology rules and facts</a:t>
            </a:r>
          </a:p>
          <a:p>
            <a:r>
              <a:rPr lang="en-US" dirty="0" smtClean="0"/>
              <a:t>OWL reasoners can draw inferences (entailments) from rules and facts</a:t>
            </a:r>
          </a:p>
          <a:p>
            <a:r>
              <a:rPr lang="en-US" dirty="0" smtClean="0"/>
              <a:t>OWL supports powerful query languages</a:t>
            </a:r>
            <a:r>
              <a:rPr lang="en-US" baseline="30000" dirty="0" smtClean="0"/>
              <a:t>2</a:t>
            </a:r>
            <a:r>
              <a:rPr lang="en-US" dirty="0" smtClean="0"/>
              <a:t> for application-specific reasoning, transformation, and reporting</a:t>
            </a:r>
          </a:p>
          <a:p>
            <a:r>
              <a:rPr lang="en-US" dirty="0" smtClean="0"/>
              <a:t>OWL/RDF</a:t>
            </a:r>
            <a:r>
              <a:rPr lang="en-US" baseline="30000" dirty="0" smtClean="0"/>
              <a:t>3</a:t>
            </a:r>
            <a:r>
              <a:rPr lang="en-US" dirty="0" smtClean="0"/>
              <a:t> databases</a:t>
            </a:r>
            <a:r>
              <a:rPr lang="en-US" baseline="30000" dirty="0" smtClean="0"/>
              <a:t>4</a:t>
            </a:r>
            <a:r>
              <a:rPr lang="en-US" dirty="0" smtClean="0"/>
              <a:t> have excellent scaling properties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Ontologies? Why OWL?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Simple Reasoning Examples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0649741"/>
              </p:ext>
            </p:extLst>
          </p:nvPr>
        </p:nvGraphicFramePr>
        <p:xfrm>
          <a:off x="121328" y="1281590"/>
          <a:ext cx="8898384" cy="3805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717"/>
                <a:gridCol w="3906174"/>
                <a:gridCol w="3302493"/>
              </a:tblGrid>
              <a:tr h="3785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Given this input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reasoner concludes</a:t>
                      </a:r>
                      <a:endParaRPr lang="en-US" sz="1600" dirty="0"/>
                    </a:p>
                  </a:txBody>
                  <a:tcPr/>
                </a:tc>
              </a:tr>
              <a:tr h="8568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Consistency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“has mass” is a functional</a:t>
                      </a:r>
                      <a:r>
                        <a:rPr lang="en-US" sz="1400" baseline="0" dirty="0" smtClean="0"/>
                        <a:t> property. Curiosity has mass 850 kg. Curiosity has mass 900 kg.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Inconsistent</a:t>
                      </a:r>
                      <a:r>
                        <a:rPr lang="en-US" sz="1400" baseline="0" dirty="0" smtClean="0"/>
                        <a:t>: at least two facts are mutually contradictory.</a:t>
                      </a:r>
                      <a:endParaRPr lang="en-US" sz="1400" dirty="0"/>
                    </a:p>
                  </a:txBody>
                  <a:tcPr/>
                </a:tc>
              </a:tr>
              <a:tr h="8568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Satisfiability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 Package and Organization are disjoint</a:t>
                      </a:r>
                      <a:r>
                        <a:rPr lang="en-US" sz="1400" baseline="0" dirty="0" smtClean="0"/>
                        <a:t> concepts. Every Project is both a Work Package and an Organization.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Unsatisfiable: no Project can exists that satisfies all rules.</a:t>
                      </a:r>
                      <a:endParaRPr lang="en-US" sz="1400" dirty="0"/>
                    </a:p>
                  </a:txBody>
                  <a:tcPr/>
                </a:tc>
              </a:tr>
              <a:tr h="8568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Rules Entailment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Every Spacecraft</a:t>
                      </a:r>
                      <a:r>
                        <a:rPr lang="en-US" sz="1400" baseline="0" dirty="0" smtClean="0"/>
                        <a:t> is a Component. Every Orbiter is a Spacecraft.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Every Orbiter is a Component.</a:t>
                      </a:r>
                      <a:endParaRPr lang="en-US" sz="1400" dirty="0"/>
                    </a:p>
                  </a:txBody>
                  <a:tcPr/>
                </a:tc>
              </a:tr>
              <a:tr h="8568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Facts Entailment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Every Spacecraft is a Component. MSL Rover (an individual,</a:t>
                      </a:r>
                      <a:r>
                        <a:rPr lang="en-US" sz="1400" baseline="0" dirty="0" smtClean="0"/>
                        <a:t> not a class) is a Spacecraft.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MSL Rover is a Component.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577" y="5556015"/>
            <a:ext cx="8352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These examples are given in “equivalent” natural language, not OWL. The purpose is to show the kinds of problems for which reasoning is useful, not to demonstrate the mechanics.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example illustrates an actual ontology hygiene check we apply</a:t>
            </a:r>
          </a:p>
          <a:p>
            <a:r>
              <a:rPr lang="en-US" dirty="0" smtClean="0"/>
              <a:t>Literally it says “If p</a:t>
            </a:r>
            <a:r>
              <a:rPr lang="en-US" baseline="-25000" dirty="0" smtClean="0"/>
              <a:t>1</a:t>
            </a:r>
            <a:r>
              <a:rPr lang="en-US" dirty="0" smtClean="0"/>
              <a:t> and p</a:t>
            </a:r>
            <a:r>
              <a:rPr lang="en-US" baseline="-25000" dirty="0" smtClean="0"/>
              <a:t>2</a:t>
            </a:r>
            <a:r>
              <a:rPr lang="en-US" dirty="0" smtClean="0"/>
              <a:t> are distinct properties such that p</a:t>
            </a:r>
            <a:r>
              <a:rPr lang="en-US" baseline="-25000" dirty="0" smtClean="0"/>
              <a:t>1</a:t>
            </a:r>
            <a:r>
              <a:rPr lang="en-US" dirty="0" smtClean="0"/>
              <a:t> is a subproperty of p</a:t>
            </a:r>
            <a:r>
              <a:rPr lang="en-US" baseline="-25000" dirty="0" smtClean="0"/>
              <a:t>2</a:t>
            </a:r>
            <a:r>
              <a:rPr lang="en-US" dirty="0" smtClean="0"/>
              <a:t>, and 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-1</a:t>
            </a:r>
            <a:r>
              <a:rPr lang="en-US" dirty="0" smtClean="0"/>
              <a:t> and 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-1 </a:t>
            </a:r>
            <a:r>
              <a:rPr lang="en-US" dirty="0" smtClean="0"/>
              <a:t>exist, then report whether p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-1 </a:t>
            </a:r>
            <a:r>
              <a:rPr lang="en-US" dirty="0" smtClean="0"/>
              <a:t>is a subproperty of p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-1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important features to note: it’s </a:t>
            </a:r>
            <a:r>
              <a:rPr lang="en-US" i="1" dirty="0" smtClean="0"/>
              <a:t>short</a:t>
            </a:r>
            <a:r>
              <a:rPr lang="en-US" dirty="0" smtClean="0"/>
              <a:t> and </a:t>
            </a:r>
            <a:r>
              <a:rPr lang="en-US" i="1" dirty="0" smtClean="0"/>
              <a:t>fast</a:t>
            </a:r>
            <a:endParaRPr lang="en-US" dirty="0" smtClean="0"/>
          </a:p>
          <a:p>
            <a:r>
              <a:rPr lang="en-US" dirty="0" smtClean="0"/>
              <a:t>A collection of similar queries can form the basis of a continuous validation suite for ontology and model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SPARQL Query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7300" y="2997608"/>
            <a:ext cx="752962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select distinct ?p1 ?p2 ?inverse_ok</a:t>
            </a:r>
          </a:p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where {</a:t>
            </a:r>
          </a:p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    ?p1 rdfs:subPropertyOf ?p2 .</a:t>
            </a:r>
          </a:p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    { ?p1 owl:inverseOf ?p1_inverse } union { ?p1_inverse owl:inverseOf ?p1 }</a:t>
            </a:r>
          </a:p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    { ?p2 owl:inverseOf ?p2_inverse } union { ?p2_inverse owl:inverseOf ?p2 }</a:t>
            </a:r>
          </a:p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      </a:t>
            </a:r>
          </a:p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    bind (exists { ?p1_inverse rdfs:subPropertyOf ?p2_inverse } as ?inverse_ok)</a:t>
            </a:r>
          </a:p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      </a:t>
            </a:r>
          </a:p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    filter (?p1 != ?p2)</a:t>
            </a:r>
          </a:p>
          <a:p>
            <a:pPr algn="l"/>
            <a:r>
              <a:rPr lang="en-US" sz="1200" dirty="0" smtClean="0">
                <a:latin typeface="Lucida Console" pitchFamily="49" charset="0"/>
                <a:ea typeface="DejaVu Sans Mono" pitchFamily="49" charset="0"/>
                <a:cs typeface="DejaVu Sans Mono" pitchFamily="49" charset="0"/>
              </a:rPr>
              <a:t>}</a:t>
            </a:r>
            <a:endParaRPr lang="en-US" sz="1200" dirty="0">
              <a:latin typeface="Lucida Console" pitchFamily="49" charset="0"/>
              <a:ea typeface="DejaVu Sans Mono" pitchFamily="49" charset="0"/>
              <a:cs typeface="DejaVu Sans Mono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SysML inherits the profile mechanism from UML for customization and/or extension</a:t>
            </a:r>
          </a:p>
          <a:p>
            <a:pPr lvl="1"/>
            <a:r>
              <a:rPr lang="en-US" dirty="0" smtClean="0"/>
              <a:t>In fact, SysML is a profile of UML (almost)</a:t>
            </a:r>
          </a:p>
          <a:p>
            <a:r>
              <a:rPr lang="en-US" dirty="0" smtClean="0"/>
              <a:t>We can (in principle) generate a profile by automated transformation from an OWL ontology</a:t>
            </a:r>
          </a:p>
          <a:p>
            <a:pPr lvl="1"/>
            <a:r>
              <a:rPr lang="en-US" dirty="0" smtClean="0"/>
              <a:t>Correspondences between OWL to SysML appear to be direct: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Looks can be deceiving….</a:t>
            </a:r>
          </a:p>
          <a:p>
            <a:r>
              <a:rPr lang="en-US" dirty="0" smtClean="0"/>
              <a:t>As a first step toward integration, we transformed UML and SysML into corresponding OWL representations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OWL and SysML Together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6880860"/>
              </p:ext>
            </p:extLst>
          </p:nvPr>
        </p:nvGraphicFramePr>
        <p:xfrm>
          <a:off x="1650370" y="3658943"/>
          <a:ext cx="688030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151"/>
                <a:gridCol w="4583151"/>
              </a:tblGrid>
              <a:tr h="249294">
                <a:tc>
                  <a:txBody>
                    <a:bodyPr/>
                    <a:lstStyle/>
                    <a:p>
                      <a:r>
                        <a:rPr lang="en-US" dirty="0" smtClean="0"/>
                        <a:t>OWL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SysML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Stereotype extending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Object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Stereotype extending Relationship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Datatype 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Property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85800" y="3728620"/>
            <a:ext cx="7772400" cy="2367379"/>
          </a:xfrm>
        </p:spPr>
        <p:txBody>
          <a:bodyPr/>
          <a:lstStyle/>
          <a:p>
            <a:r>
              <a:rPr lang="en-US" dirty="0" smtClean="0"/>
              <a:t>OMG artifacts required considerable cleanup to repair internal inconsistencies/omissions</a:t>
            </a:r>
          </a:p>
          <a:p>
            <a:pPr lvl="1"/>
            <a:r>
              <a:rPr lang="en-US" dirty="0" smtClean="0"/>
              <a:t>All raised as issues to OMG and resolved in UML 2.4.1</a:t>
            </a:r>
          </a:p>
          <a:p>
            <a:pPr lvl="1"/>
            <a:r>
              <a:rPr lang="en-US" dirty="0" smtClean="0"/>
              <a:t>Tools lag behind; adaptation required</a:t>
            </a:r>
          </a:p>
          <a:p>
            <a:r>
              <a:rPr lang="en-US" dirty="0" smtClean="0"/>
              <a:t>Eclipse QVTo implementation required considerable performance improvements and usability enhancements</a:t>
            </a:r>
          </a:p>
          <a:p>
            <a:r>
              <a:rPr lang="en-US" dirty="0" smtClean="0"/>
              <a:t>All transforms run under continuous integration system using Jenkins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OMG Ontologies by Transform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7063" y="1411549"/>
            <a:ext cx="1546076" cy="2132120"/>
            <a:chOff x="1189611" y="2201662"/>
            <a:chExt cx="1546076" cy="2132120"/>
          </a:xfrm>
        </p:grpSpPr>
        <p:sp>
          <p:nvSpPr>
            <p:cNvPr id="5" name="Rectangle 4"/>
            <p:cNvSpPr/>
            <p:nvPr/>
          </p:nvSpPr>
          <p:spPr>
            <a:xfrm>
              <a:off x="1189611" y="2201662"/>
              <a:ext cx="1384913" cy="7190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«metamodel»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UML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9970" y="3614690"/>
              <a:ext cx="1384913" cy="7190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«profile»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SysML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0"/>
              <a:endCxn id="5" idx="2"/>
            </p:cNvCxnSpPr>
            <p:nvPr/>
          </p:nvCxnSpPr>
          <p:spPr>
            <a:xfrm flipH="1" flipV="1">
              <a:off x="1882068" y="2920754"/>
              <a:ext cx="10359" cy="693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47678" y="3107185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imports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67276" y="1421903"/>
            <a:ext cx="1546076" cy="2132120"/>
            <a:chOff x="1189611" y="2201662"/>
            <a:chExt cx="1546076" cy="2132120"/>
          </a:xfrm>
        </p:grpSpPr>
        <p:sp>
          <p:nvSpPr>
            <p:cNvPr id="14" name="Rectangle 13"/>
            <p:cNvSpPr/>
            <p:nvPr/>
          </p:nvSpPr>
          <p:spPr>
            <a:xfrm>
              <a:off x="1189611" y="2201662"/>
              <a:ext cx="1384913" cy="71909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UML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99970" y="3614690"/>
              <a:ext cx="1384913" cy="71909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SysML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0"/>
              <a:endCxn id="14" idx="2"/>
            </p:cNvCxnSpPr>
            <p:nvPr/>
          </p:nvCxnSpPr>
          <p:spPr>
            <a:xfrm flipH="1" flipV="1">
              <a:off x="1882068" y="2920754"/>
              <a:ext cx="10359" cy="693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047678" y="3107185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imports</a:t>
              </a:r>
              <a:endParaRPr lang="en-US" sz="1200" dirty="0"/>
            </a:p>
          </p:txBody>
        </p:sp>
      </p:grpSp>
      <p:sp>
        <p:nvSpPr>
          <p:cNvPr id="24" name="Right Arrow 23"/>
          <p:cNvSpPr/>
          <p:nvPr/>
        </p:nvSpPr>
        <p:spPr>
          <a:xfrm>
            <a:off x="3204841" y="1662727"/>
            <a:ext cx="2432482" cy="16197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JPL Transformations </a:t>
            </a:r>
            <a:r>
              <a:rPr lang="en-US" sz="1400" dirty="0" smtClean="0">
                <a:solidFill>
                  <a:srgbClr val="002060"/>
                </a:solidFill>
              </a:rPr>
              <a:t>Eclipse QVTo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85800" y="1473200"/>
            <a:ext cx="5401801" cy="4622800"/>
          </a:xfrm>
        </p:spPr>
        <p:txBody>
          <a:bodyPr/>
          <a:lstStyle/>
          <a:p>
            <a:r>
              <a:rPr lang="en-US" dirty="0" smtClean="0"/>
              <a:t>Divided into three main categories:</a:t>
            </a:r>
          </a:p>
          <a:p>
            <a:pPr lvl="1"/>
            <a:r>
              <a:rPr lang="en-US" dirty="0" smtClean="0"/>
              <a:t>Foundation</a:t>
            </a:r>
          </a:p>
          <a:p>
            <a:pPr lvl="2"/>
            <a:r>
              <a:rPr lang="en-US" dirty="0" smtClean="0"/>
              <a:t>General concepts and properties</a:t>
            </a:r>
          </a:p>
          <a:p>
            <a:pPr lvl="2"/>
            <a:r>
              <a:rPr lang="en-US" dirty="0" smtClean="0"/>
              <a:t>Examples at right</a:t>
            </a:r>
          </a:p>
          <a:p>
            <a:pPr lvl="1"/>
            <a:r>
              <a:rPr lang="en-US" dirty="0" smtClean="0"/>
              <a:t>Discipline</a:t>
            </a:r>
          </a:p>
          <a:p>
            <a:pPr lvl="2"/>
            <a:r>
              <a:rPr lang="en-US" dirty="0" smtClean="0"/>
              <a:t>Specializations for electrical, mechanical, etc.</a:t>
            </a:r>
          </a:p>
          <a:p>
            <a:pPr lvl="2"/>
            <a:r>
              <a:rPr lang="en-US" dirty="0" smtClean="0"/>
              <a:t>Mostly about describing properties</a:t>
            </a:r>
          </a:p>
          <a:p>
            <a:pPr lvl="1"/>
            <a:r>
              <a:rPr lang="en-US" dirty="0" smtClean="0"/>
              <a:t>Application</a:t>
            </a:r>
          </a:p>
          <a:p>
            <a:pPr lvl="2"/>
            <a:r>
              <a:rPr lang="en-US" dirty="0" smtClean="0"/>
              <a:t>Specializations for cross-discipline use cases (e.g., orbiter, lander, observatory, etc.)</a:t>
            </a:r>
          </a:p>
          <a:p>
            <a:r>
              <a:rPr lang="en-US" dirty="0" smtClean="0"/>
              <a:t>Each ontology may import other ontologies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46C91A-E790-AB40-9FCA-BF3C8D0A1DF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Simplified View of JPL Ontologies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94418" y="1876424"/>
            <a:ext cx="1461736" cy="3734554"/>
            <a:chOff x="1362727" y="1886504"/>
            <a:chExt cx="1461736" cy="3734554"/>
          </a:xfrm>
        </p:grpSpPr>
        <p:sp>
          <p:nvSpPr>
            <p:cNvPr id="16" name="Rectangle 15"/>
            <p:cNvSpPr/>
            <p:nvPr/>
          </p:nvSpPr>
          <p:spPr>
            <a:xfrm>
              <a:off x="1386401" y="4901966"/>
              <a:ext cx="1384913" cy="719092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project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79003" y="3376478"/>
              <a:ext cx="1384913" cy="719092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mission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62727" y="1886504"/>
              <a:ext cx="1384913" cy="719092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2060"/>
                  </a:solidFill>
                </a:rPr>
                <a:t>«ontology»</a:t>
              </a:r>
              <a:r>
                <a:rPr lang="en-US" dirty="0" smtClean="0">
                  <a:solidFill>
                    <a:srgbClr val="002060"/>
                  </a:solidFill>
                </a:rPr>
                <a:t/>
              </a:r>
              <a:br>
                <a:rPr lang="en-US" dirty="0" smtClean="0">
                  <a:solidFill>
                    <a:srgbClr val="002060"/>
                  </a:solidFill>
                </a:rPr>
              </a:br>
              <a:r>
                <a:rPr lang="en-US" dirty="0" smtClean="0">
                  <a:solidFill>
                    <a:srgbClr val="002060"/>
                  </a:solidFill>
                </a:rPr>
                <a:t>base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16" idx="0"/>
              <a:endCxn id="21" idx="2"/>
            </p:cNvCxnSpPr>
            <p:nvPr/>
          </p:nvCxnSpPr>
          <p:spPr>
            <a:xfrm flipH="1" flipV="1">
              <a:off x="2071460" y="4095570"/>
              <a:ext cx="7398" cy="806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0"/>
              <a:endCxn id="22" idx="2"/>
            </p:cNvCxnSpPr>
            <p:nvPr/>
          </p:nvCxnSpPr>
          <p:spPr>
            <a:xfrm flipH="1" flipV="1">
              <a:off x="2055184" y="2605596"/>
              <a:ext cx="16276" cy="7708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136454" y="2858609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imports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9056" y="4422559"/>
              <a:ext cx="6880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imports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32527</TotalTime>
  <Words>1410</Words>
  <Application>Microsoft Office PowerPoint</Application>
  <PresentationFormat>On-screen Show (4:3)</PresentationFormat>
  <Paragraphs>241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Progress on Integrating OWL and SysML</vt:lpstr>
      <vt:lpstr>Quick Review of Objectives</vt:lpstr>
      <vt:lpstr>What Is An Ontology?</vt:lpstr>
      <vt:lpstr>Why Ontologies? Why OWL?</vt:lpstr>
      <vt:lpstr>Some Simple Reasoning Examples</vt:lpstr>
      <vt:lpstr>SPARQL Query Example</vt:lpstr>
      <vt:lpstr>Putting OWL and SysML Together</vt:lpstr>
      <vt:lpstr>Constructing OMG Ontologies by Transform</vt:lpstr>
      <vt:lpstr>A Simplified View of JPL Ontologies</vt:lpstr>
      <vt:lpstr>Relating JPL and OMG Ontologies</vt:lpstr>
      <vt:lpstr>Mapping Classes</vt:lpstr>
      <vt:lpstr>Mapping Object Properties</vt:lpstr>
      <vt:lpstr>Object Property Reification</vt:lpstr>
      <vt:lpstr>Generating Profiles</vt:lpstr>
      <vt:lpstr>Helping Modelers Think In Axioms</vt:lpstr>
      <vt:lpstr>Status of Products</vt:lpstr>
      <vt:lpstr>References</vt:lpstr>
    </vt:vector>
  </TitlesOfParts>
  <Company>OAO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frewing</dc:creator>
  <cp:lastModifiedBy>Sanford</cp:lastModifiedBy>
  <cp:revision>691</cp:revision>
  <cp:lastPrinted>2011-01-20T05:31:49Z</cp:lastPrinted>
  <dcterms:created xsi:type="dcterms:W3CDTF">2011-07-12T21:17:21Z</dcterms:created>
  <dcterms:modified xsi:type="dcterms:W3CDTF">2012-01-19T02:10:33Z</dcterms:modified>
</cp:coreProperties>
</file>