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theme/theme10.xml" ContentType="application/vnd.openxmlformats-officedocument.theme+xml"/>
  <Override PartName="/ppt/slideLayouts/slideLayout24.xml" ContentType="application/vnd.openxmlformats-officedocument.presentationml.slideLayout+xml"/>
  <Override PartName="/ppt/theme/theme11.xml" ContentType="application/vnd.openxmlformats-officedocument.theme+xml"/>
  <Override PartName="/ppt/slideLayouts/slideLayout25.xml" ContentType="application/vnd.openxmlformats-officedocument.presentationml.slideLayout+xml"/>
  <Override PartName="/ppt/theme/theme12.xml" ContentType="application/vnd.openxmlformats-officedocument.theme+xml"/>
  <Override PartName="/ppt/slideLayouts/slideLayout26.xml" ContentType="application/vnd.openxmlformats-officedocument.presentationml.slideLayout+xml"/>
  <Override PartName="/ppt/theme/theme13.xml" ContentType="application/vnd.openxmlformats-officedocument.theme+xml"/>
  <Override PartName="/ppt/slideLayouts/slideLayout2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  <p:sldMasterId id="2147483665" r:id="rId3"/>
    <p:sldMasterId id="2147483667" r:id="rId4"/>
    <p:sldMasterId id="2147483669" r:id="rId5"/>
    <p:sldMasterId id="2147483671" r:id="rId6"/>
    <p:sldMasterId id="2147483673" r:id="rId7"/>
    <p:sldMasterId id="2147483675" r:id="rId8"/>
    <p:sldMasterId id="2147483677" r:id="rId9"/>
    <p:sldMasterId id="2147483679" r:id="rId10"/>
    <p:sldMasterId id="2147483681" r:id="rId11"/>
    <p:sldMasterId id="2147483683" r:id="rId12"/>
    <p:sldMasterId id="2147483685" r:id="rId13"/>
    <p:sldMasterId id="2147483687" r:id="rId14"/>
  </p:sldMasterIdLst>
  <p:notesMasterIdLst>
    <p:notesMasterId r:id="rId34"/>
  </p:notesMasterIdLst>
  <p:sldIdLst>
    <p:sldId id="256" r:id="rId15"/>
    <p:sldId id="265" r:id="rId16"/>
    <p:sldId id="289" r:id="rId17"/>
    <p:sldId id="303" r:id="rId18"/>
    <p:sldId id="300" r:id="rId19"/>
    <p:sldId id="301" r:id="rId20"/>
    <p:sldId id="293" r:id="rId21"/>
    <p:sldId id="299" r:id="rId22"/>
    <p:sldId id="304" r:id="rId23"/>
    <p:sldId id="287" r:id="rId24"/>
    <p:sldId id="302" r:id="rId25"/>
    <p:sldId id="290" r:id="rId26"/>
    <p:sldId id="291" r:id="rId27"/>
    <p:sldId id="292" r:id="rId28"/>
    <p:sldId id="294" r:id="rId29"/>
    <p:sldId id="295" r:id="rId30"/>
    <p:sldId id="296" r:id="rId31"/>
    <p:sldId id="297" r:id="rId32"/>
    <p:sldId id="298" r:id="rId33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CBE0DA-A792-4932-8F53-335A20A27DE3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DF595C-6EF4-4C38-9190-0AA51A601A47}">
      <dgm:prSet custT="1"/>
      <dgm:spPr/>
      <dgm:t>
        <a:bodyPr/>
        <a:lstStyle/>
        <a:p>
          <a:pPr algn="l" rtl="0"/>
          <a:r>
            <a:rPr lang="en-US" sz="1600" dirty="0" smtClean="0">
              <a:solidFill>
                <a:schemeClr val="tx1"/>
              </a:solidFill>
            </a:rPr>
            <a:t>Define key integration technologies between areas</a:t>
          </a:r>
          <a:endParaRPr lang="en-US" sz="1600" dirty="0">
            <a:solidFill>
              <a:schemeClr val="tx1"/>
            </a:solidFill>
          </a:endParaRPr>
        </a:p>
      </dgm:t>
    </dgm:pt>
    <dgm:pt modelId="{A65BDD6E-724C-4678-9C0C-B0B9781FEC4B}" type="parTrans" cxnId="{F11D7991-749A-44BB-BB44-87A206AEFEAE}">
      <dgm:prSet/>
      <dgm:spPr/>
      <dgm:t>
        <a:bodyPr/>
        <a:lstStyle/>
        <a:p>
          <a:pPr algn="l"/>
          <a:endParaRPr lang="en-US" sz="1400">
            <a:solidFill>
              <a:schemeClr val="tx1"/>
            </a:solidFill>
          </a:endParaRPr>
        </a:p>
      </dgm:t>
    </dgm:pt>
    <dgm:pt modelId="{C634109E-F9C6-4AA1-9ACC-FBCDE30B05A0}" type="sibTrans" cxnId="{F11D7991-749A-44BB-BB44-87A206AEFEAE}">
      <dgm:prSet/>
      <dgm:spPr/>
      <dgm:t>
        <a:bodyPr/>
        <a:lstStyle/>
        <a:p>
          <a:pPr algn="l"/>
          <a:endParaRPr lang="en-US" sz="1400">
            <a:solidFill>
              <a:schemeClr val="tx1"/>
            </a:solidFill>
          </a:endParaRPr>
        </a:p>
      </dgm:t>
    </dgm:pt>
    <dgm:pt modelId="{D73C91E9-CA7B-411E-BCB2-4D53B7309F16}">
      <dgm:prSet custT="1"/>
      <dgm:spPr/>
      <dgm:t>
        <a:bodyPr/>
        <a:lstStyle/>
        <a:p>
          <a:pPr algn="l" rtl="0"/>
          <a:r>
            <a:rPr lang="en-US" sz="1400" dirty="0" smtClean="0">
              <a:solidFill>
                <a:schemeClr val="tx1"/>
              </a:solidFill>
            </a:rPr>
            <a:t>Define / support emerging standards</a:t>
          </a:r>
          <a:endParaRPr lang="en-US" sz="1400" dirty="0">
            <a:solidFill>
              <a:schemeClr val="tx1"/>
            </a:solidFill>
          </a:endParaRPr>
        </a:p>
      </dgm:t>
    </dgm:pt>
    <dgm:pt modelId="{90DEF345-111A-4877-95C4-89BECFC1E8B5}" type="parTrans" cxnId="{BD4E3589-6D2B-4AEA-B21E-40BEFAF1343E}">
      <dgm:prSet/>
      <dgm:spPr/>
      <dgm:t>
        <a:bodyPr/>
        <a:lstStyle/>
        <a:p>
          <a:pPr algn="l"/>
          <a:endParaRPr lang="en-US" sz="1400">
            <a:solidFill>
              <a:schemeClr val="tx1"/>
            </a:solidFill>
          </a:endParaRPr>
        </a:p>
      </dgm:t>
    </dgm:pt>
    <dgm:pt modelId="{1167F9E8-57A2-4642-9B45-F6D3A0071F94}" type="sibTrans" cxnId="{BD4E3589-6D2B-4AEA-B21E-40BEFAF1343E}">
      <dgm:prSet/>
      <dgm:spPr/>
      <dgm:t>
        <a:bodyPr/>
        <a:lstStyle/>
        <a:p>
          <a:pPr algn="l"/>
          <a:endParaRPr lang="en-US" sz="1400">
            <a:solidFill>
              <a:schemeClr val="tx1"/>
            </a:solidFill>
          </a:endParaRPr>
        </a:p>
      </dgm:t>
    </dgm:pt>
    <dgm:pt modelId="{1F4FB4E5-2C60-4508-8CA0-E819CC961CF3}" type="pres">
      <dgm:prSet presAssocID="{2ECBE0DA-A792-4932-8F53-335A20A27DE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DEF68A8-F963-484B-B959-B6797C762166}" type="pres">
      <dgm:prSet presAssocID="{14DF595C-6EF4-4C38-9190-0AA51A601A47}" presName="linNode" presStyleCnt="0"/>
      <dgm:spPr/>
    </dgm:pt>
    <dgm:pt modelId="{E1B08F20-1404-4E94-AB54-50F8AD26A6D3}" type="pres">
      <dgm:prSet presAssocID="{14DF595C-6EF4-4C38-9190-0AA51A601A47}" presName="parentShp" presStyleLbl="node1" presStyleIdx="0" presStyleCnt="2" custScaleX="229847" custScaleY="428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28B2C-CB4B-41CF-A353-D8A42208C0E2}" type="pres">
      <dgm:prSet presAssocID="{14DF595C-6EF4-4C38-9190-0AA51A601A47}" presName="childShp" presStyleLbl="bgAccFollowNode1" presStyleIdx="0" presStyleCnt="2">
        <dgm:presLayoutVars>
          <dgm:bulletEnabled val="1"/>
        </dgm:presLayoutVars>
      </dgm:prSet>
      <dgm:spPr/>
    </dgm:pt>
    <dgm:pt modelId="{845879FD-8F90-40E5-91F6-6EE35C7F04EB}" type="pres">
      <dgm:prSet presAssocID="{C634109E-F9C6-4AA1-9ACC-FBCDE30B05A0}" presName="spacing" presStyleCnt="0"/>
      <dgm:spPr/>
    </dgm:pt>
    <dgm:pt modelId="{5F411D9E-6C88-40FA-90B3-79438C5024B5}" type="pres">
      <dgm:prSet presAssocID="{D73C91E9-CA7B-411E-BCB2-4D53B7309F16}" presName="linNode" presStyleCnt="0"/>
      <dgm:spPr/>
    </dgm:pt>
    <dgm:pt modelId="{BB2CEA23-DEF3-4AA5-B191-3AB231885324}" type="pres">
      <dgm:prSet presAssocID="{D73C91E9-CA7B-411E-BCB2-4D53B7309F1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570FD-F620-4B84-B66A-3B108F04688A}" type="pres">
      <dgm:prSet presAssocID="{D73C91E9-CA7B-411E-BCB2-4D53B7309F16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BD4E3589-6D2B-4AEA-B21E-40BEFAF1343E}" srcId="{2ECBE0DA-A792-4932-8F53-335A20A27DE3}" destId="{D73C91E9-CA7B-411E-BCB2-4D53B7309F16}" srcOrd="1" destOrd="0" parTransId="{90DEF345-111A-4877-95C4-89BECFC1E8B5}" sibTransId="{1167F9E8-57A2-4642-9B45-F6D3A0071F94}"/>
    <dgm:cxn modelId="{F11D7991-749A-44BB-BB44-87A206AEFEAE}" srcId="{2ECBE0DA-A792-4932-8F53-335A20A27DE3}" destId="{14DF595C-6EF4-4C38-9190-0AA51A601A47}" srcOrd="0" destOrd="0" parTransId="{A65BDD6E-724C-4678-9C0C-B0B9781FEC4B}" sibTransId="{C634109E-F9C6-4AA1-9ACC-FBCDE30B05A0}"/>
    <dgm:cxn modelId="{6F9BBF95-4921-42FB-819D-9E4D407C7FC6}" type="presOf" srcId="{14DF595C-6EF4-4C38-9190-0AA51A601A47}" destId="{E1B08F20-1404-4E94-AB54-50F8AD26A6D3}" srcOrd="0" destOrd="0" presId="urn:microsoft.com/office/officeart/2005/8/layout/vList6"/>
    <dgm:cxn modelId="{67B992BC-4D11-45F2-843A-095CACA5CC9B}" type="presOf" srcId="{D73C91E9-CA7B-411E-BCB2-4D53B7309F16}" destId="{BB2CEA23-DEF3-4AA5-B191-3AB231885324}" srcOrd="0" destOrd="0" presId="urn:microsoft.com/office/officeart/2005/8/layout/vList6"/>
    <dgm:cxn modelId="{27131CD9-6B03-4A3D-B45B-0A27F7EB04CE}" type="presOf" srcId="{2ECBE0DA-A792-4932-8F53-335A20A27DE3}" destId="{1F4FB4E5-2C60-4508-8CA0-E819CC961CF3}" srcOrd="0" destOrd="0" presId="urn:microsoft.com/office/officeart/2005/8/layout/vList6"/>
    <dgm:cxn modelId="{CE894EC8-E2ED-4EBD-985C-EA5EF1C6A74A}" type="presParOf" srcId="{1F4FB4E5-2C60-4508-8CA0-E819CC961CF3}" destId="{FDEF68A8-F963-484B-B959-B6797C762166}" srcOrd="0" destOrd="0" presId="urn:microsoft.com/office/officeart/2005/8/layout/vList6"/>
    <dgm:cxn modelId="{0022CD2C-F081-4E22-9574-F2855192C1D4}" type="presParOf" srcId="{FDEF68A8-F963-484B-B959-B6797C762166}" destId="{E1B08F20-1404-4E94-AB54-50F8AD26A6D3}" srcOrd="0" destOrd="0" presId="urn:microsoft.com/office/officeart/2005/8/layout/vList6"/>
    <dgm:cxn modelId="{50EABD86-5020-4971-8589-4E1C7E24B40E}" type="presParOf" srcId="{FDEF68A8-F963-484B-B959-B6797C762166}" destId="{DBC28B2C-CB4B-41CF-A353-D8A42208C0E2}" srcOrd="1" destOrd="0" presId="urn:microsoft.com/office/officeart/2005/8/layout/vList6"/>
    <dgm:cxn modelId="{10DF2B37-D3AE-450D-9F54-1931726D9B9A}" type="presParOf" srcId="{1F4FB4E5-2C60-4508-8CA0-E819CC961CF3}" destId="{845879FD-8F90-40E5-91F6-6EE35C7F04EB}" srcOrd="1" destOrd="0" presId="urn:microsoft.com/office/officeart/2005/8/layout/vList6"/>
    <dgm:cxn modelId="{76C5E7B1-6B97-4A10-A109-F16F003C8D49}" type="presParOf" srcId="{1F4FB4E5-2C60-4508-8CA0-E819CC961CF3}" destId="{5F411D9E-6C88-40FA-90B3-79438C5024B5}" srcOrd="2" destOrd="0" presId="urn:microsoft.com/office/officeart/2005/8/layout/vList6"/>
    <dgm:cxn modelId="{6F14C216-78DB-4A0F-A521-C96157E5C5EF}" type="presParOf" srcId="{5F411D9E-6C88-40FA-90B3-79438C5024B5}" destId="{BB2CEA23-DEF3-4AA5-B191-3AB231885324}" srcOrd="0" destOrd="0" presId="urn:microsoft.com/office/officeart/2005/8/layout/vList6"/>
    <dgm:cxn modelId="{07DF14A1-8F5D-4063-BF0E-2A5CB38C5D46}" type="presParOf" srcId="{5F411D9E-6C88-40FA-90B3-79438C5024B5}" destId="{85C570FD-F620-4B84-B66A-3B108F04688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CBE0DA-A792-4932-8F53-335A20A27DE3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DF595C-6EF4-4C38-9190-0AA51A601A47}">
      <dgm:prSet custT="1"/>
      <dgm:spPr/>
      <dgm:t>
        <a:bodyPr/>
        <a:lstStyle/>
        <a:p>
          <a:pPr algn="l" rtl="0"/>
          <a:r>
            <a:rPr lang="en-US" sz="1400" dirty="0" smtClean="0">
              <a:solidFill>
                <a:schemeClr val="tx1"/>
              </a:solidFill>
            </a:rPr>
            <a:t>Define key integration technologies between areas</a:t>
          </a:r>
          <a:endParaRPr lang="en-US" sz="1400" dirty="0">
            <a:solidFill>
              <a:schemeClr val="tx1"/>
            </a:solidFill>
          </a:endParaRPr>
        </a:p>
      </dgm:t>
    </dgm:pt>
    <dgm:pt modelId="{A65BDD6E-724C-4678-9C0C-B0B9781FEC4B}" type="parTrans" cxnId="{F11D7991-749A-44BB-BB44-87A206AEFEAE}">
      <dgm:prSet/>
      <dgm:spPr/>
      <dgm:t>
        <a:bodyPr/>
        <a:lstStyle/>
        <a:p>
          <a:pPr algn="l"/>
          <a:endParaRPr lang="en-US" sz="1400">
            <a:solidFill>
              <a:schemeClr val="tx1"/>
            </a:solidFill>
          </a:endParaRPr>
        </a:p>
      </dgm:t>
    </dgm:pt>
    <dgm:pt modelId="{C634109E-F9C6-4AA1-9ACC-FBCDE30B05A0}" type="sibTrans" cxnId="{F11D7991-749A-44BB-BB44-87A206AEFEAE}">
      <dgm:prSet/>
      <dgm:spPr/>
      <dgm:t>
        <a:bodyPr/>
        <a:lstStyle/>
        <a:p>
          <a:pPr algn="l"/>
          <a:endParaRPr lang="en-US" sz="1400">
            <a:solidFill>
              <a:schemeClr val="tx1"/>
            </a:solidFill>
          </a:endParaRPr>
        </a:p>
      </dgm:t>
    </dgm:pt>
    <dgm:pt modelId="{D73C91E9-CA7B-411E-BCB2-4D53B7309F16}">
      <dgm:prSet custT="1"/>
      <dgm:spPr/>
      <dgm:t>
        <a:bodyPr/>
        <a:lstStyle/>
        <a:p>
          <a:pPr algn="l" rtl="0"/>
          <a:r>
            <a:rPr lang="en-US" sz="1400" dirty="0" smtClean="0">
              <a:solidFill>
                <a:schemeClr val="tx1"/>
              </a:solidFill>
            </a:rPr>
            <a:t>Define / support emerging standards</a:t>
          </a:r>
          <a:endParaRPr lang="en-US" sz="1400" dirty="0">
            <a:solidFill>
              <a:schemeClr val="tx1"/>
            </a:solidFill>
          </a:endParaRPr>
        </a:p>
      </dgm:t>
    </dgm:pt>
    <dgm:pt modelId="{90DEF345-111A-4877-95C4-89BECFC1E8B5}" type="parTrans" cxnId="{BD4E3589-6D2B-4AEA-B21E-40BEFAF1343E}">
      <dgm:prSet/>
      <dgm:spPr/>
      <dgm:t>
        <a:bodyPr/>
        <a:lstStyle/>
        <a:p>
          <a:pPr algn="l"/>
          <a:endParaRPr lang="en-US" sz="1400">
            <a:solidFill>
              <a:schemeClr val="tx1"/>
            </a:solidFill>
          </a:endParaRPr>
        </a:p>
      </dgm:t>
    </dgm:pt>
    <dgm:pt modelId="{1167F9E8-57A2-4642-9B45-F6D3A0071F94}" type="sibTrans" cxnId="{BD4E3589-6D2B-4AEA-B21E-40BEFAF1343E}">
      <dgm:prSet/>
      <dgm:spPr/>
      <dgm:t>
        <a:bodyPr/>
        <a:lstStyle/>
        <a:p>
          <a:pPr algn="l"/>
          <a:endParaRPr lang="en-US" sz="1400">
            <a:solidFill>
              <a:schemeClr val="tx1"/>
            </a:solidFill>
          </a:endParaRPr>
        </a:p>
      </dgm:t>
    </dgm:pt>
    <dgm:pt modelId="{1F4FB4E5-2C60-4508-8CA0-E819CC961CF3}" type="pres">
      <dgm:prSet presAssocID="{2ECBE0DA-A792-4932-8F53-335A20A27DE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DEF68A8-F963-484B-B959-B6797C762166}" type="pres">
      <dgm:prSet presAssocID="{14DF595C-6EF4-4C38-9190-0AA51A601A47}" presName="linNode" presStyleCnt="0"/>
      <dgm:spPr/>
    </dgm:pt>
    <dgm:pt modelId="{E1B08F20-1404-4E94-AB54-50F8AD26A6D3}" type="pres">
      <dgm:prSet presAssocID="{14DF595C-6EF4-4C38-9190-0AA51A601A47}" presName="parentShp" presStyleLbl="node1" presStyleIdx="0" presStyleCnt="2" custScaleX="202200" custScaleY="106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28B2C-CB4B-41CF-A353-D8A42208C0E2}" type="pres">
      <dgm:prSet presAssocID="{14DF595C-6EF4-4C38-9190-0AA51A601A47}" presName="childShp" presStyleLbl="bgAccFollowNode1" presStyleIdx="0" presStyleCnt="2">
        <dgm:presLayoutVars>
          <dgm:bulletEnabled val="1"/>
        </dgm:presLayoutVars>
      </dgm:prSet>
      <dgm:spPr/>
    </dgm:pt>
    <dgm:pt modelId="{845879FD-8F90-40E5-91F6-6EE35C7F04EB}" type="pres">
      <dgm:prSet presAssocID="{C634109E-F9C6-4AA1-9ACC-FBCDE30B05A0}" presName="spacing" presStyleCnt="0"/>
      <dgm:spPr/>
    </dgm:pt>
    <dgm:pt modelId="{5F411D9E-6C88-40FA-90B3-79438C5024B5}" type="pres">
      <dgm:prSet presAssocID="{D73C91E9-CA7B-411E-BCB2-4D53B7309F16}" presName="linNode" presStyleCnt="0"/>
      <dgm:spPr/>
    </dgm:pt>
    <dgm:pt modelId="{BB2CEA23-DEF3-4AA5-B191-3AB231885324}" type="pres">
      <dgm:prSet presAssocID="{D73C91E9-CA7B-411E-BCB2-4D53B7309F1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570FD-F620-4B84-B66A-3B108F04688A}" type="pres">
      <dgm:prSet presAssocID="{D73C91E9-CA7B-411E-BCB2-4D53B7309F16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BB4D1008-87C5-42C7-91FB-A1FEDFD605E8}" type="presOf" srcId="{14DF595C-6EF4-4C38-9190-0AA51A601A47}" destId="{E1B08F20-1404-4E94-AB54-50F8AD26A6D3}" srcOrd="0" destOrd="0" presId="urn:microsoft.com/office/officeart/2005/8/layout/vList6"/>
    <dgm:cxn modelId="{18B8D07F-6EF2-47F4-99EE-78635C99609B}" type="presOf" srcId="{2ECBE0DA-A792-4932-8F53-335A20A27DE3}" destId="{1F4FB4E5-2C60-4508-8CA0-E819CC961CF3}" srcOrd="0" destOrd="0" presId="urn:microsoft.com/office/officeart/2005/8/layout/vList6"/>
    <dgm:cxn modelId="{BD4E3589-6D2B-4AEA-B21E-40BEFAF1343E}" srcId="{2ECBE0DA-A792-4932-8F53-335A20A27DE3}" destId="{D73C91E9-CA7B-411E-BCB2-4D53B7309F16}" srcOrd="1" destOrd="0" parTransId="{90DEF345-111A-4877-95C4-89BECFC1E8B5}" sibTransId="{1167F9E8-57A2-4642-9B45-F6D3A0071F94}"/>
    <dgm:cxn modelId="{D9DA319B-AF78-458D-85E8-64C5FDADFE03}" type="presOf" srcId="{D73C91E9-CA7B-411E-BCB2-4D53B7309F16}" destId="{BB2CEA23-DEF3-4AA5-B191-3AB231885324}" srcOrd="0" destOrd="0" presId="urn:microsoft.com/office/officeart/2005/8/layout/vList6"/>
    <dgm:cxn modelId="{F11D7991-749A-44BB-BB44-87A206AEFEAE}" srcId="{2ECBE0DA-A792-4932-8F53-335A20A27DE3}" destId="{14DF595C-6EF4-4C38-9190-0AA51A601A47}" srcOrd="0" destOrd="0" parTransId="{A65BDD6E-724C-4678-9C0C-B0B9781FEC4B}" sibTransId="{C634109E-F9C6-4AA1-9ACC-FBCDE30B05A0}"/>
    <dgm:cxn modelId="{8367DFEF-2FD1-47A4-9DE9-418CB546CA3D}" type="presParOf" srcId="{1F4FB4E5-2C60-4508-8CA0-E819CC961CF3}" destId="{FDEF68A8-F963-484B-B959-B6797C762166}" srcOrd="0" destOrd="0" presId="urn:microsoft.com/office/officeart/2005/8/layout/vList6"/>
    <dgm:cxn modelId="{F33B5917-6C15-4E2E-A822-62354F9A0EB5}" type="presParOf" srcId="{FDEF68A8-F963-484B-B959-B6797C762166}" destId="{E1B08F20-1404-4E94-AB54-50F8AD26A6D3}" srcOrd="0" destOrd="0" presId="urn:microsoft.com/office/officeart/2005/8/layout/vList6"/>
    <dgm:cxn modelId="{73754E4C-C312-4713-8184-E03577B08042}" type="presParOf" srcId="{FDEF68A8-F963-484B-B959-B6797C762166}" destId="{DBC28B2C-CB4B-41CF-A353-D8A42208C0E2}" srcOrd="1" destOrd="0" presId="urn:microsoft.com/office/officeart/2005/8/layout/vList6"/>
    <dgm:cxn modelId="{B0070D9B-6B99-4AD8-842E-8C332EE18927}" type="presParOf" srcId="{1F4FB4E5-2C60-4508-8CA0-E819CC961CF3}" destId="{845879FD-8F90-40E5-91F6-6EE35C7F04EB}" srcOrd="1" destOrd="0" presId="urn:microsoft.com/office/officeart/2005/8/layout/vList6"/>
    <dgm:cxn modelId="{2A8C9758-8EB4-408D-8787-F5EB9D13D07F}" type="presParOf" srcId="{1F4FB4E5-2C60-4508-8CA0-E819CC961CF3}" destId="{5F411D9E-6C88-40FA-90B3-79438C5024B5}" srcOrd="2" destOrd="0" presId="urn:microsoft.com/office/officeart/2005/8/layout/vList6"/>
    <dgm:cxn modelId="{38087298-B802-43A7-81E1-9E0CBBF2BA75}" type="presParOf" srcId="{5F411D9E-6C88-40FA-90B3-79438C5024B5}" destId="{BB2CEA23-DEF3-4AA5-B191-3AB231885324}" srcOrd="0" destOrd="0" presId="urn:microsoft.com/office/officeart/2005/8/layout/vList6"/>
    <dgm:cxn modelId="{AD61D962-0E25-4027-A4F6-2FD69934D670}" type="presParOf" srcId="{5F411D9E-6C88-40FA-90B3-79438C5024B5}" destId="{85C570FD-F620-4B84-B66A-3B108F04688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5DBF0B-D018-4520-B4FB-EF9FA68BEEA1}" type="doc">
      <dgm:prSet loTypeId="urn:microsoft.com/office/officeart/2005/8/layout/cycle3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05EDE1EE-FEED-4659-AD48-1DA00D6548EA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A7DB9718-C7FC-4E66-8674-587B2BE3AA78}" type="parTrans" cxnId="{2A6650DC-0105-4FD6-BB14-D8D98B0AC5BE}">
      <dgm:prSet/>
      <dgm:spPr/>
      <dgm:t>
        <a:bodyPr/>
        <a:lstStyle/>
        <a:p>
          <a:endParaRPr lang="en-US"/>
        </a:p>
      </dgm:t>
    </dgm:pt>
    <dgm:pt modelId="{9BB29B3D-F6A1-4989-9499-673A3CFCA0E6}" type="sibTrans" cxnId="{2A6650DC-0105-4FD6-BB14-D8D98B0AC5BE}">
      <dgm:prSet/>
      <dgm:spPr/>
      <dgm:t>
        <a:bodyPr/>
        <a:lstStyle/>
        <a:p>
          <a:endParaRPr lang="en-US"/>
        </a:p>
      </dgm:t>
    </dgm:pt>
    <dgm:pt modelId="{2ABE393E-DD96-4B03-B118-39A6FE3A258E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695AC60A-4D87-47F2-83AC-B74E3074D854}" type="parTrans" cxnId="{F3985B49-4452-4756-BBFF-11F6DF169881}">
      <dgm:prSet/>
      <dgm:spPr/>
      <dgm:t>
        <a:bodyPr/>
        <a:lstStyle/>
        <a:p>
          <a:endParaRPr lang="en-US"/>
        </a:p>
      </dgm:t>
    </dgm:pt>
    <dgm:pt modelId="{ABDB3828-9C5B-4CE3-80B2-92B4FCB619E5}" type="sibTrans" cxnId="{F3985B49-4452-4756-BBFF-11F6DF169881}">
      <dgm:prSet/>
      <dgm:spPr/>
      <dgm:t>
        <a:bodyPr/>
        <a:lstStyle/>
        <a:p>
          <a:endParaRPr lang="en-US"/>
        </a:p>
      </dgm:t>
    </dgm:pt>
    <dgm:pt modelId="{63CB3272-73F3-45D6-ABD2-FA64BBE47EB0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3E4CA005-E557-4AB7-B285-CDD95DB8CF84}" type="parTrans" cxnId="{FFFEFE26-5802-477D-9305-C342974AE91A}">
      <dgm:prSet/>
      <dgm:spPr/>
      <dgm:t>
        <a:bodyPr/>
        <a:lstStyle/>
        <a:p>
          <a:endParaRPr lang="en-US"/>
        </a:p>
      </dgm:t>
    </dgm:pt>
    <dgm:pt modelId="{4DA1299C-317F-47EC-B2A9-10178E1423CE}" type="sibTrans" cxnId="{FFFEFE26-5802-477D-9305-C342974AE91A}">
      <dgm:prSet/>
      <dgm:spPr/>
      <dgm:t>
        <a:bodyPr/>
        <a:lstStyle/>
        <a:p>
          <a:endParaRPr lang="en-US"/>
        </a:p>
      </dgm:t>
    </dgm:pt>
    <dgm:pt modelId="{DE65629E-0EE2-4082-889B-D7E23A23D4A1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85EA572B-381A-4C75-9CFC-027E28112389}" type="parTrans" cxnId="{24E70A62-5F0A-4121-83C2-DBAA75548862}">
      <dgm:prSet/>
      <dgm:spPr/>
      <dgm:t>
        <a:bodyPr/>
        <a:lstStyle/>
        <a:p>
          <a:endParaRPr lang="en-US"/>
        </a:p>
      </dgm:t>
    </dgm:pt>
    <dgm:pt modelId="{7247022A-21DE-4B19-BBDC-A90EAC1020D3}" type="sibTrans" cxnId="{24E70A62-5F0A-4121-83C2-DBAA75548862}">
      <dgm:prSet/>
      <dgm:spPr/>
      <dgm:t>
        <a:bodyPr/>
        <a:lstStyle/>
        <a:p>
          <a:endParaRPr lang="en-US"/>
        </a:p>
      </dgm:t>
    </dgm:pt>
    <dgm:pt modelId="{06FBDE0A-863B-44D8-AB51-613BBFE74365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E7729FAB-0011-4EBF-9C72-DBF69B5C69C2}" type="parTrans" cxnId="{CDDD4B7C-D04E-47A3-9C8D-1645027D6589}">
      <dgm:prSet/>
      <dgm:spPr/>
      <dgm:t>
        <a:bodyPr/>
        <a:lstStyle/>
        <a:p>
          <a:endParaRPr lang="en-US"/>
        </a:p>
      </dgm:t>
    </dgm:pt>
    <dgm:pt modelId="{C12E5642-CAAF-4C3E-8B52-DD761C069611}" type="sibTrans" cxnId="{CDDD4B7C-D04E-47A3-9C8D-1645027D6589}">
      <dgm:prSet/>
      <dgm:spPr/>
      <dgm:t>
        <a:bodyPr/>
        <a:lstStyle/>
        <a:p>
          <a:endParaRPr lang="en-US"/>
        </a:p>
      </dgm:t>
    </dgm:pt>
    <dgm:pt modelId="{0C407A06-01DF-440F-9153-E3A6DDDCA259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6C0CCB89-E8E7-4C84-BB31-0C098B07DCAA}" type="parTrans" cxnId="{6A5AED7C-C631-40B3-AA91-51C54265F3D2}">
      <dgm:prSet/>
      <dgm:spPr/>
      <dgm:t>
        <a:bodyPr/>
        <a:lstStyle/>
        <a:p>
          <a:endParaRPr lang="en-US"/>
        </a:p>
      </dgm:t>
    </dgm:pt>
    <dgm:pt modelId="{4EB0BA8A-8C29-436F-AFC3-5AF32A252672}" type="sibTrans" cxnId="{6A5AED7C-C631-40B3-AA91-51C54265F3D2}">
      <dgm:prSet/>
      <dgm:spPr/>
      <dgm:t>
        <a:bodyPr/>
        <a:lstStyle/>
        <a:p>
          <a:endParaRPr lang="en-US"/>
        </a:p>
      </dgm:t>
    </dgm:pt>
    <dgm:pt modelId="{C65255E8-58EB-47A2-B6C0-9FAAD3FD8185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C3CED8AB-6542-4488-B1CB-873612A9019A}" type="parTrans" cxnId="{277ACC6D-03A9-40AA-B01B-2994FA47A702}">
      <dgm:prSet/>
      <dgm:spPr/>
      <dgm:t>
        <a:bodyPr/>
        <a:lstStyle/>
        <a:p>
          <a:endParaRPr lang="en-US"/>
        </a:p>
      </dgm:t>
    </dgm:pt>
    <dgm:pt modelId="{815842D2-7D47-48D0-9564-0B406E2BB2D7}" type="sibTrans" cxnId="{277ACC6D-03A9-40AA-B01B-2994FA47A702}">
      <dgm:prSet/>
      <dgm:spPr/>
      <dgm:t>
        <a:bodyPr/>
        <a:lstStyle/>
        <a:p>
          <a:endParaRPr lang="en-US"/>
        </a:p>
      </dgm:t>
    </dgm:pt>
    <dgm:pt modelId="{5CF3FE5F-9F9D-4FCC-AC45-29A237CBCA74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624104DE-742F-4544-8167-3A3751FD8446}" type="parTrans" cxnId="{C8526A61-59CD-498A-A6FD-48D628A97376}">
      <dgm:prSet/>
      <dgm:spPr/>
      <dgm:t>
        <a:bodyPr/>
        <a:lstStyle/>
        <a:p>
          <a:endParaRPr lang="en-US"/>
        </a:p>
      </dgm:t>
    </dgm:pt>
    <dgm:pt modelId="{B42CAD5B-0219-40C3-8078-5A3C062FBE6C}" type="sibTrans" cxnId="{C8526A61-59CD-498A-A6FD-48D628A97376}">
      <dgm:prSet/>
      <dgm:spPr/>
      <dgm:t>
        <a:bodyPr/>
        <a:lstStyle/>
        <a:p>
          <a:endParaRPr lang="en-US"/>
        </a:p>
      </dgm:t>
    </dgm:pt>
    <dgm:pt modelId="{E7AA4E07-97EF-4A4F-9055-FF1765387B80}" type="pres">
      <dgm:prSet presAssocID="{DE5DBF0B-D018-4520-B4FB-EF9FA68BEE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2E7519-2CF7-4ED3-B9F4-8E98E287E08D}" type="pres">
      <dgm:prSet presAssocID="{DE5DBF0B-D018-4520-B4FB-EF9FA68BEEA1}" presName="cycle" presStyleCnt="0"/>
      <dgm:spPr/>
    </dgm:pt>
    <dgm:pt modelId="{84C415D4-2719-46A9-B960-51388DEEC18B}" type="pres">
      <dgm:prSet presAssocID="{05EDE1EE-FEED-4659-AD48-1DA00D6548EA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C9700-40DD-4A63-9BC2-D33083DC49C5}" type="pres">
      <dgm:prSet presAssocID="{9BB29B3D-F6A1-4989-9499-673A3CFCA0E6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AF996C3-B1B7-402A-81E0-F0EFEDBAF9A9}" type="pres">
      <dgm:prSet presAssocID="{2ABE393E-DD96-4B03-B118-39A6FE3A258E}" presName="nodeFollowingNodes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4DC6B-E706-4F40-960A-2DE5B624FF28}" type="pres">
      <dgm:prSet presAssocID="{63CB3272-73F3-45D6-ABD2-FA64BBE47EB0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EBFEE-62D1-4AA0-9839-DB2D94C259F5}" type="pres">
      <dgm:prSet presAssocID="{DE65629E-0EE2-4082-889B-D7E23A23D4A1}" presName="nodeFollowingNodes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11DC7-DF58-4B29-84D6-BB56E12A0135}" type="pres">
      <dgm:prSet presAssocID="{06FBDE0A-863B-44D8-AB51-613BBFE74365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411CD-5C48-4AA5-A656-D90FE6E9E9E6}" type="pres">
      <dgm:prSet presAssocID="{C65255E8-58EB-47A2-B6C0-9FAAD3FD8185}" presName="nodeFollowingNodes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FFB4F-7E21-47F5-B2DB-EE4BAF1833F3}" type="pres">
      <dgm:prSet presAssocID="{5CF3FE5F-9F9D-4FCC-AC45-29A237CBCA74}" presName="nodeFollowingNodes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49E31-0DDD-42C9-BCD9-3DE25889CCE4}" type="pres">
      <dgm:prSet presAssocID="{0C407A06-01DF-440F-9153-E3A6DDDCA259}" presName="nodeFollowingNodes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A4A279-76AB-4434-BDC6-7B9B4E20D3C7}" type="presOf" srcId="{2ABE393E-DD96-4B03-B118-39A6FE3A258E}" destId="{BAF996C3-B1B7-402A-81E0-F0EFEDBAF9A9}" srcOrd="0" destOrd="0" presId="urn:microsoft.com/office/officeart/2005/8/layout/cycle3"/>
    <dgm:cxn modelId="{92C2F212-0A5F-44F5-8A2D-8ED64017AC1E}" type="presOf" srcId="{DE5DBF0B-D018-4520-B4FB-EF9FA68BEEA1}" destId="{E7AA4E07-97EF-4A4F-9055-FF1765387B80}" srcOrd="0" destOrd="0" presId="urn:microsoft.com/office/officeart/2005/8/layout/cycle3"/>
    <dgm:cxn modelId="{2A6650DC-0105-4FD6-BB14-D8D98B0AC5BE}" srcId="{DE5DBF0B-D018-4520-B4FB-EF9FA68BEEA1}" destId="{05EDE1EE-FEED-4659-AD48-1DA00D6548EA}" srcOrd="0" destOrd="0" parTransId="{A7DB9718-C7FC-4E66-8674-587B2BE3AA78}" sibTransId="{9BB29B3D-F6A1-4989-9499-673A3CFCA0E6}"/>
    <dgm:cxn modelId="{DD9EBE91-9B27-49C7-A97C-0E34B41D8205}" type="presOf" srcId="{05EDE1EE-FEED-4659-AD48-1DA00D6548EA}" destId="{84C415D4-2719-46A9-B960-51388DEEC18B}" srcOrd="0" destOrd="0" presId="urn:microsoft.com/office/officeart/2005/8/layout/cycle3"/>
    <dgm:cxn modelId="{277ACC6D-03A9-40AA-B01B-2994FA47A702}" srcId="{DE5DBF0B-D018-4520-B4FB-EF9FA68BEEA1}" destId="{C65255E8-58EB-47A2-B6C0-9FAAD3FD8185}" srcOrd="5" destOrd="0" parTransId="{C3CED8AB-6542-4488-B1CB-873612A9019A}" sibTransId="{815842D2-7D47-48D0-9564-0B406E2BB2D7}"/>
    <dgm:cxn modelId="{812401A8-4FD5-4AB5-AE94-098684B45FFF}" type="presOf" srcId="{06FBDE0A-863B-44D8-AB51-613BBFE74365}" destId="{E3511DC7-DF58-4B29-84D6-BB56E12A0135}" srcOrd="0" destOrd="0" presId="urn:microsoft.com/office/officeart/2005/8/layout/cycle3"/>
    <dgm:cxn modelId="{FFFEFE26-5802-477D-9305-C342974AE91A}" srcId="{DE5DBF0B-D018-4520-B4FB-EF9FA68BEEA1}" destId="{63CB3272-73F3-45D6-ABD2-FA64BBE47EB0}" srcOrd="2" destOrd="0" parTransId="{3E4CA005-E557-4AB7-B285-CDD95DB8CF84}" sibTransId="{4DA1299C-317F-47EC-B2A9-10178E1423CE}"/>
    <dgm:cxn modelId="{4E594371-1107-404E-B956-BD02D4CC5B73}" type="presOf" srcId="{DE65629E-0EE2-4082-889B-D7E23A23D4A1}" destId="{656EBFEE-62D1-4AA0-9839-DB2D94C259F5}" srcOrd="0" destOrd="0" presId="urn:microsoft.com/office/officeart/2005/8/layout/cycle3"/>
    <dgm:cxn modelId="{4B06EBF2-F546-491F-A8EC-E5857118A614}" type="presOf" srcId="{0C407A06-01DF-440F-9153-E3A6DDDCA259}" destId="{6A849E31-0DDD-42C9-BCD9-3DE25889CCE4}" srcOrd="0" destOrd="0" presId="urn:microsoft.com/office/officeart/2005/8/layout/cycle3"/>
    <dgm:cxn modelId="{F3985B49-4452-4756-BBFF-11F6DF169881}" srcId="{DE5DBF0B-D018-4520-B4FB-EF9FA68BEEA1}" destId="{2ABE393E-DD96-4B03-B118-39A6FE3A258E}" srcOrd="1" destOrd="0" parTransId="{695AC60A-4D87-47F2-83AC-B74E3074D854}" sibTransId="{ABDB3828-9C5B-4CE3-80B2-92B4FCB619E5}"/>
    <dgm:cxn modelId="{5F698266-AB11-4655-83AC-5352814836FB}" type="presOf" srcId="{C65255E8-58EB-47A2-B6C0-9FAAD3FD8185}" destId="{AC8411CD-5C48-4AA5-A656-D90FE6E9E9E6}" srcOrd="0" destOrd="0" presId="urn:microsoft.com/office/officeart/2005/8/layout/cycle3"/>
    <dgm:cxn modelId="{6A5AED7C-C631-40B3-AA91-51C54265F3D2}" srcId="{DE5DBF0B-D018-4520-B4FB-EF9FA68BEEA1}" destId="{0C407A06-01DF-440F-9153-E3A6DDDCA259}" srcOrd="7" destOrd="0" parTransId="{6C0CCB89-E8E7-4C84-BB31-0C098B07DCAA}" sibTransId="{4EB0BA8A-8C29-436F-AFC3-5AF32A252672}"/>
    <dgm:cxn modelId="{24E70A62-5F0A-4121-83C2-DBAA75548862}" srcId="{DE5DBF0B-D018-4520-B4FB-EF9FA68BEEA1}" destId="{DE65629E-0EE2-4082-889B-D7E23A23D4A1}" srcOrd="3" destOrd="0" parTransId="{85EA572B-381A-4C75-9CFC-027E28112389}" sibTransId="{7247022A-21DE-4B19-BBDC-A90EAC1020D3}"/>
    <dgm:cxn modelId="{94F6193E-01C0-4A7D-B40B-089331D287A6}" type="presOf" srcId="{63CB3272-73F3-45D6-ABD2-FA64BBE47EB0}" destId="{F8F4DC6B-E706-4F40-960A-2DE5B624FF28}" srcOrd="0" destOrd="0" presId="urn:microsoft.com/office/officeart/2005/8/layout/cycle3"/>
    <dgm:cxn modelId="{59BAF209-B808-4F12-A9C7-9FE74BCF8BD9}" type="presOf" srcId="{5CF3FE5F-9F9D-4FCC-AC45-29A237CBCA74}" destId="{CE6FFB4F-7E21-47F5-B2DB-EE4BAF1833F3}" srcOrd="0" destOrd="0" presId="urn:microsoft.com/office/officeart/2005/8/layout/cycle3"/>
    <dgm:cxn modelId="{C8526A61-59CD-498A-A6FD-48D628A97376}" srcId="{DE5DBF0B-D018-4520-B4FB-EF9FA68BEEA1}" destId="{5CF3FE5F-9F9D-4FCC-AC45-29A237CBCA74}" srcOrd="6" destOrd="0" parTransId="{624104DE-742F-4544-8167-3A3751FD8446}" sibTransId="{B42CAD5B-0219-40C3-8078-5A3C062FBE6C}"/>
    <dgm:cxn modelId="{CDDD4B7C-D04E-47A3-9C8D-1645027D6589}" srcId="{DE5DBF0B-D018-4520-B4FB-EF9FA68BEEA1}" destId="{06FBDE0A-863B-44D8-AB51-613BBFE74365}" srcOrd="4" destOrd="0" parTransId="{E7729FAB-0011-4EBF-9C72-DBF69B5C69C2}" sibTransId="{C12E5642-CAAF-4C3E-8B52-DD761C069611}"/>
    <dgm:cxn modelId="{9BECA948-1301-4E12-AC29-5D660CDF65DD}" type="presOf" srcId="{9BB29B3D-F6A1-4989-9499-673A3CFCA0E6}" destId="{C45C9700-40DD-4A63-9BC2-D33083DC49C5}" srcOrd="0" destOrd="0" presId="urn:microsoft.com/office/officeart/2005/8/layout/cycle3"/>
    <dgm:cxn modelId="{4553DBC5-33FB-42D5-A9EB-68682A73FF15}" type="presParOf" srcId="{E7AA4E07-97EF-4A4F-9055-FF1765387B80}" destId="{4F2E7519-2CF7-4ED3-B9F4-8E98E287E08D}" srcOrd="0" destOrd="0" presId="urn:microsoft.com/office/officeart/2005/8/layout/cycle3"/>
    <dgm:cxn modelId="{0C67753C-8046-425B-9CCD-FDAED8751EB1}" type="presParOf" srcId="{4F2E7519-2CF7-4ED3-B9F4-8E98E287E08D}" destId="{84C415D4-2719-46A9-B960-51388DEEC18B}" srcOrd="0" destOrd="0" presId="urn:microsoft.com/office/officeart/2005/8/layout/cycle3"/>
    <dgm:cxn modelId="{13F27122-8FBB-4F94-BB0C-8B7CDD94CD99}" type="presParOf" srcId="{4F2E7519-2CF7-4ED3-B9F4-8E98E287E08D}" destId="{C45C9700-40DD-4A63-9BC2-D33083DC49C5}" srcOrd="1" destOrd="0" presId="urn:microsoft.com/office/officeart/2005/8/layout/cycle3"/>
    <dgm:cxn modelId="{CB2E748E-8331-4C8D-99EB-0B744F1DFD2B}" type="presParOf" srcId="{4F2E7519-2CF7-4ED3-B9F4-8E98E287E08D}" destId="{BAF996C3-B1B7-402A-81E0-F0EFEDBAF9A9}" srcOrd="2" destOrd="0" presId="urn:microsoft.com/office/officeart/2005/8/layout/cycle3"/>
    <dgm:cxn modelId="{4B007526-630F-4CB6-BB97-D55372F4BBCD}" type="presParOf" srcId="{4F2E7519-2CF7-4ED3-B9F4-8E98E287E08D}" destId="{F8F4DC6B-E706-4F40-960A-2DE5B624FF28}" srcOrd="3" destOrd="0" presId="urn:microsoft.com/office/officeart/2005/8/layout/cycle3"/>
    <dgm:cxn modelId="{00502565-DC2C-47EA-B9B5-84E3C0FDCBF4}" type="presParOf" srcId="{4F2E7519-2CF7-4ED3-B9F4-8E98E287E08D}" destId="{656EBFEE-62D1-4AA0-9839-DB2D94C259F5}" srcOrd="4" destOrd="0" presId="urn:microsoft.com/office/officeart/2005/8/layout/cycle3"/>
    <dgm:cxn modelId="{91AC09D2-9F0D-44BF-86C9-FD9F610F37D9}" type="presParOf" srcId="{4F2E7519-2CF7-4ED3-B9F4-8E98E287E08D}" destId="{E3511DC7-DF58-4B29-84D6-BB56E12A0135}" srcOrd="5" destOrd="0" presId="urn:microsoft.com/office/officeart/2005/8/layout/cycle3"/>
    <dgm:cxn modelId="{2F21DBFF-A1A1-46F2-A461-95E6488FB385}" type="presParOf" srcId="{4F2E7519-2CF7-4ED3-B9F4-8E98E287E08D}" destId="{AC8411CD-5C48-4AA5-A656-D90FE6E9E9E6}" srcOrd="6" destOrd="0" presId="urn:microsoft.com/office/officeart/2005/8/layout/cycle3"/>
    <dgm:cxn modelId="{611761A9-F38B-47C3-81A5-0082D4078AEF}" type="presParOf" srcId="{4F2E7519-2CF7-4ED3-B9F4-8E98E287E08D}" destId="{CE6FFB4F-7E21-47F5-B2DB-EE4BAF1833F3}" srcOrd="7" destOrd="0" presId="urn:microsoft.com/office/officeart/2005/8/layout/cycle3"/>
    <dgm:cxn modelId="{E90DD40C-E26B-45D2-B026-0390FF543476}" type="presParOf" srcId="{4F2E7519-2CF7-4ED3-B9F4-8E98E287E08D}" destId="{6A849E31-0DDD-42C9-BCD9-3DE25889CCE4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C9700-40DD-4A63-9BC2-D33083DC49C5}">
      <dsp:nvSpPr>
        <dsp:cNvPr id="0" name=""/>
        <dsp:cNvSpPr/>
      </dsp:nvSpPr>
      <dsp:spPr>
        <a:xfrm>
          <a:off x="1203543" y="-40631"/>
          <a:ext cx="4730312" cy="4730312"/>
        </a:xfrm>
        <a:prstGeom prst="circularArrow">
          <a:avLst>
            <a:gd name="adj1" fmla="val 5544"/>
            <a:gd name="adj2" fmla="val 330680"/>
            <a:gd name="adj3" fmla="val 14648629"/>
            <a:gd name="adj4" fmla="val 1687458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415D4-2719-46A9-B960-51388DEEC18B}">
      <dsp:nvSpPr>
        <dsp:cNvPr id="0" name=""/>
        <dsp:cNvSpPr/>
      </dsp:nvSpPr>
      <dsp:spPr>
        <a:xfrm>
          <a:off x="2902182" y="2083"/>
          <a:ext cx="1333034" cy="66651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934719" y="34620"/>
        <a:ext cx="1267960" cy="601443"/>
      </dsp:txXfrm>
    </dsp:sp>
    <dsp:sp modelId="{BAF996C3-B1B7-402A-81E0-F0EFEDBAF9A9}">
      <dsp:nvSpPr>
        <dsp:cNvPr id="0" name=""/>
        <dsp:cNvSpPr/>
      </dsp:nvSpPr>
      <dsp:spPr>
        <a:xfrm>
          <a:off x="4328551" y="592904"/>
          <a:ext cx="1333034" cy="66651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4361088" y="625441"/>
        <a:ext cx="1267960" cy="601443"/>
      </dsp:txXfrm>
    </dsp:sp>
    <dsp:sp modelId="{F8F4DC6B-E706-4F40-960A-2DE5B624FF28}">
      <dsp:nvSpPr>
        <dsp:cNvPr id="0" name=""/>
        <dsp:cNvSpPr/>
      </dsp:nvSpPr>
      <dsp:spPr>
        <a:xfrm>
          <a:off x="4919373" y="2019274"/>
          <a:ext cx="1333034" cy="66651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4951910" y="2051811"/>
        <a:ext cx="1267960" cy="601443"/>
      </dsp:txXfrm>
    </dsp:sp>
    <dsp:sp modelId="{656EBFEE-62D1-4AA0-9839-DB2D94C259F5}">
      <dsp:nvSpPr>
        <dsp:cNvPr id="0" name=""/>
        <dsp:cNvSpPr/>
      </dsp:nvSpPr>
      <dsp:spPr>
        <a:xfrm>
          <a:off x="4328551" y="3445643"/>
          <a:ext cx="1333034" cy="66651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4361088" y="3478180"/>
        <a:ext cx="1267960" cy="601443"/>
      </dsp:txXfrm>
    </dsp:sp>
    <dsp:sp modelId="{E3511DC7-DF58-4B29-84D6-BB56E12A0135}">
      <dsp:nvSpPr>
        <dsp:cNvPr id="0" name=""/>
        <dsp:cNvSpPr/>
      </dsp:nvSpPr>
      <dsp:spPr>
        <a:xfrm>
          <a:off x="2902182" y="4036465"/>
          <a:ext cx="1333034" cy="66651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934719" y="4069002"/>
        <a:ext cx="1267960" cy="601443"/>
      </dsp:txXfrm>
    </dsp:sp>
    <dsp:sp modelId="{AC8411CD-5C48-4AA5-A656-D90FE6E9E9E6}">
      <dsp:nvSpPr>
        <dsp:cNvPr id="0" name=""/>
        <dsp:cNvSpPr/>
      </dsp:nvSpPr>
      <dsp:spPr>
        <a:xfrm>
          <a:off x="1475813" y="3445643"/>
          <a:ext cx="1333034" cy="66651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508350" y="3478180"/>
        <a:ext cx="1267960" cy="601443"/>
      </dsp:txXfrm>
    </dsp:sp>
    <dsp:sp modelId="{CE6FFB4F-7E21-47F5-B2DB-EE4BAF1833F3}">
      <dsp:nvSpPr>
        <dsp:cNvPr id="0" name=""/>
        <dsp:cNvSpPr/>
      </dsp:nvSpPr>
      <dsp:spPr>
        <a:xfrm>
          <a:off x="884991" y="2019274"/>
          <a:ext cx="1333034" cy="66651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917528" y="2051811"/>
        <a:ext cx="1267960" cy="601443"/>
      </dsp:txXfrm>
    </dsp:sp>
    <dsp:sp modelId="{6A849E31-0DDD-42C9-BCD9-3DE25889CCE4}">
      <dsp:nvSpPr>
        <dsp:cNvPr id="0" name=""/>
        <dsp:cNvSpPr/>
      </dsp:nvSpPr>
      <dsp:spPr>
        <a:xfrm>
          <a:off x="1475813" y="592904"/>
          <a:ext cx="1333034" cy="66651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508350" y="625441"/>
        <a:ext cx="1267960" cy="601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B4E93-139B-4F3B-A809-E02604A90FF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CBD32-C349-4C6F-A80A-E0F7055F3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2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5B15B-23E0-466A-B6AB-8652E26A3A6A}" type="slidenum">
              <a:rPr lang="fr-FR">
                <a:solidFill>
                  <a:prstClr val="black"/>
                </a:solidFill>
                <a:latin typeface="Arial" charset="0"/>
                <a:cs typeface="Arial" charset="0"/>
              </a:rPr>
              <a:pPr/>
              <a:t>7</a:t>
            </a:fld>
            <a:endParaRPr lang="fr-FR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595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C62723-9C5A-476A-934F-E0AA4CAFE93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38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348698-B20B-4641-98E7-A61D0B3FFBE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84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Global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In-the-loop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All areas of expertise are working of a common</a:t>
            </a:r>
            <a:r>
              <a:rPr lang="en-US" baseline="0" dirty="0" smtClean="0"/>
              <a:t> framework and interact with each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744CF-491D-472C-8B76-21E82D77BF88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3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0EDA9-BE20-4F0C-88AC-D0A9EC283181}" type="slidenum">
              <a:rPr lang="en-GB" smtClean="0">
                <a:solidFill>
                  <a:srgbClr val="000000"/>
                </a:solidFill>
              </a:rPr>
              <a:pPr/>
              <a:t>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8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85" y="0"/>
            <a:ext cx="4328176" cy="6902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31" y="2115612"/>
            <a:ext cx="5368621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658601"/>
            <a:ext cx="5328592" cy="135457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245424"/>
            <a:ext cx="25812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524328" y="64151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www.nafems.org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68321"/>
            <a:ext cx="1861195" cy="63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235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B2D8-DE42-4EC5-BC6E-3F7359C78B8A}" type="datetime1">
              <a:rPr lang="en-GB" smtClean="0"/>
              <a:t>31/05/2016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EC35-AD31-4AB2-93A8-D6F93F11AE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71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7608-44CB-47FA-8517-163947FD437A}" type="datetime1">
              <a:rPr lang="en-GB" smtClean="0"/>
              <a:t>31/05/2016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EC35-AD31-4AB2-93A8-D6F93F11AE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53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33A0D-87D2-4945-8E82-6DE41E92F8AA}" type="datetime1">
              <a:rPr lang="en-GB" smtClean="0"/>
              <a:t>31/05/2016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EC35-AD31-4AB2-93A8-D6F93F11AE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65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7E44-0867-49FA-938A-3A9635577635}" type="datetime1">
              <a:rPr lang="en-GB" smtClean="0"/>
              <a:t>31/05/2016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EC35-AD31-4AB2-93A8-D6F93F11AE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275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AFEMS logo hi 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5250"/>
            <a:ext cx="33877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638800" y="1143000"/>
            <a:ext cx="33623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www.nafems.org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6" name="Picture 7" descr="INCOSELogo_transparen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77788"/>
            <a:ext cx="1827212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42875" y="1143000"/>
            <a:ext cx="18383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www.incose.org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A8913D-D148-4602-9B16-DA06A3EF40B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2014-08-20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dirty="0" smtClean="0">
                <a:solidFill>
                  <a:srgbClr val="000000"/>
                </a:solidFill>
              </a:rPr>
              <a:t>	Version 6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89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86200" y="6400800"/>
            <a:ext cx="13716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AE81A89-0098-494C-8984-16B7EEAB79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767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B451CD-29C7-46CB-8329-7E881515D6B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2014-08-20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 smtClean="0">
                <a:solidFill>
                  <a:srgbClr val="000000"/>
                </a:solidFill>
              </a:rPr>
              <a:t>	Version 6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97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B451CD-29C7-46CB-8329-7E881515D6B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2014-08-20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 smtClean="0">
                <a:solidFill>
                  <a:srgbClr val="000000"/>
                </a:solidFill>
              </a:rPr>
              <a:t>	Version 6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108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12D16-C3BD-44F1-9A5D-051532BE43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7259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1123982"/>
            <a:ext cx="7848650" cy="397032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 baseline="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863604" y="1701800"/>
            <a:ext cx="7777163" cy="4223477"/>
          </a:xfrm>
        </p:spPr>
        <p:txBody>
          <a:bodyPr/>
          <a:lstStyle>
            <a:lvl1pPr marL="252000" indent="-252000">
              <a:spcBef>
                <a:spcPts val="8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70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7"/>
            <a:ext cx="7643192" cy="1143000"/>
          </a:xfrm>
        </p:spPr>
        <p:txBody>
          <a:bodyPr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1"/>
            <a:ext cx="764319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77820" y="6343132"/>
            <a:ext cx="874440" cy="365125"/>
          </a:xfrm>
        </p:spPr>
        <p:txBody>
          <a:bodyPr/>
          <a:lstStyle>
            <a:lvl1pPr algn="ctr">
              <a:defRPr/>
            </a:lvl1pPr>
          </a:lstStyle>
          <a:p>
            <a:fld id="{33E9EC35-AD31-4AB2-93A8-D6F93F11AE1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6156"/>
            <a:ext cx="1861195" cy="63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6372200" y="6343132"/>
            <a:ext cx="2981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FF0000"/>
                </a:solidFill>
              </a:rPr>
              <a:t>www.nafems.org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46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12D16-C3BD-44F1-9A5D-051532BE43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8028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12D16-C3BD-44F1-9A5D-051532BE43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5420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B451CD-29C7-46CB-8329-7E881515D6B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2014-08-20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 smtClean="0">
                <a:solidFill>
                  <a:srgbClr val="000000"/>
                </a:solidFill>
              </a:rPr>
              <a:t>	Version 6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24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B451CD-29C7-46CB-8329-7E881515D6B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2014-08-20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 smtClean="0">
                <a:solidFill>
                  <a:srgbClr val="000000"/>
                </a:solidFill>
              </a:rPr>
              <a:t>	Version 6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54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1123951"/>
            <a:ext cx="7848650" cy="369332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 baseline="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863601" y="1701800"/>
            <a:ext cx="7777163" cy="4223477"/>
          </a:xfrm>
        </p:spPr>
        <p:txBody>
          <a:bodyPr/>
          <a:lstStyle>
            <a:lvl1pPr marL="252000" indent="-252000">
              <a:spcBef>
                <a:spcPts val="8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66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B451CD-29C7-46CB-8329-7E881515D6B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2014-08-20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 smtClean="0">
                <a:solidFill>
                  <a:srgbClr val="000000"/>
                </a:solidFill>
              </a:rPr>
              <a:t>	Version 6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28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86200" y="6400802"/>
            <a:ext cx="1371600" cy="307975"/>
          </a:xfrm>
          <a:prstGeom prst="rect">
            <a:avLst/>
          </a:prstGeom>
          <a:ln/>
        </p:spPr>
        <p:txBody>
          <a:bodyPr/>
          <a:lstStyle>
            <a:lvl1pPr algn="ctr">
              <a:defRPr sz="900"/>
            </a:lvl1pPr>
          </a:lstStyle>
          <a:p>
            <a:fld id="{C7B451CD-29C7-46CB-8329-7E881515D6B3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09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86200" y="6400802"/>
            <a:ext cx="1371600" cy="307975"/>
          </a:xfrm>
          <a:prstGeom prst="rect">
            <a:avLst/>
          </a:prstGeom>
          <a:ln/>
        </p:spPr>
        <p:txBody>
          <a:bodyPr/>
          <a:lstStyle>
            <a:lvl1pPr algn="ctr">
              <a:defRPr sz="900"/>
            </a:lvl1pPr>
          </a:lstStyle>
          <a:p>
            <a:fld id="{C7B451CD-29C7-46CB-8329-7E881515D6B3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8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2" b="31291"/>
          <a:stretch/>
        </p:blipFill>
        <p:spPr>
          <a:xfrm rot="16200000">
            <a:off x="3303240" y="1017239"/>
            <a:ext cx="6858000" cy="48235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7"/>
            <a:ext cx="8208912" cy="1143000"/>
          </a:xfrm>
        </p:spPr>
        <p:txBody>
          <a:bodyPr>
            <a:noAutofit/>
          </a:bodyPr>
          <a:lstStyle>
            <a:lvl1pPr algn="l">
              <a:defRPr sz="3600">
                <a:solidFill>
                  <a:srgbClr val="D72929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1"/>
            <a:ext cx="8208912" cy="4525963"/>
          </a:xfrm>
        </p:spPr>
        <p:txBody>
          <a:bodyPr>
            <a:normAutofit/>
          </a:bodyPr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63D9-A3D8-4D2E-98EB-1C88F197B7B2}" type="datetime1">
              <a:rPr lang="en-GB" smtClean="0"/>
              <a:t>31/05/2016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39952" y="6359515"/>
            <a:ext cx="1018456" cy="365125"/>
          </a:xfrm>
        </p:spPr>
        <p:txBody>
          <a:bodyPr/>
          <a:lstStyle/>
          <a:p>
            <a:pPr algn="ctr"/>
            <a:fld id="{33E9EC35-AD31-4AB2-93A8-D6F93F11AE10}" type="slidenum">
              <a:rPr lang="en-GB" smtClean="0"/>
              <a:pPr algn="ctr"/>
              <a:t>‹#›</a:t>
            </a:fld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6156"/>
            <a:ext cx="1861195" cy="63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6372200" y="6343132"/>
            <a:ext cx="2981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FF0000"/>
                </a:solidFill>
              </a:rPr>
              <a:t>www.nafems.org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28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A5E5-4B0A-4408-AF59-06A9FBF6EBA1}" type="datetime1">
              <a:rPr lang="en-GB" smtClean="0"/>
              <a:t>31/05/2016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EC35-AD31-4AB2-93A8-D6F93F11AE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4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0"/>
            <a:ext cx="3691128" cy="5879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7"/>
            <a:ext cx="7488832" cy="1143000"/>
          </a:xfrm>
        </p:spPr>
        <p:txBody>
          <a:bodyPr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1"/>
            <a:ext cx="748883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63D9-A3D8-4D2E-98EB-1C88F197B7B2}" type="datetime1">
              <a:rPr lang="en-GB" smtClean="0"/>
              <a:t>31/05/2016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39952" y="6359515"/>
            <a:ext cx="1018456" cy="365125"/>
          </a:xfrm>
        </p:spPr>
        <p:txBody>
          <a:bodyPr/>
          <a:lstStyle/>
          <a:p>
            <a:pPr algn="ctr"/>
            <a:fld id="{33E9EC35-AD31-4AB2-93A8-D6F93F11AE10}" type="slidenum">
              <a:rPr lang="en-GB" smtClean="0"/>
              <a:pPr algn="ctr"/>
              <a:t>‹#›</a:t>
            </a:fld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6156"/>
            <a:ext cx="1861195" cy="63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6372200" y="6343132"/>
            <a:ext cx="2981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FF0000"/>
                </a:solidFill>
              </a:rPr>
              <a:t>www.nafems.org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76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871A-CB29-4D79-91D3-9F5E5A59EB81}" type="datetime1">
              <a:rPr lang="en-GB" smtClean="0"/>
              <a:t>31/05/2016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EC35-AD31-4AB2-93A8-D6F93F11AE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651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5EF6-5928-4163-A3D1-A54E9A6111D4}" type="datetime1">
              <a:rPr lang="en-GB" smtClean="0"/>
              <a:t>31/05/2016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EC35-AD31-4AB2-93A8-D6F93F11AE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21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B181-8AEC-41D7-91FF-95B821A59FFB}" type="datetime1">
              <a:rPr lang="en-GB" smtClean="0"/>
              <a:t>31/05/2016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EC35-AD31-4AB2-93A8-D6F93F11AE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75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4138-9FAC-4040-8C9C-0CE170E7B57D}" type="datetime1">
              <a:rPr lang="en-GB" smtClean="0"/>
              <a:t>31/05/2016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EC35-AD31-4AB2-93A8-D6F93F11AE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66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15813-87DF-45B2-988B-88A548706598}" type="datetime1">
              <a:rPr lang="en-GB" smtClean="0"/>
              <a:t>31/05/2016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9EC35-AD31-4AB2-93A8-D6F93F11AE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4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2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5225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CB53DD-BC0D-4E9D-A7FE-2923FD9656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48400"/>
            <a:ext cx="12906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INCOSELogo_transparen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73800"/>
            <a:ext cx="8191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1"/>
          <p:cNvSpPr>
            <a:spLocks noGrp="1"/>
          </p:cNvSpPr>
          <p:nvPr>
            <p:ph type="dt" sz="quarter" idx="2"/>
          </p:nvPr>
        </p:nvSpPr>
        <p:spPr>
          <a:xfrm>
            <a:off x="1524000" y="6229350"/>
            <a:ext cx="1371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2014-08-20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48000" y="6245225"/>
            <a:ext cx="30480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GB" altLang="en-US" dirty="0" smtClean="0">
                <a:solidFill>
                  <a:srgbClr val="000000"/>
                </a:solidFill>
              </a:rPr>
              <a:t>	Version 6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ts val="6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03238" indent="-250825" algn="l" rtl="0" eaLnBrk="0" fontAlgn="base" hangingPunct="0">
        <a:spcBef>
          <a:spcPts val="6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006475" indent="-250825" algn="l" rtl="0" eaLnBrk="0" fontAlgn="base" hangingPunct="0">
        <a:spcBef>
          <a:spcPts val="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258888" indent="-250825" algn="l" rtl="0" eaLnBrk="0" fontAlgn="base" hangingPunct="0">
        <a:spcBef>
          <a:spcPts val="3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511300" indent="-250825" algn="l" rtl="0" eaLnBrk="0" fontAlgn="base" hangingPunct="0">
        <a:spcBef>
          <a:spcPts val="3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5225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CB53DD-BC0D-4E9D-A7FE-2923FD9656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48400"/>
            <a:ext cx="12906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INCOSELogo_transparen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73800"/>
            <a:ext cx="8191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1"/>
          <p:cNvSpPr>
            <a:spLocks noGrp="1"/>
          </p:cNvSpPr>
          <p:nvPr>
            <p:ph type="dt" sz="quarter" idx="2"/>
          </p:nvPr>
        </p:nvSpPr>
        <p:spPr>
          <a:xfrm>
            <a:off x="1524000" y="6229350"/>
            <a:ext cx="1371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2014-08-20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48000" y="6245225"/>
            <a:ext cx="30480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GB" altLang="en-US" dirty="0" smtClean="0">
                <a:solidFill>
                  <a:srgbClr val="000000"/>
                </a:solidFill>
              </a:rPr>
              <a:t>	Version 6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11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ts val="6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03238" indent="-250825" algn="l" rtl="0" eaLnBrk="0" fontAlgn="base" hangingPunct="0">
        <a:spcBef>
          <a:spcPts val="6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006475" indent="-250825" algn="l" rtl="0" eaLnBrk="0" fontAlgn="base" hangingPunct="0">
        <a:spcBef>
          <a:spcPts val="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258888" indent="-250825" algn="l" rtl="0" eaLnBrk="0" fontAlgn="base" hangingPunct="0">
        <a:spcBef>
          <a:spcPts val="3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511300" indent="-250825" algn="l" rtl="0" eaLnBrk="0" fontAlgn="base" hangingPunct="0">
        <a:spcBef>
          <a:spcPts val="3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5225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CB53DD-BC0D-4E9D-A7FE-2923FD9656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48400"/>
            <a:ext cx="12906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INCOSELogo_transparen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73800"/>
            <a:ext cx="8191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1"/>
          <p:cNvSpPr>
            <a:spLocks noGrp="1"/>
          </p:cNvSpPr>
          <p:nvPr>
            <p:ph type="dt" sz="quarter" idx="2"/>
          </p:nvPr>
        </p:nvSpPr>
        <p:spPr>
          <a:xfrm>
            <a:off x="1524000" y="6229350"/>
            <a:ext cx="1371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2014-08-20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48000" y="6245225"/>
            <a:ext cx="30480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GB" altLang="en-US" dirty="0" smtClean="0">
                <a:solidFill>
                  <a:srgbClr val="000000"/>
                </a:solidFill>
              </a:rPr>
              <a:t>	Version 6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5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ts val="6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03238" indent="-250825" algn="l" rtl="0" eaLnBrk="0" fontAlgn="base" hangingPunct="0">
        <a:spcBef>
          <a:spcPts val="6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006475" indent="-250825" algn="l" rtl="0" eaLnBrk="0" fontAlgn="base" hangingPunct="0">
        <a:spcBef>
          <a:spcPts val="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258888" indent="-250825" algn="l" rtl="0" eaLnBrk="0" fontAlgn="base" hangingPunct="0">
        <a:spcBef>
          <a:spcPts val="3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511300" indent="-250825" algn="l" rtl="0" eaLnBrk="0" fontAlgn="base" hangingPunct="0">
        <a:spcBef>
          <a:spcPts val="3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306" y="6248400"/>
            <a:ext cx="115728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INCOSELogo_transparen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248400"/>
            <a:ext cx="647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1"/>
          <p:cNvSpPr>
            <a:spLocks noGrp="1"/>
          </p:cNvSpPr>
          <p:nvPr>
            <p:ph type="dt" sz="quarter" idx="2"/>
          </p:nvPr>
        </p:nvSpPr>
        <p:spPr>
          <a:xfrm>
            <a:off x="6248400" y="6400800"/>
            <a:ext cx="1371600" cy="304800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0"/>
              </a:spcBef>
              <a:buFontTx/>
              <a:buNone/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57213" indent="-214313" eaLnBrk="0" hangingPunct="0">
              <a:spcBef>
                <a:spcPts val="450"/>
              </a:spcBef>
              <a:buChar char="–"/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57250" indent="-171450" eaLnBrk="0" hangingPunct="0">
              <a:spcBef>
                <a:spcPts val="450"/>
              </a:spcBef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00150" indent="-171450" eaLnBrk="0" hangingPunct="0">
              <a:spcBef>
                <a:spcPts val="225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543050" indent="-171450" eaLnBrk="0" hangingPunct="0">
              <a:spcBef>
                <a:spcPts val="225"/>
              </a:spcBef>
              <a:buChar char="»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85950" indent="-171450" eaLnBrk="0" fontAlgn="base" hangingPunct="0">
              <a:spcBef>
                <a:spcPts val="225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28850" indent="-171450" eaLnBrk="0" fontAlgn="base" hangingPunct="0">
              <a:spcBef>
                <a:spcPts val="225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571750" indent="-171450" eaLnBrk="0" fontAlgn="base" hangingPunct="0">
              <a:spcBef>
                <a:spcPts val="225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914650" indent="-171450" eaLnBrk="0" fontAlgn="base" hangingPunct="0">
              <a:spcBef>
                <a:spcPts val="225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fld id="{A5C7A12E-D07F-4666-AD6C-05A755C3096D}" type="datetime4">
              <a:rPr lang="en-US" alt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May 31, 2016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86200" y="6400802"/>
            <a:ext cx="1371600" cy="307975"/>
          </a:xfrm>
          <a:prstGeom prst="rect">
            <a:avLst/>
          </a:prstGeom>
          <a:ln/>
        </p:spPr>
        <p:txBody>
          <a:bodyPr/>
          <a:lstStyle>
            <a:lvl1pPr algn="ctr"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B451CD-29C7-46CB-8329-7E881515D6B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1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CC0000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CC0000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CC0000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188119" indent="-188119" algn="l" rtl="0" eaLnBrk="1" fontAlgn="base" hangingPunct="1">
        <a:spcBef>
          <a:spcPts val="45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377429" indent="-188119" algn="l" rtl="0" eaLnBrk="1" fontAlgn="base" hangingPunct="1">
        <a:spcBef>
          <a:spcPts val="45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cs typeface="+mn-cs"/>
        </a:defRPr>
      </a:lvl2pPr>
      <a:lvl3pPr marL="754856" indent="-188119" algn="l" rtl="0" eaLnBrk="1" fontAlgn="base" hangingPunct="1">
        <a:spcBef>
          <a:spcPts val="45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944166" indent="-188119" algn="l" rtl="0" eaLnBrk="1" fontAlgn="base" hangingPunct="1">
        <a:spcBef>
          <a:spcPts val="225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133475" indent="-188119" algn="l" rtl="0" eaLnBrk="1" fontAlgn="base" hangingPunct="1">
        <a:spcBef>
          <a:spcPts val="225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306" y="6248400"/>
            <a:ext cx="115728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INCOSELogo_transparen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248400"/>
            <a:ext cx="647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1"/>
          <p:cNvSpPr>
            <a:spLocks noGrp="1"/>
          </p:cNvSpPr>
          <p:nvPr>
            <p:ph type="dt" sz="quarter" idx="2"/>
          </p:nvPr>
        </p:nvSpPr>
        <p:spPr>
          <a:xfrm>
            <a:off x="6248400" y="6400800"/>
            <a:ext cx="1371600" cy="304800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0"/>
              </a:spcBef>
              <a:buFontTx/>
              <a:buNone/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57213" indent="-214313" eaLnBrk="0" hangingPunct="0">
              <a:spcBef>
                <a:spcPts val="450"/>
              </a:spcBef>
              <a:buChar char="–"/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57250" indent="-171450" eaLnBrk="0" hangingPunct="0">
              <a:spcBef>
                <a:spcPts val="450"/>
              </a:spcBef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00150" indent="-171450" eaLnBrk="0" hangingPunct="0">
              <a:spcBef>
                <a:spcPts val="225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543050" indent="-171450" eaLnBrk="0" hangingPunct="0">
              <a:spcBef>
                <a:spcPts val="225"/>
              </a:spcBef>
              <a:buChar char="»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85950" indent="-171450" eaLnBrk="0" fontAlgn="base" hangingPunct="0">
              <a:spcBef>
                <a:spcPts val="225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28850" indent="-171450" eaLnBrk="0" fontAlgn="base" hangingPunct="0">
              <a:spcBef>
                <a:spcPts val="225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571750" indent="-171450" eaLnBrk="0" fontAlgn="base" hangingPunct="0">
              <a:spcBef>
                <a:spcPts val="225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914650" indent="-171450" eaLnBrk="0" fontAlgn="base" hangingPunct="0">
              <a:spcBef>
                <a:spcPts val="225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fld id="{A5C7A12E-D07F-4666-AD6C-05A755C3096D}" type="datetime4">
              <a:rPr lang="en-US" alt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May 31, 2016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86200" y="6400802"/>
            <a:ext cx="1371600" cy="307975"/>
          </a:xfrm>
          <a:prstGeom prst="rect">
            <a:avLst/>
          </a:prstGeom>
          <a:ln/>
        </p:spPr>
        <p:txBody>
          <a:bodyPr/>
          <a:lstStyle>
            <a:lvl1pPr algn="ctr"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B451CD-29C7-46CB-8329-7E881515D6B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CC0000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CC0000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CC0000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188119" indent="-188119" algn="l" rtl="0" eaLnBrk="1" fontAlgn="base" hangingPunct="1">
        <a:spcBef>
          <a:spcPts val="45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377429" indent="-188119" algn="l" rtl="0" eaLnBrk="1" fontAlgn="base" hangingPunct="1">
        <a:spcBef>
          <a:spcPts val="45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cs typeface="+mn-cs"/>
        </a:defRPr>
      </a:lvl2pPr>
      <a:lvl3pPr marL="754856" indent="-188119" algn="l" rtl="0" eaLnBrk="1" fontAlgn="base" hangingPunct="1">
        <a:spcBef>
          <a:spcPts val="45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944166" indent="-188119" algn="l" rtl="0" eaLnBrk="1" fontAlgn="base" hangingPunct="1">
        <a:spcBef>
          <a:spcPts val="225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133475" indent="-188119" algn="l" rtl="0" eaLnBrk="1" fontAlgn="base" hangingPunct="1">
        <a:spcBef>
          <a:spcPts val="225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5225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CB53DD-BC0D-4E9D-A7FE-2923FD9656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48400"/>
            <a:ext cx="12906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INCOSELogo_transparent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73800"/>
            <a:ext cx="8191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1"/>
          <p:cNvSpPr>
            <a:spLocks noGrp="1"/>
          </p:cNvSpPr>
          <p:nvPr>
            <p:ph type="dt" sz="quarter" idx="2"/>
          </p:nvPr>
        </p:nvSpPr>
        <p:spPr>
          <a:xfrm>
            <a:off x="1524000" y="6229350"/>
            <a:ext cx="1371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2014-08-20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48000" y="6245225"/>
            <a:ext cx="30480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GB" altLang="en-US" dirty="0" smtClean="0">
                <a:solidFill>
                  <a:srgbClr val="000000"/>
                </a:solidFill>
              </a:rPr>
              <a:t>	Version 6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7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9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ts val="6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03238" indent="-250825" algn="l" rtl="0" eaLnBrk="0" fontAlgn="base" hangingPunct="0">
        <a:spcBef>
          <a:spcPts val="6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006475" indent="-250825" algn="l" rtl="0" eaLnBrk="0" fontAlgn="base" hangingPunct="0">
        <a:spcBef>
          <a:spcPts val="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258888" indent="-250825" algn="l" rtl="0" eaLnBrk="0" fontAlgn="base" hangingPunct="0">
        <a:spcBef>
          <a:spcPts val="3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511300" indent="-250825" algn="l" rtl="0" eaLnBrk="0" fontAlgn="base" hangingPunct="0">
        <a:spcBef>
          <a:spcPts val="3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5225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CB53DD-BC0D-4E9D-A7FE-2923FD9656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48400"/>
            <a:ext cx="12906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INCOSELogo_transparen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73800"/>
            <a:ext cx="8191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1"/>
          <p:cNvSpPr>
            <a:spLocks noGrp="1"/>
          </p:cNvSpPr>
          <p:nvPr>
            <p:ph type="dt" sz="quarter" idx="2"/>
          </p:nvPr>
        </p:nvSpPr>
        <p:spPr>
          <a:xfrm>
            <a:off x="1524000" y="6229350"/>
            <a:ext cx="1371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2014-08-20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48000" y="6245225"/>
            <a:ext cx="30480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GB" altLang="en-US" dirty="0" smtClean="0">
                <a:solidFill>
                  <a:srgbClr val="000000"/>
                </a:solidFill>
              </a:rPr>
              <a:t>	Version 6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83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ts val="6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03238" indent="-250825" algn="l" rtl="0" eaLnBrk="0" fontAlgn="base" hangingPunct="0">
        <a:spcBef>
          <a:spcPts val="6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006475" indent="-250825" algn="l" rtl="0" eaLnBrk="0" fontAlgn="base" hangingPunct="0">
        <a:spcBef>
          <a:spcPts val="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258888" indent="-250825" algn="l" rtl="0" eaLnBrk="0" fontAlgn="base" hangingPunct="0">
        <a:spcBef>
          <a:spcPts val="3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511300" indent="-250825" algn="l" rtl="0" eaLnBrk="0" fontAlgn="base" hangingPunct="0">
        <a:spcBef>
          <a:spcPts val="3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5225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CB53DD-BC0D-4E9D-A7FE-2923FD9656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48400"/>
            <a:ext cx="12906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INCOSELogo_transparen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73800"/>
            <a:ext cx="8191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1"/>
          <p:cNvSpPr>
            <a:spLocks noGrp="1"/>
          </p:cNvSpPr>
          <p:nvPr>
            <p:ph type="dt" sz="quarter" idx="2"/>
          </p:nvPr>
        </p:nvSpPr>
        <p:spPr>
          <a:xfrm>
            <a:off x="1524000" y="6229350"/>
            <a:ext cx="1371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2014-08-20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48000" y="6245225"/>
            <a:ext cx="30480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GB" altLang="en-US" dirty="0" smtClean="0">
                <a:solidFill>
                  <a:srgbClr val="000000"/>
                </a:solidFill>
              </a:rPr>
              <a:t>	Version 6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8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ts val="6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03238" indent="-250825" algn="l" rtl="0" eaLnBrk="0" fontAlgn="base" hangingPunct="0">
        <a:spcBef>
          <a:spcPts val="6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006475" indent="-250825" algn="l" rtl="0" eaLnBrk="0" fontAlgn="base" hangingPunct="0">
        <a:spcBef>
          <a:spcPts val="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258888" indent="-250825" algn="l" rtl="0" eaLnBrk="0" fontAlgn="base" hangingPunct="0">
        <a:spcBef>
          <a:spcPts val="3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511300" indent="-250825" algn="l" rtl="0" eaLnBrk="0" fontAlgn="base" hangingPunct="0">
        <a:spcBef>
          <a:spcPts val="3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5225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CB53DD-BC0D-4E9D-A7FE-2923FD9656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48400"/>
            <a:ext cx="12906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INCOSELogo_transparen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73800"/>
            <a:ext cx="8191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1"/>
          <p:cNvSpPr>
            <a:spLocks noGrp="1"/>
          </p:cNvSpPr>
          <p:nvPr>
            <p:ph type="dt" sz="quarter" idx="2"/>
          </p:nvPr>
        </p:nvSpPr>
        <p:spPr>
          <a:xfrm>
            <a:off x="1524000" y="6229350"/>
            <a:ext cx="1371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2014-08-20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48000" y="6245225"/>
            <a:ext cx="30480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GB" altLang="en-US" dirty="0" smtClean="0">
                <a:solidFill>
                  <a:srgbClr val="000000"/>
                </a:solidFill>
              </a:rPr>
              <a:t>	Version 6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6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ts val="6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03238" indent="-250825" algn="l" rtl="0" eaLnBrk="0" fontAlgn="base" hangingPunct="0">
        <a:spcBef>
          <a:spcPts val="6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006475" indent="-250825" algn="l" rtl="0" eaLnBrk="0" fontAlgn="base" hangingPunct="0">
        <a:spcBef>
          <a:spcPts val="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258888" indent="-250825" algn="l" rtl="0" eaLnBrk="0" fontAlgn="base" hangingPunct="0">
        <a:spcBef>
          <a:spcPts val="3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511300" indent="-250825" algn="l" rtl="0" eaLnBrk="0" fontAlgn="base" hangingPunct="0">
        <a:spcBef>
          <a:spcPts val="3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5225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CB53DD-BC0D-4E9D-A7FE-2923FD9656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48400"/>
            <a:ext cx="12906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INCOSELogo_transparen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73800"/>
            <a:ext cx="8191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1"/>
          <p:cNvSpPr>
            <a:spLocks noGrp="1"/>
          </p:cNvSpPr>
          <p:nvPr>
            <p:ph type="dt" sz="quarter" idx="2"/>
          </p:nvPr>
        </p:nvSpPr>
        <p:spPr>
          <a:xfrm>
            <a:off x="1524000" y="6229350"/>
            <a:ext cx="1371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2014-08-20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48000" y="6245225"/>
            <a:ext cx="30480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GB" altLang="en-US" dirty="0" smtClean="0">
                <a:solidFill>
                  <a:srgbClr val="000000"/>
                </a:solidFill>
              </a:rPr>
              <a:t>	Version 6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9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ts val="6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03238" indent="-250825" algn="l" rtl="0" eaLnBrk="0" fontAlgn="base" hangingPunct="0">
        <a:spcBef>
          <a:spcPts val="6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006475" indent="-250825" algn="l" rtl="0" eaLnBrk="0" fontAlgn="base" hangingPunct="0">
        <a:spcBef>
          <a:spcPts val="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258888" indent="-250825" algn="l" rtl="0" eaLnBrk="0" fontAlgn="base" hangingPunct="0">
        <a:spcBef>
          <a:spcPts val="3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511300" indent="-250825" algn="l" rtl="0" eaLnBrk="0" fontAlgn="base" hangingPunct="0">
        <a:spcBef>
          <a:spcPts val="3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5225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CB53DD-BC0D-4E9D-A7FE-2923FD9656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48400"/>
            <a:ext cx="12906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INCOSELogo_transparen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73800"/>
            <a:ext cx="8191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1"/>
          <p:cNvSpPr>
            <a:spLocks noGrp="1"/>
          </p:cNvSpPr>
          <p:nvPr>
            <p:ph type="dt" sz="quarter" idx="2"/>
          </p:nvPr>
        </p:nvSpPr>
        <p:spPr>
          <a:xfrm>
            <a:off x="1524000" y="6229350"/>
            <a:ext cx="1371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2014-08-20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48000" y="6245225"/>
            <a:ext cx="30480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GB" altLang="en-US" dirty="0" smtClean="0">
                <a:solidFill>
                  <a:srgbClr val="000000"/>
                </a:solidFill>
              </a:rPr>
              <a:t>	Version 6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9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ts val="6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03238" indent="-250825" algn="l" rtl="0" eaLnBrk="0" fontAlgn="base" hangingPunct="0">
        <a:spcBef>
          <a:spcPts val="6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006475" indent="-250825" algn="l" rtl="0" eaLnBrk="0" fontAlgn="base" hangingPunct="0">
        <a:spcBef>
          <a:spcPts val="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258888" indent="-250825" algn="l" rtl="0" eaLnBrk="0" fontAlgn="base" hangingPunct="0">
        <a:spcBef>
          <a:spcPts val="3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511300" indent="-250825" algn="l" rtl="0" eaLnBrk="0" fontAlgn="base" hangingPunct="0">
        <a:spcBef>
          <a:spcPts val="3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5225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CB53DD-BC0D-4E9D-A7FE-2923FD9656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48400"/>
            <a:ext cx="12906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INCOSELogo_transparen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73800"/>
            <a:ext cx="8191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1"/>
          <p:cNvSpPr>
            <a:spLocks noGrp="1"/>
          </p:cNvSpPr>
          <p:nvPr>
            <p:ph type="dt" sz="quarter" idx="2"/>
          </p:nvPr>
        </p:nvSpPr>
        <p:spPr>
          <a:xfrm>
            <a:off x="1524000" y="6229350"/>
            <a:ext cx="1371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2014-08-20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48000" y="6245225"/>
            <a:ext cx="30480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GB" altLang="en-US" dirty="0" smtClean="0">
                <a:solidFill>
                  <a:srgbClr val="000000"/>
                </a:solidFill>
              </a:rPr>
              <a:t>	Version 6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4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ts val="6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03238" indent="-250825" algn="l" rtl="0" eaLnBrk="0" fontAlgn="base" hangingPunct="0">
        <a:spcBef>
          <a:spcPts val="6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006475" indent="-250825" algn="l" rtl="0" eaLnBrk="0" fontAlgn="base" hangingPunct="0">
        <a:spcBef>
          <a:spcPts val="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258888" indent="-250825" algn="l" rtl="0" eaLnBrk="0" fontAlgn="base" hangingPunct="0">
        <a:spcBef>
          <a:spcPts val="3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511300" indent="-250825" algn="l" rtl="0" eaLnBrk="0" fontAlgn="base" hangingPunct="0">
        <a:spcBef>
          <a:spcPts val="3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5225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CB53DD-BC0D-4E9D-A7FE-2923FD9656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48400"/>
            <a:ext cx="12906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INCOSELogo_transparen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73800"/>
            <a:ext cx="8191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1"/>
          <p:cNvSpPr>
            <a:spLocks noGrp="1"/>
          </p:cNvSpPr>
          <p:nvPr>
            <p:ph type="dt" sz="quarter" idx="2"/>
          </p:nvPr>
        </p:nvSpPr>
        <p:spPr>
          <a:xfrm>
            <a:off x="1524000" y="6229350"/>
            <a:ext cx="1371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2014-08-20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48000" y="6245225"/>
            <a:ext cx="30480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GB" altLang="en-US" dirty="0" smtClean="0">
                <a:solidFill>
                  <a:srgbClr val="000000"/>
                </a:solidFill>
              </a:rPr>
              <a:t>	Version 6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7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ts val="6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03238" indent="-250825" algn="l" rtl="0" eaLnBrk="0" fontAlgn="base" hangingPunct="0">
        <a:spcBef>
          <a:spcPts val="6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006475" indent="-250825" algn="l" rtl="0" eaLnBrk="0" fontAlgn="base" hangingPunct="0">
        <a:spcBef>
          <a:spcPts val="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258888" indent="-250825" algn="l" rtl="0" eaLnBrk="0" fontAlgn="base" hangingPunct="0">
        <a:spcBef>
          <a:spcPts val="3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511300" indent="-250825" algn="l" rtl="0" eaLnBrk="0" fontAlgn="base" hangingPunct="0">
        <a:spcBef>
          <a:spcPts val="3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image" Target="../media/image14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slideLayout" Target="../slideLayouts/slideLayout18.xml"/><Relationship Id="rId40" Type="http://schemas.openxmlformats.org/officeDocument/2006/relationships/image" Target="../media/image15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hyperlink" Target="CATIA%20Systems%20&amp;%20vehicle%20dynamics%20teaser.wmv" TargetMode="External"/><Relationship Id="rId5" Type="http://schemas.openxmlformats.org/officeDocument/2006/relationships/image" Target="../media/image11.emf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2.png"/><Relationship Id="rId5" Type="http://schemas.openxmlformats.org/officeDocument/2006/relationships/diagramLayout" Target="../diagrams/layout3.xml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diagramData" Target="../diagrams/data3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SMSWG Meeting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31 May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70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Around the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/>
              <a:t>Business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EC35-AD31-4AB2-93A8-D6F93F11AE10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879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Supplementary Slides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EC35-AD31-4AB2-93A8-D6F93F11AE10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334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r>
              <a:rPr lang="en-GB" altLang="en-US" smtClean="0"/>
              <a:t>Challenges for industry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7483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dirty="0" smtClean="0"/>
              <a:t>Increased product complexity</a:t>
            </a:r>
          </a:p>
          <a:p>
            <a:pPr>
              <a:defRPr/>
            </a:pPr>
            <a:r>
              <a:rPr lang="en-US" altLang="en-US" dirty="0" smtClean="0"/>
              <a:t>Reduce time-to-market</a:t>
            </a:r>
          </a:p>
          <a:p>
            <a:pPr>
              <a:defRPr/>
            </a:pPr>
            <a:r>
              <a:rPr lang="en-US" altLang="en-US" dirty="0" smtClean="0"/>
              <a:t>Promoting collaboration among </a:t>
            </a:r>
            <a:br>
              <a:rPr lang="en-US" altLang="en-US" dirty="0" smtClean="0"/>
            </a:br>
            <a:r>
              <a:rPr lang="en-US" altLang="en-US" dirty="0" smtClean="0"/>
              <a:t>multiple engineering disciplines</a:t>
            </a:r>
          </a:p>
          <a:p>
            <a:pPr>
              <a:defRPr/>
            </a:pPr>
            <a:r>
              <a:rPr lang="en-US" altLang="en-US" dirty="0" smtClean="0"/>
              <a:t>Integrating complex systems </a:t>
            </a:r>
            <a:br>
              <a:rPr lang="en-US" altLang="en-US" dirty="0" smtClean="0"/>
            </a:br>
            <a:r>
              <a:rPr lang="en-US" altLang="en-US" dirty="0" smtClean="0"/>
              <a:t>engineering processes</a:t>
            </a:r>
          </a:p>
          <a:p>
            <a:pPr>
              <a:defRPr/>
            </a:pPr>
            <a:r>
              <a:rPr lang="en-US" altLang="en-US" dirty="0" smtClean="0"/>
              <a:t>Enabling the sharing of intellectual property </a:t>
            </a:r>
            <a:br>
              <a:rPr lang="en-US" altLang="en-US" dirty="0" smtClean="0"/>
            </a:br>
            <a:r>
              <a:rPr lang="en-US" altLang="en-US" dirty="0" smtClean="0"/>
              <a:t>among globally dispersed teams, companies and industries.</a:t>
            </a:r>
          </a:p>
          <a:p>
            <a:pPr>
              <a:defRPr/>
            </a:pPr>
            <a:r>
              <a:rPr lang="en-US" altLang="en-US" dirty="0" smtClean="0"/>
              <a:t>Managing costs while still ensuring that performance objectives can be met.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70E26B4-633B-44BC-B525-71FB899ADC0F}" type="slidenum">
              <a:rPr lang="en-US" altLang="en-US" sz="12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8199" name="Picture 4" descr="Mechatronics_dav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152400"/>
            <a:ext cx="4402137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System Modeling and </a:t>
            </a:r>
            <a:r>
              <a:rPr lang="en-US" i="1" dirty="0" smtClean="0"/>
              <a:t>Simulation</a:t>
            </a:r>
            <a:br>
              <a:rPr lang="en-US" i="1" dirty="0" smtClean="0"/>
            </a:br>
            <a:r>
              <a:rPr lang="en-US" sz="2000" i="1" dirty="0" smtClean="0"/>
              <a:t>per SMSWG Terms &amp; 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51CD-29C7-46CB-8329-7E881515D6B3}" type="slidenum">
              <a:rPr lang="en-US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 noChangeAspect="1"/>
          </p:cNvSpPr>
          <p:nvPr/>
        </p:nvSpPr>
        <p:spPr bwMode="auto">
          <a:xfrm>
            <a:off x="304800" y="2027872"/>
            <a:ext cx="83820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eaLnBrk="0" fontAlgn="base" hangingPunct="0">
              <a:spcBef>
                <a:spcPts val="6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238" indent="-250825" algn="l" rtl="0" eaLnBrk="0" fontAlgn="base" hangingPunct="0">
              <a:spcBef>
                <a:spcPts val="6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006475" indent="-250825" algn="l" rtl="0" eaLnBrk="0" fontAlgn="base" hangingPunct="0">
              <a:spcBef>
                <a:spcPts val="6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258888" indent="-250825" algn="l" rtl="0" eaLnBrk="0" fontAlgn="base" hangingPunct="0">
              <a:spcBef>
                <a:spcPts val="3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511300" indent="-250825" algn="l" rtl="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System Modeling and Simulation (SMS) is defining a common engineering framework and virtual environment enabling upfront optimization of a product, system or process, IP management, decision making and speed of execution. This is achieved by being able to predict through simulation behavior, efficiency and performance upfront and real-time virtually. Subsets of SMS are, for example, SLM, PLM, PLE, ALM, digital manufacturing, business analytics, etc. It combines the worlds of traditional CAE and System Engineering on a new level. SMS creates an all-inclusive umbrella for bringing all engineering areas together from a product, solution and / or ecosystem point of view. </a:t>
            </a:r>
            <a:endParaRPr lang="en-US" sz="2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34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el 1"/>
          <p:cNvSpPr>
            <a:spLocks noGrp="1"/>
          </p:cNvSpPr>
          <p:nvPr>
            <p:ph type="title" idx="4294967295"/>
          </p:nvPr>
        </p:nvSpPr>
        <p:spPr>
          <a:xfrm>
            <a:off x="827088" y="0"/>
            <a:ext cx="6913562" cy="1143000"/>
          </a:xfrm>
        </p:spPr>
        <p:txBody>
          <a:bodyPr/>
          <a:lstStyle/>
          <a:p>
            <a:r>
              <a:rPr lang="de-DE" smtClean="0"/>
              <a:t>Model-based SE approach *</a:t>
            </a:r>
          </a:p>
        </p:txBody>
      </p:sp>
      <p:pic>
        <p:nvPicPr>
          <p:cNvPr id="109571" name="Picture 2"/>
          <p:cNvPicPr>
            <a:picLocks noChangeAspect="1" noChangeArrowheads="1"/>
          </p:cNvPicPr>
          <p:nvPr/>
        </p:nvPicPr>
        <p:blipFill>
          <a:blip r:embed="rId3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3908425"/>
            <a:ext cx="20367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3"/>
          <p:cNvPicPr>
            <a:picLocks noChangeAspect="1" noChangeArrowheads="1"/>
          </p:cNvPicPr>
          <p:nvPr/>
        </p:nvPicPr>
        <p:blipFill>
          <a:blip r:embed="rId4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975" y="3971925"/>
            <a:ext cx="29845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9573" name="Gruppieren 8"/>
          <p:cNvGrpSpPr>
            <a:grpSpLocks/>
          </p:cNvGrpSpPr>
          <p:nvPr/>
        </p:nvGrpSpPr>
        <p:grpSpPr bwMode="auto">
          <a:xfrm>
            <a:off x="1333500" y="1473200"/>
            <a:ext cx="6194425" cy="4810125"/>
            <a:chOff x="1777041" y="1457325"/>
            <a:chExt cx="5141344" cy="3635375"/>
          </a:xfrm>
        </p:grpSpPr>
        <p:sp>
          <p:nvSpPr>
            <p:cNvPr id="109574" name="Freeform 24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5298831" y="3651250"/>
              <a:ext cx="776654" cy="1441450"/>
            </a:xfrm>
            <a:custGeom>
              <a:avLst/>
              <a:gdLst>
                <a:gd name="T0" fmla="*/ 2147483647 w 230"/>
                <a:gd name="T1" fmla="*/ 0 h 282"/>
                <a:gd name="T2" fmla="*/ 0 w 230"/>
                <a:gd name="T3" fmla="*/ 2147483647 h 282"/>
                <a:gd name="T4" fmla="*/ 2147483647 w 230"/>
                <a:gd name="T5" fmla="*/ 2147483647 h 282"/>
                <a:gd name="T6" fmla="*/ 2147483647 w 230"/>
                <a:gd name="T7" fmla="*/ 0 h 282"/>
                <a:gd name="T8" fmla="*/ 2147483647 w 230"/>
                <a:gd name="T9" fmla="*/ 0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282"/>
                <a:gd name="T17" fmla="*/ 230 w 230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282">
                  <a:moveTo>
                    <a:pt x="145" y="0"/>
                  </a:moveTo>
                  <a:lnTo>
                    <a:pt x="0" y="282"/>
                  </a:lnTo>
                  <a:lnTo>
                    <a:pt x="85" y="282"/>
                  </a:lnTo>
                  <a:lnTo>
                    <a:pt x="230" y="0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E39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09575" name="Freeform 2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5298831" y="3651250"/>
              <a:ext cx="776654" cy="1441450"/>
            </a:xfrm>
            <a:custGeom>
              <a:avLst/>
              <a:gdLst>
                <a:gd name="T0" fmla="*/ 2147483647 w 230"/>
                <a:gd name="T1" fmla="*/ 0 h 282"/>
                <a:gd name="T2" fmla="*/ 0 w 230"/>
                <a:gd name="T3" fmla="*/ 2147483647 h 282"/>
                <a:gd name="T4" fmla="*/ 2147483647 w 230"/>
                <a:gd name="T5" fmla="*/ 2147483647 h 282"/>
                <a:gd name="T6" fmla="*/ 2147483647 w 230"/>
                <a:gd name="T7" fmla="*/ 0 h 282"/>
                <a:gd name="T8" fmla="*/ 2147483647 w 230"/>
                <a:gd name="T9" fmla="*/ 0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282"/>
                <a:gd name="T17" fmla="*/ 230 w 230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282">
                  <a:moveTo>
                    <a:pt x="145" y="0"/>
                  </a:moveTo>
                  <a:lnTo>
                    <a:pt x="0" y="282"/>
                  </a:lnTo>
                  <a:lnTo>
                    <a:pt x="85" y="282"/>
                  </a:lnTo>
                  <a:lnTo>
                    <a:pt x="230" y="0"/>
                  </a:lnTo>
                  <a:lnTo>
                    <a:pt x="145" y="0"/>
                  </a:lnTo>
                  <a:close/>
                </a:path>
              </a:pathLst>
            </a:custGeom>
            <a:noFill/>
            <a:ln w="4763" cap="rnd">
              <a:solidFill>
                <a:srgbClr val="1E3954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09576" name="Freeform 43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4374174" y="4821238"/>
              <a:ext cx="992065" cy="271462"/>
            </a:xfrm>
            <a:custGeom>
              <a:avLst/>
              <a:gdLst>
                <a:gd name="T0" fmla="*/ 2147483647 w 294"/>
                <a:gd name="T1" fmla="*/ 0 h 53"/>
                <a:gd name="T2" fmla="*/ 0 w 294"/>
                <a:gd name="T3" fmla="*/ 0 h 53"/>
                <a:gd name="T4" fmla="*/ 0 w 294"/>
                <a:gd name="T5" fmla="*/ 2147483647 h 53"/>
                <a:gd name="T6" fmla="*/ 2147483647 w 294"/>
                <a:gd name="T7" fmla="*/ 2147483647 h 53"/>
                <a:gd name="T8" fmla="*/ 2147483647 w 294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4"/>
                <a:gd name="T16" fmla="*/ 0 h 53"/>
                <a:gd name="T17" fmla="*/ 294 w 29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4" h="53">
                  <a:moveTo>
                    <a:pt x="294" y="0"/>
                  </a:moveTo>
                  <a:lnTo>
                    <a:pt x="0" y="0"/>
                  </a:lnTo>
                  <a:lnTo>
                    <a:pt x="0" y="53"/>
                  </a:lnTo>
                  <a:lnTo>
                    <a:pt x="267" y="53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1E39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09577" name="Freeform 44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4374174" y="4821238"/>
              <a:ext cx="992065" cy="271462"/>
            </a:xfrm>
            <a:custGeom>
              <a:avLst/>
              <a:gdLst>
                <a:gd name="T0" fmla="*/ 2147483647 w 294"/>
                <a:gd name="T1" fmla="*/ 0 h 53"/>
                <a:gd name="T2" fmla="*/ 0 w 294"/>
                <a:gd name="T3" fmla="*/ 0 h 53"/>
                <a:gd name="T4" fmla="*/ 0 w 294"/>
                <a:gd name="T5" fmla="*/ 2147483647 h 53"/>
                <a:gd name="T6" fmla="*/ 2147483647 w 294"/>
                <a:gd name="T7" fmla="*/ 2147483647 h 53"/>
                <a:gd name="T8" fmla="*/ 2147483647 w 294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4"/>
                <a:gd name="T16" fmla="*/ 0 h 53"/>
                <a:gd name="T17" fmla="*/ 294 w 29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4" h="53">
                  <a:moveTo>
                    <a:pt x="294" y="0"/>
                  </a:moveTo>
                  <a:lnTo>
                    <a:pt x="0" y="0"/>
                  </a:lnTo>
                  <a:lnTo>
                    <a:pt x="0" y="53"/>
                  </a:lnTo>
                  <a:lnTo>
                    <a:pt x="267" y="53"/>
                  </a:lnTo>
                  <a:lnTo>
                    <a:pt x="294" y="0"/>
                  </a:lnTo>
                  <a:close/>
                </a:path>
              </a:pathLst>
            </a:custGeom>
            <a:noFill/>
            <a:ln w="4763" cap="rnd">
              <a:solidFill>
                <a:srgbClr val="1E3954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09578" name="Freeform 67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630367" y="3651250"/>
              <a:ext cx="782515" cy="1441450"/>
            </a:xfrm>
            <a:custGeom>
              <a:avLst/>
              <a:gdLst>
                <a:gd name="T0" fmla="*/ 2147483647 w 231"/>
                <a:gd name="T1" fmla="*/ 0 h 282"/>
                <a:gd name="T2" fmla="*/ 2147483647 w 231"/>
                <a:gd name="T3" fmla="*/ 2147483647 h 282"/>
                <a:gd name="T4" fmla="*/ 2147483647 w 231"/>
                <a:gd name="T5" fmla="*/ 2147483647 h 282"/>
                <a:gd name="T6" fmla="*/ 0 w 231"/>
                <a:gd name="T7" fmla="*/ 0 h 282"/>
                <a:gd name="T8" fmla="*/ 2147483647 w 231"/>
                <a:gd name="T9" fmla="*/ 0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282"/>
                <a:gd name="T17" fmla="*/ 231 w 231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282">
                  <a:moveTo>
                    <a:pt x="86" y="0"/>
                  </a:moveTo>
                  <a:lnTo>
                    <a:pt x="231" y="282"/>
                  </a:lnTo>
                  <a:lnTo>
                    <a:pt x="145" y="282"/>
                  </a:lnTo>
                  <a:lnTo>
                    <a:pt x="0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325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09579" name="Freeform 74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3338146" y="4821238"/>
              <a:ext cx="1014046" cy="271462"/>
            </a:xfrm>
            <a:custGeom>
              <a:avLst/>
              <a:gdLst>
                <a:gd name="T0" fmla="*/ 0 w 300"/>
                <a:gd name="T1" fmla="*/ 0 h 53"/>
                <a:gd name="T2" fmla="*/ 2147483647 w 300"/>
                <a:gd name="T3" fmla="*/ 0 h 53"/>
                <a:gd name="T4" fmla="*/ 2147483647 w 300"/>
                <a:gd name="T5" fmla="*/ 2147483647 h 53"/>
                <a:gd name="T6" fmla="*/ 2147483647 w 300"/>
                <a:gd name="T7" fmla="*/ 2147483647 h 53"/>
                <a:gd name="T8" fmla="*/ 0 w 300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53"/>
                <a:gd name="T17" fmla="*/ 300 w 300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53">
                  <a:moveTo>
                    <a:pt x="0" y="0"/>
                  </a:moveTo>
                  <a:lnTo>
                    <a:pt x="300" y="0"/>
                  </a:lnTo>
                  <a:lnTo>
                    <a:pt x="300" y="53"/>
                  </a:lnTo>
                  <a:lnTo>
                    <a:pt x="27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25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09580" name="Freeform 12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897673" y="1463676"/>
              <a:ext cx="1119554" cy="658813"/>
            </a:xfrm>
            <a:custGeom>
              <a:avLst/>
              <a:gdLst>
                <a:gd name="T0" fmla="*/ 2147483647 w 331"/>
                <a:gd name="T1" fmla="*/ 0 h 129"/>
                <a:gd name="T2" fmla="*/ 2147483647 w 331"/>
                <a:gd name="T3" fmla="*/ 2147483647 h 129"/>
                <a:gd name="T4" fmla="*/ 2147483647 w 331"/>
                <a:gd name="T5" fmla="*/ 2147483647 h 129"/>
                <a:gd name="T6" fmla="*/ 0 w 331"/>
                <a:gd name="T7" fmla="*/ 0 h 129"/>
                <a:gd name="T8" fmla="*/ 2147483647 w 331"/>
                <a:gd name="T9" fmla="*/ 0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1"/>
                <a:gd name="T16" fmla="*/ 0 h 129"/>
                <a:gd name="T17" fmla="*/ 331 w 331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1" h="129">
                  <a:moveTo>
                    <a:pt x="265" y="0"/>
                  </a:moveTo>
                  <a:lnTo>
                    <a:pt x="331" y="129"/>
                  </a:lnTo>
                  <a:lnTo>
                    <a:pt x="66" y="129"/>
                  </a:lnTo>
                  <a:lnTo>
                    <a:pt x="0" y="0"/>
                  </a:lnTo>
                  <a:lnTo>
                    <a:pt x="265" y="0"/>
                  </a:lnTo>
                  <a:close/>
                </a:path>
              </a:pathLst>
            </a:custGeom>
            <a:noFill/>
            <a:ln w="6350" cap="rnd">
              <a:solidFill>
                <a:srgbClr val="1E3954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09581" name="Freeform 14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5791201" y="1457325"/>
              <a:ext cx="1036027" cy="317500"/>
            </a:xfrm>
            <a:custGeom>
              <a:avLst/>
              <a:gdLst>
                <a:gd name="T0" fmla="*/ 2147483647 w 306"/>
                <a:gd name="T1" fmla="*/ 0 h 62"/>
                <a:gd name="T2" fmla="*/ 0 w 306"/>
                <a:gd name="T3" fmla="*/ 2147483647 h 62"/>
                <a:gd name="T4" fmla="*/ 2147483647 w 306"/>
                <a:gd name="T5" fmla="*/ 2147483647 h 62"/>
                <a:gd name="T6" fmla="*/ 2147483647 w 306"/>
                <a:gd name="T7" fmla="*/ 0 h 62"/>
                <a:gd name="T8" fmla="*/ 2147483647 w 306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62"/>
                <a:gd name="T17" fmla="*/ 306 w 306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62">
                  <a:moveTo>
                    <a:pt x="31" y="0"/>
                  </a:moveTo>
                  <a:lnTo>
                    <a:pt x="0" y="62"/>
                  </a:lnTo>
                  <a:lnTo>
                    <a:pt x="274" y="62"/>
                  </a:lnTo>
                  <a:lnTo>
                    <a:pt x="306" y="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6350" cap="rnd">
              <a:solidFill>
                <a:srgbClr val="1E3954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09582" name="Freeform 15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672505" y="1811338"/>
              <a:ext cx="1034562" cy="317500"/>
            </a:xfrm>
            <a:custGeom>
              <a:avLst/>
              <a:gdLst>
                <a:gd name="T0" fmla="*/ 2147483647 w 306"/>
                <a:gd name="T1" fmla="*/ 0 h 62"/>
                <a:gd name="T2" fmla="*/ 0 w 306"/>
                <a:gd name="T3" fmla="*/ 2147483647 h 62"/>
                <a:gd name="T4" fmla="*/ 2147483647 w 306"/>
                <a:gd name="T5" fmla="*/ 2147483647 h 62"/>
                <a:gd name="T6" fmla="*/ 2147483647 w 306"/>
                <a:gd name="T7" fmla="*/ 0 h 62"/>
                <a:gd name="T8" fmla="*/ 2147483647 w 306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62"/>
                <a:gd name="T17" fmla="*/ 306 w 306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62">
                  <a:moveTo>
                    <a:pt x="32" y="0"/>
                  </a:moveTo>
                  <a:lnTo>
                    <a:pt x="0" y="62"/>
                  </a:lnTo>
                  <a:lnTo>
                    <a:pt x="275" y="62"/>
                  </a:lnTo>
                  <a:lnTo>
                    <a:pt x="306" y="0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6350" cap="rnd">
              <a:solidFill>
                <a:srgbClr val="1E3954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8F8F8"/>
                </a:solidFill>
              </a:endParaRPr>
            </a:p>
          </p:txBody>
        </p:sp>
        <p:grpSp>
          <p:nvGrpSpPr>
            <p:cNvPr id="19" name="Group 16"/>
            <p:cNvGrpSpPr>
              <a:grpSpLocks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2157047" y="2209800"/>
              <a:ext cx="999392" cy="312738"/>
              <a:chOff x="2683" y="2668"/>
              <a:chExt cx="296" cy="6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74" name="Freeform 17"/>
              <p:cNvSpPr>
                <a:spLocks/>
              </p:cNvSpPr>
              <p:nvPr/>
            </p:nvSpPr>
            <p:spPr bwMode="auto">
              <a:xfrm>
                <a:off x="2683" y="2668"/>
                <a:ext cx="296" cy="61"/>
              </a:xfrm>
              <a:custGeom>
                <a:avLst/>
                <a:gdLst>
                  <a:gd name="T0" fmla="*/ 264 w 296"/>
                  <a:gd name="T1" fmla="*/ 0 h 61"/>
                  <a:gd name="T2" fmla="*/ 296 w 296"/>
                  <a:gd name="T3" fmla="*/ 61 h 61"/>
                  <a:gd name="T4" fmla="*/ 32 w 296"/>
                  <a:gd name="T5" fmla="*/ 61 h 61"/>
                  <a:gd name="T6" fmla="*/ 0 w 296"/>
                  <a:gd name="T7" fmla="*/ 0 h 61"/>
                  <a:gd name="T8" fmla="*/ 264 w 296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61"/>
                  <a:gd name="T17" fmla="*/ 296 w 296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61">
                    <a:moveTo>
                      <a:pt x="264" y="0"/>
                    </a:moveTo>
                    <a:lnTo>
                      <a:pt x="296" y="61"/>
                    </a:lnTo>
                    <a:lnTo>
                      <a:pt x="32" y="61"/>
                    </a:lnTo>
                    <a:lnTo>
                      <a:pt x="0" y="0"/>
                    </a:lnTo>
                    <a:lnTo>
                      <a:pt x="264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600">
                  <a:solidFill>
                    <a:srgbClr val="F8F8F8"/>
                  </a:solidFill>
                </a:endParaRPr>
              </a:p>
            </p:txBody>
          </p:sp>
          <p:sp>
            <p:nvSpPr>
              <p:cNvPr id="75" name="Freeform 18"/>
              <p:cNvSpPr>
                <a:spLocks/>
              </p:cNvSpPr>
              <p:nvPr/>
            </p:nvSpPr>
            <p:spPr bwMode="auto">
              <a:xfrm>
                <a:off x="2683" y="2668"/>
                <a:ext cx="296" cy="61"/>
              </a:xfrm>
              <a:custGeom>
                <a:avLst/>
                <a:gdLst>
                  <a:gd name="T0" fmla="*/ 264 w 296"/>
                  <a:gd name="T1" fmla="*/ 0 h 61"/>
                  <a:gd name="T2" fmla="*/ 296 w 296"/>
                  <a:gd name="T3" fmla="*/ 61 h 61"/>
                  <a:gd name="T4" fmla="*/ 32 w 296"/>
                  <a:gd name="T5" fmla="*/ 61 h 61"/>
                  <a:gd name="T6" fmla="*/ 0 w 296"/>
                  <a:gd name="T7" fmla="*/ 0 h 61"/>
                  <a:gd name="T8" fmla="*/ 264 w 296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61"/>
                  <a:gd name="T17" fmla="*/ 296 w 296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61">
                    <a:moveTo>
                      <a:pt x="264" y="0"/>
                    </a:moveTo>
                    <a:lnTo>
                      <a:pt x="296" y="61"/>
                    </a:lnTo>
                    <a:lnTo>
                      <a:pt x="32" y="61"/>
                    </a:lnTo>
                    <a:lnTo>
                      <a:pt x="0" y="0"/>
                    </a:lnTo>
                    <a:lnTo>
                      <a:pt x="264" y="0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1E3954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600">
                  <a:solidFill>
                    <a:srgbClr val="F8F8F8"/>
                  </a:solidFill>
                </a:endParaRPr>
              </a:p>
            </p:txBody>
          </p:sp>
        </p:grpSp>
        <p:grpSp>
          <p:nvGrpSpPr>
            <p:cNvPr id="20" name="Group 19"/>
            <p:cNvGrpSpPr>
              <a:grpSpLocks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2274277" y="2562225"/>
              <a:ext cx="1005254" cy="312738"/>
              <a:chOff x="2718" y="2737"/>
              <a:chExt cx="297" cy="6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72" name="Freeform 20"/>
              <p:cNvSpPr>
                <a:spLocks/>
              </p:cNvSpPr>
              <p:nvPr/>
            </p:nvSpPr>
            <p:spPr bwMode="auto">
              <a:xfrm>
                <a:off x="2718" y="2737"/>
                <a:ext cx="297" cy="61"/>
              </a:xfrm>
              <a:custGeom>
                <a:avLst/>
                <a:gdLst>
                  <a:gd name="T0" fmla="*/ 265 w 297"/>
                  <a:gd name="T1" fmla="*/ 0 h 61"/>
                  <a:gd name="T2" fmla="*/ 297 w 297"/>
                  <a:gd name="T3" fmla="*/ 61 h 61"/>
                  <a:gd name="T4" fmla="*/ 32 w 297"/>
                  <a:gd name="T5" fmla="*/ 61 h 61"/>
                  <a:gd name="T6" fmla="*/ 0 w 297"/>
                  <a:gd name="T7" fmla="*/ 0 h 61"/>
                  <a:gd name="T8" fmla="*/ 265 w 297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7"/>
                  <a:gd name="T16" fmla="*/ 0 h 61"/>
                  <a:gd name="T17" fmla="*/ 297 w 297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7" h="61">
                    <a:moveTo>
                      <a:pt x="265" y="0"/>
                    </a:moveTo>
                    <a:lnTo>
                      <a:pt x="297" y="61"/>
                    </a:lnTo>
                    <a:lnTo>
                      <a:pt x="32" y="61"/>
                    </a:lnTo>
                    <a:lnTo>
                      <a:pt x="0" y="0"/>
                    </a:lnTo>
                    <a:lnTo>
                      <a:pt x="265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600">
                  <a:solidFill>
                    <a:srgbClr val="F8F8F8"/>
                  </a:solidFill>
                </a:endParaRPr>
              </a:p>
            </p:txBody>
          </p:sp>
          <p:sp>
            <p:nvSpPr>
              <p:cNvPr id="73" name="Freeform 21"/>
              <p:cNvSpPr>
                <a:spLocks/>
              </p:cNvSpPr>
              <p:nvPr/>
            </p:nvSpPr>
            <p:spPr bwMode="auto">
              <a:xfrm>
                <a:off x="2718" y="2737"/>
                <a:ext cx="297" cy="61"/>
              </a:xfrm>
              <a:custGeom>
                <a:avLst/>
                <a:gdLst>
                  <a:gd name="T0" fmla="*/ 265 w 297"/>
                  <a:gd name="T1" fmla="*/ 0 h 61"/>
                  <a:gd name="T2" fmla="*/ 297 w 297"/>
                  <a:gd name="T3" fmla="*/ 61 h 61"/>
                  <a:gd name="T4" fmla="*/ 32 w 297"/>
                  <a:gd name="T5" fmla="*/ 61 h 61"/>
                  <a:gd name="T6" fmla="*/ 0 w 297"/>
                  <a:gd name="T7" fmla="*/ 0 h 61"/>
                  <a:gd name="T8" fmla="*/ 265 w 297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7"/>
                  <a:gd name="T16" fmla="*/ 0 h 61"/>
                  <a:gd name="T17" fmla="*/ 297 w 297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7" h="61">
                    <a:moveTo>
                      <a:pt x="265" y="0"/>
                    </a:moveTo>
                    <a:lnTo>
                      <a:pt x="297" y="61"/>
                    </a:lnTo>
                    <a:lnTo>
                      <a:pt x="32" y="61"/>
                    </a:lnTo>
                    <a:lnTo>
                      <a:pt x="0" y="0"/>
                    </a:lnTo>
                    <a:lnTo>
                      <a:pt x="265" y="0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1E3954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600">
                  <a:solidFill>
                    <a:srgbClr val="F8F8F8"/>
                  </a:solidFill>
                </a:endParaRPr>
              </a:p>
            </p:txBody>
          </p:sp>
        </p:grpSp>
        <p:sp>
          <p:nvSpPr>
            <p:cNvPr id="109585" name="Freeform 22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2395904" y="2916238"/>
              <a:ext cx="1107831" cy="633412"/>
            </a:xfrm>
            <a:custGeom>
              <a:avLst/>
              <a:gdLst>
                <a:gd name="T0" fmla="*/ 2147483647 w 328"/>
                <a:gd name="T1" fmla="*/ 0 h 124"/>
                <a:gd name="T2" fmla="*/ 2147483647 w 328"/>
                <a:gd name="T3" fmla="*/ 2147483647 h 124"/>
                <a:gd name="T4" fmla="*/ 2147483647 w 328"/>
                <a:gd name="T5" fmla="*/ 2147483647 h 124"/>
                <a:gd name="T6" fmla="*/ 0 w 328"/>
                <a:gd name="T7" fmla="*/ 0 h 124"/>
                <a:gd name="T8" fmla="*/ 2147483647 w 328"/>
                <a:gd name="T9" fmla="*/ 0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124"/>
                <a:gd name="T17" fmla="*/ 328 w 328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124">
                  <a:moveTo>
                    <a:pt x="264" y="0"/>
                  </a:moveTo>
                  <a:lnTo>
                    <a:pt x="328" y="124"/>
                  </a:lnTo>
                  <a:lnTo>
                    <a:pt x="64" y="124"/>
                  </a:lnTo>
                  <a:lnTo>
                    <a:pt x="0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6350" cap="rnd">
              <a:solidFill>
                <a:srgbClr val="1E3954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8F8F8"/>
                </a:solidFill>
              </a:endParaRPr>
            </a:p>
          </p:txBody>
        </p:sp>
        <p:grpSp>
          <p:nvGrpSpPr>
            <p:cNvPr id="22" name="Group 26"/>
            <p:cNvGrpSpPr>
              <a:grpSpLocks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5093677" y="3641726"/>
              <a:ext cx="679938" cy="1139825"/>
              <a:chOff x="3552" y="2948"/>
              <a:chExt cx="201" cy="223"/>
            </a:xfrm>
            <a:solidFill>
              <a:schemeClr val="accent2"/>
            </a:solidFill>
          </p:grpSpPr>
          <p:sp>
            <p:nvSpPr>
              <p:cNvPr id="70" name="Freeform 27"/>
              <p:cNvSpPr>
                <a:spLocks/>
              </p:cNvSpPr>
              <p:nvPr/>
            </p:nvSpPr>
            <p:spPr bwMode="auto">
              <a:xfrm>
                <a:off x="3552" y="2948"/>
                <a:ext cx="201" cy="223"/>
              </a:xfrm>
              <a:custGeom>
                <a:avLst/>
                <a:gdLst>
                  <a:gd name="T0" fmla="*/ 115 w 201"/>
                  <a:gd name="T1" fmla="*/ 0 h 223"/>
                  <a:gd name="T2" fmla="*/ 0 w 201"/>
                  <a:gd name="T3" fmla="*/ 223 h 223"/>
                  <a:gd name="T4" fmla="*/ 86 w 201"/>
                  <a:gd name="T5" fmla="*/ 223 h 223"/>
                  <a:gd name="T6" fmla="*/ 201 w 201"/>
                  <a:gd name="T7" fmla="*/ 0 h 223"/>
                  <a:gd name="T8" fmla="*/ 115 w 201"/>
                  <a:gd name="T9" fmla="*/ 0 h 2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1"/>
                  <a:gd name="T16" fmla="*/ 0 h 223"/>
                  <a:gd name="T17" fmla="*/ 201 w 201"/>
                  <a:gd name="T18" fmla="*/ 223 h 2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1" h="223">
                    <a:moveTo>
                      <a:pt x="115" y="0"/>
                    </a:moveTo>
                    <a:lnTo>
                      <a:pt x="0" y="223"/>
                    </a:lnTo>
                    <a:lnTo>
                      <a:pt x="86" y="223"/>
                    </a:lnTo>
                    <a:lnTo>
                      <a:pt x="201" y="0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600">
                  <a:solidFill>
                    <a:srgbClr val="F8F8F8"/>
                  </a:solidFill>
                </a:endParaRPr>
              </a:p>
            </p:txBody>
          </p:sp>
          <p:sp>
            <p:nvSpPr>
              <p:cNvPr id="71" name="Freeform 28"/>
              <p:cNvSpPr>
                <a:spLocks/>
              </p:cNvSpPr>
              <p:nvPr/>
            </p:nvSpPr>
            <p:spPr bwMode="auto">
              <a:xfrm>
                <a:off x="3552" y="2948"/>
                <a:ext cx="201" cy="223"/>
              </a:xfrm>
              <a:custGeom>
                <a:avLst/>
                <a:gdLst>
                  <a:gd name="T0" fmla="*/ 115 w 201"/>
                  <a:gd name="T1" fmla="*/ 0 h 223"/>
                  <a:gd name="T2" fmla="*/ 0 w 201"/>
                  <a:gd name="T3" fmla="*/ 223 h 223"/>
                  <a:gd name="T4" fmla="*/ 86 w 201"/>
                  <a:gd name="T5" fmla="*/ 223 h 223"/>
                  <a:gd name="T6" fmla="*/ 201 w 201"/>
                  <a:gd name="T7" fmla="*/ 0 h 223"/>
                  <a:gd name="T8" fmla="*/ 115 w 201"/>
                  <a:gd name="T9" fmla="*/ 0 h 2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1"/>
                  <a:gd name="T16" fmla="*/ 0 h 223"/>
                  <a:gd name="T17" fmla="*/ 201 w 201"/>
                  <a:gd name="T18" fmla="*/ 223 h 2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1" h="223">
                    <a:moveTo>
                      <a:pt x="115" y="0"/>
                    </a:moveTo>
                    <a:lnTo>
                      <a:pt x="0" y="223"/>
                    </a:lnTo>
                    <a:lnTo>
                      <a:pt x="86" y="223"/>
                    </a:lnTo>
                    <a:lnTo>
                      <a:pt x="201" y="0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1E3954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600">
                  <a:solidFill>
                    <a:srgbClr val="F8F8F8"/>
                  </a:solidFill>
                </a:endParaRPr>
              </a:p>
            </p:txBody>
          </p:sp>
        </p:grpSp>
        <p:grpSp>
          <p:nvGrpSpPr>
            <p:cNvPr id="23" name="Group 29"/>
            <p:cNvGrpSpPr>
              <a:grpSpLocks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4878266" y="3646488"/>
              <a:ext cx="572965" cy="823912"/>
              <a:chOff x="3488" y="2949"/>
              <a:chExt cx="170" cy="161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68" name="Freeform 30"/>
              <p:cNvSpPr>
                <a:spLocks/>
              </p:cNvSpPr>
              <p:nvPr/>
            </p:nvSpPr>
            <p:spPr bwMode="auto">
              <a:xfrm>
                <a:off x="3488" y="2949"/>
                <a:ext cx="170" cy="161"/>
              </a:xfrm>
              <a:custGeom>
                <a:avLst/>
                <a:gdLst>
                  <a:gd name="T0" fmla="*/ 83 w 170"/>
                  <a:gd name="T1" fmla="*/ 0 h 161"/>
                  <a:gd name="T2" fmla="*/ 0 w 170"/>
                  <a:gd name="T3" fmla="*/ 161 h 161"/>
                  <a:gd name="T4" fmla="*/ 87 w 170"/>
                  <a:gd name="T5" fmla="*/ 161 h 161"/>
                  <a:gd name="T6" fmla="*/ 170 w 170"/>
                  <a:gd name="T7" fmla="*/ 0 h 161"/>
                  <a:gd name="T8" fmla="*/ 83 w 170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0"/>
                  <a:gd name="T16" fmla="*/ 0 h 161"/>
                  <a:gd name="T17" fmla="*/ 170 w 170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0" h="161">
                    <a:moveTo>
                      <a:pt x="83" y="0"/>
                    </a:moveTo>
                    <a:lnTo>
                      <a:pt x="0" y="161"/>
                    </a:lnTo>
                    <a:lnTo>
                      <a:pt x="87" y="161"/>
                    </a:lnTo>
                    <a:lnTo>
                      <a:pt x="170" y="0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600">
                  <a:solidFill>
                    <a:srgbClr val="F8F8F8"/>
                  </a:solidFill>
                </a:endParaRPr>
              </a:p>
            </p:txBody>
          </p:sp>
          <p:sp>
            <p:nvSpPr>
              <p:cNvPr id="69" name="Freeform 31"/>
              <p:cNvSpPr>
                <a:spLocks/>
              </p:cNvSpPr>
              <p:nvPr/>
            </p:nvSpPr>
            <p:spPr bwMode="auto">
              <a:xfrm>
                <a:off x="3488" y="2949"/>
                <a:ext cx="170" cy="161"/>
              </a:xfrm>
              <a:custGeom>
                <a:avLst/>
                <a:gdLst>
                  <a:gd name="T0" fmla="*/ 83 w 170"/>
                  <a:gd name="T1" fmla="*/ 0 h 161"/>
                  <a:gd name="T2" fmla="*/ 0 w 170"/>
                  <a:gd name="T3" fmla="*/ 161 h 161"/>
                  <a:gd name="T4" fmla="*/ 87 w 170"/>
                  <a:gd name="T5" fmla="*/ 161 h 161"/>
                  <a:gd name="T6" fmla="*/ 170 w 170"/>
                  <a:gd name="T7" fmla="*/ 0 h 161"/>
                  <a:gd name="T8" fmla="*/ 83 w 170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0"/>
                  <a:gd name="T16" fmla="*/ 0 h 161"/>
                  <a:gd name="T17" fmla="*/ 170 w 170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0" h="161">
                    <a:moveTo>
                      <a:pt x="83" y="0"/>
                    </a:moveTo>
                    <a:lnTo>
                      <a:pt x="0" y="161"/>
                    </a:lnTo>
                    <a:lnTo>
                      <a:pt x="87" y="161"/>
                    </a:lnTo>
                    <a:lnTo>
                      <a:pt x="170" y="0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1E3954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600">
                  <a:solidFill>
                    <a:srgbClr val="F8F8F8"/>
                  </a:solidFill>
                </a:endParaRPr>
              </a:p>
            </p:txBody>
          </p:sp>
        </p:grpSp>
        <p:grpSp>
          <p:nvGrpSpPr>
            <p:cNvPr id="24" name="Group 32"/>
            <p:cNvGrpSpPr>
              <a:grpSpLocks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5537689" y="2209800"/>
              <a:ext cx="1033096" cy="312738"/>
              <a:chOff x="3683" y="2668"/>
              <a:chExt cx="306" cy="6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66" name="Freeform 33"/>
              <p:cNvSpPr>
                <a:spLocks/>
              </p:cNvSpPr>
              <p:nvPr/>
            </p:nvSpPr>
            <p:spPr bwMode="auto">
              <a:xfrm>
                <a:off x="3683" y="2668"/>
                <a:ext cx="306" cy="61"/>
              </a:xfrm>
              <a:custGeom>
                <a:avLst/>
                <a:gdLst>
                  <a:gd name="T0" fmla="*/ 32 w 306"/>
                  <a:gd name="T1" fmla="*/ 0 h 61"/>
                  <a:gd name="T2" fmla="*/ 0 w 306"/>
                  <a:gd name="T3" fmla="*/ 61 h 61"/>
                  <a:gd name="T4" fmla="*/ 275 w 306"/>
                  <a:gd name="T5" fmla="*/ 61 h 61"/>
                  <a:gd name="T6" fmla="*/ 306 w 306"/>
                  <a:gd name="T7" fmla="*/ 0 h 61"/>
                  <a:gd name="T8" fmla="*/ 32 w 306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61"/>
                  <a:gd name="T17" fmla="*/ 306 w 306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61">
                    <a:moveTo>
                      <a:pt x="32" y="0"/>
                    </a:moveTo>
                    <a:lnTo>
                      <a:pt x="0" y="61"/>
                    </a:lnTo>
                    <a:lnTo>
                      <a:pt x="275" y="61"/>
                    </a:lnTo>
                    <a:lnTo>
                      <a:pt x="306" y="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600">
                  <a:solidFill>
                    <a:srgbClr val="F8F8F8"/>
                  </a:solidFill>
                </a:endParaRPr>
              </a:p>
            </p:txBody>
          </p:sp>
          <p:sp>
            <p:nvSpPr>
              <p:cNvPr id="67" name="Freeform 34"/>
              <p:cNvSpPr>
                <a:spLocks/>
              </p:cNvSpPr>
              <p:nvPr/>
            </p:nvSpPr>
            <p:spPr bwMode="auto">
              <a:xfrm>
                <a:off x="3683" y="2668"/>
                <a:ext cx="306" cy="61"/>
              </a:xfrm>
              <a:custGeom>
                <a:avLst/>
                <a:gdLst>
                  <a:gd name="T0" fmla="*/ 32 w 306"/>
                  <a:gd name="T1" fmla="*/ 0 h 61"/>
                  <a:gd name="T2" fmla="*/ 0 w 306"/>
                  <a:gd name="T3" fmla="*/ 61 h 61"/>
                  <a:gd name="T4" fmla="*/ 275 w 306"/>
                  <a:gd name="T5" fmla="*/ 61 h 61"/>
                  <a:gd name="T6" fmla="*/ 306 w 306"/>
                  <a:gd name="T7" fmla="*/ 0 h 61"/>
                  <a:gd name="T8" fmla="*/ 32 w 306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61"/>
                  <a:gd name="T17" fmla="*/ 306 w 306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61">
                    <a:moveTo>
                      <a:pt x="32" y="0"/>
                    </a:moveTo>
                    <a:lnTo>
                      <a:pt x="0" y="61"/>
                    </a:lnTo>
                    <a:lnTo>
                      <a:pt x="275" y="61"/>
                    </a:lnTo>
                    <a:lnTo>
                      <a:pt x="306" y="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1E3954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600">
                  <a:solidFill>
                    <a:srgbClr val="F8F8F8"/>
                  </a:solidFill>
                </a:endParaRPr>
              </a:p>
            </p:txBody>
          </p:sp>
        </p:grpSp>
        <p:grpSp>
          <p:nvGrpSpPr>
            <p:cNvPr id="25" name="Group 35"/>
            <p:cNvGrpSpPr>
              <a:grpSpLocks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5183066" y="2555876"/>
              <a:ext cx="1270488" cy="1014413"/>
              <a:chOff x="3578" y="2736"/>
              <a:chExt cx="376" cy="198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64" name="Freeform 36"/>
              <p:cNvSpPr>
                <a:spLocks/>
              </p:cNvSpPr>
              <p:nvPr/>
            </p:nvSpPr>
            <p:spPr bwMode="auto">
              <a:xfrm>
                <a:off x="3578" y="2736"/>
                <a:ext cx="376" cy="198"/>
              </a:xfrm>
              <a:custGeom>
                <a:avLst/>
                <a:gdLst>
                  <a:gd name="T0" fmla="*/ 102 w 376"/>
                  <a:gd name="T1" fmla="*/ 0 h 198"/>
                  <a:gd name="T2" fmla="*/ 0 w 376"/>
                  <a:gd name="T3" fmla="*/ 198 h 198"/>
                  <a:gd name="T4" fmla="*/ 275 w 376"/>
                  <a:gd name="T5" fmla="*/ 198 h 198"/>
                  <a:gd name="T6" fmla="*/ 376 w 376"/>
                  <a:gd name="T7" fmla="*/ 0 h 198"/>
                  <a:gd name="T8" fmla="*/ 102 w 376"/>
                  <a:gd name="T9" fmla="*/ 0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6"/>
                  <a:gd name="T16" fmla="*/ 0 h 198"/>
                  <a:gd name="T17" fmla="*/ 376 w 376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6" h="198">
                    <a:moveTo>
                      <a:pt x="102" y="0"/>
                    </a:moveTo>
                    <a:lnTo>
                      <a:pt x="0" y="198"/>
                    </a:lnTo>
                    <a:lnTo>
                      <a:pt x="275" y="198"/>
                    </a:lnTo>
                    <a:lnTo>
                      <a:pt x="376" y="0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600">
                  <a:solidFill>
                    <a:srgbClr val="F8F8F8"/>
                  </a:solidFill>
                </a:endParaRPr>
              </a:p>
            </p:txBody>
          </p:sp>
          <p:sp>
            <p:nvSpPr>
              <p:cNvPr id="65" name="Freeform 37"/>
              <p:cNvSpPr>
                <a:spLocks/>
              </p:cNvSpPr>
              <p:nvPr/>
            </p:nvSpPr>
            <p:spPr bwMode="auto">
              <a:xfrm>
                <a:off x="3578" y="2736"/>
                <a:ext cx="376" cy="198"/>
              </a:xfrm>
              <a:custGeom>
                <a:avLst/>
                <a:gdLst>
                  <a:gd name="T0" fmla="*/ 102 w 376"/>
                  <a:gd name="T1" fmla="*/ 0 h 198"/>
                  <a:gd name="T2" fmla="*/ 0 w 376"/>
                  <a:gd name="T3" fmla="*/ 198 h 198"/>
                  <a:gd name="T4" fmla="*/ 275 w 376"/>
                  <a:gd name="T5" fmla="*/ 198 h 198"/>
                  <a:gd name="T6" fmla="*/ 376 w 376"/>
                  <a:gd name="T7" fmla="*/ 0 h 198"/>
                  <a:gd name="T8" fmla="*/ 102 w 376"/>
                  <a:gd name="T9" fmla="*/ 0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6"/>
                  <a:gd name="T16" fmla="*/ 0 h 198"/>
                  <a:gd name="T17" fmla="*/ 376 w 376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6" h="198">
                    <a:moveTo>
                      <a:pt x="102" y="0"/>
                    </a:moveTo>
                    <a:lnTo>
                      <a:pt x="0" y="198"/>
                    </a:lnTo>
                    <a:lnTo>
                      <a:pt x="275" y="198"/>
                    </a:lnTo>
                    <a:lnTo>
                      <a:pt x="376" y="0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1E3954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600">
                  <a:solidFill>
                    <a:srgbClr val="F8F8F8"/>
                  </a:solidFill>
                </a:endParaRPr>
              </a:p>
            </p:txBody>
          </p:sp>
        </p:grpSp>
        <p:sp>
          <p:nvSpPr>
            <p:cNvPr id="109590" name="Freeform 38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5140569" y="2870201"/>
              <a:ext cx="920262" cy="709613"/>
            </a:xfrm>
            <a:custGeom>
              <a:avLst/>
              <a:gdLst>
                <a:gd name="T0" fmla="*/ 2147483647 w 272"/>
                <a:gd name="T1" fmla="*/ 0 h 139"/>
                <a:gd name="T2" fmla="*/ 0 w 272"/>
                <a:gd name="T3" fmla="*/ 2147483647 h 139"/>
                <a:gd name="T4" fmla="*/ 2147483647 w 272"/>
                <a:gd name="T5" fmla="*/ 2147483647 h 139"/>
                <a:gd name="T6" fmla="*/ 2147483647 w 272"/>
                <a:gd name="T7" fmla="*/ 0 h 139"/>
                <a:gd name="T8" fmla="*/ 2147483647 w 272"/>
                <a:gd name="T9" fmla="*/ 0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39"/>
                <a:gd name="T17" fmla="*/ 272 w 272"/>
                <a:gd name="T18" fmla="*/ 139 h 1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39">
                  <a:moveTo>
                    <a:pt x="70" y="0"/>
                  </a:moveTo>
                  <a:lnTo>
                    <a:pt x="0" y="139"/>
                  </a:lnTo>
                  <a:lnTo>
                    <a:pt x="201" y="139"/>
                  </a:lnTo>
                  <a:lnTo>
                    <a:pt x="272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8F8F8"/>
                </a:solidFill>
              </a:endParaRPr>
            </a:p>
          </p:txBody>
        </p:sp>
        <p:grpSp>
          <p:nvGrpSpPr>
            <p:cNvPr id="27" name="Group 39"/>
            <p:cNvGrpSpPr>
              <a:grpSpLocks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5185997" y="3263900"/>
              <a:ext cx="712177" cy="306388"/>
              <a:chOff x="3579" y="2874"/>
              <a:chExt cx="211" cy="6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62" name="Freeform 40"/>
              <p:cNvSpPr>
                <a:spLocks/>
              </p:cNvSpPr>
              <p:nvPr/>
            </p:nvSpPr>
            <p:spPr bwMode="auto">
              <a:xfrm>
                <a:off x="3579" y="2874"/>
                <a:ext cx="211" cy="60"/>
              </a:xfrm>
              <a:custGeom>
                <a:avLst/>
                <a:gdLst>
                  <a:gd name="T0" fmla="*/ 30 w 211"/>
                  <a:gd name="T1" fmla="*/ 0 h 60"/>
                  <a:gd name="T2" fmla="*/ 0 w 211"/>
                  <a:gd name="T3" fmla="*/ 60 h 60"/>
                  <a:gd name="T4" fmla="*/ 181 w 211"/>
                  <a:gd name="T5" fmla="*/ 60 h 60"/>
                  <a:gd name="T6" fmla="*/ 211 w 211"/>
                  <a:gd name="T7" fmla="*/ 0 h 60"/>
                  <a:gd name="T8" fmla="*/ 30 w 211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"/>
                  <a:gd name="T16" fmla="*/ 0 h 60"/>
                  <a:gd name="T17" fmla="*/ 211 w 211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" h="60">
                    <a:moveTo>
                      <a:pt x="30" y="0"/>
                    </a:moveTo>
                    <a:lnTo>
                      <a:pt x="0" y="60"/>
                    </a:lnTo>
                    <a:lnTo>
                      <a:pt x="181" y="60"/>
                    </a:lnTo>
                    <a:lnTo>
                      <a:pt x="211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600">
                  <a:solidFill>
                    <a:srgbClr val="F8F8F8"/>
                  </a:solidFill>
                </a:endParaRPr>
              </a:p>
            </p:txBody>
          </p:sp>
          <p:sp>
            <p:nvSpPr>
              <p:cNvPr id="63" name="Freeform 41"/>
              <p:cNvSpPr>
                <a:spLocks/>
              </p:cNvSpPr>
              <p:nvPr/>
            </p:nvSpPr>
            <p:spPr bwMode="auto">
              <a:xfrm>
                <a:off x="3579" y="2874"/>
                <a:ext cx="211" cy="60"/>
              </a:xfrm>
              <a:custGeom>
                <a:avLst/>
                <a:gdLst>
                  <a:gd name="T0" fmla="*/ 30 w 211"/>
                  <a:gd name="T1" fmla="*/ 0 h 60"/>
                  <a:gd name="T2" fmla="*/ 0 w 211"/>
                  <a:gd name="T3" fmla="*/ 60 h 60"/>
                  <a:gd name="T4" fmla="*/ 181 w 211"/>
                  <a:gd name="T5" fmla="*/ 60 h 60"/>
                  <a:gd name="T6" fmla="*/ 211 w 211"/>
                  <a:gd name="T7" fmla="*/ 0 h 60"/>
                  <a:gd name="T8" fmla="*/ 30 w 211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"/>
                  <a:gd name="T16" fmla="*/ 0 h 60"/>
                  <a:gd name="T17" fmla="*/ 211 w 211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" h="60">
                    <a:moveTo>
                      <a:pt x="30" y="0"/>
                    </a:moveTo>
                    <a:lnTo>
                      <a:pt x="0" y="60"/>
                    </a:lnTo>
                    <a:lnTo>
                      <a:pt x="181" y="60"/>
                    </a:lnTo>
                    <a:lnTo>
                      <a:pt x="211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1E3954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600">
                  <a:solidFill>
                    <a:srgbClr val="F8F8F8"/>
                  </a:solidFill>
                </a:endParaRPr>
              </a:p>
            </p:txBody>
          </p:sp>
        </p:grpSp>
        <p:grpSp>
          <p:nvGrpSpPr>
            <p:cNvPr id="28" name="Group 45"/>
            <p:cNvGrpSpPr>
              <a:grpSpLocks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4088424" y="4511676"/>
              <a:ext cx="555381" cy="265113"/>
              <a:chOff x="3255" y="3118"/>
              <a:chExt cx="164" cy="52"/>
            </a:xfrm>
            <a:solidFill>
              <a:schemeClr val="accent2"/>
            </a:solidFill>
          </p:grpSpPr>
          <p:sp>
            <p:nvSpPr>
              <p:cNvPr id="60" name="Rectangle 46"/>
              <p:cNvSpPr>
                <a:spLocks noChangeArrowheads="1"/>
              </p:cNvSpPr>
              <p:nvPr/>
            </p:nvSpPr>
            <p:spPr bwMode="auto">
              <a:xfrm>
                <a:off x="3255" y="3118"/>
                <a:ext cx="164" cy="52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600">
                  <a:solidFill>
                    <a:srgbClr val="F8F8F8"/>
                  </a:solidFill>
                </a:endParaRPr>
              </a:p>
            </p:txBody>
          </p:sp>
          <p:sp>
            <p:nvSpPr>
              <p:cNvPr id="61" name="Rectangle 47"/>
              <p:cNvSpPr>
                <a:spLocks noChangeArrowheads="1"/>
              </p:cNvSpPr>
              <p:nvPr/>
            </p:nvSpPr>
            <p:spPr bwMode="auto">
              <a:xfrm>
                <a:off x="3255" y="3118"/>
                <a:ext cx="164" cy="52"/>
              </a:xfrm>
              <a:prstGeom prst="rect">
                <a:avLst/>
              </a:prstGeom>
              <a:grpFill/>
              <a:ln w="6350" cap="rnd">
                <a:solidFill>
                  <a:srgbClr val="1E3954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600">
                  <a:solidFill>
                    <a:srgbClr val="F8F8F8"/>
                  </a:solidFill>
                </a:endParaRPr>
              </a:p>
            </p:txBody>
          </p:sp>
        </p:grpSp>
        <p:grpSp>
          <p:nvGrpSpPr>
            <p:cNvPr id="29" name="Group 48"/>
            <p:cNvGrpSpPr>
              <a:grpSpLocks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4668715" y="4511676"/>
              <a:ext cx="486508" cy="269875"/>
              <a:chOff x="3426" y="3118"/>
              <a:chExt cx="144" cy="53"/>
            </a:xfrm>
            <a:solidFill>
              <a:schemeClr val="accent2"/>
            </a:solidFill>
          </p:grpSpPr>
          <p:sp>
            <p:nvSpPr>
              <p:cNvPr id="58" name="Freeform 49"/>
              <p:cNvSpPr>
                <a:spLocks/>
              </p:cNvSpPr>
              <p:nvPr/>
            </p:nvSpPr>
            <p:spPr bwMode="auto">
              <a:xfrm>
                <a:off x="3426" y="3118"/>
                <a:ext cx="144" cy="53"/>
              </a:xfrm>
              <a:custGeom>
                <a:avLst/>
                <a:gdLst>
                  <a:gd name="T0" fmla="*/ 0 w 144"/>
                  <a:gd name="T1" fmla="*/ 0 h 53"/>
                  <a:gd name="T2" fmla="*/ 0 w 144"/>
                  <a:gd name="T3" fmla="*/ 53 h 53"/>
                  <a:gd name="T4" fmla="*/ 118 w 144"/>
                  <a:gd name="T5" fmla="*/ 53 h 53"/>
                  <a:gd name="T6" fmla="*/ 144 w 144"/>
                  <a:gd name="T7" fmla="*/ 0 h 53"/>
                  <a:gd name="T8" fmla="*/ 0 w 144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53"/>
                  <a:gd name="T17" fmla="*/ 144 w 144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53">
                    <a:moveTo>
                      <a:pt x="0" y="0"/>
                    </a:moveTo>
                    <a:lnTo>
                      <a:pt x="0" y="53"/>
                    </a:lnTo>
                    <a:lnTo>
                      <a:pt x="118" y="53"/>
                    </a:lnTo>
                    <a:lnTo>
                      <a:pt x="14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600">
                  <a:solidFill>
                    <a:srgbClr val="F8F8F8"/>
                  </a:solidFill>
                </a:endParaRPr>
              </a:p>
            </p:txBody>
          </p:sp>
          <p:sp>
            <p:nvSpPr>
              <p:cNvPr id="59" name="Freeform 50"/>
              <p:cNvSpPr>
                <a:spLocks/>
              </p:cNvSpPr>
              <p:nvPr/>
            </p:nvSpPr>
            <p:spPr bwMode="auto">
              <a:xfrm>
                <a:off x="3426" y="3118"/>
                <a:ext cx="144" cy="53"/>
              </a:xfrm>
              <a:custGeom>
                <a:avLst/>
                <a:gdLst>
                  <a:gd name="T0" fmla="*/ 0 w 144"/>
                  <a:gd name="T1" fmla="*/ 0 h 53"/>
                  <a:gd name="T2" fmla="*/ 0 w 144"/>
                  <a:gd name="T3" fmla="*/ 53 h 53"/>
                  <a:gd name="T4" fmla="*/ 118 w 144"/>
                  <a:gd name="T5" fmla="*/ 53 h 53"/>
                  <a:gd name="T6" fmla="*/ 144 w 144"/>
                  <a:gd name="T7" fmla="*/ 0 h 53"/>
                  <a:gd name="T8" fmla="*/ 0 w 144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53"/>
                  <a:gd name="T17" fmla="*/ 144 w 144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53">
                    <a:moveTo>
                      <a:pt x="0" y="0"/>
                    </a:moveTo>
                    <a:lnTo>
                      <a:pt x="0" y="53"/>
                    </a:lnTo>
                    <a:lnTo>
                      <a:pt x="118" y="53"/>
                    </a:lnTo>
                    <a:lnTo>
                      <a:pt x="14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1E3954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600">
                  <a:solidFill>
                    <a:srgbClr val="F8F8F8"/>
                  </a:solidFill>
                </a:endParaRPr>
              </a:p>
            </p:txBody>
          </p:sp>
        </p:grpSp>
        <p:grpSp>
          <p:nvGrpSpPr>
            <p:cNvPr id="30" name="Group 51"/>
            <p:cNvGrpSpPr>
              <a:grpSpLocks/>
            </p:cNvGrpSpPr>
            <p:nvPr>
              <p:custDataLst>
                <p:tags r:id="rId21"/>
              </p:custDataLst>
            </p:nvPr>
          </p:nvGrpSpPr>
          <p:grpSpPr bwMode="auto">
            <a:xfrm>
              <a:off x="4380036" y="4214813"/>
              <a:ext cx="553915" cy="260350"/>
              <a:chOff x="3341" y="3060"/>
              <a:chExt cx="164" cy="51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56" name="Freeform 52"/>
              <p:cNvSpPr>
                <a:spLocks/>
              </p:cNvSpPr>
              <p:nvPr/>
            </p:nvSpPr>
            <p:spPr bwMode="auto">
              <a:xfrm>
                <a:off x="3341" y="3060"/>
                <a:ext cx="164" cy="51"/>
              </a:xfrm>
              <a:custGeom>
                <a:avLst/>
                <a:gdLst>
                  <a:gd name="T0" fmla="*/ 0 w 164"/>
                  <a:gd name="T1" fmla="*/ 0 h 51"/>
                  <a:gd name="T2" fmla="*/ 0 w 164"/>
                  <a:gd name="T3" fmla="*/ 51 h 51"/>
                  <a:gd name="T4" fmla="*/ 138 w 164"/>
                  <a:gd name="T5" fmla="*/ 51 h 51"/>
                  <a:gd name="T6" fmla="*/ 164 w 164"/>
                  <a:gd name="T7" fmla="*/ 0 h 51"/>
                  <a:gd name="T8" fmla="*/ 0 w 164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4"/>
                  <a:gd name="T16" fmla="*/ 0 h 51"/>
                  <a:gd name="T17" fmla="*/ 164 w 164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4" h="51">
                    <a:moveTo>
                      <a:pt x="0" y="0"/>
                    </a:moveTo>
                    <a:lnTo>
                      <a:pt x="0" y="51"/>
                    </a:lnTo>
                    <a:lnTo>
                      <a:pt x="138" y="51"/>
                    </a:lnTo>
                    <a:lnTo>
                      <a:pt x="1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600">
                  <a:solidFill>
                    <a:srgbClr val="F8F8F8"/>
                  </a:solidFill>
                </a:endParaRPr>
              </a:p>
            </p:txBody>
          </p:sp>
          <p:sp>
            <p:nvSpPr>
              <p:cNvPr id="57" name="Freeform 53"/>
              <p:cNvSpPr>
                <a:spLocks/>
              </p:cNvSpPr>
              <p:nvPr/>
            </p:nvSpPr>
            <p:spPr bwMode="auto">
              <a:xfrm>
                <a:off x="3341" y="3060"/>
                <a:ext cx="164" cy="51"/>
              </a:xfrm>
              <a:custGeom>
                <a:avLst/>
                <a:gdLst>
                  <a:gd name="T0" fmla="*/ 0 w 164"/>
                  <a:gd name="T1" fmla="*/ 0 h 51"/>
                  <a:gd name="T2" fmla="*/ 0 w 164"/>
                  <a:gd name="T3" fmla="*/ 51 h 51"/>
                  <a:gd name="T4" fmla="*/ 138 w 164"/>
                  <a:gd name="T5" fmla="*/ 51 h 51"/>
                  <a:gd name="T6" fmla="*/ 164 w 164"/>
                  <a:gd name="T7" fmla="*/ 0 h 51"/>
                  <a:gd name="T8" fmla="*/ 0 w 164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4"/>
                  <a:gd name="T16" fmla="*/ 0 h 51"/>
                  <a:gd name="T17" fmla="*/ 164 w 164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4" h="51">
                    <a:moveTo>
                      <a:pt x="0" y="0"/>
                    </a:moveTo>
                    <a:lnTo>
                      <a:pt x="0" y="51"/>
                    </a:lnTo>
                    <a:lnTo>
                      <a:pt x="138" y="51"/>
                    </a:lnTo>
                    <a:lnTo>
                      <a:pt x="1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1E3954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600">
                  <a:solidFill>
                    <a:srgbClr val="F8F8F8"/>
                  </a:solidFill>
                </a:endParaRPr>
              </a:p>
            </p:txBody>
          </p:sp>
        </p:grpSp>
        <p:grpSp>
          <p:nvGrpSpPr>
            <p:cNvPr id="31" name="Group 57"/>
            <p:cNvGrpSpPr>
              <a:grpSpLocks/>
            </p:cNvGrpSpPr>
            <p:nvPr>
              <p:custDataLst>
                <p:tags r:id="rId22"/>
              </p:custDataLst>
            </p:nvPr>
          </p:nvGrpSpPr>
          <p:grpSpPr bwMode="auto">
            <a:xfrm>
              <a:off x="5306158" y="2905125"/>
              <a:ext cx="713642" cy="306388"/>
              <a:chOff x="3615" y="2804"/>
              <a:chExt cx="211" cy="6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54" name="Freeform 58"/>
              <p:cNvSpPr>
                <a:spLocks/>
              </p:cNvSpPr>
              <p:nvPr/>
            </p:nvSpPr>
            <p:spPr bwMode="auto">
              <a:xfrm>
                <a:off x="3615" y="2804"/>
                <a:ext cx="211" cy="60"/>
              </a:xfrm>
              <a:custGeom>
                <a:avLst/>
                <a:gdLst>
                  <a:gd name="T0" fmla="*/ 29 w 211"/>
                  <a:gd name="T1" fmla="*/ 0 h 60"/>
                  <a:gd name="T2" fmla="*/ 0 w 211"/>
                  <a:gd name="T3" fmla="*/ 60 h 60"/>
                  <a:gd name="T4" fmla="*/ 181 w 211"/>
                  <a:gd name="T5" fmla="*/ 60 h 60"/>
                  <a:gd name="T6" fmla="*/ 211 w 211"/>
                  <a:gd name="T7" fmla="*/ 0 h 60"/>
                  <a:gd name="T8" fmla="*/ 29 w 211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"/>
                  <a:gd name="T16" fmla="*/ 0 h 60"/>
                  <a:gd name="T17" fmla="*/ 211 w 211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" h="60">
                    <a:moveTo>
                      <a:pt x="29" y="0"/>
                    </a:moveTo>
                    <a:lnTo>
                      <a:pt x="0" y="60"/>
                    </a:lnTo>
                    <a:lnTo>
                      <a:pt x="181" y="60"/>
                    </a:lnTo>
                    <a:lnTo>
                      <a:pt x="211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600">
                  <a:solidFill>
                    <a:srgbClr val="F8F8F8"/>
                  </a:solidFill>
                </a:endParaRPr>
              </a:p>
            </p:txBody>
          </p:sp>
          <p:sp>
            <p:nvSpPr>
              <p:cNvPr id="55" name="Freeform 59"/>
              <p:cNvSpPr>
                <a:spLocks/>
              </p:cNvSpPr>
              <p:nvPr/>
            </p:nvSpPr>
            <p:spPr bwMode="auto">
              <a:xfrm>
                <a:off x="3615" y="2804"/>
                <a:ext cx="211" cy="60"/>
              </a:xfrm>
              <a:custGeom>
                <a:avLst/>
                <a:gdLst>
                  <a:gd name="T0" fmla="*/ 29 w 211"/>
                  <a:gd name="T1" fmla="*/ 0 h 60"/>
                  <a:gd name="T2" fmla="*/ 0 w 211"/>
                  <a:gd name="T3" fmla="*/ 60 h 60"/>
                  <a:gd name="T4" fmla="*/ 181 w 211"/>
                  <a:gd name="T5" fmla="*/ 60 h 60"/>
                  <a:gd name="T6" fmla="*/ 211 w 211"/>
                  <a:gd name="T7" fmla="*/ 0 h 60"/>
                  <a:gd name="T8" fmla="*/ 29 w 211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"/>
                  <a:gd name="T16" fmla="*/ 0 h 60"/>
                  <a:gd name="T17" fmla="*/ 211 w 211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" h="60">
                    <a:moveTo>
                      <a:pt x="29" y="0"/>
                    </a:moveTo>
                    <a:lnTo>
                      <a:pt x="0" y="60"/>
                    </a:lnTo>
                    <a:lnTo>
                      <a:pt x="181" y="60"/>
                    </a:lnTo>
                    <a:lnTo>
                      <a:pt x="211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1E3954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600">
                  <a:solidFill>
                    <a:srgbClr val="F8F8F8"/>
                  </a:solidFill>
                </a:endParaRPr>
              </a:p>
            </p:txBody>
          </p:sp>
        </p:grpSp>
        <p:sp>
          <p:nvSpPr>
            <p:cNvPr id="109596" name="Line 60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5424854" y="2863850"/>
              <a:ext cx="638908" cy="0"/>
            </a:xfrm>
            <a:prstGeom prst="line">
              <a:avLst/>
            </a:prstGeom>
            <a:noFill/>
            <a:ln w="6350">
              <a:solidFill>
                <a:srgbClr val="1E3954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09597" name="Line 61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5824904" y="2854326"/>
              <a:ext cx="238857" cy="720725"/>
            </a:xfrm>
            <a:prstGeom prst="line">
              <a:avLst/>
            </a:prstGeom>
            <a:noFill/>
            <a:ln w="6350">
              <a:solidFill>
                <a:srgbClr val="1E3954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09598" name="Freeform 65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1777042" y="2137094"/>
              <a:ext cx="5141343" cy="45719"/>
            </a:xfrm>
            <a:custGeom>
              <a:avLst/>
              <a:gdLst>
                <a:gd name="T0" fmla="*/ 0 w 1319"/>
                <a:gd name="T1" fmla="*/ 0 h 4"/>
                <a:gd name="T2" fmla="*/ 2147483647 w 1319"/>
                <a:gd name="T3" fmla="*/ 0 h 4"/>
                <a:gd name="T4" fmla="*/ 2147483647 w 1319"/>
                <a:gd name="T5" fmla="*/ 0 h 4"/>
                <a:gd name="T6" fmla="*/ 2147483647 w 1319"/>
                <a:gd name="T7" fmla="*/ 0 h 4"/>
                <a:gd name="T8" fmla="*/ 2147483647 w 1319"/>
                <a:gd name="T9" fmla="*/ 0 h 4"/>
                <a:gd name="T10" fmla="*/ 2147483647 w 1319"/>
                <a:gd name="T11" fmla="*/ 0 h 4"/>
                <a:gd name="T12" fmla="*/ 2147483647 w 1319"/>
                <a:gd name="T13" fmla="*/ 0 h 4"/>
                <a:gd name="T14" fmla="*/ 2147483647 w 1319"/>
                <a:gd name="T15" fmla="*/ 0 h 4"/>
                <a:gd name="T16" fmla="*/ 2147483647 w 1319"/>
                <a:gd name="T17" fmla="*/ 0 h 4"/>
                <a:gd name="T18" fmla="*/ 2147483647 w 1319"/>
                <a:gd name="T19" fmla="*/ 0 h 4"/>
                <a:gd name="T20" fmla="*/ 2147483647 w 1319"/>
                <a:gd name="T21" fmla="*/ 0 h 4"/>
                <a:gd name="T22" fmla="*/ 2147483647 w 1319"/>
                <a:gd name="T23" fmla="*/ 0 h 4"/>
                <a:gd name="T24" fmla="*/ 2147483647 w 1319"/>
                <a:gd name="T25" fmla="*/ 0 h 4"/>
                <a:gd name="T26" fmla="*/ 2147483647 w 1319"/>
                <a:gd name="T27" fmla="*/ 0 h 4"/>
                <a:gd name="T28" fmla="*/ 2147483647 w 1319"/>
                <a:gd name="T29" fmla="*/ 0 h 4"/>
                <a:gd name="T30" fmla="*/ 2147483647 w 1319"/>
                <a:gd name="T31" fmla="*/ 0 h 4"/>
                <a:gd name="T32" fmla="*/ 2147483647 w 1319"/>
                <a:gd name="T33" fmla="*/ 0 h 4"/>
                <a:gd name="T34" fmla="*/ 2147483647 w 1319"/>
                <a:gd name="T35" fmla="*/ 0 h 4"/>
                <a:gd name="T36" fmla="*/ 2147483647 w 1319"/>
                <a:gd name="T37" fmla="*/ 0 h 4"/>
                <a:gd name="T38" fmla="*/ 2147483647 w 1319"/>
                <a:gd name="T39" fmla="*/ 0 h 4"/>
                <a:gd name="T40" fmla="*/ 2147483647 w 1319"/>
                <a:gd name="T41" fmla="*/ 0 h 4"/>
                <a:gd name="T42" fmla="*/ 2147483647 w 1319"/>
                <a:gd name="T43" fmla="*/ 0 h 4"/>
                <a:gd name="T44" fmla="*/ 2147483647 w 1319"/>
                <a:gd name="T45" fmla="*/ 0 h 4"/>
                <a:gd name="T46" fmla="*/ 2147483647 w 1319"/>
                <a:gd name="T47" fmla="*/ 0 h 4"/>
                <a:gd name="T48" fmla="*/ 2147483647 w 1319"/>
                <a:gd name="T49" fmla="*/ 0 h 4"/>
                <a:gd name="T50" fmla="*/ 2147483647 w 1319"/>
                <a:gd name="T51" fmla="*/ 0 h 4"/>
                <a:gd name="T52" fmla="*/ 2147483647 w 1319"/>
                <a:gd name="T53" fmla="*/ 0 h 4"/>
                <a:gd name="T54" fmla="*/ 2147483647 w 1319"/>
                <a:gd name="T55" fmla="*/ 0 h 4"/>
                <a:gd name="T56" fmla="*/ 2147483647 w 1319"/>
                <a:gd name="T57" fmla="*/ 0 h 4"/>
                <a:gd name="T58" fmla="*/ 2147483647 w 1319"/>
                <a:gd name="T59" fmla="*/ 0 h 4"/>
                <a:gd name="T60" fmla="*/ 2147483647 w 1319"/>
                <a:gd name="T61" fmla="*/ 0 h 4"/>
                <a:gd name="T62" fmla="*/ 2147483647 w 1319"/>
                <a:gd name="T63" fmla="*/ 0 h 4"/>
                <a:gd name="T64" fmla="*/ 2147483647 w 1319"/>
                <a:gd name="T65" fmla="*/ 0 h 4"/>
                <a:gd name="T66" fmla="*/ 2147483647 w 1319"/>
                <a:gd name="T67" fmla="*/ 0 h 4"/>
                <a:gd name="T68" fmla="*/ 2147483647 w 1319"/>
                <a:gd name="T69" fmla="*/ 0 h 4"/>
                <a:gd name="T70" fmla="*/ 2147483647 w 1319"/>
                <a:gd name="T71" fmla="*/ 0 h 4"/>
                <a:gd name="T72" fmla="*/ 2147483647 w 1319"/>
                <a:gd name="T73" fmla="*/ 0 h 4"/>
                <a:gd name="T74" fmla="*/ 2147483647 w 1319"/>
                <a:gd name="T75" fmla="*/ 0 h 4"/>
                <a:gd name="T76" fmla="*/ 2147483647 w 1319"/>
                <a:gd name="T77" fmla="*/ 0 h 4"/>
                <a:gd name="T78" fmla="*/ 2147483647 w 1319"/>
                <a:gd name="T79" fmla="*/ 0 h 4"/>
                <a:gd name="T80" fmla="*/ 2147483647 w 1319"/>
                <a:gd name="T81" fmla="*/ 0 h 4"/>
                <a:gd name="T82" fmla="*/ 2147483647 w 1319"/>
                <a:gd name="T83" fmla="*/ 0 h 4"/>
                <a:gd name="T84" fmla="*/ 2147483647 w 1319"/>
                <a:gd name="T85" fmla="*/ 0 h 4"/>
                <a:gd name="T86" fmla="*/ 2147483647 w 1319"/>
                <a:gd name="T87" fmla="*/ 0 h 4"/>
                <a:gd name="T88" fmla="*/ 2147483647 w 1319"/>
                <a:gd name="T89" fmla="*/ 0 h 4"/>
                <a:gd name="T90" fmla="*/ 2147483647 w 1319"/>
                <a:gd name="T91" fmla="*/ 0 h 4"/>
                <a:gd name="T92" fmla="*/ 2147483647 w 1319"/>
                <a:gd name="T93" fmla="*/ 0 h 4"/>
                <a:gd name="T94" fmla="*/ 2147483647 w 1319"/>
                <a:gd name="T95" fmla="*/ 0 h 4"/>
                <a:gd name="T96" fmla="*/ 2147483647 w 1319"/>
                <a:gd name="T97" fmla="*/ 0 h 4"/>
                <a:gd name="T98" fmla="*/ 2147483647 w 1319"/>
                <a:gd name="T99" fmla="*/ 0 h 4"/>
                <a:gd name="T100" fmla="*/ 2147483647 w 1319"/>
                <a:gd name="T101" fmla="*/ 0 h 4"/>
                <a:gd name="T102" fmla="*/ 2147483647 w 1319"/>
                <a:gd name="T103" fmla="*/ 0 h 4"/>
                <a:gd name="T104" fmla="*/ 2147483647 w 1319"/>
                <a:gd name="T105" fmla="*/ 0 h 4"/>
                <a:gd name="T106" fmla="*/ 2147483647 w 1319"/>
                <a:gd name="T107" fmla="*/ 0 h 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19"/>
                <a:gd name="T163" fmla="*/ 0 h 4"/>
                <a:gd name="T164" fmla="*/ 1319 w 1319"/>
                <a:gd name="T165" fmla="*/ 4 h 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19" h="4">
                  <a:moveTo>
                    <a:pt x="0" y="0"/>
                  </a:move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0"/>
                  </a:lnTo>
                  <a:close/>
                  <a:moveTo>
                    <a:pt x="25" y="0"/>
                  </a:moveTo>
                  <a:lnTo>
                    <a:pt x="39" y="0"/>
                  </a:lnTo>
                  <a:lnTo>
                    <a:pt x="39" y="4"/>
                  </a:lnTo>
                  <a:lnTo>
                    <a:pt x="25" y="4"/>
                  </a:lnTo>
                  <a:lnTo>
                    <a:pt x="25" y="0"/>
                  </a:lnTo>
                  <a:close/>
                  <a:moveTo>
                    <a:pt x="50" y="0"/>
                  </a:moveTo>
                  <a:lnTo>
                    <a:pt x="64" y="0"/>
                  </a:lnTo>
                  <a:lnTo>
                    <a:pt x="64" y="4"/>
                  </a:lnTo>
                  <a:lnTo>
                    <a:pt x="50" y="4"/>
                  </a:lnTo>
                  <a:lnTo>
                    <a:pt x="50" y="0"/>
                  </a:lnTo>
                  <a:close/>
                  <a:moveTo>
                    <a:pt x="74" y="0"/>
                  </a:moveTo>
                  <a:lnTo>
                    <a:pt x="88" y="0"/>
                  </a:lnTo>
                  <a:lnTo>
                    <a:pt x="88" y="4"/>
                  </a:lnTo>
                  <a:lnTo>
                    <a:pt x="74" y="4"/>
                  </a:lnTo>
                  <a:lnTo>
                    <a:pt x="74" y="0"/>
                  </a:lnTo>
                  <a:close/>
                  <a:moveTo>
                    <a:pt x="99" y="0"/>
                  </a:moveTo>
                  <a:lnTo>
                    <a:pt x="113" y="0"/>
                  </a:lnTo>
                  <a:lnTo>
                    <a:pt x="113" y="4"/>
                  </a:lnTo>
                  <a:lnTo>
                    <a:pt x="99" y="4"/>
                  </a:lnTo>
                  <a:lnTo>
                    <a:pt x="99" y="0"/>
                  </a:lnTo>
                  <a:close/>
                  <a:moveTo>
                    <a:pt x="123" y="0"/>
                  </a:moveTo>
                  <a:lnTo>
                    <a:pt x="138" y="0"/>
                  </a:lnTo>
                  <a:lnTo>
                    <a:pt x="138" y="4"/>
                  </a:lnTo>
                  <a:lnTo>
                    <a:pt x="123" y="4"/>
                  </a:lnTo>
                  <a:lnTo>
                    <a:pt x="123" y="0"/>
                  </a:lnTo>
                  <a:close/>
                  <a:moveTo>
                    <a:pt x="148" y="0"/>
                  </a:moveTo>
                  <a:lnTo>
                    <a:pt x="162" y="0"/>
                  </a:lnTo>
                  <a:lnTo>
                    <a:pt x="162" y="4"/>
                  </a:lnTo>
                  <a:lnTo>
                    <a:pt x="148" y="4"/>
                  </a:lnTo>
                  <a:lnTo>
                    <a:pt x="148" y="0"/>
                  </a:lnTo>
                  <a:close/>
                  <a:moveTo>
                    <a:pt x="173" y="0"/>
                  </a:moveTo>
                  <a:lnTo>
                    <a:pt x="187" y="0"/>
                  </a:lnTo>
                  <a:lnTo>
                    <a:pt x="187" y="4"/>
                  </a:lnTo>
                  <a:lnTo>
                    <a:pt x="173" y="4"/>
                  </a:lnTo>
                  <a:lnTo>
                    <a:pt x="173" y="0"/>
                  </a:lnTo>
                  <a:close/>
                  <a:moveTo>
                    <a:pt x="197" y="0"/>
                  </a:moveTo>
                  <a:lnTo>
                    <a:pt x="211" y="0"/>
                  </a:lnTo>
                  <a:lnTo>
                    <a:pt x="211" y="4"/>
                  </a:lnTo>
                  <a:lnTo>
                    <a:pt x="197" y="4"/>
                  </a:lnTo>
                  <a:lnTo>
                    <a:pt x="197" y="0"/>
                  </a:lnTo>
                  <a:close/>
                  <a:moveTo>
                    <a:pt x="222" y="0"/>
                  </a:moveTo>
                  <a:lnTo>
                    <a:pt x="236" y="0"/>
                  </a:lnTo>
                  <a:lnTo>
                    <a:pt x="236" y="4"/>
                  </a:lnTo>
                  <a:lnTo>
                    <a:pt x="222" y="4"/>
                  </a:lnTo>
                  <a:lnTo>
                    <a:pt x="222" y="0"/>
                  </a:lnTo>
                  <a:close/>
                  <a:moveTo>
                    <a:pt x="247" y="0"/>
                  </a:moveTo>
                  <a:lnTo>
                    <a:pt x="261" y="0"/>
                  </a:lnTo>
                  <a:lnTo>
                    <a:pt x="261" y="4"/>
                  </a:lnTo>
                  <a:lnTo>
                    <a:pt x="247" y="4"/>
                  </a:lnTo>
                  <a:lnTo>
                    <a:pt x="247" y="0"/>
                  </a:lnTo>
                  <a:close/>
                  <a:moveTo>
                    <a:pt x="271" y="0"/>
                  </a:moveTo>
                  <a:lnTo>
                    <a:pt x="285" y="0"/>
                  </a:lnTo>
                  <a:lnTo>
                    <a:pt x="285" y="4"/>
                  </a:lnTo>
                  <a:lnTo>
                    <a:pt x="271" y="4"/>
                  </a:lnTo>
                  <a:lnTo>
                    <a:pt x="271" y="0"/>
                  </a:lnTo>
                  <a:close/>
                  <a:moveTo>
                    <a:pt x="296" y="0"/>
                  </a:moveTo>
                  <a:lnTo>
                    <a:pt x="310" y="0"/>
                  </a:lnTo>
                  <a:lnTo>
                    <a:pt x="310" y="4"/>
                  </a:lnTo>
                  <a:lnTo>
                    <a:pt x="296" y="4"/>
                  </a:lnTo>
                  <a:lnTo>
                    <a:pt x="296" y="0"/>
                  </a:lnTo>
                  <a:close/>
                  <a:moveTo>
                    <a:pt x="320" y="0"/>
                  </a:moveTo>
                  <a:lnTo>
                    <a:pt x="334" y="0"/>
                  </a:lnTo>
                  <a:lnTo>
                    <a:pt x="334" y="4"/>
                  </a:lnTo>
                  <a:lnTo>
                    <a:pt x="320" y="4"/>
                  </a:lnTo>
                  <a:lnTo>
                    <a:pt x="320" y="0"/>
                  </a:lnTo>
                  <a:close/>
                  <a:moveTo>
                    <a:pt x="345" y="0"/>
                  </a:moveTo>
                  <a:lnTo>
                    <a:pt x="359" y="0"/>
                  </a:lnTo>
                  <a:lnTo>
                    <a:pt x="359" y="4"/>
                  </a:lnTo>
                  <a:lnTo>
                    <a:pt x="345" y="4"/>
                  </a:lnTo>
                  <a:lnTo>
                    <a:pt x="345" y="0"/>
                  </a:lnTo>
                  <a:close/>
                  <a:moveTo>
                    <a:pt x="370" y="0"/>
                  </a:moveTo>
                  <a:lnTo>
                    <a:pt x="384" y="0"/>
                  </a:lnTo>
                  <a:lnTo>
                    <a:pt x="384" y="4"/>
                  </a:lnTo>
                  <a:lnTo>
                    <a:pt x="370" y="4"/>
                  </a:lnTo>
                  <a:lnTo>
                    <a:pt x="370" y="0"/>
                  </a:lnTo>
                  <a:close/>
                  <a:moveTo>
                    <a:pt x="394" y="0"/>
                  </a:moveTo>
                  <a:lnTo>
                    <a:pt x="408" y="0"/>
                  </a:lnTo>
                  <a:lnTo>
                    <a:pt x="408" y="4"/>
                  </a:lnTo>
                  <a:lnTo>
                    <a:pt x="394" y="4"/>
                  </a:lnTo>
                  <a:lnTo>
                    <a:pt x="394" y="0"/>
                  </a:lnTo>
                  <a:close/>
                  <a:moveTo>
                    <a:pt x="419" y="0"/>
                  </a:moveTo>
                  <a:lnTo>
                    <a:pt x="433" y="0"/>
                  </a:lnTo>
                  <a:lnTo>
                    <a:pt x="433" y="4"/>
                  </a:lnTo>
                  <a:lnTo>
                    <a:pt x="419" y="4"/>
                  </a:lnTo>
                  <a:lnTo>
                    <a:pt x="419" y="0"/>
                  </a:lnTo>
                  <a:close/>
                  <a:moveTo>
                    <a:pt x="444" y="0"/>
                  </a:moveTo>
                  <a:lnTo>
                    <a:pt x="458" y="0"/>
                  </a:lnTo>
                  <a:lnTo>
                    <a:pt x="458" y="4"/>
                  </a:lnTo>
                  <a:lnTo>
                    <a:pt x="444" y="4"/>
                  </a:lnTo>
                  <a:lnTo>
                    <a:pt x="444" y="0"/>
                  </a:lnTo>
                  <a:close/>
                  <a:moveTo>
                    <a:pt x="468" y="0"/>
                  </a:moveTo>
                  <a:lnTo>
                    <a:pt x="482" y="0"/>
                  </a:lnTo>
                  <a:lnTo>
                    <a:pt x="482" y="4"/>
                  </a:lnTo>
                  <a:lnTo>
                    <a:pt x="468" y="4"/>
                  </a:lnTo>
                  <a:lnTo>
                    <a:pt x="468" y="0"/>
                  </a:lnTo>
                  <a:close/>
                  <a:moveTo>
                    <a:pt x="493" y="0"/>
                  </a:moveTo>
                  <a:lnTo>
                    <a:pt x="507" y="0"/>
                  </a:lnTo>
                  <a:lnTo>
                    <a:pt x="507" y="4"/>
                  </a:lnTo>
                  <a:lnTo>
                    <a:pt x="493" y="4"/>
                  </a:lnTo>
                  <a:lnTo>
                    <a:pt x="493" y="0"/>
                  </a:lnTo>
                  <a:close/>
                  <a:moveTo>
                    <a:pt x="517" y="0"/>
                  </a:moveTo>
                  <a:lnTo>
                    <a:pt x="531" y="0"/>
                  </a:lnTo>
                  <a:lnTo>
                    <a:pt x="531" y="4"/>
                  </a:lnTo>
                  <a:lnTo>
                    <a:pt x="517" y="4"/>
                  </a:lnTo>
                  <a:lnTo>
                    <a:pt x="517" y="0"/>
                  </a:lnTo>
                  <a:close/>
                  <a:moveTo>
                    <a:pt x="542" y="0"/>
                  </a:moveTo>
                  <a:lnTo>
                    <a:pt x="556" y="0"/>
                  </a:lnTo>
                  <a:lnTo>
                    <a:pt x="556" y="4"/>
                  </a:lnTo>
                  <a:lnTo>
                    <a:pt x="542" y="4"/>
                  </a:lnTo>
                  <a:lnTo>
                    <a:pt x="542" y="0"/>
                  </a:lnTo>
                  <a:close/>
                  <a:moveTo>
                    <a:pt x="567" y="0"/>
                  </a:moveTo>
                  <a:lnTo>
                    <a:pt x="581" y="0"/>
                  </a:lnTo>
                  <a:lnTo>
                    <a:pt x="581" y="4"/>
                  </a:lnTo>
                  <a:lnTo>
                    <a:pt x="567" y="4"/>
                  </a:lnTo>
                  <a:lnTo>
                    <a:pt x="567" y="0"/>
                  </a:lnTo>
                  <a:close/>
                  <a:moveTo>
                    <a:pt x="591" y="0"/>
                  </a:moveTo>
                  <a:lnTo>
                    <a:pt x="605" y="0"/>
                  </a:lnTo>
                  <a:lnTo>
                    <a:pt x="605" y="4"/>
                  </a:lnTo>
                  <a:lnTo>
                    <a:pt x="591" y="4"/>
                  </a:lnTo>
                  <a:lnTo>
                    <a:pt x="591" y="0"/>
                  </a:lnTo>
                  <a:close/>
                  <a:moveTo>
                    <a:pt x="616" y="0"/>
                  </a:moveTo>
                  <a:lnTo>
                    <a:pt x="630" y="0"/>
                  </a:lnTo>
                  <a:lnTo>
                    <a:pt x="630" y="4"/>
                  </a:lnTo>
                  <a:lnTo>
                    <a:pt x="616" y="4"/>
                  </a:lnTo>
                  <a:lnTo>
                    <a:pt x="616" y="0"/>
                  </a:lnTo>
                  <a:close/>
                  <a:moveTo>
                    <a:pt x="640" y="0"/>
                  </a:moveTo>
                  <a:lnTo>
                    <a:pt x="655" y="0"/>
                  </a:lnTo>
                  <a:lnTo>
                    <a:pt x="655" y="4"/>
                  </a:lnTo>
                  <a:lnTo>
                    <a:pt x="640" y="4"/>
                  </a:lnTo>
                  <a:lnTo>
                    <a:pt x="640" y="0"/>
                  </a:lnTo>
                  <a:close/>
                  <a:moveTo>
                    <a:pt x="665" y="0"/>
                  </a:moveTo>
                  <a:lnTo>
                    <a:pt x="679" y="0"/>
                  </a:lnTo>
                  <a:lnTo>
                    <a:pt x="679" y="4"/>
                  </a:lnTo>
                  <a:lnTo>
                    <a:pt x="665" y="4"/>
                  </a:lnTo>
                  <a:lnTo>
                    <a:pt x="665" y="0"/>
                  </a:lnTo>
                  <a:close/>
                  <a:moveTo>
                    <a:pt x="690" y="0"/>
                  </a:moveTo>
                  <a:lnTo>
                    <a:pt x="704" y="0"/>
                  </a:lnTo>
                  <a:lnTo>
                    <a:pt x="704" y="4"/>
                  </a:lnTo>
                  <a:lnTo>
                    <a:pt x="690" y="4"/>
                  </a:lnTo>
                  <a:lnTo>
                    <a:pt x="690" y="0"/>
                  </a:lnTo>
                  <a:close/>
                  <a:moveTo>
                    <a:pt x="714" y="0"/>
                  </a:moveTo>
                  <a:lnTo>
                    <a:pt x="728" y="0"/>
                  </a:lnTo>
                  <a:lnTo>
                    <a:pt x="728" y="4"/>
                  </a:lnTo>
                  <a:lnTo>
                    <a:pt x="714" y="4"/>
                  </a:lnTo>
                  <a:lnTo>
                    <a:pt x="714" y="0"/>
                  </a:lnTo>
                  <a:close/>
                  <a:moveTo>
                    <a:pt x="739" y="0"/>
                  </a:moveTo>
                  <a:lnTo>
                    <a:pt x="753" y="0"/>
                  </a:lnTo>
                  <a:lnTo>
                    <a:pt x="753" y="4"/>
                  </a:lnTo>
                  <a:lnTo>
                    <a:pt x="739" y="4"/>
                  </a:lnTo>
                  <a:lnTo>
                    <a:pt x="739" y="0"/>
                  </a:lnTo>
                  <a:close/>
                  <a:moveTo>
                    <a:pt x="764" y="0"/>
                  </a:moveTo>
                  <a:lnTo>
                    <a:pt x="778" y="0"/>
                  </a:lnTo>
                  <a:lnTo>
                    <a:pt x="778" y="4"/>
                  </a:lnTo>
                  <a:lnTo>
                    <a:pt x="764" y="4"/>
                  </a:lnTo>
                  <a:lnTo>
                    <a:pt x="764" y="0"/>
                  </a:lnTo>
                  <a:close/>
                  <a:moveTo>
                    <a:pt x="788" y="0"/>
                  </a:moveTo>
                  <a:lnTo>
                    <a:pt x="802" y="0"/>
                  </a:lnTo>
                  <a:lnTo>
                    <a:pt x="802" y="4"/>
                  </a:lnTo>
                  <a:lnTo>
                    <a:pt x="788" y="4"/>
                  </a:lnTo>
                  <a:lnTo>
                    <a:pt x="788" y="0"/>
                  </a:lnTo>
                  <a:close/>
                  <a:moveTo>
                    <a:pt x="813" y="0"/>
                  </a:moveTo>
                  <a:lnTo>
                    <a:pt x="827" y="0"/>
                  </a:lnTo>
                  <a:lnTo>
                    <a:pt x="827" y="4"/>
                  </a:lnTo>
                  <a:lnTo>
                    <a:pt x="813" y="4"/>
                  </a:lnTo>
                  <a:lnTo>
                    <a:pt x="813" y="0"/>
                  </a:lnTo>
                  <a:close/>
                  <a:moveTo>
                    <a:pt x="837" y="0"/>
                  </a:moveTo>
                  <a:lnTo>
                    <a:pt x="851" y="0"/>
                  </a:lnTo>
                  <a:lnTo>
                    <a:pt x="851" y="4"/>
                  </a:lnTo>
                  <a:lnTo>
                    <a:pt x="837" y="4"/>
                  </a:lnTo>
                  <a:lnTo>
                    <a:pt x="837" y="0"/>
                  </a:lnTo>
                  <a:close/>
                  <a:moveTo>
                    <a:pt x="862" y="0"/>
                  </a:moveTo>
                  <a:lnTo>
                    <a:pt x="876" y="0"/>
                  </a:lnTo>
                  <a:lnTo>
                    <a:pt x="876" y="4"/>
                  </a:lnTo>
                  <a:lnTo>
                    <a:pt x="862" y="4"/>
                  </a:lnTo>
                  <a:lnTo>
                    <a:pt x="862" y="0"/>
                  </a:lnTo>
                  <a:close/>
                  <a:moveTo>
                    <a:pt x="887" y="0"/>
                  </a:moveTo>
                  <a:lnTo>
                    <a:pt x="901" y="0"/>
                  </a:lnTo>
                  <a:lnTo>
                    <a:pt x="901" y="4"/>
                  </a:lnTo>
                  <a:lnTo>
                    <a:pt x="887" y="4"/>
                  </a:lnTo>
                  <a:lnTo>
                    <a:pt x="887" y="0"/>
                  </a:lnTo>
                  <a:close/>
                  <a:moveTo>
                    <a:pt x="911" y="0"/>
                  </a:moveTo>
                  <a:lnTo>
                    <a:pt x="925" y="0"/>
                  </a:lnTo>
                  <a:lnTo>
                    <a:pt x="925" y="4"/>
                  </a:lnTo>
                  <a:lnTo>
                    <a:pt x="911" y="4"/>
                  </a:lnTo>
                  <a:lnTo>
                    <a:pt x="911" y="0"/>
                  </a:lnTo>
                  <a:close/>
                  <a:moveTo>
                    <a:pt x="936" y="0"/>
                  </a:moveTo>
                  <a:lnTo>
                    <a:pt x="950" y="0"/>
                  </a:lnTo>
                  <a:lnTo>
                    <a:pt x="950" y="4"/>
                  </a:lnTo>
                  <a:lnTo>
                    <a:pt x="936" y="4"/>
                  </a:lnTo>
                  <a:lnTo>
                    <a:pt x="936" y="0"/>
                  </a:lnTo>
                  <a:close/>
                  <a:moveTo>
                    <a:pt x="960" y="0"/>
                  </a:moveTo>
                  <a:lnTo>
                    <a:pt x="975" y="0"/>
                  </a:lnTo>
                  <a:lnTo>
                    <a:pt x="975" y="4"/>
                  </a:lnTo>
                  <a:lnTo>
                    <a:pt x="960" y="4"/>
                  </a:lnTo>
                  <a:lnTo>
                    <a:pt x="960" y="0"/>
                  </a:lnTo>
                  <a:close/>
                  <a:moveTo>
                    <a:pt x="985" y="0"/>
                  </a:moveTo>
                  <a:lnTo>
                    <a:pt x="999" y="0"/>
                  </a:lnTo>
                  <a:lnTo>
                    <a:pt x="999" y="4"/>
                  </a:lnTo>
                  <a:lnTo>
                    <a:pt x="985" y="4"/>
                  </a:lnTo>
                  <a:lnTo>
                    <a:pt x="985" y="0"/>
                  </a:lnTo>
                  <a:close/>
                  <a:moveTo>
                    <a:pt x="1010" y="0"/>
                  </a:moveTo>
                  <a:lnTo>
                    <a:pt x="1024" y="0"/>
                  </a:lnTo>
                  <a:lnTo>
                    <a:pt x="1024" y="4"/>
                  </a:lnTo>
                  <a:lnTo>
                    <a:pt x="1010" y="4"/>
                  </a:lnTo>
                  <a:lnTo>
                    <a:pt x="1010" y="0"/>
                  </a:lnTo>
                  <a:close/>
                  <a:moveTo>
                    <a:pt x="1034" y="0"/>
                  </a:moveTo>
                  <a:lnTo>
                    <a:pt x="1048" y="0"/>
                  </a:lnTo>
                  <a:lnTo>
                    <a:pt x="1048" y="4"/>
                  </a:lnTo>
                  <a:lnTo>
                    <a:pt x="1034" y="4"/>
                  </a:lnTo>
                  <a:lnTo>
                    <a:pt x="1034" y="0"/>
                  </a:lnTo>
                  <a:close/>
                  <a:moveTo>
                    <a:pt x="1059" y="0"/>
                  </a:moveTo>
                  <a:lnTo>
                    <a:pt x="1073" y="0"/>
                  </a:lnTo>
                  <a:lnTo>
                    <a:pt x="1073" y="4"/>
                  </a:lnTo>
                  <a:lnTo>
                    <a:pt x="1059" y="4"/>
                  </a:lnTo>
                  <a:lnTo>
                    <a:pt x="1059" y="0"/>
                  </a:lnTo>
                  <a:close/>
                  <a:moveTo>
                    <a:pt x="1084" y="0"/>
                  </a:moveTo>
                  <a:lnTo>
                    <a:pt x="1098" y="0"/>
                  </a:lnTo>
                  <a:lnTo>
                    <a:pt x="1098" y="4"/>
                  </a:lnTo>
                  <a:lnTo>
                    <a:pt x="1084" y="4"/>
                  </a:lnTo>
                  <a:lnTo>
                    <a:pt x="1084" y="0"/>
                  </a:lnTo>
                  <a:close/>
                  <a:moveTo>
                    <a:pt x="1108" y="0"/>
                  </a:moveTo>
                  <a:lnTo>
                    <a:pt x="1122" y="0"/>
                  </a:lnTo>
                  <a:lnTo>
                    <a:pt x="1122" y="4"/>
                  </a:lnTo>
                  <a:lnTo>
                    <a:pt x="1108" y="4"/>
                  </a:lnTo>
                  <a:lnTo>
                    <a:pt x="1108" y="0"/>
                  </a:lnTo>
                  <a:close/>
                  <a:moveTo>
                    <a:pt x="1133" y="0"/>
                  </a:moveTo>
                  <a:lnTo>
                    <a:pt x="1147" y="0"/>
                  </a:lnTo>
                  <a:lnTo>
                    <a:pt x="1147" y="4"/>
                  </a:lnTo>
                  <a:lnTo>
                    <a:pt x="1133" y="4"/>
                  </a:lnTo>
                  <a:lnTo>
                    <a:pt x="1133" y="0"/>
                  </a:lnTo>
                  <a:close/>
                  <a:moveTo>
                    <a:pt x="1157" y="0"/>
                  </a:moveTo>
                  <a:lnTo>
                    <a:pt x="1171" y="0"/>
                  </a:lnTo>
                  <a:lnTo>
                    <a:pt x="1171" y="4"/>
                  </a:lnTo>
                  <a:lnTo>
                    <a:pt x="1157" y="4"/>
                  </a:lnTo>
                  <a:lnTo>
                    <a:pt x="1157" y="0"/>
                  </a:lnTo>
                  <a:close/>
                  <a:moveTo>
                    <a:pt x="1182" y="0"/>
                  </a:moveTo>
                  <a:lnTo>
                    <a:pt x="1196" y="0"/>
                  </a:lnTo>
                  <a:lnTo>
                    <a:pt x="1196" y="4"/>
                  </a:lnTo>
                  <a:lnTo>
                    <a:pt x="1182" y="4"/>
                  </a:lnTo>
                  <a:lnTo>
                    <a:pt x="1182" y="0"/>
                  </a:lnTo>
                  <a:close/>
                  <a:moveTo>
                    <a:pt x="1207" y="0"/>
                  </a:moveTo>
                  <a:lnTo>
                    <a:pt x="1221" y="0"/>
                  </a:lnTo>
                  <a:lnTo>
                    <a:pt x="1221" y="4"/>
                  </a:lnTo>
                  <a:lnTo>
                    <a:pt x="1207" y="4"/>
                  </a:lnTo>
                  <a:lnTo>
                    <a:pt x="1207" y="0"/>
                  </a:lnTo>
                  <a:close/>
                  <a:moveTo>
                    <a:pt x="1231" y="0"/>
                  </a:moveTo>
                  <a:lnTo>
                    <a:pt x="1245" y="0"/>
                  </a:lnTo>
                  <a:lnTo>
                    <a:pt x="1245" y="4"/>
                  </a:lnTo>
                  <a:lnTo>
                    <a:pt x="1231" y="4"/>
                  </a:lnTo>
                  <a:lnTo>
                    <a:pt x="1231" y="0"/>
                  </a:lnTo>
                  <a:close/>
                  <a:moveTo>
                    <a:pt x="1256" y="0"/>
                  </a:moveTo>
                  <a:lnTo>
                    <a:pt x="1270" y="0"/>
                  </a:lnTo>
                  <a:lnTo>
                    <a:pt x="1270" y="4"/>
                  </a:lnTo>
                  <a:lnTo>
                    <a:pt x="1256" y="4"/>
                  </a:lnTo>
                  <a:lnTo>
                    <a:pt x="1256" y="0"/>
                  </a:lnTo>
                  <a:close/>
                  <a:moveTo>
                    <a:pt x="1280" y="0"/>
                  </a:moveTo>
                  <a:lnTo>
                    <a:pt x="1295" y="0"/>
                  </a:lnTo>
                  <a:lnTo>
                    <a:pt x="1295" y="4"/>
                  </a:lnTo>
                  <a:lnTo>
                    <a:pt x="1280" y="4"/>
                  </a:lnTo>
                  <a:lnTo>
                    <a:pt x="1280" y="0"/>
                  </a:lnTo>
                  <a:close/>
                  <a:moveTo>
                    <a:pt x="1305" y="0"/>
                  </a:moveTo>
                  <a:lnTo>
                    <a:pt x="1319" y="0"/>
                  </a:lnTo>
                  <a:lnTo>
                    <a:pt x="1319" y="4"/>
                  </a:lnTo>
                  <a:lnTo>
                    <a:pt x="1305" y="4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rgbClr val="969696"/>
            </a:solidFill>
            <a:ln w="1588">
              <a:solidFill>
                <a:srgbClr val="969696"/>
              </a:solidFill>
              <a:bevel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09599" name="Freeform 66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1777041" y="3570497"/>
              <a:ext cx="5141343" cy="63501"/>
            </a:xfrm>
            <a:custGeom>
              <a:avLst/>
              <a:gdLst>
                <a:gd name="T0" fmla="*/ 0 w 1036"/>
                <a:gd name="T1" fmla="*/ 2147483647 h 4"/>
                <a:gd name="T2" fmla="*/ 2147483647 w 1036"/>
                <a:gd name="T3" fmla="*/ 2147483647 h 4"/>
                <a:gd name="T4" fmla="*/ 2147483647 w 1036"/>
                <a:gd name="T5" fmla="*/ 0 h 4"/>
                <a:gd name="T6" fmla="*/ 2147483647 w 1036"/>
                <a:gd name="T7" fmla="*/ 0 h 4"/>
                <a:gd name="T8" fmla="*/ 2147483647 w 1036"/>
                <a:gd name="T9" fmla="*/ 0 h 4"/>
                <a:gd name="T10" fmla="*/ 2147483647 w 1036"/>
                <a:gd name="T11" fmla="*/ 2147483647 h 4"/>
                <a:gd name="T12" fmla="*/ 2147483647 w 1036"/>
                <a:gd name="T13" fmla="*/ 2147483647 h 4"/>
                <a:gd name="T14" fmla="*/ 2147483647 w 1036"/>
                <a:gd name="T15" fmla="*/ 0 h 4"/>
                <a:gd name="T16" fmla="*/ 2147483647 w 1036"/>
                <a:gd name="T17" fmla="*/ 0 h 4"/>
                <a:gd name="T18" fmla="*/ 2147483647 w 1036"/>
                <a:gd name="T19" fmla="*/ 0 h 4"/>
                <a:gd name="T20" fmla="*/ 2147483647 w 1036"/>
                <a:gd name="T21" fmla="*/ 2147483647 h 4"/>
                <a:gd name="T22" fmla="*/ 2147483647 w 1036"/>
                <a:gd name="T23" fmla="*/ 2147483647 h 4"/>
                <a:gd name="T24" fmla="*/ 2147483647 w 1036"/>
                <a:gd name="T25" fmla="*/ 0 h 4"/>
                <a:gd name="T26" fmla="*/ 2147483647 w 1036"/>
                <a:gd name="T27" fmla="*/ 0 h 4"/>
                <a:gd name="T28" fmla="*/ 2147483647 w 1036"/>
                <a:gd name="T29" fmla="*/ 0 h 4"/>
                <a:gd name="T30" fmla="*/ 2147483647 w 1036"/>
                <a:gd name="T31" fmla="*/ 2147483647 h 4"/>
                <a:gd name="T32" fmla="*/ 2147483647 w 1036"/>
                <a:gd name="T33" fmla="*/ 2147483647 h 4"/>
                <a:gd name="T34" fmla="*/ 2147483647 w 1036"/>
                <a:gd name="T35" fmla="*/ 0 h 4"/>
                <a:gd name="T36" fmla="*/ 2147483647 w 1036"/>
                <a:gd name="T37" fmla="*/ 0 h 4"/>
                <a:gd name="T38" fmla="*/ 2147483647 w 1036"/>
                <a:gd name="T39" fmla="*/ 0 h 4"/>
                <a:gd name="T40" fmla="*/ 2147483647 w 1036"/>
                <a:gd name="T41" fmla="*/ 2147483647 h 4"/>
                <a:gd name="T42" fmla="*/ 2147483647 w 1036"/>
                <a:gd name="T43" fmla="*/ 2147483647 h 4"/>
                <a:gd name="T44" fmla="*/ 2147483647 w 1036"/>
                <a:gd name="T45" fmla="*/ 0 h 4"/>
                <a:gd name="T46" fmla="*/ 2147483647 w 1036"/>
                <a:gd name="T47" fmla="*/ 0 h 4"/>
                <a:gd name="T48" fmla="*/ 2147483647 w 1036"/>
                <a:gd name="T49" fmla="*/ 0 h 4"/>
                <a:gd name="T50" fmla="*/ 2147483647 w 1036"/>
                <a:gd name="T51" fmla="*/ 2147483647 h 4"/>
                <a:gd name="T52" fmla="*/ 2147483647 w 1036"/>
                <a:gd name="T53" fmla="*/ 2147483647 h 4"/>
                <a:gd name="T54" fmla="*/ 2147483647 w 1036"/>
                <a:gd name="T55" fmla="*/ 0 h 4"/>
                <a:gd name="T56" fmla="*/ 2147483647 w 1036"/>
                <a:gd name="T57" fmla="*/ 0 h 4"/>
                <a:gd name="T58" fmla="*/ 2147483647 w 1036"/>
                <a:gd name="T59" fmla="*/ 0 h 4"/>
                <a:gd name="T60" fmla="*/ 2147483647 w 1036"/>
                <a:gd name="T61" fmla="*/ 2147483647 h 4"/>
                <a:gd name="T62" fmla="*/ 2147483647 w 1036"/>
                <a:gd name="T63" fmla="*/ 2147483647 h 4"/>
                <a:gd name="T64" fmla="*/ 2147483647 w 1036"/>
                <a:gd name="T65" fmla="*/ 0 h 4"/>
                <a:gd name="T66" fmla="*/ 2147483647 w 1036"/>
                <a:gd name="T67" fmla="*/ 0 h 4"/>
                <a:gd name="T68" fmla="*/ 2147483647 w 1036"/>
                <a:gd name="T69" fmla="*/ 0 h 4"/>
                <a:gd name="T70" fmla="*/ 2147483647 w 1036"/>
                <a:gd name="T71" fmla="*/ 2147483647 h 4"/>
                <a:gd name="T72" fmla="*/ 2147483647 w 1036"/>
                <a:gd name="T73" fmla="*/ 2147483647 h 4"/>
                <a:gd name="T74" fmla="*/ 2147483647 w 1036"/>
                <a:gd name="T75" fmla="*/ 0 h 4"/>
                <a:gd name="T76" fmla="*/ 2147483647 w 1036"/>
                <a:gd name="T77" fmla="*/ 0 h 4"/>
                <a:gd name="T78" fmla="*/ 2147483647 w 1036"/>
                <a:gd name="T79" fmla="*/ 0 h 4"/>
                <a:gd name="T80" fmla="*/ 2147483647 w 1036"/>
                <a:gd name="T81" fmla="*/ 2147483647 h 4"/>
                <a:gd name="T82" fmla="*/ 2147483647 w 1036"/>
                <a:gd name="T83" fmla="*/ 2147483647 h 4"/>
                <a:gd name="T84" fmla="*/ 2147483647 w 1036"/>
                <a:gd name="T85" fmla="*/ 0 h 4"/>
                <a:gd name="T86" fmla="*/ 2147483647 w 1036"/>
                <a:gd name="T87" fmla="*/ 0 h 4"/>
                <a:gd name="T88" fmla="*/ 2147483647 w 1036"/>
                <a:gd name="T89" fmla="*/ 0 h 4"/>
                <a:gd name="T90" fmla="*/ 2147483647 w 1036"/>
                <a:gd name="T91" fmla="*/ 2147483647 h 4"/>
                <a:gd name="T92" fmla="*/ 2147483647 w 1036"/>
                <a:gd name="T93" fmla="*/ 2147483647 h 4"/>
                <a:gd name="T94" fmla="*/ 2147483647 w 1036"/>
                <a:gd name="T95" fmla="*/ 0 h 4"/>
                <a:gd name="T96" fmla="*/ 2147483647 w 1036"/>
                <a:gd name="T97" fmla="*/ 0 h 4"/>
                <a:gd name="T98" fmla="*/ 2147483647 w 1036"/>
                <a:gd name="T99" fmla="*/ 0 h 4"/>
                <a:gd name="T100" fmla="*/ 2147483647 w 1036"/>
                <a:gd name="T101" fmla="*/ 2147483647 h 4"/>
                <a:gd name="T102" fmla="*/ 2147483647 w 1036"/>
                <a:gd name="T103" fmla="*/ 2147483647 h 4"/>
                <a:gd name="T104" fmla="*/ 2147483647 w 1036"/>
                <a:gd name="T105" fmla="*/ 0 h 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36"/>
                <a:gd name="T160" fmla="*/ 0 h 4"/>
                <a:gd name="T161" fmla="*/ 1036 w 1036"/>
                <a:gd name="T162" fmla="*/ 4 h 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36" h="4">
                  <a:moveTo>
                    <a:pt x="0" y="0"/>
                  </a:move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0"/>
                  </a:lnTo>
                  <a:close/>
                  <a:moveTo>
                    <a:pt x="24" y="0"/>
                  </a:moveTo>
                  <a:lnTo>
                    <a:pt x="38" y="0"/>
                  </a:lnTo>
                  <a:lnTo>
                    <a:pt x="38" y="4"/>
                  </a:lnTo>
                  <a:lnTo>
                    <a:pt x="24" y="4"/>
                  </a:lnTo>
                  <a:lnTo>
                    <a:pt x="24" y="0"/>
                  </a:lnTo>
                  <a:close/>
                  <a:moveTo>
                    <a:pt x="49" y="0"/>
                  </a:moveTo>
                  <a:lnTo>
                    <a:pt x="63" y="0"/>
                  </a:lnTo>
                  <a:lnTo>
                    <a:pt x="63" y="4"/>
                  </a:lnTo>
                  <a:lnTo>
                    <a:pt x="49" y="4"/>
                  </a:lnTo>
                  <a:lnTo>
                    <a:pt x="49" y="0"/>
                  </a:lnTo>
                  <a:close/>
                  <a:moveTo>
                    <a:pt x="73" y="0"/>
                  </a:moveTo>
                  <a:lnTo>
                    <a:pt x="88" y="0"/>
                  </a:lnTo>
                  <a:lnTo>
                    <a:pt x="88" y="4"/>
                  </a:lnTo>
                  <a:lnTo>
                    <a:pt x="73" y="4"/>
                  </a:lnTo>
                  <a:lnTo>
                    <a:pt x="73" y="0"/>
                  </a:lnTo>
                  <a:close/>
                  <a:moveTo>
                    <a:pt x="98" y="0"/>
                  </a:moveTo>
                  <a:lnTo>
                    <a:pt x="112" y="0"/>
                  </a:lnTo>
                  <a:lnTo>
                    <a:pt x="112" y="4"/>
                  </a:lnTo>
                  <a:lnTo>
                    <a:pt x="98" y="4"/>
                  </a:lnTo>
                  <a:lnTo>
                    <a:pt x="98" y="0"/>
                  </a:lnTo>
                  <a:close/>
                  <a:moveTo>
                    <a:pt x="123" y="0"/>
                  </a:moveTo>
                  <a:lnTo>
                    <a:pt x="137" y="0"/>
                  </a:lnTo>
                  <a:lnTo>
                    <a:pt x="137" y="4"/>
                  </a:lnTo>
                  <a:lnTo>
                    <a:pt x="123" y="4"/>
                  </a:lnTo>
                  <a:lnTo>
                    <a:pt x="123" y="0"/>
                  </a:lnTo>
                  <a:close/>
                  <a:moveTo>
                    <a:pt x="147" y="0"/>
                  </a:moveTo>
                  <a:lnTo>
                    <a:pt x="161" y="0"/>
                  </a:lnTo>
                  <a:lnTo>
                    <a:pt x="161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172" y="0"/>
                  </a:moveTo>
                  <a:lnTo>
                    <a:pt x="186" y="0"/>
                  </a:lnTo>
                  <a:lnTo>
                    <a:pt x="186" y="4"/>
                  </a:lnTo>
                  <a:lnTo>
                    <a:pt x="172" y="4"/>
                  </a:lnTo>
                  <a:lnTo>
                    <a:pt x="172" y="0"/>
                  </a:lnTo>
                  <a:close/>
                  <a:moveTo>
                    <a:pt x="197" y="0"/>
                  </a:moveTo>
                  <a:lnTo>
                    <a:pt x="211" y="0"/>
                  </a:lnTo>
                  <a:lnTo>
                    <a:pt x="211" y="4"/>
                  </a:lnTo>
                  <a:lnTo>
                    <a:pt x="197" y="4"/>
                  </a:lnTo>
                  <a:lnTo>
                    <a:pt x="197" y="0"/>
                  </a:lnTo>
                  <a:close/>
                  <a:moveTo>
                    <a:pt x="221" y="0"/>
                  </a:moveTo>
                  <a:lnTo>
                    <a:pt x="235" y="0"/>
                  </a:lnTo>
                  <a:lnTo>
                    <a:pt x="235" y="4"/>
                  </a:lnTo>
                  <a:lnTo>
                    <a:pt x="221" y="4"/>
                  </a:lnTo>
                  <a:lnTo>
                    <a:pt x="221" y="0"/>
                  </a:lnTo>
                  <a:close/>
                  <a:moveTo>
                    <a:pt x="246" y="0"/>
                  </a:moveTo>
                  <a:lnTo>
                    <a:pt x="260" y="0"/>
                  </a:lnTo>
                  <a:lnTo>
                    <a:pt x="260" y="4"/>
                  </a:lnTo>
                  <a:lnTo>
                    <a:pt x="246" y="4"/>
                  </a:lnTo>
                  <a:lnTo>
                    <a:pt x="246" y="0"/>
                  </a:lnTo>
                  <a:close/>
                  <a:moveTo>
                    <a:pt x="270" y="0"/>
                  </a:moveTo>
                  <a:lnTo>
                    <a:pt x="284" y="0"/>
                  </a:lnTo>
                  <a:lnTo>
                    <a:pt x="284" y="4"/>
                  </a:lnTo>
                  <a:lnTo>
                    <a:pt x="270" y="4"/>
                  </a:lnTo>
                  <a:lnTo>
                    <a:pt x="270" y="0"/>
                  </a:lnTo>
                  <a:close/>
                  <a:moveTo>
                    <a:pt x="295" y="0"/>
                  </a:moveTo>
                  <a:lnTo>
                    <a:pt x="309" y="0"/>
                  </a:lnTo>
                  <a:lnTo>
                    <a:pt x="309" y="4"/>
                  </a:lnTo>
                  <a:lnTo>
                    <a:pt x="295" y="4"/>
                  </a:lnTo>
                  <a:lnTo>
                    <a:pt x="295" y="0"/>
                  </a:lnTo>
                  <a:close/>
                  <a:moveTo>
                    <a:pt x="320" y="0"/>
                  </a:moveTo>
                  <a:lnTo>
                    <a:pt x="334" y="0"/>
                  </a:lnTo>
                  <a:lnTo>
                    <a:pt x="334" y="4"/>
                  </a:lnTo>
                  <a:lnTo>
                    <a:pt x="320" y="4"/>
                  </a:lnTo>
                  <a:lnTo>
                    <a:pt x="320" y="0"/>
                  </a:lnTo>
                  <a:close/>
                  <a:moveTo>
                    <a:pt x="344" y="0"/>
                  </a:moveTo>
                  <a:lnTo>
                    <a:pt x="358" y="0"/>
                  </a:lnTo>
                  <a:lnTo>
                    <a:pt x="358" y="4"/>
                  </a:lnTo>
                  <a:lnTo>
                    <a:pt x="344" y="4"/>
                  </a:lnTo>
                  <a:lnTo>
                    <a:pt x="344" y="0"/>
                  </a:lnTo>
                  <a:close/>
                  <a:moveTo>
                    <a:pt x="369" y="0"/>
                  </a:moveTo>
                  <a:lnTo>
                    <a:pt x="383" y="0"/>
                  </a:lnTo>
                  <a:lnTo>
                    <a:pt x="383" y="4"/>
                  </a:lnTo>
                  <a:lnTo>
                    <a:pt x="369" y="4"/>
                  </a:lnTo>
                  <a:lnTo>
                    <a:pt x="369" y="0"/>
                  </a:lnTo>
                  <a:close/>
                  <a:moveTo>
                    <a:pt x="393" y="0"/>
                  </a:moveTo>
                  <a:lnTo>
                    <a:pt x="408" y="0"/>
                  </a:lnTo>
                  <a:lnTo>
                    <a:pt x="408" y="4"/>
                  </a:lnTo>
                  <a:lnTo>
                    <a:pt x="393" y="4"/>
                  </a:lnTo>
                  <a:lnTo>
                    <a:pt x="393" y="0"/>
                  </a:lnTo>
                  <a:close/>
                  <a:moveTo>
                    <a:pt x="418" y="0"/>
                  </a:moveTo>
                  <a:lnTo>
                    <a:pt x="432" y="0"/>
                  </a:lnTo>
                  <a:lnTo>
                    <a:pt x="432" y="4"/>
                  </a:lnTo>
                  <a:lnTo>
                    <a:pt x="418" y="4"/>
                  </a:lnTo>
                  <a:lnTo>
                    <a:pt x="418" y="0"/>
                  </a:lnTo>
                  <a:close/>
                  <a:moveTo>
                    <a:pt x="443" y="0"/>
                  </a:moveTo>
                  <a:lnTo>
                    <a:pt x="457" y="0"/>
                  </a:lnTo>
                  <a:lnTo>
                    <a:pt x="457" y="4"/>
                  </a:lnTo>
                  <a:lnTo>
                    <a:pt x="443" y="4"/>
                  </a:lnTo>
                  <a:lnTo>
                    <a:pt x="443" y="0"/>
                  </a:lnTo>
                  <a:close/>
                  <a:moveTo>
                    <a:pt x="467" y="0"/>
                  </a:moveTo>
                  <a:lnTo>
                    <a:pt x="481" y="0"/>
                  </a:lnTo>
                  <a:lnTo>
                    <a:pt x="481" y="4"/>
                  </a:lnTo>
                  <a:lnTo>
                    <a:pt x="467" y="4"/>
                  </a:lnTo>
                  <a:lnTo>
                    <a:pt x="467" y="0"/>
                  </a:lnTo>
                  <a:close/>
                  <a:moveTo>
                    <a:pt x="492" y="0"/>
                  </a:moveTo>
                  <a:lnTo>
                    <a:pt x="506" y="0"/>
                  </a:lnTo>
                  <a:lnTo>
                    <a:pt x="506" y="4"/>
                  </a:lnTo>
                  <a:lnTo>
                    <a:pt x="492" y="4"/>
                  </a:lnTo>
                  <a:lnTo>
                    <a:pt x="492" y="0"/>
                  </a:lnTo>
                  <a:close/>
                  <a:moveTo>
                    <a:pt x="517" y="0"/>
                  </a:moveTo>
                  <a:lnTo>
                    <a:pt x="531" y="0"/>
                  </a:lnTo>
                  <a:lnTo>
                    <a:pt x="531" y="4"/>
                  </a:lnTo>
                  <a:lnTo>
                    <a:pt x="517" y="4"/>
                  </a:lnTo>
                  <a:lnTo>
                    <a:pt x="517" y="0"/>
                  </a:lnTo>
                  <a:close/>
                  <a:moveTo>
                    <a:pt x="541" y="0"/>
                  </a:moveTo>
                  <a:lnTo>
                    <a:pt x="555" y="0"/>
                  </a:lnTo>
                  <a:lnTo>
                    <a:pt x="555" y="4"/>
                  </a:lnTo>
                  <a:lnTo>
                    <a:pt x="541" y="4"/>
                  </a:lnTo>
                  <a:lnTo>
                    <a:pt x="541" y="0"/>
                  </a:lnTo>
                  <a:close/>
                  <a:moveTo>
                    <a:pt x="566" y="0"/>
                  </a:moveTo>
                  <a:lnTo>
                    <a:pt x="580" y="0"/>
                  </a:lnTo>
                  <a:lnTo>
                    <a:pt x="580" y="4"/>
                  </a:lnTo>
                  <a:lnTo>
                    <a:pt x="566" y="4"/>
                  </a:lnTo>
                  <a:lnTo>
                    <a:pt x="566" y="0"/>
                  </a:lnTo>
                  <a:close/>
                  <a:moveTo>
                    <a:pt x="590" y="0"/>
                  </a:moveTo>
                  <a:lnTo>
                    <a:pt x="604" y="0"/>
                  </a:lnTo>
                  <a:lnTo>
                    <a:pt x="604" y="4"/>
                  </a:lnTo>
                  <a:lnTo>
                    <a:pt x="590" y="4"/>
                  </a:lnTo>
                  <a:lnTo>
                    <a:pt x="590" y="0"/>
                  </a:lnTo>
                  <a:close/>
                  <a:moveTo>
                    <a:pt x="615" y="0"/>
                  </a:moveTo>
                  <a:lnTo>
                    <a:pt x="629" y="0"/>
                  </a:lnTo>
                  <a:lnTo>
                    <a:pt x="629" y="4"/>
                  </a:lnTo>
                  <a:lnTo>
                    <a:pt x="615" y="4"/>
                  </a:lnTo>
                  <a:lnTo>
                    <a:pt x="615" y="0"/>
                  </a:lnTo>
                  <a:close/>
                  <a:moveTo>
                    <a:pt x="640" y="0"/>
                  </a:moveTo>
                  <a:lnTo>
                    <a:pt x="654" y="0"/>
                  </a:lnTo>
                  <a:lnTo>
                    <a:pt x="654" y="4"/>
                  </a:lnTo>
                  <a:lnTo>
                    <a:pt x="640" y="4"/>
                  </a:lnTo>
                  <a:lnTo>
                    <a:pt x="640" y="0"/>
                  </a:lnTo>
                  <a:close/>
                  <a:moveTo>
                    <a:pt x="664" y="0"/>
                  </a:moveTo>
                  <a:lnTo>
                    <a:pt x="678" y="0"/>
                  </a:lnTo>
                  <a:lnTo>
                    <a:pt x="678" y="4"/>
                  </a:lnTo>
                  <a:lnTo>
                    <a:pt x="664" y="4"/>
                  </a:lnTo>
                  <a:lnTo>
                    <a:pt x="664" y="0"/>
                  </a:lnTo>
                  <a:close/>
                  <a:moveTo>
                    <a:pt x="689" y="0"/>
                  </a:moveTo>
                  <a:lnTo>
                    <a:pt x="703" y="0"/>
                  </a:lnTo>
                  <a:lnTo>
                    <a:pt x="703" y="4"/>
                  </a:lnTo>
                  <a:lnTo>
                    <a:pt x="689" y="4"/>
                  </a:lnTo>
                  <a:lnTo>
                    <a:pt x="689" y="0"/>
                  </a:lnTo>
                  <a:close/>
                  <a:moveTo>
                    <a:pt x="714" y="0"/>
                  </a:moveTo>
                  <a:lnTo>
                    <a:pt x="728" y="0"/>
                  </a:lnTo>
                  <a:lnTo>
                    <a:pt x="728" y="4"/>
                  </a:lnTo>
                  <a:lnTo>
                    <a:pt x="714" y="4"/>
                  </a:lnTo>
                  <a:lnTo>
                    <a:pt x="714" y="0"/>
                  </a:lnTo>
                  <a:close/>
                  <a:moveTo>
                    <a:pt x="738" y="0"/>
                  </a:moveTo>
                  <a:lnTo>
                    <a:pt x="752" y="0"/>
                  </a:lnTo>
                  <a:lnTo>
                    <a:pt x="752" y="4"/>
                  </a:lnTo>
                  <a:lnTo>
                    <a:pt x="738" y="4"/>
                  </a:lnTo>
                  <a:lnTo>
                    <a:pt x="738" y="0"/>
                  </a:lnTo>
                  <a:close/>
                  <a:moveTo>
                    <a:pt x="763" y="0"/>
                  </a:moveTo>
                  <a:lnTo>
                    <a:pt x="777" y="0"/>
                  </a:lnTo>
                  <a:lnTo>
                    <a:pt x="777" y="4"/>
                  </a:lnTo>
                  <a:lnTo>
                    <a:pt x="763" y="4"/>
                  </a:lnTo>
                  <a:lnTo>
                    <a:pt x="763" y="0"/>
                  </a:lnTo>
                  <a:close/>
                  <a:moveTo>
                    <a:pt x="787" y="0"/>
                  </a:moveTo>
                  <a:lnTo>
                    <a:pt x="801" y="0"/>
                  </a:lnTo>
                  <a:lnTo>
                    <a:pt x="801" y="4"/>
                  </a:lnTo>
                  <a:lnTo>
                    <a:pt x="787" y="4"/>
                  </a:lnTo>
                  <a:lnTo>
                    <a:pt x="787" y="0"/>
                  </a:lnTo>
                  <a:close/>
                  <a:moveTo>
                    <a:pt x="812" y="0"/>
                  </a:moveTo>
                  <a:lnTo>
                    <a:pt x="826" y="0"/>
                  </a:lnTo>
                  <a:lnTo>
                    <a:pt x="826" y="4"/>
                  </a:lnTo>
                  <a:lnTo>
                    <a:pt x="812" y="4"/>
                  </a:lnTo>
                  <a:lnTo>
                    <a:pt x="812" y="0"/>
                  </a:lnTo>
                  <a:close/>
                  <a:moveTo>
                    <a:pt x="837" y="0"/>
                  </a:moveTo>
                  <a:lnTo>
                    <a:pt x="851" y="0"/>
                  </a:lnTo>
                  <a:lnTo>
                    <a:pt x="851" y="4"/>
                  </a:lnTo>
                  <a:lnTo>
                    <a:pt x="837" y="4"/>
                  </a:lnTo>
                  <a:lnTo>
                    <a:pt x="837" y="0"/>
                  </a:lnTo>
                  <a:close/>
                  <a:moveTo>
                    <a:pt x="861" y="0"/>
                  </a:moveTo>
                  <a:lnTo>
                    <a:pt x="875" y="0"/>
                  </a:lnTo>
                  <a:lnTo>
                    <a:pt x="875" y="4"/>
                  </a:lnTo>
                  <a:lnTo>
                    <a:pt x="861" y="4"/>
                  </a:lnTo>
                  <a:lnTo>
                    <a:pt x="861" y="0"/>
                  </a:lnTo>
                  <a:close/>
                  <a:moveTo>
                    <a:pt x="886" y="0"/>
                  </a:moveTo>
                  <a:lnTo>
                    <a:pt x="900" y="0"/>
                  </a:lnTo>
                  <a:lnTo>
                    <a:pt x="900" y="4"/>
                  </a:lnTo>
                  <a:lnTo>
                    <a:pt x="886" y="4"/>
                  </a:lnTo>
                  <a:lnTo>
                    <a:pt x="886" y="0"/>
                  </a:lnTo>
                  <a:close/>
                  <a:moveTo>
                    <a:pt x="910" y="0"/>
                  </a:moveTo>
                  <a:lnTo>
                    <a:pt x="925" y="0"/>
                  </a:lnTo>
                  <a:lnTo>
                    <a:pt x="925" y="4"/>
                  </a:lnTo>
                  <a:lnTo>
                    <a:pt x="910" y="4"/>
                  </a:lnTo>
                  <a:lnTo>
                    <a:pt x="910" y="0"/>
                  </a:lnTo>
                  <a:close/>
                  <a:moveTo>
                    <a:pt x="935" y="0"/>
                  </a:moveTo>
                  <a:lnTo>
                    <a:pt x="949" y="0"/>
                  </a:lnTo>
                  <a:lnTo>
                    <a:pt x="949" y="4"/>
                  </a:lnTo>
                  <a:lnTo>
                    <a:pt x="935" y="4"/>
                  </a:lnTo>
                  <a:lnTo>
                    <a:pt x="935" y="0"/>
                  </a:lnTo>
                  <a:close/>
                  <a:moveTo>
                    <a:pt x="960" y="0"/>
                  </a:moveTo>
                  <a:lnTo>
                    <a:pt x="974" y="0"/>
                  </a:lnTo>
                  <a:lnTo>
                    <a:pt x="974" y="4"/>
                  </a:lnTo>
                  <a:lnTo>
                    <a:pt x="960" y="4"/>
                  </a:lnTo>
                  <a:lnTo>
                    <a:pt x="960" y="0"/>
                  </a:lnTo>
                  <a:close/>
                  <a:moveTo>
                    <a:pt x="984" y="0"/>
                  </a:moveTo>
                  <a:lnTo>
                    <a:pt x="998" y="0"/>
                  </a:lnTo>
                  <a:lnTo>
                    <a:pt x="998" y="4"/>
                  </a:lnTo>
                  <a:lnTo>
                    <a:pt x="984" y="4"/>
                  </a:lnTo>
                  <a:lnTo>
                    <a:pt x="984" y="0"/>
                  </a:lnTo>
                  <a:close/>
                  <a:moveTo>
                    <a:pt x="1009" y="0"/>
                  </a:moveTo>
                  <a:lnTo>
                    <a:pt x="1023" y="0"/>
                  </a:lnTo>
                  <a:lnTo>
                    <a:pt x="1023" y="4"/>
                  </a:lnTo>
                  <a:lnTo>
                    <a:pt x="1009" y="4"/>
                  </a:lnTo>
                  <a:lnTo>
                    <a:pt x="1009" y="0"/>
                  </a:lnTo>
                  <a:close/>
                  <a:moveTo>
                    <a:pt x="1034" y="0"/>
                  </a:moveTo>
                  <a:lnTo>
                    <a:pt x="1036" y="0"/>
                  </a:lnTo>
                  <a:lnTo>
                    <a:pt x="1036" y="4"/>
                  </a:lnTo>
                  <a:lnTo>
                    <a:pt x="1034" y="4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969696"/>
            </a:solidFill>
            <a:ln w="1588">
              <a:solidFill>
                <a:srgbClr val="969696"/>
              </a:solidFill>
              <a:bevel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8F8F8"/>
                </a:solidFill>
              </a:endParaRPr>
            </a:p>
          </p:txBody>
        </p:sp>
        <p:grpSp>
          <p:nvGrpSpPr>
            <p:cNvPr id="36" name="Group 68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2951285" y="3652838"/>
              <a:ext cx="675543" cy="1128712"/>
              <a:chOff x="2918" y="2950"/>
              <a:chExt cx="200" cy="221"/>
            </a:xfrm>
            <a:solidFill>
              <a:schemeClr val="accent2"/>
            </a:solidFill>
          </p:grpSpPr>
          <p:sp>
            <p:nvSpPr>
              <p:cNvPr id="52" name="Freeform 69"/>
              <p:cNvSpPr>
                <a:spLocks/>
              </p:cNvSpPr>
              <p:nvPr/>
            </p:nvSpPr>
            <p:spPr bwMode="auto">
              <a:xfrm>
                <a:off x="2918" y="2950"/>
                <a:ext cx="200" cy="221"/>
              </a:xfrm>
              <a:custGeom>
                <a:avLst/>
                <a:gdLst>
                  <a:gd name="T0" fmla="*/ 86 w 200"/>
                  <a:gd name="T1" fmla="*/ 0 h 221"/>
                  <a:gd name="T2" fmla="*/ 200 w 200"/>
                  <a:gd name="T3" fmla="*/ 221 h 221"/>
                  <a:gd name="T4" fmla="*/ 114 w 200"/>
                  <a:gd name="T5" fmla="*/ 221 h 221"/>
                  <a:gd name="T6" fmla="*/ 0 w 200"/>
                  <a:gd name="T7" fmla="*/ 0 h 221"/>
                  <a:gd name="T8" fmla="*/ 86 w 200"/>
                  <a:gd name="T9" fmla="*/ 0 h 2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"/>
                  <a:gd name="T16" fmla="*/ 0 h 221"/>
                  <a:gd name="T17" fmla="*/ 200 w 200"/>
                  <a:gd name="T18" fmla="*/ 221 h 2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" h="221">
                    <a:moveTo>
                      <a:pt x="86" y="0"/>
                    </a:moveTo>
                    <a:lnTo>
                      <a:pt x="200" y="221"/>
                    </a:lnTo>
                    <a:lnTo>
                      <a:pt x="114" y="221"/>
                    </a:lnTo>
                    <a:lnTo>
                      <a:pt x="0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600">
                  <a:solidFill>
                    <a:srgbClr val="F8F8F8"/>
                  </a:solidFill>
                </a:endParaRPr>
              </a:p>
            </p:txBody>
          </p:sp>
          <p:sp>
            <p:nvSpPr>
              <p:cNvPr id="53" name="Freeform 70"/>
              <p:cNvSpPr>
                <a:spLocks/>
              </p:cNvSpPr>
              <p:nvPr/>
            </p:nvSpPr>
            <p:spPr bwMode="auto">
              <a:xfrm>
                <a:off x="2918" y="2950"/>
                <a:ext cx="200" cy="221"/>
              </a:xfrm>
              <a:custGeom>
                <a:avLst/>
                <a:gdLst>
                  <a:gd name="T0" fmla="*/ 86 w 200"/>
                  <a:gd name="T1" fmla="*/ 0 h 221"/>
                  <a:gd name="T2" fmla="*/ 200 w 200"/>
                  <a:gd name="T3" fmla="*/ 221 h 221"/>
                  <a:gd name="T4" fmla="*/ 114 w 200"/>
                  <a:gd name="T5" fmla="*/ 221 h 221"/>
                  <a:gd name="T6" fmla="*/ 0 w 200"/>
                  <a:gd name="T7" fmla="*/ 0 h 221"/>
                  <a:gd name="T8" fmla="*/ 86 w 200"/>
                  <a:gd name="T9" fmla="*/ 0 h 2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"/>
                  <a:gd name="T16" fmla="*/ 0 h 221"/>
                  <a:gd name="T17" fmla="*/ 200 w 200"/>
                  <a:gd name="T18" fmla="*/ 221 h 2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" h="221">
                    <a:moveTo>
                      <a:pt x="86" y="0"/>
                    </a:moveTo>
                    <a:lnTo>
                      <a:pt x="200" y="221"/>
                    </a:lnTo>
                    <a:lnTo>
                      <a:pt x="114" y="221"/>
                    </a:lnTo>
                    <a:lnTo>
                      <a:pt x="0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003258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600">
                  <a:solidFill>
                    <a:srgbClr val="F8F8F8"/>
                  </a:solidFill>
                </a:endParaRPr>
              </a:p>
            </p:txBody>
          </p:sp>
        </p:grpSp>
        <p:grpSp>
          <p:nvGrpSpPr>
            <p:cNvPr id="37" name="Group 71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3269274" y="3652838"/>
              <a:ext cx="556846" cy="822325"/>
              <a:chOff x="3012" y="2950"/>
              <a:chExt cx="165" cy="161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50" name="Freeform 72"/>
              <p:cNvSpPr>
                <a:spLocks/>
              </p:cNvSpPr>
              <p:nvPr/>
            </p:nvSpPr>
            <p:spPr bwMode="auto">
              <a:xfrm>
                <a:off x="3012" y="2950"/>
                <a:ext cx="165" cy="161"/>
              </a:xfrm>
              <a:custGeom>
                <a:avLst/>
                <a:gdLst>
                  <a:gd name="T0" fmla="*/ 83 w 165"/>
                  <a:gd name="T1" fmla="*/ 0 h 161"/>
                  <a:gd name="T2" fmla="*/ 165 w 165"/>
                  <a:gd name="T3" fmla="*/ 161 h 161"/>
                  <a:gd name="T4" fmla="*/ 82 w 165"/>
                  <a:gd name="T5" fmla="*/ 161 h 161"/>
                  <a:gd name="T6" fmla="*/ 0 w 165"/>
                  <a:gd name="T7" fmla="*/ 0 h 161"/>
                  <a:gd name="T8" fmla="*/ 83 w 165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5"/>
                  <a:gd name="T16" fmla="*/ 0 h 161"/>
                  <a:gd name="T17" fmla="*/ 165 w 165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5" h="161">
                    <a:moveTo>
                      <a:pt x="83" y="0"/>
                    </a:moveTo>
                    <a:lnTo>
                      <a:pt x="165" y="161"/>
                    </a:lnTo>
                    <a:lnTo>
                      <a:pt x="82" y="161"/>
                    </a:ln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600">
                  <a:solidFill>
                    <a:srgbClr val="F8F8F8"/>
                  </a:solidFill>
                </a:endParaRPr>
              </a:p>
            </p:txBody>
          </p:sp>
          <p:sp>
            <p:nvSpPr>
              <p:cNvPr id="51" name="Freeform 73"/>
              <p:cNvSpPr>
                <a:spLocks/>
              </p:cNvSpPr>
              <p:nvPr/>
            </p:nvSpPr>
            <p:spPr bwMode="auto">
              <a:xfrm>
                <a:off x="3012" y="2950"/>
                <a:ext cx="165" cy="161"/>
              </a:xfrm>
              <a:custGeom>
                <a:avLst/>
                <a:gdLst>
                  <a:gd name="T0" fmla="*/ 83 w 165"/>
                  <a:gd name="T1" fmla="*/ 0 h 161"/>
                  <a:gd name="T2" fmla="*/ 165 w 165"/>
                  <a:gd name="T3" fmla="*/ 161 h 161"/>
                  <a:gd name="T4" fmla="*/ 82 w 165"/>
                  <a:gd name="T5" fmla="*/ 161 h 161"/>
                  <a:gd name="T6" fmla="*/ 0 w 165"/>
                  <a:gd name="T7" fmla="*/ 0 h 161"/>
                  <a:gd name="T8" fmla="*/ 83 w 165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5"/>
                  <a:gd name="T16" fmla="*/ 0 h 161"/>
                  <a:gd name="T17" fmla="*/ 165 w 165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5" h="161">
                    <a:moveTo>
                      <a:pt x="83" y="0"/>
                    </a:moveTo>
                    <a:lnTo>
                      <a:pt x="165" y="161"/>
                    </a:lnTo>
                    <a:lnTo>
                      <a:pt x="82" y="161"/>
                    </a:ln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003258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600">
                  <a:solidFill>
                    <a:srgbClr val="F8F8F8"/>
                  </a:solidFill>
                </a:endParaRPr>
              </a:p>
            </p:txBody>
          </p:sp>
        </p:grpSp>
        <p:grpSp>
          <p:nvGrpSpPr>
            <p:cNvPr id="38" name="Group 75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3559420" y="4511676"/>
              <a:ext cx="504092" cy="265113"/>
              <a:chOff x="3098" y="3118"/>
              <a:chExt cx="149" cy="52"/>
            </a:xfrm>
            <a:solidFill>
              <a:schemeClr val="accent2"/>
            </a:solidFill>
          </p:grpSpPr>
          <p:sp>
            <p:nvSpPr>
              <p:cNvPr id="48" name="Freeform 76"/>
              <p:cNvSpPr>
                <a:spLocks/>
              </p:cNvSpPr>
              <p:nvPr/>
            </p:nvSpPr>
            <p:spPr bwMode="auto">
              <a:xfrm>
                <a:off x="3098" y="3118"/>
                <a:ext cx="149" cy="52"/>
              </a:xfrm>
              <a:custGeom>
                <a:avLst/>
                <a:gdLst>
                  <a:gd name="T0" fmla="*/ 149 w 149"/>
                  <a:gd name="T1" fmla="*/ 0 h 52"/>
                  <a:gd name="T2" fmla="*/ 149 w 149"/>
                  <a:gd name="T3" fmla="*/ 52 h 52"/>
                  <a:gd name="T4" fmla="*/ 27 w 149"/>
                  <a:gd name="T5" fmla="*/ 52 h 52"/>
                  <a:gd name="T6" fmla="*/ 0 w 149"/>
                  <a:gd name="T7" fmla="*/ 0 h 52"/>
                  <a:gd name="T8" fmla="*/ 149 w 149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9"/>
                  <a:gd name="T16" fmla="*/ 0 h 52"/>
                  <a:gd name="T17" fmla="*/ 149 w 149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9" h="52">
                    <a:moveTo>
                      <a:pt x="149" y="0"/>
                    </a:moveTo>
                    <a:lnTo>
                      <a:pt x="149" y="52"/>
                    </a:lnTo>
                    <a:lnTo>
                      <a:pt x="27" y="52"/>
                    </a:lnTo>
                    <a:lnTo>
                      <a:pt x="0" y="0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600">
                  <a:solidFill>
                    <a:srgbClr val="F8F8F8"/>
                  </a:solidFill>
                </a:endParaRPr>
              </a:p>
            </p:txBody>
          </p:sp>
          <p:sp>
            <p:nvSpPr>
              <p:cNvPr id="49" name="Freeform 77"/>
              <p:cNvSpPr>
                <a:spLocks/>
              </p:cNvSpPr>
              <p:nvPr/>
            </p:nvSpPr>
            <p:spPr bwMode="auto">
              <a:xfrm>
                <a:off x="3098" y="3118"/>
                <a:ext cx="149" cy="52"/>
              </a:xfrm>
              <a:custGeom>
                <a:avLst/>
                <a:gdLst>
                  <a:gd name="T0" fmla="*/ 149 w 149"/>
                  <a:gd name="T1" fmla="*/ 0 h 52"/>
                  <a:gd name="T2" fmla="*/ 149 w 149"/>
                  <a:gd name="T3" fmla="*/ 52 h 52"/>
                  <a:gd name="T4" fmla="*/ 27 w 149"/>
                  <a:gd name="T5" fmla="*/ 52 h 52"/>
                  <a:gd name="T6" fmla="*/ 0 w 149"/>
                  <a:gd name="T7" fmla="*/ 0 h 52"/>
                  <a:gd name="T8" fmla="*/ 149 w 149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9"/>
                  <a:gd name="T16" fmla="*/ 0 h 52"/>
                  <a:gd name="T17" fmla="*/ 149 w 149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9" h="52">
                    <a:moveTo>
                      <a:pt x="149" y="0"/>
                    </a:moveTo>
                    <a:lnTo>
                      <a:pt x="149" y="52"/>
                    </a:lnTo>
                    <a:lnTo>
                      <a:pt x="27" y="52"/>
                    </a:lnTo>
                    <a:lnTo>
                      <a:pt x="0" y="0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00325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600">
                  <a:solidFill>
                    <a:srgbClr val="F8F8F8"/>
                  </a:solidFill>
                </a:endParaRPr>
              </a:p>
            </p:txBody>
          </p:sp>
        </p:grpSp>
        <p:grpSp>
          <p:nvGrpSpPr>
            <p:cNvPr id="39" name="Group 78"/>
            <p:cNvGrpSpPr>
              <a:grpSpLocks/>
            </p:cNvGrpSpPr>
            <p:nvPr>
              <p:custDataLst>
                <p:tags r:id="rId30"/>
              </p:custDataLst>
            </p:nvPr>
          </p:nvGrpSpPr>
          <p:grpSpPr bwMode="auto">
            <a:xfrm>
              <a:off x="3761643" y="4214813"/>
              <a:ext cx="590550" cy="260350"/>
              <a:chOff x="3158" y="3060"/>
              <a:chExt cx="175" cy="51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46" name="Freeform 79"/>
              <p:cNvSpPr>
                <a:spLocks/>
              </p:cNvSpPr>
              <p:nvPr/>
            </p:nvSpPr>
            <p:spPr bwMode="auto">
              <a:xfrm>
                <a:off x="3158" y="3060"/>
                <a:ext cx="175" cy="51"/>
              </a:xfrm>
              <a:custGeom>
                <a:avLst/>
                <a:gdLst>
                  <a:gd name="T0" fmla="*/ 175 w 175"/>
                  <a:gd name="T1" fmla="*/ 0 h 51"/>
                  <a:gd name="T2" fmla="*/ 175 w 175"/>
                  <a:gd name="T3" fmla="*/ 51 h 51"/>
                  <a:gd name="T4" fmla="*/ 27 w 175"/>
                  <a:gd name="T5" fmla="*/ 51 h 51"/>
                  <a:gd name="T6" fmla="*/ 0 w 175"/>
                  <a:gd name="T7" fmla="*/ 0 h 51"/>
                  <a:gd name="T8" fmla="*/ 175 w 175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5"/>
                  <a:gd name="T16" fmla="*/ 0 h 51"/>
                  <a:gd name="T17" fmla="*/ 175 w 17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5" h="51">
                    <a:moveTo>
                      <a:pt x="175" y="0"/>
                    </a:moveTo>
                    <a:lnTo>
                      <a:pt x="175" y="51"/>
                    </a:lnTo>
                    <a:lnTo>
                      <a:pt x="27" y="51"/>
                    </a:lnTo>
                    <a:lnTo>
                      <a:pt x="0" y="0"/>
                    </a:lnTo>
                    <a:lnTo>
                      <a:pt x="175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600">
                  <a:solidFill>
                    <a:srgbClr val="F8F8F8"/>
                  </a:solidFill>
                </a:endParaRPr>
              </a:p>
            </p:txBody>
          </p:sp>
          <p:sp>
            <p:nvSpPr>
              <p:cNvPr id="47" name="Freeform 80"/>
              <p:cNvSpPr>
                <a:spLocks/>
              </p:cNvSpPr>
              <p:nvPr/>
            </p:nvSpPr>
            <p:spPr bwMode="auto">
              <a:xfrm>
                <a:off x="3158" y="3060"/>
                <a:ext cx="175" cy="51"/>
              </a:xfrm>
              <a:custGeom>
                <a:avLst/>
                <a:gdLst>
                  <a:gd name="T0" fmla="*/ 175 w 175"/>
                  <a:gd name="T1" fmla="*/ 0 h 51"/>
                  <a:gd name="T2" fmla="*/ 175 w 175"/>
                  <a:gd name="T3" fmla="*/ 51 h 51"/>
                  <a:gd name="T4" fmla="*/ 27 w 175"/>
                  <a:gd name="T5" fmla="*/ 51 h 51"/>
                  <a:gd name="T6" fmla="*/ 0 w 175"/>
                  <a:gd name="T7" fmla="*/ 0 h 51"/>
                  <a:gd name="T8" fmla="*/ 175 w 175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5"/>
                  <a:gd name="T16" fmla="*/ 0 h 51"/>
                  <a:gd name="T17" fmla="*/ 175 w 17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5" h="51">
                    <a:moveTo>
                      <a:pt x="175" y="0"/>
                    </a:moveTo>
                    <a:lnTo>
                      <a:pt x="175" y="51"/>
                    </a:lnTo>
                    <a:lnTo>
                      <a:pt x="27" y="51"/>
                    </a:lnTo>
                    <a:lnTo>
                      <a:pt x="0" y="0"/>
                    </a:lnTo>
                    <a:lnTo>
                      <a:pt x="175" y="0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00325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600">
                  <a:solidFill>
                    <a:srgbClr val="F8F8F8"/>
                  </a:solidFill>
                </a:endParaRPr>
              </a:p>
            </p:txBody>
          </p:sp>
        </p:grpSp>
        <p:sp>
          <p:nvSpPr>
            <p:cNvPr id="109604" name="Pfeil nach links und rechts 9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990851" y="1530350"/>
              <a:ext cx="2712426" cy="254000"/>
            </a:xfrm>
            <a:prstGeom prst="leftRightArrow">
              <a:avLst>
                <a:gd name="adj1" fmla="val 50000"/>
                <a:gd name="adj2" fmla="val 51812"/>
              </a:avLst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00">
                  <a:solidFill>
                    <a:srgbClr val="31B6EB"/>
                  </a:solidFill>
                </a:rPr>
                <a:t>Test cases</a:t>
              </a:r>
            </a:p>
          </p:txBody>
        </p:sp>
        <p:sp>
          <p:nvSpPr>
            <p:cNvPr id="109605" name="Pfeil nach links und rechts 9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17631" y="2739972"/>
              <a:ext cx="2051538" cy="255587"/>
            </a:xfrm>
            <a:prstGeom prst="leftRightArrow">
              <a:avLst>
                <a:gd name="adj1" fmla="val 50000"/>
                <a:gd name="adj2" fmla="val 51431"/>
              </a:avLst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00">
                  <a:solidFill>
                    <a:srgbClr val="31B6EB"/>
                  </a:solidFill>
                </a:rPr>
                <a:t>Test cases</a:t>
              </a:r>
            </a:p>
          </p:txBody>
        </p:sp>
        <p:sp>
          <p:nvSpPr>
            <p:cNvPr id="109606" name="Pfeil nach links und rechts 9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752851" y="3784600"/>
              <a:ext cx="1214803" cy="255588"/>
            </a:xfrm>
            <a:prstGeom prst="leftRightArrow">
              <a:avLst>
                <a:gd name="adj1" fmla="val 50000"/>
                <a:gd name="adj2" fmla="val 51491"/>
              </a:avLst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00">
                  <a:solidFill>
                    <a:srgbClr val="31B6EB"/>
                  </a:solidFill>
                </a:rPr>
                <a:t>Test cases</a:t>
              </a:r>
            </a:p>
          </p:txBody>
        </p:sp>
        <p:sp>
          <p:nvSpPr>
            <p:cNvPr id="109607" name="Text Box 9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 rot="4191819">
              <a:off x="2873455" y="4037832"/>
              <a:ext cx="784314" cy="23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b="1">
                  <a:solidFill>
                    <a:srgbClr val="F8F8F8"/>
                  </a:solidFill>
                </a:rPr>
                <a:t>Component</a:t>
              </a:r>
            </a:p>
          </p:txBody>
        </p:sp>
        <p:sp>
          <p:nvSpPr>
            <p:cNvPr id="109608" name="Text Box 95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 rot="4191819">
              <a:off x="2621403" y="4256906"/>
              <a:ext cx="784314" cy="23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b="1">
                  <a:solidFill>
                    <a:srgbClr val="F8F8F8"/>
                  </a:solidFill>
                </a:rPr>
                <a:t>Component</a:t>
              </a:r>
            </a:p>
          </p:txBody>
        </p:sp>
        <p:sp>
          <p:nvSpPr>
            <p:cNvPr id="109609" name="Text Box 9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 rot="4191819">
              <a:off x="3157739" y="4010844"/>
              <a:ext cx="784314" cy="23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b="1">
                  <a:solidFill>
                    <a:srgbClr val="F8F8F8"/>
                  </a:solidFill>
                </a:rPr>
                <a:t>Component</a:t>
              </a:r>
            </a:p>
          </p:txBody>
        </p:sp>
      </p:grpSp>
      <p:grpSp>
        <p:nvGrpSpPr>
          <p:cNvPr id="109610" name="Group 5"/>
          <p:cNvGrpSpPr>
            <a:grpSpLocks/>
          </p:cNvGrpSpPr>
          <p:nvPr/>
        </p:nvGrpSpPr>
        <p:grpSpPr bwMode="auto">
          <a:xfrm>
            <a:off x="5205413" y="4691063"/>
            <a:ext cx="693737" cy="409575"/>
            <a:chOff x="3134" y="3000"/>
            <a:chExt cx="464" cy="257"/>
          </a:xfrm>
        </p:grpSpPr>
        <p:sp>
          <p:nvSpPr>
            <p:cNvPr id="109611" name="Line 6"/>
            <p:cNvSpPr>
              <a:spLocks noChangeShapeType="1"/>
            </p:cNvSpPr>
            <p:nvPr/>
          </p:nvSpPr>
          <p:spPr bwMode="auto">
            <a:xfrm flipV="1">
              <a:off x="3365" y="3155"/>
              <a:ext cx="1" cy="10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09612" name="AutoShape 7"/>
            <p:cNvSpPr>
              <a:spLocks noChangeArrowheads="1"/>
            </p:cNvSpPr>
            <p:nvPr/>
          </p:nvSpPr>
          <p:spPr bwMode="auto">
            <a:xfrm>
              <a:off x="3134" y="3000"/>
              <a:ext cx="464" cy="162"/>
            </a:xfrm>
            <a:prstGeom prst="roundRect">
              <a:avLst>
                <a:gd name="adj" fmla="val 16667"/>
              </a:avLst>
            </a:prstGeom>
            <a:solidFill>
              <a:srgbClr val="00CC99"/>
            </a:solidFill>
            <a:ln w="28575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>
                  <a:solidFill>
                    <a:srgbClr val="F8F8F8"/>
                  </a:solidFill>
                </a:rPr>
                <a:t>Component</a:t>
              </a:r>
            </a:p>
          </p:txBody>
        </p:sp>
      </p:grpSp>
      <p:grpSp>
        <p:nvGrpSpPr>
          <p:cNvPr id="109613" name="Group 8"/>
          <p:cNvGrpSpPr>
            <a:grpSpLocks/>
          </p:cNvGrpSpPr>
          <p:nvPr/>
        </p:nvGrpSpPr>
        <p:grpSpPr bwMode="auto">
          <a:xfrm>
            <a:off x="4618038" y="4440238"/>
            <a:ext cx="2406650" cy="858837"/>
            <a:chOff x="2740" y="2852"/>
            <a:chExt cx="1612" cy="538"/>
          </a:xfrm>
        </p:grpSpPr>
        <p:sp>
          <p:nvSpPr>
            <p:cNvPr id="109614" name="Text Box 9"/>
            <p:cNvSpPr txBox="1">
              <a:spLocks noChangeArrowheads="1"/>
            </p:cNvSpPr>
            <p:nvPr/>
          </p:nvSpPr>
          <p:spPr bwMode="auto">
            <a:xfrm>
              <a:off x="3226" y="2852"/>
              <a:ext cx="73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 b="1">
                  <a:solidFill>
                    <a:srgbClr val="F8F8F8"/>
                  </a:solidFill>
                </a:rPr>
                <a:t>Early Integration</a:t>
              </a:r>
            </a:p>
          </p:txBody>
        </p:sp>
        <p:sp>
          <p:nvSpPr>
            <p:cNvPr id="109615" name="Line 10"/>
            <p:cNvSpPr>
              <a:spLocks noChangeShapeType="1"/>
            </p:cNvSpPr>
            <p:nvPr/>
          </p:nvSpPr>
          <p:spPr bwMode="auto">
            <a:xfrm>
              <a:off x="2830" y="3266"/>
              <a:ext cx="1035" cy="1"/>
            </a:xfrm>
            <a:prstGeom prst="line">
              <a:avLst/>
            </a:prstGeom>
            <a:noFill/>
            <a:ln w="57150">
              <a:solidFill>
                <a:srgbClr val="0764AA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8F8F8"/>
                </a:solidFill>
              </a:endParaRPr>
            </a:p>
          </p:txBody>
        </p:sp>
        <p:grpSp>
          <p:nvGrpSpPr>
            <p:cNvPr id="109616" name="Group 11"/>
            <p:cNvGrpSpPr>
              <a:grpSpLocks/>
            </p:cNvGrpSpPr>
            <p:nvPr/>
          </p:nvGrpSpPr>
          <p:grpSpPr bwMode="auto">
            <a:xfrm>
              <a:off x="2740" y="2998"/>
              <a:ext cx="367" cy="264"/>
              <a:chOff x="2120" y="1900"/>
              <a:chExt cx="490" cy="404"/>
            </a:xfrm>
          </p:grpSpPr>
          <p:sp>
            <p:nvSpPr>
              <p:cNvPr id="109617" name="AutoShape 12"/>
              <p:cNvSpPr>
                <a:spLocks noChangeArrowheads="1"/>
              </p:cNvSpPr>
              <p:nvPr/>
            </p:nvSpPr>
            <p:spPr bwMode="auto">
              <a:xfrm>
                <a:off x="2120" y="1900"/>
                <a:ext cx="490" cy="247"/>
              </a:xfrm>
              <a:prstGeom prst="roundRect">
                <a:avLst>
                  <a:gd name="adj" fmla="val 16667"/>
                </a:avLst>
              </a:prstGeom>
              <a:solidFill>
                <a:srgbClr val="4CBBE9"/>
              </a:solidFill>
              <a:ln w="28575">
                <a:solidFill>
                  <a:srgbClr val="0764AA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900">
                    <a:solidFill>
                      <a:srgbClr val="F8F8F8"/>
                    </a:solidFill>
                  </a:rPr>
                  <a:t>Model</a:t>
                </a:r>
              </a:p>
            </p:txBody>
          </p:sp>
          <p:sp>
            <p:nvSpPr>
              <p:cNvPr id="109618" name="Line 13"/>
              <p:cNvSpPr>
                <a:spLocks noChangeShapeType="1"/>
              </p:cNvSpPr>
              <p:nvPr/>
            </p:nvSpPr>
            <p:spPr bwMode="auto">
              <a:xfrm flipV="1">
                <a:off x="2364" y="2148"/>
                <a:ext cx="1" cy="156"/>
              </a:xfrm>
              <a:prstGeom prst="line">
                <a:avLst/>
              </a:prstGeom>
              <a:noFill/>
              <a:ln w="57150">
                <a:solidFill>
                  <a:srgbClr val="0764AA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8F8F8"/>
                  </a:solidFill>
                </a:endParaRPr>
              </a:p>
            </p:txBody>
          </p:sp>
        </p:grpSp>
        <p:sp>
          <p:nvSpPr>
            <p:cNvPr id="109619" name="AutoShape 14"/>
            <p:cNvSpPr>
              <a:spLocks noChangeArrowheads="1"/>
            </p:cNvSpPr>
            <p:nvPr/>
          </p:nvSpPr>
          <p:spPr bwMode="auto">
            <a:xfrm>
              <a:off x="3857" y="3205"/>
              <a:ext cx="495" cy="185"/>
            </a:xfrm>
            <a:prstGeom prst="roundRect">
              <a:avLst>
                <a:gd name="adj" fmla="val 16667"/>
              </a:avLst>
            </a:prstGeom>
            <a:solidFill>
              <a:srgbClr val="4CBBE9"/>
            </a:solidFill>
            <a:ln w="28575">
              <a:solidFill>
                <a:srgbClr val="0764AA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>
                  <a:solidFill>
                    <a:srgbClr val="F8F8F8"/>
                  </a:solidFill>
                </a:rPr>
                <a:t>Environment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>
                  <a:solidFill>
                    <a:srgbClr val="F8F8F8"/>
                  </a:solidFill>
                </a:rPr>
                <a:t>model</a:t>
              </a:r>
            </a:p>
          </p:txBody>
        </p:sp>
        <p:grpSp>
          <p:nvGrpSpPr>
            <p:cNvPr id="109620" name="Group 15"/>
            <p:cNvGrpSpPr>
              <a:grpSpLocks/>
            </p:cNvGrpSpPr>
            <p:nvPr/>
          </p:nvGrpSpPr>
          <p:grpSpPr bwMode="auto">
            <a:xfrm>
              <a:off x="3628" y="2997"/>
              <a:ext cx="367" cy="264"/>
              <a:chOff x="2120" y="1900"/>
              <a:chExt cx="490" cy="404"/>
            </a:xfrm>
          </p:grpSpPr>
          <p:sp>
            <p:nvSpPr>
              <p:cNvPr id="109621" name="AutoShape 16"/>
              <p:cNvSpPr>
                <a:spLocks noChangeArrowheads="1"/>
              </p:cNvSpPr>
              <p:nvPr/>
            </p:nvSpPr>
            <p:spPr bwMode="auto">
              <a:xfrm>
                <a:off x="2120" y="1900"/>
                <a:ext cx="490" cy="247"/>
              </a:xfrm>
              <a:prstGeom prst="roundRect">
                <a:avLst>
                  <a:gd name="adj" fmla="val 16667"/>
                </a:avLst>
              </a:prstGeom>
              <a:solidFill>
                <a:srgbClr val="4CBBE9"/>
              </a:solidFill>
              <a:ln w="28575">
                <a:solidFill>
                  <a:srgbClr val="0764AA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900">
                    <a:solidFill>
                      <a:srgbClr val="F8F8F8"/>
                    </a:solidFill>
                  </a:rPr>
                  <a:t>Model</a:t>
                </a:r>
              </a:p>
            </p:txBody>
          </p:sp>
          <p:sp>
            <p:nvSpPr>
              <p:cNvPr id="109622" name="Line 17"/>
              <p:cNvSpPr>
                <a:spLocks noChangeShapeType="1"/>
              </p:cNvSpPr>
              <p:nvPr/>
            </p:nvSpPr>
            <p:spPr bwMode="auto">
              <a:xfrm flipV="1">
                <a:off x="2364" y="2148"/>
                <a:ext cx="1" cy="156"/>
              </a:xfrm>
              <a:prstGeom prst="line">
                <a:avLst/>
              </a:prstGeom>
              <a:noFill/>
              <a:ln w="57150">
                <a:solidFill>
                  <a:srgbClr val="0764AA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8F8F8"/>
                  </a:solidFill>
                </a:endParaRPr>
              </a:p>
            </p:txBody>
          </p:sp>
        </p:grpSp>
      </p:grpSp>
      <p:sp>
        <p:nvSpPr>
          <p:cNvPr id="109623" name="Line 18"/>
          <p:cNvSpPr>
            <a:spLocks noChangeShapeType="1"/>
          </p:cNvSpPr>
          <p:nvPr/>
        </p:nvSpPr>
        <p:spPr bwMode="auto">
          <a:xfrm flipV="1">
            <a:off x="2651125" y="4117975"/>
            <a:ext cx="1588" cy="2381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90" name="AutoShape 19"/>
          <p:cNvSpPr>
            <a:spLocks noChangeArrowheads="1"/>
          </p:cNvSpPr>
          <p:nvPr/>
        </p:nvSpPr>
        <p:spPr bwMode="auto">
          <a:xfrm>
            <a:off x="3514725" y="1954213"/>
            <a:ext cx="1733550" cy="931862"/>
          </a:xfrm>
          <a:prstGeom prst="can">
            <a:avLst>
              <a:gd name="adj" fmla="val 25653"/>
            </a:avLst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0"/>
          </a:gradFill>
          <a:ln w="28575">
            <a:solidFill>
              <a:srgbClr val="2D62AA"/>
            </a:solidFill>
            <a:round/>
            <a:headEnd/>
            <a:tailEnd/>
          </a:ln>
          <a:effectLst>
            <a:outerShdw dist="76199" dir="2700000" algn="ctr" rotWithShape="0">
              <a:schemeClr val="tx2"/>
            </a:outerShdw>
          </a:effectLst>
        </p:spPr>
        <p:txBody>
          <a:bodyPr wrap="none" lIns="92075" tIns="46038" rIns="92075" bIns="46038" anchor="ctr"/>
          <a:lstStyle/>
          <a:p>
            <a:pPr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BMS Symbol" pitchFamily="2" charset="0"/>
              <a:buNone/>
              <a:defRPr/>
            </a:pPr>
            <a:endParaRPr lang="de-DE" sz="1200" dirty="0">
              <a:solidFill>
                <a:srgbClr val="F8F8F8"/>
              </a:solidFill>
            </a:endParaRPr>
          </a:p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BMS Symbol" pitchFamily="2" charset="0"/>
              <a:buNone/>
              <a:defRPr/>
            </a:pPr>
            <a:r>
              <a:rPr lang="de-DE" dirty="0">
                <a:solidFill>
                  <a:srgbClr val="F8F8F8"/>
                </a:solidFill>
              </a:rPr>
              <a:t>Common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BMS Symbol" pitchFamily="2" charset="0"/>
              <a:buNone/>
              <a:defRPr/>
            </a:pPr>
            <a:r>
              <a:rPr lang="de-DE" sz="1200" dirty="0">
                <a:solidFill>
                  <a:srgbClr val="F8F8F8"/>
                </a:solidFill>
              </a:rPr>
              <a:t>Test </a:t>
            </a:r>
            <a:r>
              <a:rPr lang="de-DE" sz="1200" dirty="0" err="1">
                <a:solidFill>
                  <a:srgbClr val="F8F8F8"/>
                </a:solidFill>
              </a:rPr>
              <a:t>cases</a:t>
            </a:r>
            <a:endParaRPr lang="de-DE" sz="1200" dirty="0">
              <a:solidFill>
                <a:srgbClr val="F8F8F8"/>
              </a:solidFill>
            </a:endParaRPr>
          </a:p>
        </p:txBody>
      </p:sp>
      <p:grpSp>
        <p:nvGrpSpPr>
          <p:cNvPr id="109625" name="Group 20"/>
          <p:cNvGrpSpPr>
            <a:grpSpLocks/>
          </p:cNvGrpSpPr>
          <p:nvPr/>
        </p:nvGrpSpPr>
        <p:grpSpPr bwMode="auto">
          <a:xfrm>
            <a:off x="6148388" y="2819400"/>
            <a:ext cx="2846387" cy="547688"/>
            <a:chOff x="4025" y="2296"/>
            <a:chExt cx="1652" cy="342"/>
          </a:xfrm>
        </p:grpSpPr>
        <p:sp>
          <p:nvSpPr>
            <p:cNvPr id="109626" name="AutoShape 21"/>
            <p:cNvSpPr>
              <a:spLocks noChangeArrowheads="1"/>
            </p:cNvSpPr>
            <p:nvPr/>
          </p:nvSpPr>
          <p:spPr bwMode="auto">
            <a:xfrm>
              <a:off x="4025" y="2296"/>
              <a:ext cx="1652" cy="34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CECF9"/>
                </a:gs>
                <a:gs pos="100000">
                  <a:srgbClr val="307BC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3366"/>
                </a:buClr>
                <a:buSzPct val="75000"/>
                <a:buFont typeface="BMS Symbol"/>
                <a:buNone/>
              </a:pPr>
              <a:endParaRPr lang="en-US" sz="1200">
                <a:solidFill>
                  <a:srgbClr val="F8F8F8"/>
                </a:solidFill>
                <a:latin typeface="Frutiger 45 Light"/>
              </a:endParaRPr>
            </a:p>
          </p:txBody>
        </p:sp>
        <p:sp>
          <p:nvSpPr>
            <p:cNvPr id="109627" name="Text Box 24"/>
            <p:cNvSpPr txBox="1">
              <a:spLocks noChangeArrowheads="1"/>
            </p:cNvSpPr>
            <p:nvPr/>
          </p:nvSpPr>
          <p:spPr bwMode="auto">
            <a:xfrm>
              <a:off x="4136" y="2308"/>
              <a:ext cx="152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>
                  <a:solidFill>
                    <a:srgbClr val="BF1025"/>
                  </a:solidFill>
                </a:rPr>
                <a:t>Hardware integration &amp; test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b="1">
                  <a:solidFill>
                    <a:srgbClr val="F8F8F8"/>
                  </a:solidFill>
                </a:rPr>
                <a:t>Reality meets model</a:t>
              </a:r>
            </a:p>
          </p:txBody>
        </p:sp>
      </p:grpSp>
      <p:grpSp>
        <p:nvGrpSpPr>
          <p:cNvPr id="109628" name="Group 25"/>
          <p:cNvGrpSpPr>
            <a:grpSpLocks/>
          </p:cNvGrpSpPr>
          <p:nvPr/>
        </p:nvGrpSpPr>
        <p:grpSpPr bwMode="auto">
          <a:xfrm>
            <a:off x="990600" y="1890713"/>
            <a:ext cx="2254250" cy="941387"/>
            <a:chOff x="431" y="1409"/>
            <a:chExt cx="1509" cy="590"/>
          </a:xfrm>
        </p:grpSpPr>
        <p:sp>
          <p:nvSpPr>
            <p:cNvPr id="109629" name="Text Box 26"/>
            <p:cNvSpPr txBox="1">
              <a:spLocks noChangeArrowheads="1"/>
            </p:cNvSpPr>
            <p:nvPr/>
          </p:nvSpPr>
          <p:spPr bwMode="auto">
            <a:xfrm>
              <a:off x="431" y="1409"/>
              <a:ext cx="126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 b="1">
                  <a:solidFill>
                    <a:srgbClr val="F8F8F8"/>
                  </a:solidFill>
                </a:rPr>
                <a:t>Validierung der Anforderungen</a:t>
              </a:r>
            </a:p>
          </p:txBody>
        </p:sp>
        <p:sp>
          <p:nvSpPr>
            <p:cNvPr id="109630" name="Line 27"/>
            <p:cNvSpPr>
              <a:spLocks noChangeShapeType="1"/>
            </p:cNvSpPr>
            <p:nvPr/>
          </p:nvSpPr>
          <p:spPr bwMode="auto">
            <a:xfrm>
              <a:off x="468" y="1858"/>
              <a:ext cx="964" cy="0"/>
            </a:xfrm>
            <a:prstGeom prst="line">
              <a:avLst/>
            </a:prstGeom>
            <a:noFill/>
            <a:ln w="57150">
              <a:solidFill>
                <a:srgbClr val="0764AA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8F8F8"/>
                </a:solidFill>
              </a:endParaRPr>
            </a:p>
          </p:txBody>
        </p:sp>
        <p:grpSp>
          <p:nvGrpSpPr>
            <p:cNvPr id="109631" name="Group 28"/>
            <p:cNvGrpSpPr>
              <a:grpSpLocks/>
            </p:cNvGrpSpPr>
            <p:nvPr/>
          </p:nvGrpSpPr>
          <p:grpSpPr bwMode="auto">
            <a:xfrm>
              <a:off x="451" y="1563"/>
              <a:ext cx="342" cy="291"/>
              <a:chOff x="2120" y="1900"/>
              <a:chExt cx="490" cy="404"/>
            </a:xfrm>
          </p:grpSpPr>
          <p:sp>
            <p:nvSpPr>
              <p:cNvPr id="109632" name="AutoShape 29"/>
              <p:cNvSpPr>
                <a:spLocks noChangeArrowheads="1"/>
              </p:cNvSpPr>
              <p:nvPr/>
            </p:nvSpPr>
            <p:spPr bwMode="auto">
              <a:xfrm>
                <a:off x="2120" y="1900"/>
                <a:ext cx="490" cy="247"/>
              </a:xfrm>
              <a:prstGeom prst="roundRect">
                <a:avLst>
                  <a:gd name="adj" fmla="val 16667"/>
                </a:avLst>
              </a:prstGeom>
              <a:solidFill>
                <a:srgbClr val="4CBBE9"/>
              </a:solidFill>
              <a:ln w="28575">
                <a:solidFill>
                  <a:srgbClr val="0764AA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900">
                    <a:solidFill>
                      <a:srgbClr val="F8F8F8"/>
                    </a:solidFill>
                  </a:rPr>
                  <a:t>Model</a:t>
                </a:r>
              </a:p>
            </p:txBody>
          </p:sp>
          <p:sp>
            <p:nvSpPr>
              <p:cNvPr id="109633" name="Line 30"/>
              <p:cNvSpPr>
                <a:spLocks noChangeShapeType="1"/>
              </p:cNvSpPr>
              <p:nvPr/>
            </p:nvSpPr>
            <p:spPr bwMode="auto">
              <a:xfrm flipV="1">
                <a:off x="2364" y="2148"/>
                <a:ext cx="1" cy="156"/>
              </a:xfrm>
              <a:prstGeom prst="line">
                <a:avLst/>
              </a:prstGeom>
              <a:noFill/>
              <a:ln w="57150">
                <a:solidFill>
                  <a:srgbClr val="0764AA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8F8F8"/>
                  </a:solidFill>
                </a:endParaRPr>
              </a:p>
            </p:txBody>
          </p:sp>
        </p:grpSp>
        <p:sp>
          <p:nvSpPr>
            <p:cNvPr id="109634" name="AutoShape 31"/>
            <p:cNvSpPr>
              <a:spLocks noChangeArrowheads="1"/>
            </p:cNvSpPr>
            <p:nvPr/>
          </p:nvSpPr>
          <p:spPr bwMode="auto">
            <a:xfrm>
              <a:off x="1425" y="1795"/>
              <a:ext cx="515" cy="204"/>
            </a:xfrm>
            <a:prstGeom prst="roundRect">
              <a:avLst>
                <a:gd name="adj" fmla="val 16667"/>
              </a:avLst>
            </a:prstGeom>
            <a:solidFill>
              <a:srgbClr val="4CBBE9"/>
            </a:solidFill>
            <a:ln w="28575">
              <a:solidFill>
                <a:srgbClr val="0764AA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>
                  <a:solidFill>
                    <a:srgbClr val="F8F8F8"/>
                  </a:solidFill>
                </a:rPr>
                <a:t>Environment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>
                  <a:solidFill>
                    <a:srgbClr val="F8F8F8"/>
                  </a:solidFill>
                </a:rPr>
                <a:t>model</a:t>
              </a:r>
            </a:p>
          </p:txBody>
        </p:sp>
        <p:grpSp>
          <p:nvGrpSpPr>
            <p:cNvPr id="109635" name="Group 32"/>
            <p:cNvGrpSpPr>
              <a:grpSpLocks/>
            </p:cNvGrpSpPr>
            <p:nvPr/>
          </p:nvGrpSpPr>
          <p:grpSpPr bwMode="auto">
            <a:xfrm>
              <a:off x="1184" y="1566"/>
              <a:ext cx="342" cy="291"/>
              <a:chOff x="2120" y="1900"/>
              <a:chExt cx="490" cy="404"/>
            </a:xfrm>
          </p:grpSpPr>
          <p:sp>
            <p:nvSpPr>
              <p:cNvPr id="109636" name="AutoShape 33"/>
              <p:cNvSpPr>
                <a:spLocks noChangeArrowheads="1"/>
              </p:cNvSpPr>
              <p:nvPr/>
            </p:nvSpPr>
            <p:spPr bwMode="auto">
              <a:xfrm>
                <a:off x="2120" y="1900"/>
                <a:ext cx="490" cy="247"/>
              </a:xfrm>
              <a:prstGeom prst="roundRect">
                <a:avLst>
                  <a:gd name="adj" fmla="val 16667"/>
                </a:avLst>
              </a:prstGeom>
              <a:solidFill>
                <a:srgbClr val="4CBBE9"/>
              </a:solidFill>
              <a:ln w="28575">
                <a:solidFill>
                  <a:srgbClr val="0764AA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900">
                    <a:solidFill>
                      <a:srgbClr val="F8F8F8"/>
                    </a:solidFill>
                  </a:rPr>
                  <a:t>Model</a:t>
                </a:r>
              </a:p>
            </p:txBody>
          </p:sp>
          <p:sp>
            <p:nvSpPr>
              <p:cNvPr id="109637" name="Line 34"/>
              <p:cNvSpPr>
                <a:spLocks noChangeShapeType="1"/>
              </p:cNvSpPr>
              <p:nvPr/>
            </p:nvSpPr>
            <p:spPr bwMode="auto">
              <a:xfrm flipV="1">
                <a:off x="2364" y="2148"/>
                <a:ext cx="1" cy="156"/>
              </a:xfrm>
              <a:prstGeom prst="line">
                <a:avLst/>
              </a:prstGeom>
              <a:noFill/>
              <a:ln w="57150">
                <a:solidFill>
                  <a:srgbClr val="0764AA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8F8F8"/>
                  </a:solidFill>
                </a:endParaRPr>
              </a:p>
            </p:txBody>
          </p:sp>
        </p:grpSp>
        <p:grpSp>
          <p:nvGrpSpPr>
            <p:cNvPr id="109638" name="Group 35"/>
            <p:cNvGrpSpPr>
              <a:grpSpLocks/>
            </p:cNvGrpSpPr>
            <p:nvPr/>
          </p:nvGrpSpPr>
          <p:grpSpPr bwMode="auto">
            <a:xfrm>
              <a:off x="818" y="1562"/>
              <a:ext cx="342" cy="291"/>
              <a:chOff x="2120" y="1900"/>
              <a:chExt cx="490" cy="404"/>
            </a:xfrm>
          </p:grpSpPr>
          <p:sp>
            <p:nvSpPr>
              <p:cNvPr id="109639" name="AutoShape 36"/>
              <p:cNvSpPr>
                <a:spLocks noChangeArrowheads="1"/>
              </p:cNvSpPr>
              <p:nvPr/>
            </p:nvSpPr>
            <p:spPr bwMode="auto">
              <a:xfrm>
                <a:off x="2120" y="1900"/>
                <a:ext cx="490" cy="247"/>
              </a:xfrm>
              <a:prstGeom prst="roundRect">
                <a:avLst>
                  <a:gd name="adj" fmla="val 16667"/>
                </a:avLst>
              </a:prstGeom>
              <a:solidFill>
                <a:srgbClr val="4CBBE9"/>
              </a:solidFill>
              <a:ln w="28575">
                <a:solidFill>
                  <a:srgbClr val="0764AA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900">
                    <a:solidFill>
                      <a:srgbClr val="F8F8F8"/>
                    </a:solidFill>
                  </a:rPr>
                  <a:t>Model</a:t>
                </a:r>
              </a:p>
            </p:txBody>
          </p:sp>
          <p:sp>
            <p:nvSpPr>
              <p:cNvPr id="109640" name="Line 37"/>
              <p:cNvSpPr>
                <a:spLocks noChangeShapeType="1"/>
              </p:cNvSpPr>
              <p:nvPr/>
            </p:nvSpPr>
            <p:spPr bwMode="auto">
              <a:xfrm flipV="1">
                <a:off x="2364" y="2148"/>
                <a:ext cx="1" cy="156"/>
              </a:xfrm>
              <a:prstGeom prst="line">
                <a:avLst/>
              </a:prstGeom>
              <a:noFill/>
              <a:ln w="57150">
                <a:solidFill>
                  <a:srgbClr val="0764AA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8F8F8"/>
                  </a:solidFill>
                </a:endParaRPr>
              </a:p>
            </p:txBody>
          </p:sp>
        </p:grpSp>
      </p:grpSp>
      <p:grpSp>
        <p:nvGrpSpPr>
          <p:cNvPr id="109641" name="Group 39"/>
          <p:cNvGrpSpPr>
            <a:grpSpLocks/>
          </p:cNvGrpSpPr>
          <p:nvPr/>
        </p:nvGrpSpPr>
        <p:grpSpPr bwMode="auto">
          <a:xfrm>
            <a:off x="5641975" y="5468938"/>
            <a:ext cx="3224213" cy="544512"/>
            <a:chOff x="3060" y="3518"/>
            <a:chExt cx="1729" cy="342"/>
          </a:xfrm>
        </p:grpSpPr>
        <p:sp>
          <p:nvSpPr>
            <p:cNvPr id="109642" name="AutoShape 40"/>
            <p:cNvSpPr>
              <a:spLocks noChangeArrowheads="1"/>
            </p:cNvSpPr>
            <p:nvPr/>
          </p:nvSpPr>
          <p:spPr bwMode="auto">
            <a:xfrm>
              <a:off x="3060" y="3518"/>
              <a:ext cx="1700" cy="34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CECF9"/>
                </a:gs>
                <a:gs pos="100000">
                  <a:srgbClr val="307BC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3366"/>
                </a:buClr>
                <a:buSzPct val="75000"/>
                <a:buFont typeface="BMS Symbol"/>
                <a:buNone/>
              </a:pPr>
              <a:endParaRPr lang="en-US" sz="1200">
                <a:solidFill>
                  <a:srgbClr val="F8F8F8"/>
                </a:solidFill>
                <a:latin typeface="Frutiger 45 Light"/>
              </a:endParaRPr>
            </a:p>
          </p:txBody>
        </p:sp>
        <p:sp>
          <p:nvSpPr>
            <p:cNvPr id="109643" name="Text Box 41"/>
            <p:cNvSpPr txBox="1">
              <a:spLocks noChangeArrowheads="1"/>
            </p:cNvSpPr>
            <p:nvPr/>
          </p:nvSpPr>
          <p:spPr bwMode="auto">
            <a:xfrm>
              <a:off x="3115" y="3534"/>
              <a:ext cx="1674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>
                  <a:solidFill>
                    <a:srgbClr val="BF1025"/>
                  </a:solidFill>
                </a:rPr>
                <a:t>Emulation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b="1">
                  <a:solidFill>
                    <a:srgbClr val="F8F8F8"/>
                  </a:solidFill>
                </a:rPr>
                <a:t>Eg. Incoming inspection / acceptance</a:t>
              </a:r>
            </a:p>
          </p:txBody>
        </p:sp>
      </p:grpSp>
      <p:grpSp>
        <p:nvGrpSpPr>
          <p:cNvPr id="109644" name="Group 46"/>
          <p:cNvGrpSpPr>
            <a:grpSpLocks/>
          </p:cNvGrpSpPr>
          <p:nvPr/>
        </p:nvGrpSpPr>
        <p:grpSpPr bwMode="auto">
          <a:xfrm>
            <a:off x="280988" y="3206750"/>
            <a:ext cx="2660650" cy="547688"/>
            <a:chOff x="317" y="2220"/>
            <a:chExt cx="1684" cy="342"/>
          </a:xfrm>
        </p:grpSpPr>
        <p:sp>
          <p:nvSpPr>
            <p:cNvPr id="109645" name="AutoShape 47"/>
            <p:cNvSpPr>
              <a:spLocks noChangeArrowheads="1"/>
            </p:cNvSpPr>
            <p:nvPr/>
          </p:nvSpPr>
          <p:spPr bwMode="auto">
            <a:xfrm>
              <a:off x="317" y="2220"/>
              <a:ext cx="1684" cy="34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CECF9"/>
                </a:gs>
                <a:gs pos="100000">
                  <a:srgbClr val="307BC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3366"/>
                </a:buClr>
                <a:buSzPct val="75000"/>
                <a:buFont typeface="BMS Symbol"/>
                <a:buNone/>
              </a:pPr>
              <a:endParaRPr lang="en-US" sz="1200">
                <a:solidFill>
                  <a:srgbClr val="F8F8F8"/>
                </a:solidFill>
                <a:latin typeface="Frutiger 45 Light"/>
              </a:endParaRPr>
            </a:p>
          </p:txBody>
        </p:sp>
        <p:sp>
          <p:nvSpPr>
            <p:cNvPr id="109646" name="Text Box 50"/>
            <p:cNvSpPr txBox="1">
              <a:spLocks noChangeArrowheads="1"/>
            </p:cNvSpPr>
            <p:nvPr/>
          </p:nvSpPr>
          <p:spPr bwMode="auto">
            <a:xfrm>
              <a:off x="423" y="2230"/>
              <a:ext cx="1535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>
                  <a:solidFill>
                    <a:srgbClr val="BF1025"/>
                  </a:solidFill>
                </a:rPr>
                <a:t>Simulation</a:t>
              </a:r>
              <a:r>
                <a:rPr lang="de-DE" sz="1200" b="1">
                  <a:solidFill>
                    <a:srgbClr val="F8F8F8"/>
                  </a:solidFill>
                </a:rPr>
                <a:t> with virtual models</a:t>
              </a:r>
            </a:p>
          </p:txBody>
        </p:sp>
      </p:grpSp>
      <p:grpSp>
        <p:nvGrpSpPr>
          <p:cNvPr id="109647" name="Group 55"/>
          <p:cNvGrpSpPr>
            <a:grpSpLocks/>
          </p:cNvGrpSpPr>
          <p:nvPr/>
        </p:nvGrpSpPr>
        <p:grpSpPr bwMode="auto">
          <a:xfrm>
            <a:off x="5915025" y="1093788"/>
            <a:ext cx="2617788" cy="1200150"/>
            <a:chOff x="3426" y="1370"/>
            <a:chExt cx="1752" cy="753"/>
          </a:xfrm>
        </p:grpSpPr>
        <p:grpSp>
          <p:nvGrpSpPr>
            <p:cNvPr id="109648" name="Group 56"/>
            <p:cNvGrpSpPr>
              <a:grpSpLocks/>
            </p:cNvGrpSpPr>
            <p:nvPr/>
          </p:nvGrpSpPr>
          <p:grpSpPr bwMode="auto">
            <a:xfrm>
              <a:off x="4410" y="1516"/>
              <a:ext cx="464" cy="257"/>
              <a:chOff x="3134" y="3000"/>
              <a:chExt cx="464" cy="257"/>
            </a:xfrm>
          </p:grpSpPr>
          <p:sp>
            <p:nvSpPr>
              <p:cNvPr id="109649" name="Line 57"/>
              <p:cNvSpPr>
                <a:spLocks noChangeShapeType="1"/>
              </p:cNvSpPr>
              <p:nvPr/>
            </p:nvSpPr>
            <p:spPr bwMode="auto">
              <a:xfrm flipV="1">
                <a:off x="3365" y="3155"/>
                <a:ext cx="1" cy="102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8F8F8"/>
                  </a:solidFill>
                </a:endParaRPr>
              </a:p>
            </p:txBody>
          </p:sp>
          <p:sp>
            <p:nvSpPr>
              <p:cNvPr id="109650" name="AutoShape 58"/>
              <p:cNvSpPr>
                <a:spLocks noChangeArrowheads="1"/>
              </p:cNvSpPr>
              <p:nvPr/>
            </p:nvSpPr>
            <p:spPr bwMode="auto">
              <a:xfrm>
                <a:off x="3134" y="3000"/>
                <a:ext cx="464" cy="162"/>
              </a:xfrm>
              <a:prstGeom prst="roundRect">
                <a:avLst>
                  <a:gd name="adj" fmla="val 16667"/>
                </a:avLst>
              </a:prstGeom>
              <a:solidFill>
                <a:srgbClr val="00CC99"/>
              </a:solidFill>
              <a:ln w="28575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900">
                    <a:solidFill>
                      <a:srgbClr val="F8F8F8"/>
                    </a:solidFill>
                  </a:rPr>
                  <a:t>Component</a:t>
                </a:r>
              </a:p>
            </p:txBody>
          </p:sp>
        </p:grpSp>
        <p:grpSp>
          <p:nvGrpSpPr>
            <p:cNvPr id="109651" name="Group 59"/>
            <p:cNvGrpSpPr>
              <a:grpSpLocks/>
            </p:cNvGrpSpPr>
            <p:nvPr/>
          </p:nvGrpSpPr>
          <p:grpSpPr bwMode="auto">
            <a:xfrm>
              <a:off x="3916" y="1514"/>
              <a:ext cx="464" cy="257"/>
              <a:chOff x="3134" y="3000"/>
              <a:chExt cx="464" cy="257"/>
            </a:xfrm>
          </p:grpSpPr>
          <p:sp>
            <p:nvSpPr>
              <p:cNvPr id="109652" name="Line 60"/>
              <p:cNvSpPr>
                <a:spLocks noChangeShapeType="1"/>
              </p:cNvSpPr>
              <p:nvPr/>
            </p:nvSpPr>
            <p:spPr bwMode="auto">
              <a:xfrm flipV="1">
                <a:off x="3365" y="3155"/>
                <a:ext cx="1" cy="102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8F8F8"/>
                  </a:solidFill>
                </a:endParaRPr>
              </a:p>
            </p:txBody>
          </p:sp>
          <p:sp>
            <p:nvSpPr>
              <p:cNvPr id="109653" name="AutoShape 61"/>
              <p:cNvSpPr>
                <a:spLocks noChangeArrowheads="1"/>
              </p:cNvSpPr>
              <p:nvPr/>
            </p:nvSpPr>
            <p:spPr bwMode="auto">
              <a:xfrm>
                <a:off x="3134" y="3000"/>
                <a:ext cx="464" cy="162"/>
              </a:xfrm>
              <a:prstGeom prst="roundRect">
                <a:avLst>
                  <a:gd name="adj" fmla="val 16667"/>
                </a:avLst>
              </a:prstGeom>
              <a:solidFill>
                <a:srgbClr val="00CC99"/>
              </a:solidFill>
              <a:ln w="28575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900">
                    <a:solidFill>
                      <a:srgbClr val="F8F8F8"/>
                    </a:solidFill>
                  </a:rPr>
                  <a:t>Component</a:t>
                </a:r>
              </a:p>
            </p:txBody>
          </p:sp>
        </p:grpSp>
        <p:grpSp>
          <p:nvGrpSpPr>
            <p:cNvPr id="109654" name="Group 62"/>
            <p:cNvGrpSpPr>
              <a:grpSpLocks/>
            </p:cNvGrpSpPr>
            <p:nvPr/>
          </p:nvGrpSpPr>
          <p:grpSpPr bwMode="auto">
            <a:xfrm>
              <a:off x="3426" y="1516"/>
              <a:ext cx="464" cy="257"/>
              <a:chOff x="3134" y="3000"/>
              <a:chExt cx="464" cy="257"/>
            </a:xfrm>
          </p:grpSpPr>
          <p:sp>
            <p:nvSpPr>
              <p:cNvPr id="109655" name="Line 63"/>
              <p:cNvSpPr>
                <a:spLocks noChangeShapeType="1"/>
              </p:cNvSpPr>
              <p:nvPr/>
            </p:nvSpPr>
            <p:spPr bwMode="auto">
              <a:xfrm flipV="1">
                <a:off x="3365" y="3155"/>
                <a:ext cx="1" cy="102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8F8F8"/>
                  </a:solidFill>
                </a:endParaRPr>
              </a:p>
            </p:txBody>
          </p:sp>
          <p:sp>
            <p:nvSpPr>
              <p:cNvPr id="109656" name="AutoShape 64"/>
              <p:cNvSpPr>
                <a:spLocks noChangeArrowheads="1"/>
              </p:cNvSpPr>
              <p:nvPr/>
            </p:nvSpPr>
            <p:spPr bwMode="auto">
              <a:xfrm>
                <a:off x="3134" y="3000"/>
                <a:ext cx="464" cy="162"/>
              </a:xfrm>
              <a:prstGeom prst="roundRect">
                <a:avLst>
                  <a:gd name="adj" fmla="val 16667"/>
                </a:avLst>
              </a:prstGeom>
              <a:solidFill>
                <a:srgbClr val="00CC99"/>
              </a:solidFill>
              <a:ln w="28575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900">
                    <a:solidFill>
                      <a:srgbClr val="F8F8F8"/>
                    </a:solidFill>
                  </a:rPr>
                  <a:t>Component</a:t>
                </a:r>
              </a:p>
            </p:txBody>
          </p:sp>
        </p:grpSp>
        <p:grpSp>
          <p:nvGrpSpPr>
            <p:cNvPr id="109657" name="Group 65"/>
            <p:cNvGrpSpPr>
              <a:grpSpLocks/>
            </p:cNvGrpSpPr>
            <p:nvPr/>
          </p:nvGrpSpPr>
          <p:grpSpPr bwMode="auto">
            <a:xfrm>
              <a:off x="3491" y="1370"/>
              <a:ext cx="1687" cy="753"/>
              <a:chOff x="3491" y="1370"/>
              <a:chExt cx="1687" cy="753"/>
            </a:xfrm>
          </p:grpSpPr>
          <p:sp>
            <p:nvSpPr>
              <p:cNvPr id="109658" name="Text Box 66"/>
              <p:cNvSpPr txBox="1">
                <a:spLocks noChangeArrowheads="1"/>
              </p:cNvSpPr>
              <p:nvPr/>
            </p:nvSpPr>
            <p:spPr bwMode="auto">
              <a:xfrm>
                <a:off x="3935" y="1370"/>
                <a:ext cx="1038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900" b="1">
                    <a:solidFill>
                      <a:srgbClr val="F8F8F8"/>
                    </a:solidFill>
                  </a:rPr>
                  <a:t>Verifikation des Systems</a:t>
                </a:r>
              </a:p>
            </p:txBody>
          </p:sp>
          <p:sp>
            <p:nvSpPr>
              <p:cNvPr id="109659" name="Line 67"/>
              <p:cNvSpPr>
                <a:spLocks noChangeShapeType="1"/>
              </p:cNvSpPr>
              <p:nvPr/>
            </p:nvSpPr>
            <p:spPr bwMode="auto">
              <a:xfrm>
                <a:off x="3549" y="1842"/>
                <a:ext cx="1150" cy="2"/>
              </a:xfrm>
              <a:prstGeom prst="line">
                <a:avLst/>
              </a:prstGeom>
              <a:noFill/>
              <a:ln w="57150">
                <a:solidFill>
                  <a:srgbClr val="0764AA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8F8F8"/>
                  </a:solidFill>
                </a:endParaRPr>
              </a:p>
            </p:txBody>
          </p:sp>
          <p:grpSp>
            <p:nvGrpSpPr>
              <p:cNvPr id="109660" name="Group 68"/>
              <p:cNvGrpSpPr>
                <a:grpSpLocks/>
              </p:cNvGrpSpPr>
              <p:nvPr/>
            </p:nvGrpSpPr>
            <p:grpSpPr bwMode="auto">
              <a:xfrm flipV="1">
                <a:off x="3491" y="1848"/>
                <a:ext cx="331" cy="275"/>
                <a:chOff x="2120" y="1900"/>
                <a:chExt cx="490" cy="404"/>
              </a:xfrm>
            </p:grpSpPr>
            <p:sp>
              <p:nvSpPr>
                <p:cNvPr id="109661" name="AutoShape 69"/>
                <p:cNvSpPr>
                  <a:spLocks noChangeArrowheads="1"/>
                </p:cNvSpPr>
                <p:nvPr/>
              </p:nvSpPr>
              <p:spPr bwMode="auto">
                <a:xfrm flipV="1">
                  <a:off x="2120" y="1900"/>
                  <a:ext cx="490" cy="24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CBBE9"/>
                </a:solidFill>
                <a:ln w="28575">
                  <a:solidFill>
                    <a:srgbClr val="0764AA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900">
                      <a:solidFill>
                        <a:srgbClr val="F8F8F8"/>
                      </a:solidFill>
                    </a:rPr>
                    <a:t>Model</a:t>
                  </a:r>
                </a:p>
              </p:txBody>
            </p:sp>
            <p:sp>
              <p:nvSpPr>
                <p:cNvPr id="109662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364" y="2148"/>
                  <a:ext cx="1" cy="156"/>
                </a:xfrm>
                <a:prstGeom prst="line">
                  <a:avLst/>
                </a:prstGeom>
                <a:noFill/>
                <a:ln w="57150">
                  <a:solidFill>
                    <a:srgbClr val="0764AA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8F8F8"/>
                    </a:solidFill>
                  </a:endParaRPr>
                </a:p>
              </p:txBody>
            </p:sp>
          </p:grpSp>
          <p:grpSp>
            <p:nvGrpSpPr>
              <p:cNvPr id="109663" name="Group 71"/>
              <p:cNvGrpSpPr>
                <a:grpSpLocks/>
              </p:cNvGrpSpPr>
              <p:nvPr/>
            </p:nvGrpSpPr>
            <p:grpSpPr bwMode="auto">
              <a:xfrm flipV="1">
                <a:off x="3978" y="1845"/>
                <a:ext cx="331" cy="275"/>
                <a:chOff x="2120" y="1900"/>
                <a:chExt cx="490" cy="404"/>
              </a:xfrm>
            </p:grpSpPr>
            <p:sp>
              <p:nvSpPr>
                <p:cNvPr id="109664" name="AutoShape 72"/>
                <p:cNvSpPr>
                  <a:spLocks noChangeArrowheads="1"/>
                </p:cNvSpPr>
                <p:nvPr/>
              </p:nvSpPr>
              <p:spPr bwMode="auto">
                <a:xfrm flipV="1">
                  <a:off x="2120" y="1900"/>
                  <a:ext cx="490" cy="24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CBBE9"/>
                </a:solidFill>
                <a:ln w="28575">
                  <a:solidFill>
                    <a:srgbClr val="0764AA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900">
                      <a:solidFill>
                        <a:srgbClr val="F8F8F8"/>
                      </a:solidFill>
                    </a:rPr>
                    <a:t>Model</a:t>
                  </a:r>
                </a:p>
              </p:txBody>
            </p:sp>
            <p:sp>
              <p:nvSpPr>
                <p:cNvPr id="109665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2364" y="2148"/>
                  <a:ext cx="1" cy="156"/>
                </a:xfrm>
                <a:prstGeom prst="line">
                  <a:avLst/>
                </a:prstGeom>
                <a:noFill/>
                <a:ln w="57150">
                  <a:solidFill>
                    <a:srgbClr val="0764AA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8F8F8"/>
                    </a:solidFill>
                  </a:endParaRPr>
                </a:p>
              </p:txBody>
            </p:sp>
          </p:grpSp>
          <p:grpSp>
            <p:nvGrpSpPr>
              <p:cNvPr id="109666" name="Group 74"/>
              <p:cNvGrpSpPr>
                <a:grpSpLocks/>
              </p:cNvGrpSpPr>
              <p:nvPr/>
            </p:nvGrpSpPr>
            <p:grpSpPr bwMode="auto">
              <a:xfrm flipV="1">
                <a:off x="4476" y="1848"/>
                <a:ext cx="331" cy="275"/>
                <a:chOff x="2120" y="1900"/>
                <a:chExt cx="490" cy="404"/>
              </a:xfrm>
            </p:grpSpPr>
            <p:sp>
              <p:nvSpPr>
                <p:cNvPr id="109667" name="AutoShape 75"/>
                <p:cNvSpPr>
                  <a:spLocks noChangeArrowheads="1"/>
                </p:cNvSpPr>
                <p:nvPr/>
              </p:nvSpPr>
              <p:spPr bwMode="auto">
                <a:xfrm flipV="1">
                  <a:off x="2120" y="1900"/>
                  <a:ext cx="490" cy="24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CBBE9"/>
                </a:solidFill>
                <a:ln w="28575">
                  <a:solidFill>
                    <a:srgbClr val="0764AA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900">
                      <a:solidFill>
                        <a:srgbClr val="F8F8F8"/>
                      </a:solidFill>
                    </a:rPr>
                    <a:t>Model</a:t>
                  </a:r>
                </a:p>
              </p:txBody>
            </p:sp>
            <p:sp>
              <p:nvSpPr>
                <p:cNvPr id="109668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2364" y="2148"/>
                  <a:ext cx="1" cy="156"/>
                </a:xfrm>
                <a:prstGeom prst="line">
                  <a:avLst/>
                </a:prstGeom>
                <a:noFill/>
                <a:ln w="57150">
                  <a:solidFill>
                    <a:srgbClr val="0764AA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8F8F8"/>
                    </a:solidFill>
                  </a:endParaRPr>
                </a:p>
              </p:txBody>
            </p:sp>
          </p:grpSp>
          <p:sp>
            <p:nvSpPr>
              <p:cNvPr id="109669" name="Line 77"/>
              <p:cNvSpPr>
                <a:spLocks noChangeShapeType="1"/>
              </p:cNvSpPr>
              <p:nvPr/>
            </p:nvSpPr>
            <p:spPr bwMode="auto">
              <a:xfrm>
                <a:off x="3546" y="1790"/>
                <a:ext cx="1151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8F8F8"/>
                  </a:solidFill>
                </a:endParaRPr>
              </a:p>
            </p:txBody>
          </p:sp>
          <p:sp>
            <p:nvSpPr>
              <p:cNvPr id="109670" name="AutoShape 78"/>
              <p:cNvSpPr>
                <a:spLocks noChangeArrowheads="1"/>
              </p:cNvSpPr>
              <p:nvPr/>
            </p:nvSpPr>
            <p:spPr bwMode="auto">
              <a:xfrm>
                <a:off x="4689" y="1715"/>
                <a:ext cx="489" cy="194"/>
              </a:xfrm>
              <a:prstGeom prst="roundRect">
                <a:avLst>
                  <a:gd name="adj" fmla="val 16667"/>
                </a:avLst>
              </a:prstGeom>
              <a:solidFill>
                <a:srgbClr val="4CBBE9"/>
              </a:solidFill>
              <a:ln w="28575">
                <a:solidFill>
                  <a:srgbClr val="0764AA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900">
                    <a:solidFill>
                      <a:srgbClr val="F8F8F8"/>
                    </a:solidFill>
                  </a:rPr>
                  <a:t>Environment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900">
                    <a:solidFill>
                      <a:srgbClr val="F8F8F8"/>
                    </a:solidFill>
                  </a:rPr>
                  <a:t>model</a:t>
                </a:r>
              </a:p>
            </p:txBody>
          </p:sp>
        </p:grpSp>
      </p:grpSp>
      <p:sp>
        <p:nvSpPr>
          <p:cNvPr id="109671" name="Text Box 103"/>
          <p:cNvSpPr txBox="1">
            <a:spLocks noChangeArrowheads="1"/>
          </p:cNvSpPr>
          <p:nvPr/>
        </p:nvSpPr>
        <p:spPr bwMode="auto">
          <a:xfrm>
            <a:off x="5763918" y="6237288"/>
            <a:ext cx="16039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* Unity AG</a:t>
            </a:r>
          </a:p>
        </p:txBody>
      </p:sp>
    </p:spTree>
    <p:extLst>
      <p:ext uri="{BB962C8B-B14F-4D97-AF65-F5344CB8AC3E}">
        <p14:creationId xmlns:p14="http://schemas.microsoft.com/office/powerpoint/2010/main" val="2693447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 descr="\\dell593dsy\HOME\CATIA_V6\CATIA_System\Sales_kit\Marketing\Aircraft_Logical_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1154752"/>
            <a:ext cx="9143999" cy="571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e 6"/>
          <p:cNvSpPr/>
          <p:nvPr/>
        </p:nvSpPr>
        <p:spPr>
          <a:xfrm rot="12859055">
            <a:off x="2040826" y="1557939"/>
            <a:ext cx="4885502" cy="4963808"/>
          </a:xfrm>
          <a:prstGeom prst="pie">
            <a:avLst>
              <a:gd name="adj1" fmla="val 15367279"/>
              <a:gd name="adj2" fmla="val 18550097"/>
            </a:avLst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5875">
            <a:solidFill>
              <a:srgbClr val="FF99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" name="Pie 9"/>
          <p:cNvSpPr/>
          <p:nvPr/>
        </p:nvSpPr>
        <p:spPr>
          <a:xfrm rot="8899593" flipH="1">
            <a:off x="2129207" y="1565632"/>
            <a:ext cx="4885502" cy="4963808"/>
          </a:xfrm>
          <a:prstGeom prst="pie">
            <a:avLst>
              <a:gd name="adj1" fmla="val 15367279"/>
              <a:gd name="adj2" fmla="val 18550097"/>
            </a:avLst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5875">
            <a:solidFill>
              <a:srgbClr val="FF99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8" name="Pie 7"/>
          <p:cNvSpPr/>
          <p:nvPr/>
        </p:nvSpPr>
        <p:spPr>
          <a:xfrm rot="16036853">
            <a:off x="2031659" y="1525844"/>
            <a:ext cx="4885501" cy="4963808"/>
          </a:xfrm>
          <a:prstGeom prst="pie">
            <a:avLst>
              <a:gd name="adj1" fmla="val 15367279"/>
              <a:gd name="adj2" fmla="val 18550097"/>
            </a:avLst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5875">
            <a:solidFill>
              <a:srgbClr val="FF99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Pie 8"/>
          <p:cNvSpPr/>
          <p:nvPr/>
        </p:nvSpPr>
        <p:spPr>
          <a:xfrm rot="19244093">
            <a:off x="2062106" y="1500175"/>
            <a:ext cx="4885502" cy="4963807"/>
          </a:xfrm>
          <a:prstGeom prst="pie">
            <a:avLst>
              <a:gd name="adj1" fmla="val 15367279"/>
              <a:gd name="adj2" fmla="val 18606477"/>
            </a:avLst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5875">
            <a:solidFill>
              <a:srgbClr val="FF99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1" name="Pie 10"/>
          <p:cNvSpPr/>
          <p:nvPr/>
        </p:nvSpPr>
        <p:spPr>
          <a:xfrm rot="5679915" flipH="1">
            <a:off x="2128084" y="1527588"/>
            <a:ext cx="4885501" cy="4963808"/>
          </a:xfrm>
          <a:prstGeom prst="pie">
            <a:avLst>
              <a:gd name="adj1" fmla="val 15367279"/>
              <a:gd name="adj2" fmla="val 18550097"/>
            </a:avLst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5875">
            <a:solidFill>
              <a:srgbClr val="FF99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2" name="Pie 11"/>
          <p:cNvSpPr/>
          <p:nvPr/>
        </p:nvSpPr>
        <p:spPr>
          <a:xfrm rot="2461162" flipH="1">
            <a:off x="2123139" y="1500853"/>
            <a:ext cx="4885502" cy="4963807"/>
          </a:xfrm>
          <a:prstGeom prst="pie">
            <a:avLst>
              <a:gd name="adj1" fmla="val 15367279"/>
              <a:gd name="adj2" fmla="val 18606477"/>
            </a:avLst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5875">
            <a:solidFill>
              <a:srgbClr val="FF99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629945" y="3067479"/>
            <a:ext cx="1781879" cy="1781879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5875">
            <a:solidFill>
              <a:srgbClr val="FF99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03800" name="TextBox 12"/>
          <p:cNvSpPr txBox="1">
            <a:spLocks noChangeArrowheads="1"/>
          </p:cNvSpPr>
          <p:nvPr/>
        </p:nvSpPr>
        <p:spPr bwMode="auto">
          <a:xfrm>
            <a:off x="2562229" y="4929192"/>
            <a:ext cx="12987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Requirements</a:t>
            </a:r>
          </a:p>
        </p:txBody>
      </p:sp>
      <p:sp>
        <p:nvSpPr>
          <p:cNvPr id="203801" name="TextBox 13"/>
          <p:cNvSpPr txBox="1">
            <a:spLocks noChangeArrowheads="1"/>
          </p:cNvSpPr>
          <p:nvPr/>
        </p:nvSpPr>
        <p:spPr bwMode="auto">
          <a:xfrm>
            <a:off x="2102529" y="3509963"/>
            <a:ext cx="1140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System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Architecture</a:t>
            </a:r>
          </a:p>
        </p:txBody>
      </p:sp>
      <p:sp>
        <p:nvSpPr>
          <p:cNvPr id="203802" name="TextBox 14"/>
          <p:cNvSpPr txBox="1">
            <a:spLocks noChangeArrowheads="1"/>
          </p:cNvSpPr>
          <p:nvPr/>
        </p:nvSpPr>
        <p:spPr bwMode="auto">
          <a:xfrm>
            <a:off x="3036893" y="1985964"/>
            <a:ext cx="12795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Sub-System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&amp; Component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Development</a:t>
            </a:r>
          </a:p>
        </p:txBody>
      </p:sp>
      <p:sp>
        <p:nvSpPr>
          <p:cNvPr id="203803" name="TextBox 16"/>
          <p:cNvSpPr txBox="1">
            <a:spLocks noChangeArrowheads="1"/>
          </p:cNvSpPr>
          <p:nvPr/>
        </p:nvSpPr>
        <p:spPr bwMode="auto">
          <a:xfrm>
            <a:off x="5793975" y="3509963"/>
            <a:ext cx="1061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Test &amp;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Verification</a:t>
            </a:r>
          </a:p>
        </p:txBody>
      </p:sp>
      <p:sp>
        <p:nvSpPr>
          <p:cNvPr id="203804" name="TextBox 17"/>
          <p:cNvSpPr txBox="1">
            <a:spLocks noChangeArrowheads="1"/>
          </p:cNvSpPr>
          <p:nvPr/>
        </p:nvSpPr>
        <p:spPr bwMode="auto">
          <a:xfrm>
            <a:off x="4775204" y="4854575"/>
            <a:ext cx="20367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Calibration, Diagnostics, Manufacturing</a:t>
            </a:r>
          </a:p>
        </p:txBody>
      </p:sp>
      <p:sp>
        <p:nvSpPr>
          <p:cNvPr id="19" name="Circular Arrow 18"/>
          <p:cNvSpPr/>
          <p:nvPr/>
        </p:nvSpPr>
        <p:spPr>
          <a:xfrm>
            <a:off x="3077771" y="2526988"/>
            <a:ext cx="2906801" cy="2878985"/>
          </a:xfrm>
          <a:prstGeom prst="circularArrow">
            <a:avLst>
              <a:gd name="adj1" fmla="val 6805"/>
              <a:gd name="adj2" fmla="val 1142319"/>
              <a:gd name="adj3" fmla="val 3228441"/>
              <a:gd name="adj4" fmla="val 6846366"/>
              <a:gd name="adj5" fmla="val 11349"/>
            </a:avLst>
          </a:prstGeom>
          <a:solidFill>
            <a:srgbClr val="FFD54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03808" name="Title 1"/>
          <p:cNvSpPr txBox="1">
            <a:spLocks/>
          </p:cNvSpPr>
          <p:nvPr/>
        </p:nvSpPr>
        <p:spPr bwMode="auto">
          <a:xfrm>
            <a:off x="11901" y="64771"/>
            <a:ext cx="82296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400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4000">
                <a:solidFill>
                  <a:srgbClr val="CC0000"/>
                </a:solidFill>
                <a:latin typeface="Arial" charset="0"/>
                <a:cs typeface="Arial" charset="0"/>
              </a:defRPr>
            </a:lvl2pPr>
            <a:lvl3pPr eaLnBrk="0" hangingPunct="0">
              <a:defRPr sz="4000">
                <a:solidFill>
                  <a:srgbClr val="CC0000"/>
                </a:solidFill>
                <a:latin typeface="Arial" charset="0"/>
                <a:cs typeface="Arial" charset="0"/>
              </a:defRPr>
            </a:lvl3pPr>
            <a:lvl4pPr eaLnBrk="0" hangingPunct="0">
              <a:defRPr sz="4000">
                <a:solidFill>
                  <a:srgbClr val="CC0000"/>
                </a:solidFill>
                <a:latin typeface="Arial" charset="0"/>
                <a:cs typeface="Arial" charset="0"/>
              </a:defRPr>
            </a:lvl4pPr>
            <a:lvl5pPr eaLnBrk="0" hangingPunct="0">
              <a:defRPr sz="4000">
                <a:solidFill>
                  <a:srgbClr val="CC0000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/>
              <a:t>Systems Engineering Pains (Automotive example)  </a:t>
            </a:r>
          </a:p>
        </p:txBody>
      </p:sp>
      <p:pic>
        <p:nvPicPr>
          <p:cNvPr id="20380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4275" y="3733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8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6675" y="4191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8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1075" y="4191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8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3475" y="3733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8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3276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8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0025" y="3248026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8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3875" y="4038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8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400426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817" name="TextBox 100"/>
          <p:cNvSpPr txBox="1">
            <a:spLocks noChangeArrowheads="1"/>
          </p:cNvSpPr>
          <p:nvPr/>
        </p:nvSpPr>
        <p:spPr bwMode="auto">
          <a:xfrm>
            <a:off x="4953319" y="2133600"/>
            <a:ext cx="1050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Embedded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Software</a:t>
            </a: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76200" y="771525"/>
            <a:ext cx="8915400" cy="5800726"/>
            <a:chOff x="76200" y="771516"/>
            <a:chExt cx="8915400" cy="5800756"/>
          </a:xfrm>
        </p:grpSpPr>
        <p:sp>
          <p:nvSpPr>
            <p:cNvPr id="43" name="Rounded Rectangle 42"/>
            <p:cNvSpPr/>
            <p:nvPr/>
          </p:nvSpPr>
          <p:spPr>
            <a:xfrm>
              <a:off x="1204858" y="4286256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>
                  <a:solidFill>
                    <a:srgbClr val="3F0077"/>
                  </a:solidFill>
                </a:rPr>
                <a:t>LINSpector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276296" y="3000372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>
                  <a:solidFill>
                    <a:srgbClr val="3F0077"/>
                  </a:solidFill>
                </a:rPr>
                <a:t>Vector CANALYSER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1133420" y="3429000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>
                  <a:solidFill>
                    <a:srgbClr val="3F0077"/>
                  </a:solidFill>
                </a:rPr>
                <a:t>Vector CANape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1133420" y="3857628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>
                  <a:solidFill>
                    <a:srgbClr val="3F0077"/>
                  </a:solidFill>
                </a:rPr>
                <a:t>Vector CANoe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1490610" y="1200144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>
                  <a:solidFill>
                    <a:srgbClr val="3F0077"/>
                  </a:solidFill>
                </a:rPr>
                <a:t>AMESim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633618" y="1628772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dirty="0">
                  <a:solidFill>
                    <a:srgbClr val="3F0077"/>
                  </a:solidFill>
                </a:rPr>
                <a:t>SimPack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2490742" y="1200144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>
                  <a:solidFill>
                    <a:srgbClr val="3F0077"/>
                  </a:solidFill>
                </a:rPr>
                <a:t>MathCAD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1704924" y="771516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>
                  <a:solidFill>
                    <a:srgbClr val="3F0077"/>
                  </a:solidFill>
                </a:rPr>
                <a:t>GT suite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2705056" y="771516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>
                  <a:solidFill>
                    <a:srgbClr val="3F0077"/>
                  </a:solidFill>
                </a:rPr>
                <a:t>TESIS VeDyna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633750" y="1628772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>
                  <a:solidFill>
                    <a:srgbClr val="3F0077"/>
                  </a:solidFill>
                </a:rPr>
                <a:t>MPLAB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490874" y="1200144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>
                  <a:solidFill>
                    <a:srgbClr val="3F0077"/>
                  </a:solidFill>
                </a:rPr>
                <a:t>MINT</a:t>
              </a: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6991336" y="3714752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srgbClr val="3F0077"/>
                  </a:solidFill>
                </a:rPr>
                <a:t>GENTX</a:t>
              </a: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6991336" y="4214818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>
                  <a:solidFill>
                    <a:srgbClr val="3F0077"/>
                  </a:solidFill>
                </a:rPr>
                <a:t>LABCAR</a:t>
              </a: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6562708" y="4929198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>
                  <a:solidFill>
                    <a:srgbClr val="3F0077"/>
                  </a:solidFill>
                </a:rPr>
                <a:t>ETAS INCA</a:t>
              </a: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7777154" y="2786058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>
                  <a:solidFill>
                    <a:srgbClr val="3F0077"/>
                  </a:solidFill>
                </a:rPr>
                <a:t>StarFrec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5348262" y="6215082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>
                  <a:solidFill>
                    <a:srgbClr val="3F0077"/>
                  </a:solidFill>
                </a:rPr>
                <a:t>IVS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5919766" y="5786454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>
                  <a:solidFill>
                    <a:srgbClr val="3F0077"/>
                  </a:solidFill>
                </a:rPr>
                <a:t>ITS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6419832" y="5357826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>
                  <a:solidFill>
                    <a:srgbClr val="3F0077"/>
                  </a:solidFill>
                </a:rPr>
                <a:t>EDIABAS</a:t>
              </a: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5848328" y="842954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i="1" dirty="0">
                  <a:solidFill>
                    <a:srgbClr val="3F0077"/>
                  </a:solidFill>
                </a:rPr>
                <a:t>Code Editors…</a:t>
              </a: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934200" y="1066800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i="1" dirty="0" err="1">
                  <a:solidFill>
                    <a:srgbClr val="3F0077"/>
                  </a:solidFill>
                </a:rPr>
                <a:t>Compilators</a:t>
              </a:r>
              <a:r>
                <a:rPr lang="en-US" sz="900" b="1" i="1" dirty="0">
                  <a:solidFill>
                    <a:srgbClr val="3F0077"/>
                  </a:solidFill>
                </a:rPr>
                <a:t>…</a:t>
              </a: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8001000" y="1371600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i="1" dirty="0">
                  <a:solidFill>
                    <a:srgbClr val="3F0077"/>
                  </a:solidFill>
                </a:rPr>
                <a:t>Flasher…</a:t>
              </a: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2728906" y="6196010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>
                  <a:solidFill>
                    <a:srgbClr val="3F0077"/>
                  </a:solidFill>
                </a:rPr>
                <a:t>Doors</a:t>
              </a: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2228840" y="5767382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>
                  <a:solidFill>
                    <a:srgbClr val="3F0077"/>
                  </a:solidFill>
                </a:rPr>
                <a:t>eDoc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1800212" y="5338754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>
                  <a:solidFill>
                    <a:srgbClr val="3F0077"/>
                  </a:solidFill>
                </a:rPr>
                <a:t>MS Word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1490610" y="2143116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dirty="0" err="1">
                  <a:solidFill>
                    <a:srgbClr val="3F0077"/>
                  </a:solidFill>
                </a:rPr>
                <a:t>Sodius</a:t>
              </a:r>
              <a:endParaRPr lang="en-US" sz="800" b="1" dirty="0">
                <a:solidFill>
                  <a:srgbClr val="3F0077"/>
                </a:solidFill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433390" y="2147870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dirty="0" err="1">
                  <a:solidFill>
                    <a:srgbClr val="3F0077"/>
                  </a:solidFill>
                </a:rPr>
                <a:t>Geensys</a:t>
              </a:r>
              <a:endParaRPr lang="en-US" sz="800" b="1" dirty="0">
                <a:solidFill>
                  <a:srgbClr val="3F0077"/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219076" y="2576498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>
                  <a:solidFill>
                    <a:srgbClr val="3F0077"/>
                  </a:solidFill>
                </a:rPr>
                <a:t>Volcano</a:t>
              </a: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76200" y="3005126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>
                  <a:solidFill>
                    <a:srgbClr val="3F0077"/>
                  </a:solidFill>
                </a:rPr>
                <a:t>Adams</a:t>
              </a: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76200" y="3433754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>
                  <a:solidFill>
                    <a:srgbClr val="3F0077"/>
                  </a:solidFill>
                </a:rPr>
                <a:t>Bus Archi.</a:t>
              </a: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76200" y="3862382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>
                  <a:solidFill>
                    <a:srgbClr val="3F0077"/>
                  </a:solidFill>
                </a:rPr>
                <a:t>MS Office</a:t>
              </a: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147638" y="4291010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>
                  <a:solidFill>
                    <a:srgbClr val="3F0077"/>
                  </a:solidFill>
                </a:rPr>
                <a:t>Core</a:t>
              </a: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1490610" y="2571744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>
                  <a:solidFill>
                    <a:srgbClr val="3F0077"/>
                  </a:solidFill>
                </a:rPr>
                <a:t>Entreprise Architect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1585898" y="4910126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>
                  <a:solidFill>
                    <a:srgbClr val="3F0077"/>
                  </a:solidFill>
                </a:rPr>
                <a:t>Caliber</a:t>
              </a: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1633486" y="1628772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>
                  <a:solidFill>
                    <a:srgbClr val="3F0077"/>
                  </a:solidFill>
                </a:rPr>
                <a:t>Matlab Simulink</a:t>
              </a: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8062906" y="3929066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>
                  <a:solidFill>
                    <a:srgbClr val="3F0077"/>
                  </a:solidFill>
                </a:rPr>
                <a:t>Microgen</a:t>
              </a: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7991468" y="3357562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>
                  <a:solidFill>
                    <a:srgbClr val="3F0077"/>
                  </a:solidFill>
                </a:rPr>
                <a:t>HIL Dspace</a:t>
              </a: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6848460" y="3214686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>
                  <a:solidFill>
                    <a:srgbClr val="3F0077"/>
                  </a:solidFill>
                </a:rPr>
                <a:t>Matlab Simulink</a:t>
              </a: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6634146" y="2714620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>
                  <a:solidFill>
                    <a:srgbClr val="3F0077"/>
                  </a:solidFill>
                </a:rPr>
                <a:t>Autobox Dspace</a:t>
              </a: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5776890" y="1271582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srgbClr val="3F0077"/>
                  </a:solidFill>
                </a:rPr>
                <a:t>Target link </a:t>
              </a:r>
              <a:r>
                <a:rPr lang="en-US" sz="900" b="1" dirty="0" err="1">
                  <a:solidFill>
                    <a:srgbClr val="3F0077"/>
                  </a:solidFill>
                </a:rPr>
                <a:t>Dspace</a:t>
              </a:r>
              <a:endParaRPr lang="en-US" sz="900" b="1" dirty="0">
                <a:solidFill>
                  <a:srgbClr val="3F0077"/>
                </a:solidFill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5776890" y="1700210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>
                  <a:solidFill>
                    <a:srgbClr val="3F0077"/>
                  </a:solidFill>
                </a:rPr>
                <a:t>Rhapsody</a:t>
              </a: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4776758" y="1271582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>
                  <a:solidFill>
                    <a:srgbClr val="3F0077"/>
                  </a:solidFill>
                </a:rPr>
                <a:t>Matlab Simulink</a:t>
              </a: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6419832" y="2071678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>
                  <a:solidFill>
                    <a:srgbClr val="3F0077"/>
                  </a:solidFill>
                </a:rPr>
                <a:t>QA-C</a:t>
              </a: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1219200" y="6172200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i="1" dirty="0">
                  <a:solidFill>
                    <a:srgbClr val="3F0077"/>
                  </a:solidFill>
                </a:rPr>
                <a:t>…</a:t>
              </a: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7839044" y="5410200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i="1" dirty="0">
                  <a:solidFill>
                    <a:srgbClr val="3F0077"/>
                  </a:solidFill>
                </a:rPr>
                <a:t>…</a:t>
              </a: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7848600" y="2057400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i="1" dirty="0">
                  <a:solidFill>
                    <a:srgbClr val="3F0077"/>
                  </a:solidFill>
                </a:rPr>
                <a:t>…</a:t>
              </a:r>
            </a:p>
          </p:txBody>
        </p:sp>
      </p:grpSp>
      <p:sp>
        <p:nvSpPr>
          <p:cNvPr id="203819" name="TextBox 19"/>
          <p:cNvSpPr txBox="1">
            <a:spLocks noChangeArrowheads="1"/>
          </p:cNvSpPr>
          <p:nvPr/>
        </p:nvSpPr>
        <p:spPr bwMode="auto">
          <a:xfrm>
            <a:off x="3809798" y="3657600"/>
            <a:ext cx="148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Heterogeneous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Data Bases</a:t>
            </a:r>
          </a:p>
        </p:txBody>
      </p:sp>
      <p:grpSp>
        <p:nvGrpSpPr>
          <p:cNvPr id="3" name="Group 97"/>
          <p:cNvGrpSpPr>
            <a:grpSpLocks/>
          </p:cNvGrpSpPr>
          <p:nvPr/>
        </p:nvGrpSpPr>
        <p:grpSpPr bwMode="auto">
          <a:xfrm>
            <a:off x="609600" y="981076"/>
            <a:ext cx="7481888" cy="5005388"/>
            <a:chOff x="609600" y="981060"/>
            <a:chExt cx="7481894" cy="5005390"/>
          </a:xfrm>
        </p:grpSpPr>
        <p:sp>
          <p:nvSpPr>
            <p:cNvPr id="99" name="Oval 98"/>
            <p:cNvSpPr/>
            <p:nvPr/>
          </p:nvSpPr>
          <p:spPr>
            <a:xfrm>
              <a:off x="3629941" y="3057935"/>
              <a:ext cx="1781879" cy="1781879"/>
            </a:xfrm>
            <a:prstGeom prst="ellipse">
              <a:avLst/>
            </a:prstGeom>
            <a:solidFill>
              <a:srgbClr val="FFC000"/>
            </a:solidFill>
            <a:ln w="15875">
              <a:solidFill>
                <a:srgbClr val="FF99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>
                <a:solidFill>
                  <a:srgbClr val="000000"/>
                </a:solidFill>
              </a:endParaRPr>
            </a:p>
          </p:txBody>
        </p:sp>
        <p:pic>
          <p:nvPicPr>
            <p:cNvPr id="20382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62400" y="3267060"/>
              <a:ext cx="1171575" cy="117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3825" name="TextBox 101"/>
            <p:cNvSpPr txBox="1">
              <a:spLocks noChangeArrowheads="1"/>
            </p:cNvSpPr>
            <p:nvPr/>
          </p:nvSpPr>
          <p:spPr bwMode="auto">
            <a:xfrm>
              <a:off x="3958525" y="3753964"/>
              <a:ext cx="112883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000000"/>
                  </a:solidFill>
                </a:rPr>
                <a:t>“The Glue”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1600200" y="5629260"/>
              <a:ext cx="928694" cy="35719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dirty="0">
                  <a:solidFill>
                    <a:srgbClr val="3F0077"/>
                  </a:solidFill>
                </a:rPr>
                <a:t>Requirement Central</a:t>
              </a:r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609600" y="3495660"/>
              <a:ext cx="928694" cy="35719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dirty="0">
                  <a:solidFill>
                    <a:srgbClr val="3F0077"/>
                  </a:solidFill>
                </a:rPr>
                <a:t>F/L Editor</a:t>
              </a: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7162800" y="3581400"/>
              <a:ext cx="928694" cy="35719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dirty="0">
                  <a:solidFill>
                    <a:srgbClr val="3F0077"/>
                  </a:solidFill>
                </a:rPr>
                <a:t>System Experiment Manager</a:t>
              </a: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5638800" y="1285860"/>
              <a:ext cx="928694" cy="35719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dirty="0">
                  <a:solidFill>
                    <a:srgbClr val="3F0077"/>
                  </a:solidFill>
                </a:rPr>
                <a:t>Logic Control Modeler</a:t>
              </a: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7010400" y="2895600"/>
              <a:ext cx="928694" cy="35719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dirty="0">
                  <a:solidFill>
                    <a:srgbClr val="3F0077"/>
                  </a:solidFill>
                </a:rPr>
                <a:t>BPA Safety</a:t>
              </a: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1143000" y="2047860"/>
              <a:ext cx="928694" cy="35719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dirty="0">
                  <a:solidFill>
                    <a:srgbClr val="3F0077"/>
                  </a:solidFill>
                </a:rPr>
                <a:t>Logic Control Modeler</a:t>
              </a:r>
            </a:p>
          </p:txBody>
        </p:sp>
        <p:sp>
          <p:nvSpPr>
            <p:cNvPr id="111" name="Rounded Rectangle 110">
              <a:hlinkClick r:id="rId6" action="ppaction://hlinkfile"/>
            </p:cNvPr>
            <p:cNvSpPr/>
            <p:nvPr/>
          </p:nvSpPr>
          <p:spPr>
            <a:xfrm>
              <a:off x="1071538" y="1362060"/>
              <a:ext cx="1228756" cy="35719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3F0077"/>
                  </a:solidFill>
                </a:rPr>
                <a:t>Dynamic Behavior </a:t>
              </a:r>
              <a:r>
                <a:rPr lang="en-US" sz="800" dirty="0" err="1">
                  <a:solidFill>
                    <a:srgbClr val="3F0077"/>
                  </a:solidFill>
                </a:rPr>
                <a:t>Modelling</a:t>
              </a:r>
              <a:endParaRPr lang="en-US" sz="800" dirty="0">
                <a:solidFill>
                  <a:srgbClr val="3F0077"/>
                </a:solidFill>
              </a:endParaRP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286000" y="981060"/>
              <a:ext cx="928694" cy="35719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3F0077"/>
                  </a:solidFill>
                </a:rPr>
                <a:t>3D for 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341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/>
          <p:cNvCxnSpPr/>
          <p:nvPr/>
        </p:nvCxnSpPr>
        <p:spPr>
          <a:xfrm>
            <a:off x="0" y="3405188"/>
            <a:ext cx="9144000" cy="0"/>
          </a:xfrm>
          <a:prstGeom prst="line">
            <a:avLst/>
          </a:prstGeom>
          <a:ln w="1047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06425" y="3700463"/>
            <a:ext cx="1381125" cy="29765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6438" y="3700463"/>
            <a:ext cx="1381125" cy="29765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3913" y="3700463"/>
            <a:ext cx="1381125" cy="29765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9800" y="3700463"/>
            <a:ext cx="1381125" cy="29765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27750" y="3700463"/>
            <a:ext cx="1382713" cy="29765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07288" y="3700463"/>
            <a:ext cx="1381125" cy="29765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6425" y="831850"/>
            <a:ext cx="1381125" cy="22764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>
                <a:solidFill>
                  <a:srgbClr val="4BACC6">
                    <a:lumMod val="75000"/>
                  </a:srgbClr>
                </a:solidFill>
              </a:rPr>
              <a:t>FEOB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76438" y="831850"/>
            <a:ext cx="1381125" cy="22764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>
                <a:solidFill>
                  <a:srgbClr val="4BACC6">
                    <a:lumMod val="75000"/>
                  </a:srgbClr>
                </a:solidFill>
              </a:rPr>
              <a:t>CONCEPT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63913" y="831850"/>
            <a:ext cx="1381125" cy="22764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>
                <a:solidFill>
                  <a:srgbClr val="4BACC6">
                    <a:lumMod val="75000"/>
                  </a:srgbClr>
                </a:solidFill>
              </a:rPr>
              <a:t>ADV. ENG.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49800" y="831850"/>
            <a:ext cx="1381125" cy="22764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>
                <a:solidFill>
                  <a:srgbClr val="4BACC6">
                    <a:lumMod val="75000"/>
                  </a:srgbClr>
                </a:solidFill>
              </a:rPr>
              <a:t>ENG.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27750" y="831850"/>
            <a:ext cx="1382713" cy="22764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>
                <a:solidFill>
                  <a:srgbClr val="4BACC6">
                    <a:lumMod val="75000"/>
                  </a:srgbClr>
                </a:solidFill>
              </a:rPr>
              <a:t>MFG. ENG.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07288" y="831850"/>
            <a:ext cx="1381125" cy="22764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>
                <a:solidFill>
                  <a:srgbClr val="4BACC6">
                    <a:lumMod val="75000"/>
                  </a:srgbClr>
                </a:solidFill>
              </a:rPr>
              <a:t>S.A.S.</a:t>
            </a:r>
          </a:p>
        </p:txBody>
      </p:sp>
      <p:sp>
        <p:nvSpPr>
          <p:cNvPr id="92174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247650" y="173356"/>
            <a:ext cx="8229600" cy="450850"/>
          </a:xfrm>
        </p:spPr>
        <p:txBody>
          <a:bodyPr lIns="0" tIns="0" rIns="0" bIns="0" anchor="b"/>
          <a:lstStyle/>
          <a:p>
            <a:pPr eaLnBrk="1" hangingPunct="1"/>
            <a:r>
              <a:rPr lang="en-US" sz="3200" dirty="0" smtClean="0"/>
              <a:t>Integration into PLM and Customer Link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631113" y="3589338"/>
            <a:ext cx="1506537" cy="5222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Work-in-Process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Below the Line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45375" y="2684463"/>
            <a:ext cx="1698625" cy="5222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Enterprise Process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Above the Line</a:t>
            </a:r>
          </a:p>
        </p:txBody>
      </p:sp>
      <p:grpSp>
        <p:nvGrpSpPr>
          <p:cNvPr id="92177" name="Group 73"/>
          <p:cNvGrpSpPr>
            <a:grpSpLocks/>
          </p:cNvGrpSpPr>
          <p:nvPr/>
        </p:nvGrpSpPr>
        <p:grpSpPr bwMode="auto">
          <a:xfrm>
            <a:off x="15875" y="1060450"/>
            <a:ext cx="1252538" cy="5561013"/>
            <a:chOff x="-1371642" y="1061020"/>
            <a:chExt cx="1252009" cy="5561012"/>
          </a:xfrm>
        </p:grpSpPr>
        <p:cxnSp>
          <p:nvCxnSpPr>
            <p:cNvPr id="81" name="Straight Arrow Connector 80"/>
            <p:cNvCxnSpPr/>
            <p:nvPr/>
          </p:nvCxnSpPr>
          <p:spPr>
            <a:xfrm rot="5400000">
              <a:off x="-3548360" y="3837559"/>
              <a:ext cx="5561012" cy="7935"/>
            </a:xfrm>
            <a:prstGeom prst="straightConnector1">
              <a:avLst/>
            </a:prstGeom>
            <a:ln w="4445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-1203438" y="1480120"/>
              <a:ext cx="918775" cy="30638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Workflow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-1000324" y="6025132"/>
              <a:ext cx="525241" cy="307975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WIP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-1371642" y="1989708"/>
              <a:ext cx="1252009" cy="307975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Transactional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-1214545" y="2537395"/>
              <a:ext cx="940989" cy="30638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Released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-1368468" y="4532882"/>
              <a:ext cx="1229793" cy="307975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Collaborative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-1166940" y="5201219"/>
              <a:ext cx="821978" cy="52228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Highly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Iterative</a:t>
              </a:r>
            </a:p>
          </p:txBody>
        </p:sp>
      </p:grpSp>
      <p:grpSp>
        <p:nvGrpSpPr>
          <p:cNvPr id="92178" name="Group 76"/>
          <p:cNvGrpSpPr>
            <a:grpSpLocks/>
          </p:cNvGrpSpPr>
          <p:nvPr/>
        </p:nvGrpSpPr>
        <p:grpSpPr bwMode="auto">
          <a:xfrm>
            <a:off x="1765300" y="1169988"/>
            <a:ext cx="6215063" cy="2087562"/>
            <a:chOff x="1765768" y="1169272"/>
            <a:chExt cx="6214329" cy="2087795"/>
          </a:xfrm>
        </p:grpSpPr>
        <p:sp>
          <p:nvSpPr>
            <p:cNvPr id="70" name="Flowchart: Magnetic Disk 69"/>
            <p:cNvSpPr/>
            <p:nvPr/>
          </p:nvSpPr>
          <p:spPr>
            <a:xfrm>
              <a:off x="5389603" y="2056783"/>
              <a:ext cx="990483" cy="609668"/>
            </a:xfrm>
            <a:prstGeom prst="flowChartMagneticDisk">
              <a:avLst/>
            </a:prstGeom>
            <a:solidFill>
              <a:srgbClr val="FFC000"/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rIns="45720" anchor="ctr">
              <a:normAutofit fontScale="92500" lnSpcReduction="10000"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4" name="Flowchart: Magnetic Disk 63"/>
            <p:cNvSpPr/>
            <p:nvPr/>
          </p:nvSpPr>
          <p:spPr>
            <a:xfrm>
              <a:off x="1765768" y="1220078"/>
              <a:ext cx="1466677" cy="609668"/>
            </a:xfrm>
            <a:prstGeom prst="flowChartMagneticDisk">
              <a:avLst/>
            </a:prstGeom>
            <a:solidFill>
              <a:srgbClr val="FFC000"/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rIns="45720" anchor="ctr">
              <a:normAutofit fontScale="92500" lnSpcReduction="10000"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</a:rPr>
                <a:t>Requirements</a:t>
              </a:r>
            </a:p>
          </p:txBody>
        </p:sp>
        <p:sp>
          <p:nvSpPr>
            <p:cNvPr id="57" name="Flowchart: Magnetic Disk 56"/>
            <p:cNvSpPr/>
            <p:nvPr/>
          </p:nvSpPr>
          <p:spPr>
            <a:xfrm>
              <a:off x="2880061" y="1599532"/>
              <a:ext cx="990483" cy="609668"/>
            </a:xfrm>
            <a:prstGeom prst="flowChartMagneticDisk">
              <a:avLst/>
            </a:prstGeom>
            <a:solidFill>
              <a:srgbClr val="FFC000"/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rIns="45720" anchor="ctr">
              <a:normAutofit fontScale="92500" lnSpcReduction="10000"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</a:rPr>
                <a:t>Finance</a:t>
              </a:r>
            </a:p>
          </p:txBody>
        </p:sp>
        <p:sp>
          <p:nvSpPr>
            <p:cNvPr id="63" name="Flowchart: Magnetic Disk 62"/>
            <p:cNvSpPr/>
            <p:nvPr/>
          </p:nvSpPr>
          <p:spPr>
            <a:xfrm>
              <a:off x="2753076" y="2196499"/>
              <a:ext cx="2049221" cy="609668"/>
            </a:xfrm>
            <a:prstGeom prst="flowChartMagneticDisk">
              <a:avLst/>
            </a:prstGeom>
            <a:solidFill>
              <a:srgbClr val="00B0F0"/>
            </a:solidFill>
            <a:ln w="3175"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rIns="45720" anchor="ctr">
              <a:normAutofit fontScale="92500" lnSpcReduction="20000"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dirty="0">
                  <a:solidFill>
                    <a:srgbClr val="000000"/>
                  </a:solidFill>
                  <a:latin typeface="Calibri" pitchFamily="34" charset="0"/>
                </a:rPr>
                <a:t>PDM</a:t>
              </a:r>
            </a:p>
          </p:txBody>
        </p:sp>
        <p:sp>
          <p:nvSpPr>
            <p:cNvPr id="66" name="Flowchart: Magnetic Disk 65"/>
            <p:cNvSpPr/>
            <p:nvPr/>
          </p:nvSpPr>
          <p:spPr>
            <a:xfrm>
              <a:off x="2954666" y="2647399"/>
              <a:ext cx="1973029" cy="609668"/>
            </a:xfrm>
            <a:prstGeom prst="flowChartMagneticDisk">
              <a:avLst/>
            </a:prstGeom>
            <a:solidFill>
              <a:srgbClr val="00B0F0"/>
            </a:solidFill>
            <a:ln w="3175"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rIns="45720" anchor="ctr">
              <a:normAutofit fontScale="92500" lnSpcReduction="20000"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CAD</a:t>
              </a:r>
            </a:p>
          </p:txBody>
        </p:sp>
        <p:sp>
          <p:nvSpPr>
            <p:cNvPr id="65" name="Flowchart: Magnetic Disk 64"/>
            <p:cNvSpPr/>
            <p:nvPr/>
          </p:nvSpPr>
          <p:spPr>
            <a:xfrm>
              <a:off x="2072120" y="1853560"/>
              <a:ext cx="990483" cy="609668"/>
            </a:xfrm>
            <a:prstGeom prst="flowChartMagneticDisk">
              <a:avLst/>
            </a:prstGeom>
            <a:solidFill>
              <a:srgbClr val="FFC000"/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rIns="45720" anchor="ctr">
              <a:normAutofit fontScale="92500" lnSpcReduction="10000"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 err="1">
                  <a:solidFill>
                    <a:srgbClr val="000000"/>
                  </a:solidFill>
                  <a:latin typeface="Calibri" pitchFamily="34" charset="0"/>
                </a:rPr>
                <a:t>eBOM</a:t>
              </a:r>
              <a:endParaRPr lang="en-US" sz="16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9" name="Flowchart: Magnetic Disk 68"/>
            <p:cNvSpPr/>
            <p:nvPr/>
          </p:nvSpPr>
          <p:spPr>
            <a:xfrm>
              <a:off x="6989614" y="1370907"/>
              <a:ext cx="990483" cy="609668"/>
            </a:xfrm>
            <a:prstGeom prst="flowChartMagneticDisk">
              <a:avLst/>
            </a:prstGeom>
            <a:solidFill>
              <a:srgbClr val="FFC000"/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rIns="45720" anchor="ctr">
              <a:normAutofit fontScale="92500" lnSpcReduction="10000"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</a:rPr>
                <a:t>Warranty</a:t>
              </a:r>
            </a:p>
          </p:txBody>
        </p:sp>
        <p:sp>
          <p:nvSpPr>
            <p:cNvPr id="71" name="Flowchart: Magnetic Disk 70"/>
            <p:cNvSpPr/>
            <p:nvPr/>
          </p:nvSpPr>
          <p:spPr>
            <a:xfrm>
              <a:off x="4854203" y="1755125"/>
              <a:ext cx="990483" cy="609668"/>
            </a:xfrm>
            <a:prstGeom prst="flowChartMagneticDisk">
              <a:avLst/>
            </a:prstGeom>
            <a:solidFill>
              <a:srgbClr val="FFC000"/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rIns="45720" anchor="ctr">
              <a:normAutofit fontScale="92500" lnSpcReduction="10000"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2" name="Flowchart: Magnetic Disk 71"/>
            <p:cNvSpPr/>
            <p:nvPr/>
          </p:nvSpPr>
          <p:spPr>
            <a:xfrm>
              <a:off x="4929282" y="1229604"/>
              <a:ext cx="1298422" cy="609668"/>
            </a:xfrm>
            <a:prstGeom prst="flowChartMagneticDisk">
              <a:avLst/>
            </a:prstGeom>
            <a:solidFill>
              <a:srgbClr val="FFC000"/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rIns="45720" anchor="ctr">
              <a:normAutofit fontScale="92500" lnSpcReduction="10000"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</a:rPr>
                <a:t>ERP</a:t>
              </a:r>
            </a:p>
          </p:txBody>
        </p:sp>
        <p:sp>
          <p:nvSpPr>
            <p:cNvPr id="90" name="Flowchart: Magnetic Disk 89"/>
            <p:cNvSpPr/>
            <p:nvPr/>
          </p:nvSpPr>
          <p:spPr>
            <a:xfrm>
              <a:off x="3629273" y="1169272"/>
              <a:ext cx="1336517" cy="785900"/>
            </a:xfrm>
            <a:prstGeom prst="flowChartMagneticDisk">
              <a:avLst/>
            </a:prstGeom>
            <a:solidFill>
              <a:srgbClr val="FFC000"/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</a:rPr>
                <a:t>Program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</a:rPr>
                <a:t>Mgt</a:t>
              </a:r>
            </a:p>
          </p:txBody>
        </p:sp>
        <p:sp>
          <p:nvSpPr>
            <p:cNvPr id="49" name="Flowchart: Magnetic Disk 48"/>
            <p:cNvSpPr/>
            <p:nvPr/>
          </p:nvSpPr>
          <p:spPr>
            <a:xfrm>
              <a:off x="6322943" y="2005977"/>
              <a:ext cx="992070" cy="609668"/>
            </a:xfrm>
            <a:prstGeom prst="flowChartMagneticDisk">
              <a:avLst/>
            </a:prstGeom>
            <a:solidFill>
              <a:srgbClr val="FFC000"/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rIns="45720" anchor="ctr">
              <a:normAutofit fontScale="92500" lnSpcReduction="10000"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 err="1">
                  <a:solidFill>
                    <a:srgbClr val="000000"/>
                  </a:solidFill>
                  <a:latin typeface="Calibri" pitchFamily="34" charset="0"/>
                </a:rPr>
                <a:t>mBOM</a:t>
              </a:r>
              <a:endParaRPr lang="en-US" sz="16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pic>
        <p:nvPicPr>
          <p:cNvPr id="92179" name="Picture 2" descr="C:\Documents and Settings\oav.DS\Local Settings\Temporary Internet Files\Content.IE5\C80OSOOT\MC900432674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2438" y="2652713"/>
            <a:ext cx="823912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0" name="Picture 2" descr="C:\Documents and Settings\oav.DS\Local Settings\Temporary Internet Files\Content.IE5\C80OSOOT\MC900432674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6875" y="2789238"/>
            <a:ext cx="8223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extBox 94"/>
          <p:cNvSpPr txBox="1"/>
          <p:nvPr/>
        </p:nvSpPr>
        <p:spPr>
          <a:xfrm>
            <a:off x="7643821" y="2003927"/>
            <a:ext cx="1335839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  <a:ln cap="rnd">
            <a:beve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FF"/>
                </a:solidFill>
              </a:rPr>
              <a:t>PLM</a:t>
            </a:r>
          </a:p>
        </p:txBody>
      </p:sp>
      <p:sp>
        <p:nvSpPr>
          <p:cNvPr id="67" name="Flowchart: Magnetic Disk 66"/>
          <p:cNvSpPr/>
          <p:nvPr/>
        </p:nvSpPr>
        <p:spPr>
          <a:xfrm>
            <a:off x="1300163" y="4716463"/>
            <a:ext cx="4899025" cy="803275"/>
          </a:xfrm>
          <a:prstGeom prst="flowChartMagneticDisk">
            <a:avLst/>
          </a:prstGeom>
          <a:solidFill>
            <a:srgbClr val="00B0F0"/>
          </a:solidFill>
          <a:ln w="31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dirty="0">
                <a:solidFill>
                  <a:srgbClr val="000000"/>
                </a:solidFill>
                <a:latin typeface="Calibri" pitchFamily="34" charset="0"/>
              </a:rPr>
              <a:t>CAE</a:t>
            </a:r>
          </a:p>
        </p:txBody>
      </p:sp>
      <p:sp>
        <p:nvSpPr>
          <p:cNvPr id="68" name="Flowchart: Magnetic Disk 67"/>
          <p:cNvSpPr/>
          <p:nvPr/>
        </p:nvSpPr>
        <p:spPr>
          <a:xfrm>
            <a:off x="4668838" y="3810000"/>
            <a:ext cx="2347912" cy="898525"/>
          </a:xfrm>
          <a:prstGeom prst="flowChartMagneticDisk">
            <a:avLst/>
          </a:prstGeom>
          <a:solidFill>
            <a:srgbClr val="00B0F0"/>
          </a:solidFill>
          <a:ln w="31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>
            <a:normAutofit fontScale="92500" lnSpcReduction="20000"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Test Data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Management</a:t>
            </a:r>
          </a:p>
        </p:txBody>
      </p:sp>
      <p:sp>
        <p:nvSpPr>
          <p:cNvPr id="91" name="Flowchart: Magnetic Disk 90"/>
          <p:cNvSpPr/>
          <p:nvPr/>
        </p:nvSpPr>
        <p:spPr>
          <a:xfrm>
            <a:off x="2884488" y="5508625"/>
            <a:ext cx="990600" cy="609600"/>
          </a:xfrm>
          <a:prstGeom prst="flowChartMagneticDisk">
            <a:avLst/>
          </a:prstGeom>
          <a:solidFill>
            <a:srgbClr val="FFC000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>
            <a:normAutofit fontScale="92500" lnSpcReduction="1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Methods</a:t>
            </a:r>
          </a:p>
        </p:txBody>
      </p:sp>
      <p:sp>
        <p:nvSpPr>
          <p:cNvPr id="92" name="Flowchart: Magnetic Disk 91"/>
          <p:cNvSpPr/>
          <p:nvPr/>
        </p:nvSpPr>
        <p:spPr>
          <a:xfrm>
            <a:off x="3632200" y="5969000"/>
            <a:ext cx="990600" cy="609600"/>
          </a:xfrm>
          <a:prstGeom prst="flowChartMagneticDisk">
            <a:avLst/>
          </a:prstGeom>
          <a:solidFill>
            <a:srgbClr val="FFC000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>
            <a:normAutofit fontScale="92500" lnSpcReduction="1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Templates</a:t>
            </a:r>
          </a:p>
        </p:txBody>
      </p:sp>
      <p:sp>
        <p:nvSpPr>
          <p:cNvPr id="93" name="Flowchart: Magnetic Disk 92"/>
          <p:cNvSpPr/>
          <p:nvPr/>
        </p:nvSpPr>
        <p:spPr>
          <a:xfrm>
            <a:off x="4362450" y="5467350"/>
            <a:ext cx="990600" cy="609600"/>
          </a:xfrm>
          <a:prstGeom prst="flowChartMagneticDisk">
            <a:avLst/>
          </a:prstGeom>
          <a:solidFill>
            <a:srgbClr val="FFC000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>
            <a:normAutofit fontScale="92500" lnSpcReduction="1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Scripts</a:t>
            </a:r>
          </a:p>
        </p:txBody>
      </p:sp>
      <p:sp>
        <p:nvSpPr>
          <p:cNvPr id="94" name="Flowchart: Magnetic Disk 93"/>
          <p:cNvSpPr/>
          <p:nvPr/>
        </p:nvSpPr>
        <p:spPr>
          <a:xfrm>
            <a:off x="1965325" y="5908675"/>
            <a:ext cx="990600" cy="609600"/>
          </a:xfrm>
          <a:prstGeom prst="flowChartMagneticDisk">
            <a:avLst/>
          </a:prstGeom>
          <a:solidFill>
            <a:srgbClr val="FFC000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>
            <a:normAutofit fontScale="92500" lnSpcReduction="1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Statistical</a:t>
            </a:r>
          </a:p>
        </p:txBody>
      </p:sp>
      <p:sp>
        <p:nvSpPr>
          <p:cNvPr id="46" name="Flowchart: Magnetic Disk 45"/>
          <p:cNvSpPr>
            <a:spLocks noChangeArrowheads="1"/>
          </p:cNvSpPr>
          <p:nvPr/>
        </p:nvSpPr>
        <p:spPr bwMode="auto">
          <a:xfrm>
            <a:off x="757238" y="3783013"/>
            <a:ext cx="1552575" cy="673100"/>
          </a:xfrm>
          <a:prstGeom prst="flowChartMagneticDisk">
            <a:avLst/>
          </a:prstGeom>
          <a:solidFill>
            <a:srgbClr val="FF0000"/>
          </a:solidFill>
          <a:ln w="3175" algn="ctr">
            <a:solidFill>
              <a:srgbClr val="2D95FE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45720" rIns="457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Customer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Content</a:t>
            </a:r>
          </a:p>
        </p:txBody>
      </p:sp>
      <p:sp>
        <p:nvSpPr>
          <p:cNvPr id="50" name="Flowchart: Magnetic Disk 49"/>
          <p:cNvSpPr/>
          <p:nvPr/>
        </p:nvSpPr>
        <p:spPr>
          <a:xfrm>
            <a:off x="2260600" y="3876675"/>
            <a:ext cx="973138" cy="852488"/>
          </a:xfrm>
          <a:prstGeom prst="flowChartMagneticDisk">
            <a:avLst/>
          </a:prstGeom>
          <a:solidFill>
            <a:srgbClr val="FFC000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>
            <a:normAutofit fontScale="77500" lnSpcReduction="2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Sim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Product Structure</a:t>
            </a:r>
          </a:p>
        </p:txBody>
      </p:sp>
      <p:sp>
        <p:nvSpPr>
          <p:cNvPr id="55" name="Flowchart: Magnetic Disk 54"/>
          <p:cNvSpPr/>
          <p:nvPr/>
        </p:nvSpPr>
        <p:spPr>
          <a:xfrm>
            <a:off x="5961063" y="5473700"/>
            <a:ext cx="990600" cy="782638"/>
          </a:xfrm>
          <a:prstGeom prst="flowChartMagneticDisk">
            <a:avLst/>
          </a:prstGeom>
          <a:solidFill>
            <a:srgbClr val="00B0F0"/>
          </a:solidFill>
          <a:ln w="31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>
            <a:normAutofit fontScale="70000" lnSpcReduction="2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dirty="0">
                <a:solidFill>
                  <a:srgbClr val="000000"/>
                </a:solidFill>
                <a:latin typeface="Calibri" pitchFamily="34" charset="0"/>
              </a:rPr>
              <a:t>Engineering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dirty="0">
                <a:solidFill>
                  <a:srgbClr val="000000"/>
                </a:solidFill>
                <a:latin typeface="Calibri" pitchFamily="34" charset="0"/>
              </a:rPr>
              <a:t>Reports</a:t>
            </a:r>
          </a:p>
        </p:txBody>
      </p:sp>
      <p:sp>
        <p:nvSpPr>
          <p:cNvPr id="88" name="Flowchart: Magnetic Disk 87"/>
          <p:cNvSpPr/>
          <p:nvPr/>
        </p:nvSpPr>
        <p:spPr>
          <a:xfrm>
            <a:off x="1355725" y="5394325"/>
            <a:ext cx="990600" cy="609600"/>
          </a:xfrm>
          <a:prstGeom prst="flowChartMagneticDisk">
            <a:avLst/>
          </a:prstGeom>
          <a:solidFill>
            <a:srgbClr val="FFC000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>
            <a:normAutofit fontScale="92500" lnSpcReduction="1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FEM</a:t>
            </a:r>
          </a:p>
        </p:txBody>
      </p:sp>
      <p:sp>
        <p:nvSpPr>
          <p:cNvPr id="60" name="Flowchart: Magnetic Disk 59"/>
          <p:cNvSpPr/>
          <p:nvPr/>
        </p:nvSpPr>
        <p:spPr>
          <a:xfrm>
            <a:off x="3036888" y="5661025"/>
            <a:ext cx="990600" cy="609600"/>
          </a:xfrm>
          <a:prstGeom prst="flowChartMagneticDisk">
            <a:avLst/>
          </a:prstGeom>
          <a:solidFill>
            <a:srgbClr val="FFC000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>
            <a:normAutofit fontScale="92500" lnSpcReduction="1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Methods</a:t>
            </a:r>
          </a:p>
        </p:txBody>
      </p:sp>
      <p:sp>
        <p:nvSpPr>
          <p:cNvPr id="89" name="Flowchart: Magnetic Disk 88"/>
          <p:cNvSpPr/>
          <p:nvPr/>
        </p:nvSpPr>
        <p:spPr>
          <a:xfrm>
            <a:off x="3444875" y="3976688"/>
            <a:ext cx="990600" cy="782637"/>
          </a:xfrm>
          <a:prstGeom prst="flowChartMagneticDisk">
            <a:avLst/>
          </a:prstGeom>
          <a:solidFill>
            <a:srgbClr val="00B0F0"/>
          </a:solidFill>
          <a:ln w="31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>
            <a:normAutofit fontScale="70000" lnSpcReduction="2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dirty="0">
                <a:solidFill>
                  <a:srgbClr val="000000"/>
                </a:solidFill>
                <a:latin typeface="Calibri" pitchFamily="34" charset="0"/>
              </a:rPr>
              <a:t>Abstracted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dirty="0">
                <a:solidFill>
                  <a:srgbClr val="000000"/>
                </a:solidFill>
                <a:latin typeface="Calibri" pitchFamily="34" charset="0"/>
              </a:rPr>
              <a:t>Geometry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694756" y="4315208"/>
            <a:ext cx="1256618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  <a:ln cap="rnd">
            <a:beve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FF"/>
                </a:solidFill>
              </a:rPr>
              <a:t>SLM</a:t>
            </a:r>
          </a:p>
        </p:txBody>
      </p:sp>
    </p:spTree>
    <p:extLst>
      <p:ext uri="{BB962C8B-B14F-4D97-AF65-F5344CB8AC3E}">
        <p14:creationId xmlns:p14="http://schemas.microsoft.com/office/powerpoint/2010/main" val="8627563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7422" y="2835034"/>
            <a:ext cx="3640974" cy="160631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1615" y="228600"/>
            <a:ext cx="9353025" cy="699276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Engineering Areas / Disciplines throughout the Life </a:t>
            </a:r>
            <a:r>
              <a:rPr lang="en-US" altLang="en-US" sz="2800" dirty="0" smtClean="0"/>
              <a:t>Cycle*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65" y="4782732"/>
            <a:ext cx="2483435" cy="1633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i="1" dirty="0" smtClean="0"/>
              <a:t>In-the-Loop Management</a:t>
            </a:r>
          </a:p>
          <a:p>
            <a:r>
              <a:rPr lang="en-US" sz="1200" dirty="0" smtClean="0"/>
              <a:t>Requirements</a:t>
            </a:r>
          </a:p>
          <a:p>
            <a:r>
              <a:rPr lang="en-US" sz="1200" dirty="0" smtClean="0"/>
              <a:t>Quality</a:t>
            </a:r>
          </a:p>
          <a:p>
            <a:r>
              <a:rPr lang="en-US" sz="1200" dirty="0" smtClean="0"/>
              <a:t>Change management</a:t>
            </a:r>
          </a:p>
          <a:p>
            <a:r>
              <a:rPr lang="en-US" sz="1200" dirty="0" smtClean="0"/>
              <a:t>Supply chain</a:t>
            </a:r>
          </a:p>
          <a:p>
            <a:r>
              <a:rPr lang="en-US" sz="1200" dirty="0" smtClean="0"/>
              <a:t>Program management</a:t>
            </a:r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1003300" y="1196752"/>
            <a:ext cx="7137400" cy="4977249"/>
            <a:chOff x="1075125" y="1189612"/>
            <a:chExt cx="7137862" cy="4976695"/>
          </a:xfrm>
        </p:grpSpPr>
        <p:graphicFrame>
          <p:nvGraphicFramePr>
            <p:cNvPr id="5" name="Diagram 4"/>
            <p:cNvGraphicFramePr/>
            <p:nvPr/>
          </p:nvGraphicFramePr>
          <p:xfrm>
            <a:off x="1075125" y="1380375"/>
            <a:ext cx="7137862" cy="470454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81109" y="5338129"/>
              <a:ext cx="863368" cy="814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70845" y="1189612"/>
              <a:ext cx="989478" cy="999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35652" y="4516125"/>
              <a:ext cx="911871" cy="766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4402" y="1655659"/>
              <a:ext cx="882769" cy="776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4F5F7"/>
                </a:clrFrom>
                <a:clrTo>
                  <a:srgbClr val="F4F5F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40568" y="3022734"/>
              <a:ext cx="902171" cy="921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EEEFF1"/>
                </a:clrFrom>
                <a:clrTo>
                  <a:srgbClr val="EEEFF1">
                    <a:alpha val="0"/>
                  </a:srgbClr>
                </a:clrTo>
              </a:clrChange>
            </a:blip>
            <a:srcRect l="1582" t="9137" r="4993"/>
            <a:stretch>
              <a:fillRect/>
            </a:stretch>
          </p:blipFill>
          <p:spPr bwMode="auto">
            <a:xfrm>
              <a:off x="3115152" y="5408268"/>
              <a:ext cx="879107" cy="758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77786" y="2827712"/>
              <a:ext cx="921573" cy="780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82286" y="4103230"/>
              <a:ext cx="919956" cy="1036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996" t="2785" r="3581"/>
            <a:stretch>
              <a:fillRect/>
            </a:stretch>
          </p:blipFill>
          <p:spPr bwMode="auto">
            <a:xfrm>
              <a:off x="2682829" y="1594033"/>
              <a:ext cx="815863" cy="721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51"/>
          <p:cNvGrpSpPr>
            <a:grpSpLocks/>
          </p:cNvGrpSpPr>
          <p:nvPr/>
        </p:nvGrpSpPr>
        <p:grpSpPr bwMode="auto">
          <a:xfrm flipH="1">
            <a:off x="2755624" y="2438998"/>
            <a:ext cx="420321" cy="412221"/>
            <a:chOff x="7315200" y="4038600"/>
            <a:chExt cx="1219200" cy="1143000"/>
          </a:xfrm>
        </p:grpSpPr>
        <p:sp>
          <p:nvSpPr>
            <p:cNvPr id="17" name="Circular Arrow 16"/>
            <p:cNvSpPr/>
            <p:nvPr/>
          </p:nvSpPr>
          <p:spPr bwMode="auto">
            <a:xfrm>
              <a:off x="7315200" y="4038600"/>
              <a:ext cx="1219200" cy="1066800"/>
            </a:xfrm>
            <a:prstGeom prst="circularArrow">
              <a:avLst/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" name="Circular Arrow 17"/>
            <p:cNvSpPr/>
            <p:nvPr/>
          </p:nvSpPr>
          <p:spPr bwMode="auto">
            <a:xfrm rot="10800000">
              <a:off x="7315200" y="4114800"/>
              <a:ext cx="1219200" cy="10668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720970"/>
                <a:gd name="adj5" fmla="val 12500"/>
              </a:avLst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51"/>
          <p:cNvGrpSpPr>
            <a:grpSpLocks/>
          </p:cNvGrpSpPr>
          <p:nvPr/>
        </p:nvGrpSpPr>
        <p:grpSpPr bwMode="auto">
          <a:xfrm flipH="1">
            <a:off x="2459867" y="3684340"/>
            <a:ext cx="420321" cy="412221"/>
            <a:chOff x="7315200" y="4038600"/>
            <a:chExt cx="1219200" cy="1143000"/>
          </a:xfrm>
        </p:grpSpPr>
        <p:sp>
          <p:nvSpPr>
            <p:cNvPr id="20" name="Circular Arrow 19"/>
            <p:cNvSpPr/>
            <p:nvPr/>
          </p:nvSpPr>
          <p:spPr bwMode="auto">
            <a:xfrm>
              <a:off x="7315200" y="4038600"/>
              <a:ext cx="1219200" cy="1066800"/>
            </a:xfrm>
            <a:prstGeom prst="circularArrow">
              <a:avLst/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" name="Circular Arrow 20"/>
            <p:cNvSpPr/>
            <p:nvPr/>
          </p:nvSpPr>
          <p:spPr bwMode="auto">
            <a:xfrm rot="10800000">
              <a:off x="7315200" y="4114800"/>
              <a:ext cx="1219200" cy="10668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720970"/>
                <a:gd name="adj5" fmla="val 12500"/>
              </a:avLst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51"/>
          <p:cNvGrpSpPr>
            <a:grpSpLocks/>
          </p:cNvGrpSpPr>
          <p:nvPr/>
        </p:nvGrpSpPr>
        <p:grpSpPr bwMode="auto">
          <a:xfrm flipH="1">
            <a:off x="3611638" y="1841488"/>
            <a:ext cx="420321" cy="412221"/>
            <a:chOff x="7315200" y="4038600"/>
            <a:chExt cx="1219200" cy="1143000"/>
          </a:xfrm>
        </p:grpSpPr>
        <p:sp>
          <p:nvSpPr>
            <p:cNvPr id="23" name="Circular Arrow 22"/>
            <p:cNvSpPr/>
            <p:nvPr/>
          </p:nvSpPr>
          <p:spPr bwMode="auto">
            <a:xfrm>
              <a:off x="7315200" y="4038600"/>
              <a:ext cx="1219200" cy="1066800"/>
            </a:xfrm>
            <a:prstGeom prst="circularArrow">
              <a:avLst/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4" name="Circular Arrow 23"/>
            <p:cNvSpPr/>
            <p:nvPr/>
          </p:nvSpPr>
          <p:spPr bwMode="auto">
            <a:xfrm rot="10800000">
              <a:off x="7315200" y="4114800"/>
              <a:ext cx="1219200" cy="10668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720970"/>
                <a:gd name="adj5" fmla="val 12500"/>
              </a:avLst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 51"/>
          <p:cNvGrpSpPr>
            <a:grpSpLocks/>
          </p:cNvGrpSpPr>
          <p:nvPr/>
        </p:nvGrpSpPr>
        <p:grpSpPr bwMode="auto">
          <a:xfrm flipH="1">
            <a:off x="5121870" y="1855228"/>
            <a:ext cx="420321" cy="412221"/>
            <a:chOff x="7315200" y="4038600"/>
            <a:chExt cx="1219200" cy="1143000"/>
          </a:xfrm>
        </p:grpSpPr>
        <p:sp>
          <p:nvSpPr>
            <p:cNvPr id="26" name="Circular Arrow 25"/>
            <p:cNvSpPr/>
            <p:nvPr/>
          </p:nvSpPr>
          <p:spPr bwMode="auto">
            <a:xfrm>
              <a:off x="7315200" y="4038600"/>
              <a:ext cx="1219200" cy="1066800"/>
            </a:xfrm>
            <a:prstGeom prst="circularArrow">
              <a:avLst/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7" name="Circular Arrow 26"/>
            <p:cNvSpPr/>
            <p:nvPr/>
          </p:nvSpPr>
          <p:spPr bwMode="auto">
            <a:xfrm rot="10800000">
              <a:off x="7315200" y="4114800"/>
              <a:ext cx="1219200" cy="10668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720970"/>
                <a:gd name="adj5" fmla="val 12500"/>
              </a:avLst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51"/>
          <p:cNvGrpSpPr>
            <a:grpSpLocks/>
          </p:cNvGrpSpPr>
          <p:nvPr/>
        </p:nvGrpSpPr>
        <p:grpSpPr bwMode="auto">
          <a:xfrm flipH="1">
            <a:off x="6005469" y="2538591"/>
            <a:ext cx="420321" cy="412221"/>
            <a:chOff x="7315200" y="4038600"/>
            <a:chExt cx="1219200" cy="1143000"/>
          </a:xfrm>
        </p:grpSpPr>
        <p:sp>
          <p:nvSpPr>
            <p:cNvPr id="29" name="Circular Arrow 28"/>
            <p:cNvSpPr/>
            <p:nvPr/>
          </p:nvSpPr>
          <p:spPr bwMode="auto">
            <a:xfrm>
              <a:off x="7315200" y="4038600"/>
              <a:ext cx="1219200" cy="1066800"/>
            </a:xfrm>
            <a:prstGeom prst="circularArrow">
              <a:avLst/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0" name="Circular Arrow 29"/>
            <p:cNvSpPr/>
            <p:nvPr/>
          </p:nvSpPr>
          <p:spPr bwMode="auto">
            <a:xfrm rot="10800000">
              <a:off x="7315200" y="4114800"/>
              <a:ext cx="1219200" cy="10668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720970"/>
                <a:gd name="adj5" fmla="val 12500"/>
              </a:avLst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51"/>
          <p:cNvGrpSpPr>
            <a:grpSpLocks/>
          </p:cNvGrpSpPr>
          <p:nvPr/>
        </p:nvGrpSpPr>
        <p:grpSpPr bwMode="auto">
          <a:xfrm flipH="1">
            <a:off x="6163494" y="4006773"/>
            <a:ext cx="420321" cy="412221"/>
            <a:chOff x="7315200" y="4038600"/>
            <a:chExt cx="1219200" cy="1143000"/>
          </a:xfrm>
        </p:grpSpPr>
        <p:sp>
          <p:nvSpPr>
            <p:cNvPr id="32" name="Circular Arrow 31"/>
            <p:cNvSpPr/>
            <p:nvPr/>
          </p:nvSpPr>
          <p:spPr bwMode="auto">
            <a:xfrm>
              <a:off x="7315200" y="4038600"/>
              <a:ext cx="1219200" cy="1066800"/>
            </a:xfrm>
            <a:prstGeom prst="circularArrow">
              <a:avLst/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3" name="Circular Arrow 32"/>
            <p:cNvSpPr/>
            <p:nvPr/>
          </p:nvSpPr>
          <p:spPr bwMode="auto">
            <a:xfrm rot="10800000">
              <a:off x="7315200" y="4114800"/>
              <a:ext cx="1219200" cy="10668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720970"/>
                <a:gd name="adj5" fmla="val 12500"/>
              </a:avLst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4" name="Group 51"/>
          <p:cNvGrpSpPr>
            <a:grpSpLocks/>
          </p:cNvGrpSpPr>
          <p:nvPr/>
        </p:nvGrpSpPr>
        <p:grpSpPr bwMode="auto">
          <a:xfrm flipH="1">
            <a:off x="2941879" y="4811335"/>
            <a:ext cx="420321" cy="412221"/>
            <a:chOff x="7315200" y="4038600"/>
            <a:chExt cx="1219200" cy="1143000"/>
          </a:xfrm>
        </p:grpSpPr>
        <p:sp>
          <p:nvSpPr>
            <p:cNvPr id="35" name="Circular Arrow 34"/>
            <p:cNvSpPr/>
            <p:nvPr/>
          </p:nvSpPr>
          <p:spPr bwMode="auto">
            <a:xfrm>
              <a:off x="7315200" y="4038600"/>
              <a:ext cx="1219200" cy="1066800"/>
            </a:xfrm>
            <a:prstGeom prst="circularArrow">
              <a:avLst/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6" name="Circular Arrow 35"/>
            <p:cNvSpPr/>
            <p:nvPr/>
          </p:nvSpPr>
          <p:spPr bwMode="auto">
            <a:xfrm rot="10800000">
              <a:off x="7315200" y="4114800"/>
              <a:ext cx="1219200" cy="10668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720970"/>
                <a:gd name="adj5" fmla="val 12500"/>
              </a:avLst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7" name="Group 51"/>
          <p:cNvGrpSpPr>
            <a:grpSpLocks/>
          </p:cNvGrpSpPr>
          <p:nvPr/>
        </p:nvGrpSpPr>
        <p:grpSpPr bwMode="auto">
          <a:xfrm flipH="1">
            <a:off x="4173206" y="5415878"/>
            <a:ext cx="420321" cy="412221"/>
            <a:chOff x="7315200" y="4038600"/>
            <a:chExt cx="1219200" cy="1143000"/>
          </a:xfrm>
        </p:grpSpPr>
        <p:sp>
          <p:nvSpPr>
            <p:cNvPr id="38" name="Circular Arrow 37"/>
            <p:cNvSpPr/>
            <p:nvPr/>
          </p:nvSpPr>
          <p:spPr bwMode="auto">
            <a:xfrm>
              <a:off x="7315200" y="4038600"/>
              <a:ext cx="1219200" cy="1066800"/>
            </a:xfrm>
            <a:prstGeom prst="circularArrow">
              <a:avLst/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9" name="Circular Arrow 38"/>
            <p:cNvSpPr/>
            <p:nvPr/>
          </p:nvSpPr>
          <p:spPr bwMode="auto">
            <a:xfrm rot="10800000">
              <a:off x="7315200" y="4114800"/>
              <a:ext cx="1219200" cy="10668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720970"/>
                <a:gd name="adj5" fmla="val 12500"/>
              </a:avLst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0" name="Group 51"/>
          <p:cNvGrpSpPr>
            <a:grpSpLocks/>
          </p:cNvGrpSpPr>
          <p:nvPr/>
        </p:nvGrpSpPr>
        <p:grpSpPr bwMode="auto">
          <a:xfrm flipH="1">
            <a:off x="5631591" y="4877426"/>
            <a:ext cx="420321" cy="412221"/>
            <a:chOff x="7315200" y="4038600"/>
            <a:chExt cx="1219200" cy="1143000"/>
          </a:xfrm>
        </p:grpSpPr>
        <p:sp>
          <p:nvSpPr>
            <p:cNvPr id="41" name="Circular Arrow 40"/>
            <p:cNvSpPr/>
            <p:nvPr/>
          </p:nvSpPr>
          <p:spPr bwMode="auto">
            <a:xfrm>
              <a:off x="7315200" y="4038600"/>
              <a:ext cx="1219200" cy="1066800"/>
            </a:xfrm>
            <a:prstGeom prst="circularArrow">
              <a:avLst/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2" name="Circular Arrow 41"/>
            <p:cNvSpPr/>
            <p:nvPr/>
          </p:nvSpPr>
          <p:spPr bwMode="auto">
            <a:xfrm rot="10800000">
              <a:off x="7315200" y="4114800"/>
              <a:ext cx="1219200" cy="10668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720970"/>
                <a:gd name="adj5" fmla="val 12500"/>
              </a:avLst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3" name="Content Placeholder 2"/>
          <p:cNvSpPr txBox="1">
            <a:spLocks/>
          </p:cNvSpPr>
          <p:nvPr/>
        </p:nvSpPr>
        <p:spPr>
          <a:xfrm>
            <a:off x="107365" y="1291453"/>
            <a:ext cx="2483435" cy="1395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en-US" sz="1200" i="1" dirty="0" smtClean="0">
                <a:solidFill>
                  <a:srgbClr val="000000"/>
                </a:solidFill>
              </a:rPr>
              <a:t>Maturity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r>
              <a:rPr lang="en-US" sz="1200" dirty="0" smtClean="0">
                <a:solidFill>
                  <a:srgbClr val="000000"/>
                </a:solidFill>
              </a:rPr>
              <a:t>R&amp;D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r>
              <a:rPr lang="en-US" sz="1200" dirty="0" smtClean="0">
                <a:solidFill>
                  <a:srgbClr val="000000"/>
                </a:solidFill>
              </a:rPr>
              <a:t>Design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r>
              <a:rPr lang="en-US" sz="1200" dirty="0" smtClean="0">
                <a:solidFill>
                  <a:srgbClr val="000000"/>
                </a:solidFill>
              </a:rPr>
              <a:t>Release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r>
              <a:rPr lang="en-US" sz="1200" dirty="0" smtClean="0">
                <a:solidFill>
                  <a:srgbClr val="000000"/>
                </a:solidFill>
              </a:rPr>
              <a:t>Production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r>
              <a:rPr lang="en-US" sz="1200" dirty="0" smtClean="0">
                <a:solidFill>
                  <a:srgbClr val="000000"/>
                </a:solidFill>
              </a:rPr>
              <a:t>Retire</a:t>
            </a:r>
          </a:p>
          <a:p>
            <a:pPr lvl="1" fontAlgn="base">
              <a:spcAft>
                <a:spcPct val="0"/>
              </a:spcAft>
              <a:buClr>
                <a:srgbClr val="DAEDEF"/>
              </a:buClr>
            </a:pPr>
            <a:endParaRPr lang="en-US" sz="1200" dirty="0" smtClean="0">
              <a:solidFill>
                <a:srgbClr val="000000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DAEDEF"/>
              </a:buClr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7165516" y="4323210"/>
            <a:ext cx="2257446" cy="1415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en-US" sz="1200" i="1" dirty="0" smtClean="0">
                <a:solidFill>
                  <a:srgbClr val="000000"/>
                </a:solidFill>
              </a:rPr>
              <a:t>Simulations / Analysis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r>
              <a:rPr lang="en-US" sz="1200" dirty="0" smtClean="0">
                <a:solidFill>
                  <a:srgbClr val="000000"/>
                </a:solidFill>
              </a:rPr>
              <a:t>Virtual design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r>
              <a:rPr lang="en-US" sz="1200" dirty="0" smtClean="0">
                <a:solidFill>
                  <a:srgbClr val="000000"/>
                </a:solidFill>
              </a:rPr>
              <a:t>Virtual Testing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r>
              <a:rPr lang="en-US" sz="1200" dirty="0" smtClean="0">
                <a:solidFill>
                  <a:srgbClr val="000000"/>
                </a:solidFill>
              </a:rPr>
              <a:t>Virtual manufacturing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r>
              <a:rPr lang="en-US" sz="1200" dirty="0" smtClean="0">
                <a:solidFill>
                  <a:srgbClr val="000000"/>
                </a:solidFill>
              </a:rPr>
              <a:t>Risk assessment / certification of correctness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r>
              <a:rPr lang="en-US" sz="1200" dirty="0" smtClean="0">
                <a:solidFill>
                  <a:srgbClr val="000000"/>
                </a:solidFill>
              </a:rPr>
              <a:t>End-of-life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r>
              <a:rPr lang="en-US" sz="1200" dirty="0" smtClean="0">
                <a:solidFill>
                  <a:srgbClr val="000000"/>
                </a:solidFill>
              </a:rPr>
              <a:t>Costing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r>
              <a:rPr lang="en-US" sz="1200" dirty="0" smtClean="0">
                <a:solidFill>
                  <a:srgbClr val="000000"/>
                </a:solidFill>
              </a:rPr>
              <a:t>Trade-off studies</a:t>
            </a:r>
          </a:p>
          <a:p>
            <a:pPr lvl="1" fontAlgn="base">
              <a:spcAft>
                <a:spcPct val="0"/>
              </a:spcAft>
              <a:buClr>
                <a:srgbClr val="DAEDEF"/>
              </a:buClr>
            </a:pPr>
            <a:endParaRPr lang="en-US" sz="1200" dirty="0" smtClean="0">
              <a:solidFill>
                <a:srgbClr val="000000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DAEDEF"/>
              </a:buClr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6960670" y="1371384"/>
            <a:ext cx="1914175" cy="1167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en-US" sz="1200" i="1" dirty="0" smtClean="0">
                <a:solidFill>
                  <a:srgbClr val="000000"/>
                </a:solidFill>
              </a:rPr>
              <a:t>Assessments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r>
              <a:rPr lang="en-US" sz="1200" dirty="0" smtClean="0">
                <a:solidFill>
                  <a:srgbClr val="000000"/>
                </a:solidFill>
              </a:rPr>
              <a:t>Market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r>
              <a:rPr lang="en-US" sz="1200" dirty="0" smtClean="0">
                <a:solidFill>
                  <a:srgbClr val="000000"/>
                </a:solidFill>
              </a:rPr>
              <a:t>Requirements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r>
              <a:rPr lang="en-US" sz="1200" dirty="0" smtClean="0">
                <a:solidFill>
                  <a:srgbClr val="000000"/>
                </a:solidFill>
              </a:rPr>
              <a:t>Quality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</a:pPr>
            <a:r>
              <a:rPr lang="en-US" sz="1200" dirty="0" smtClean="0">
                <a:solidFill>
                  <a:srgbClr val="000000"/>
                </a:solidFill>
              </a:rPr>
              <a:t>Performance</a:t>
            </a:r>
          </a:p>
          <a:p>
            <a:pPr lvl="1" fontAlgn="base">
              <a:spcAft>
                <a:spcPct val="0"/>
              </a:spcAft>
              <a:buClr>
                <a:srgbClr val="DAEDEF"/>
              </a:buClr>
            </a:pPr>
            <a:endParaRPr lang="en-US" sz="1200" dirty="0" smtClean="0">
              <a:solidFill>
                <a:srgbClr val="000000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DAEDEF"/>
              </a:buClr>
            </a:pPr>
            <a:endParaRPr lang="en-US" sz="1200" dirty="0" smtClean="0">
              <a:solidFill>
                <a:srgbClr val="000000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DAEDEF"/>
              </a:buClr>
            </a:pPr>
            <a:endParaRPr lang="en-US" sz="1200" dirty="0" smtClean="0">
              <a:solidFill>
                <a:srgbClr val="000000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DAEDEF"/>
              </a:buClr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3261344" y="2417265"/>
            <a:ext cx="2483435" cy="1061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en-US" sz="12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Enabling foundation</a:t>
            </a:r>
          </a:p>
          <a:p>
            <a:pPr lvl="1" fontAlgn="base">
              <a:spcAft>
                <a:spcPct val="0"/>
              </a:spcAft>
              <a:buClr>
                <a:srgbClr val="DAEDEF"/>
              </a:buClr>
            </a:pPr>
            <a:r>
              <a:rPr lang="en-US" sz="1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</a:t>
            </a:r>
          </a:p>
          <a:p>
            <a:pPr lvl="2" fontAlgn="base">
              <a:spcAft>
                <a:spcPct val="0"/>
              </a:spcAft>
              <a:buClr>
                <a:srgbClr val="FFFFFF"/>
              </a:buClr>
            </a:pPr>
            <a:r>
              <a:rPr lang="en-US" sz="1000" i="1" dirty="0" smtClean="0">
                <a:solidFill>
                  <a:srgbClr val="000000"/>
                </a:solidFill>
              </a:rPr>
              <a:t>Culture</a:t>
            </a:r>
          </a:p>
          <a:p>
            <a:pPr lvl="2" fontAlgn="base">
              <a:spcAft>
                <a:spcPct val="0"/>
              </a:spcAft>
              <a:buClr>
                <a:srgbClr val="FFFFFF"/>
              </a:buClr>
            </a:pPr>
            <a:r>
              <a:rPr lang="en-US" sz="1000" i="1" dirty="0" smtClean="0">
                <a:solidFill>
                  <a:srgbClr val="000000"/>
                </a:solidFill>
              </a:rPr>
              <a:t>Collaboration</a:t>
            </a:r>
            <a:endParaRPr lang="en-US" sz="1000" i="1" dirty="0">
              <a:solidFill>
                <a:srgbClr val="000000"/>
              </a:solidFill>
            </a:endParaRPr>
          </a:p>
          <a:p>
            <a:pPr lvl="2" fontAlgn="base">
              <a:spcAft>
                <a:spcPct val="0"/>
              </a:spcAft>
              <a:buClr>
                <a:srgbClr val="FFFFFF"/>
              </a:buClr>
            </a:pPr>
            <a:r>
              <a:rPr lang="en-US" sz="1000" i="1" dirty="0" smtClean="0">
                <a:solidFill>
                  <a:srgbClr val="000000"/>
                </a:solidFill>
              </a:rPr>
              <a:t>Communication</a:t>
            </a:r>
            <a:endParaRPr lang="en-US" sz="1000" i="1" dirty="0">
              <a:solidFill>
                <a:srgbClr val="000000"/>
              </a:solidFill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2286000" y="3575147"/>
            <a:ext cx="2839599" cy="1454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base">
              <a:spcAft>
                <a:spcPct val="0"/>
              </a:spcAft>
              <a:buClr>
                <a:srgbClr val="DAEDEF"/>
              </a:buClr>
            </a:pPr>
            <a:r>
              <a:rPr lang="en-US" sz="1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</a:p>
          <a:p>
            <a:pPr lvl="2" fontAlgn="base">
              <a:spcAft>
                <a:spcPct val="0"/>
              </a:spcAft>
              <a:buClr>
                <a:srgbClr val="FFFFFF"/>
              </a:buClr>
            </a:pPr>
            <a:r>
              <a:rPr lang="en-US" sz="1000" i="1" dirty="0" smtClean="0">
                <a:solidFill>
                  <a:srgbClr val="000000"/>
                </a:solidFill>
              </a:rPr>
              <a:t>Integration</a:t>
            </a:r>
          </a:p>
          <a:p>
            <a:pPr lvl="2" fontAlgn="base">
              <a:spcAft>
                <a:spcPct val="0"/>
              </a:spcAft>
              <a:buClr>
                <a:srgbClr val="FFFFFF"/>
              </a:buClr>
            </a:pPr>
            <a:r>
              <a:rPr lang="en-US" sz="1000" i="1" dirty="0" smtClean="0">
                <a:solidFill>
                  <a:srgbClr val="000000"/>
                </a:solidFill>
              </a:rPr>
              <a:t>Traceability</a:t>
            </a:r>
          </a:p>
          <a:p>
            <a:pPr lvl="2" fontAlgn="base">
              <a:spcAft>
                <a:spcPct val="0"/>
              </a:spcAft>
              <a:buClr>
                <a:srgbClr val="FFFFFF"/>
              </a:buClr>
            </a:pPr>
            <a:r>
              <a:rPr lang="en-US" sz="1000" i="1" dirty="0" smtClean="0">
                <a:solidFill>
                  <a:srgbClr val="000000"/>
                </a:solidFill>
              </a:rPr>
              <a:t>Impact Analysis</a:t>
            </a:r>
          </a:p>
          <a:p>
            <a:pPr lvl="2" fontAlgn="base">
              <a:spcAft>
                <a:spcPct val="0"/>
              </a:spcAft>
              <a:buClr>
                <a:srgbClr val="FFFFFF"/>
              </a:buClr>
            </a:pPr>
            <a:r>
              <a:rPr lang="en-US" sz="1000" i="1" dirty="0" smtClean="0">
                <a:solidFill>
                  <a:srgbClr val="000000"/>
                </a:solidFill>
              </a:rPr>
              <a:t>Validation</a:t>
            </a:r>
          </a:p>
          <a:p>
            <a:pPr lvl="2" fontAlgn="base">
              <a:spcAft>
                <a:spcPct val="0"/>
              </a:spcAft>
              <a:buClr>
                <a:srgbClr val="FFFFFF"/>
              </a:buClr>
            </a:pPr>
            <a:r>
              <a:rPr lang="en-US" sz="1000" i="1" dirty="0" smtClean="0">
                <a:solidFill>
                  <a:srgbClr val="000000"/>
                </a:solidFill>
              </a:rPr>
              <a:t>Verification</a:t>
            </a:r>
          </a:p>
          <a:p>
            <a:pPr lvl="2" fontAlgn="base">
              <a:spcAft>
                <a:spcPct val="0"/>
              </a:spcAft>
              <a:buClr>
                <a:srgbClr val="FFFFFF"/>
              </a:buClr>
            </a:pPr>
            <a:r>
              <a:rPr lang="en-US" sz="1000" i="1" dirty="0" smtClean="0">
                <a:solidFill>
                  <a:srgbClr val="000000"/>
                </a:solidFill>
              </a:rPr>
              <a:t>Unification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4222165" y="3564610"/>
            <a:ext cx="2483435" cy="1211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base">
              <a:spcAft>
                <a:spcPct val="0"/>
              </a:spcAft>
              <a:buClr>
                <a:srgbClr val="DAEDEF"/>
              </a:buClr>
            </a:pPr>
            <a:r>
              <a:rPr lang="en-US" sz="1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</a:p>
          <a:p>
            <a:pPr lvl="2" fontAlgn="base">
              <a:spcAft>
                <a:spcPct val="0"/>
              </a:spcAft>
              <a:buClr>
                <a:srgbClr val="FFFFFF"/>
              </a:buClr>
            </a:pPr>
            <a:r>
              <a:rPr lang="en-US" sz="1000" i="1" dirty="0" smtClean="0">
                <a:solidFill>
                  <a:srgbClr val="000000"/>
                </a:solidFill>
              </a:rPr>
              <a:t>Infrastructure</a:t>
            </a:r>
          </a:p>
          <a:p>
            <a:pPr lvl="2" fontAlgn="base">
              <a:spcAft>
                <a:spcPct val="0"/>
              </a:spcAft>
              <a:buClr>
                <a:srgbClr val="FFFFFF"/>
              </a:buClr>
            </a:pPr>
            <a:r>
              <a:rPr lang="en-US" sz="1000" i="1" dirty="0" smtClean="0">
                <a:solidFill>
                  <a:srgbClr val="000000"/>
                </a:solidFill>
              </a:rPr>
              <a:t>Tools</a:t>
            </a:r>
          </a:p>
          <a:p>
            <a:pPr lvl="2" fontAlgn="base">
              <a:spcAft>
                <a:spcPct val="0"/>
              </a:spcAft>
              <a:buClr>
                <a:srgbClr val="FFFFFF"/>
              </a:buClr>
            </a:pPr>
            <a:r>
              <a:rPr lang="en-US" sz="1000" i="1" dirty="0" smtClean="0">
                <a:solidFill>
                  <a:srgbClr val="000000"/>
                </a:solidFill>
              </a:rPr>
              <a:t>Common</a:t>
            </a:r>
          </a:p>
          <a:p>
            <a:pPr lvl="2" fontAlgn="base">
              <a:spcAft>
                <a:spcPct val="0"/>
              </a:spcAft>
              <a:buClr>
                <a:srgbClr val="FFFFFF"/>
              </a:buClr>
            </a:pPr>
            <a:r>
              <a:rPr lang="en-US" sz="1000" i="1" dirty="0" smtClean="0">
                <a:solidFill>
                  <a:srgbClr val="000000"/>
                </a:solidFill>
              </a:rPr>
              <a:t>Flexible</a:t>
            </a:r>
          </a:p>
          <a:p>
            <a:pPr lvl="2" fontAlgn="base">
              <a:spcAft>
                <a:spcPct val="0"/>
              </a:spcAft>
              <a:buClr>
                <a:srgbClr val="FFFFFF"/>
              </a:buClr>
            </a:pPr>
            <a:r>
              <a:rPr lang="en-US" sz="1000" i="1" dirty="0" smtClean="0">
                <a:solidFill>
                  <a:srgbClr val="000000"/>
                </a:solidFill>
              </a:rPr>
              <a:t>Advanced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03783" y="2897623"/>
            <a:ext cx="5088252" cy="132343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Models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63776" y="2898191"/>
            <a:ext cx="4120039" cy="132343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Data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9600" y="2809847"/>
            <a:ext cx="8152296" cy="132343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of Things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17451" y="3026712"/>
            <a:ext cx="8783174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Model-based </a:t>
            </a:r>
            <a:r>
              <a:rPr lang="en-US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Enpterprise</a:t>
            </a:r>
            <a:endParaRPr lang="en-US" sz="6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30298" y="6477000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* Courtesy of Dana Holding Corp.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3" grpId="0"/>
      <p:bldP spid="44" grpId="0"/>
      <p:bldP spid="46" grpId="0"/>
      <p:bldP spid="47" grpId="0"/>
      <p:bldP spid="48" grpId="0"/>
      <p:bldP spid="49" grpId="0"/>
      <p:bldP spid="15" grpId="0"/>
      <p:bldP spid="15" grpId="1"/>
      <p:bldP spid="51" grpId="0"/>
      <p:bldP spid="51" grpId="1"/>
      <p:bldP spid="52" grpId="0"/>
      <p:bldP spid="53" grpId="0"/>
      <p:bldP spid="5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235139"/>
            <a:ext cx="8991600" cy="6731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600" dirty="0"/>
              <a:t>Overall goal of the FMI project in the </a:t>
            </a:r>
            <a:r>
              <a:rPr lang="en-US" sz="2600" dirty="0" err="1"/>
              <a:t>Modelica</a:t>
            </a:r>
            <a:r>
              <a:rPr lang="en-US" sz="2600" dirty="0"/>
              <a:t> </a:t>
            </a:r>
            <a:r>
              <a:rPr lang="en-US" sz="2600" dirty="0" smtClean="0"/>
              <a:t>Association: Tool </a:t>
            </a:r>
            <a:r>
              <a:rPr lang="en-US" sz="2600" dirty="0"/>
              <a:t>Interoperability</a:t>
            </a:r>
            <a:endParaRPr lang="en-GB" sz="2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4" y="1084749"/>
            <a:ext cx="7420159" cy="501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242684" y="2286000"/>
            <a:ext cx="8752726" cy="3151248"/>
            <a:chOff x="391274" y="1065541"/>
            <a:chExt cx="8752726" cy="3151248"/>
          </a:xfrm>
        </p:grpSpPr>
        <p:grpSp>
          <p:nvGrpSpPr>
            <p:cNvPr id="21" name="Group 20"/>
            <p:cNvGrpSpPr/>
            <p:nvPr/>
          </p:nvGrpSpPr>
          <p:grpSpPr>
            <a:xfrm>
              <a:off x="391274" y="1065541"/>
              <a:ext cx="8752726" cy="3151248"/>
              <a:chOff x="287906" y="1039392"/>
              <a:chExt cx="8752726" cy="3151248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726233" y="1039392"/>
                <a:ext cx="8314399" cy="2389608"/>
                <a:chOff x="-1431307" y="780562"/>
                <a:chExt cx="7919874" cy="2389608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-1256076" y="780562"/>
                  <a:ext cx="7744643" cy="23896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2800" b="1" dirty="0" smtClean="0">
                      <a:solidFill>
                        <a:srgbClr val="FF0000"/>
                      </a:solidFill>
                    </a:rPr>
                    <a:t>Model-/Software-/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2800" b="1" dirty="0" smtClean="0">
                      <a:solidFill>
                        <a:srgbClr val="FF0000"/>
                      </a:solidFill>
                    </a:rPr>
                    <a:t>Hardware-in-the-Loop</a:t>
                  </a:r>
                  <a:endParaRPr lang="en-US" sz="2800" b="1" dirty="0">
                    <a:solidFill>
                      <a:srgbClr val="FF0000"/>
                    </a:solidFill>
                  </a:endParaRPr>
                </a:p>
              </p:txBody>
            </p:sp>
            <p:pic>
              <p:nvPicPr>
                <p:cNvPr id="10242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431307" y="1266332"/>
                  <a:ext cx="1666875" cy="1381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0" name="Rectangle 9"/>
              <p:cNvSpPr/>
              <p:nvPr/>
            </p:nvSpPr>
            <p:spPr>
              <a:xfrm>
                <a:off x="542825" y="1560412"/>
                <a:ext cx="8314399" cy="2630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95453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2000" b="1" dirty="0" smtClean="0">
                    <a:solidFill>
                      <a:srgbClr val="000000"/>
                    </a:solidFill>
                  </a:rPr>
                  <a:t>Co-Simulation &amp;</a:t>
                </a:r>
                <a:br>
                  <a:rPr lang="de-DE" sz="2000" b="1" dirty="0" smtClean="0">
                    <a:solidFill>
                      <a:srgbClr val="000000"/>
                    </a:solidFill>
                  </a:rPr>
                </a:br>
                <a:r>
                  <a:rPr lang="de-DE" sz="2000" b="1" dirty="0" smtClean="0">
                    <a:solidFill>
                      <a:srgbClr val="000000"/>
                    </a:solidFill>
                  </a:rPr>
                  <a:t>Tool Interoperability</a:t>
                </a:r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2" name="Picture 11" descr="C:\Documents and Settings\johan_002\My Documents\Project\P000\Marketing\DymolaFlyers\Images\ACM_veh_11a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2569"/>
              <a:stretch>
                <a:fillRect/>
              </a:stretch>
            </p:blipFill>
            <p:spPr bwMode="auto">
              <a:xfrm flipH="1">
                <a:off x="6517228" y="1572260"/>
                <a:ext cx="2417492" cy="1808327"/>
              </a:xfrm>
              <a:prstGeom prst="rect">
                <a:avLst/>
              </a:prstGeom>
              <a:noFill/>
            </p:spPr>
          </p:pic>
          <p:pic>
            <p:nvPicPr>
              <p:cNvPr id="14" name="Picture 5" descr="C:\Documents and Settings\magnus_004\Desktop\presentations\VCC20090825\AbaqusBrake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72707" y="2154430"/>
                <a:ext cx="2310113" cy="1335023"/>
              </a:xfrm>
              <a:prstGeom prst="rect">
                <a:avLst/>
              </a:prstGeom>
              <a:noFill/>
            </p:spPr>
          </p:pic>
          <p:pic>
            <p:nvPicPr>
              <p:cNvPr id="13" name="Picture 4" descr="C:\Documents and Settings\magnus_004\Desktop\presentations\VCC20090825\AbaqusWheel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r="20398"/>
              <a:stretch>
                <a:fillRect/>
              </a:stretch>
            </p:blipFill>
            <p:spPr bwMode="auto">
              <a:xfrm>
                <a:off x="1027463" y="2569037"/>
                <a:ext cx="1648528" cy="1191305"/>
              </a:xfrm>
              <a:prstGeom prst="rect">
                <a:avLst/>
              </a:prstGeom>
              <a:noFill/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939906" y="1208598"/>
                <a:ext cx="1264187" cy="114689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287906" y="1704672"/>
                <a:ext cx="1946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sz="1600" dirty="0" smtClean="0">
                    <a:solidFill>
                      <a:srgbClr val="000000"/>
                    </a:solidFill>
                  </a:rPr>
                  <a:t>FEA of brake disc &amp; Tire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237068" y="1065220"/>
                <a:ext cx="12801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sz="1600" dirty="0" smtClean="0">
                    <a:solidFill>
                      <a:srgbClr val="000000"/>
                    </a:solidFill>
                  </a:rPr>
                  <a:t>Hydraulic System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468593" y="1301261"/>
                <a:ext cx="12801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sz="1600" dirty="0" smtClean="0">
                    <a:solidFill>
                      <a:srgbClr val="000000"/>
                    </a:solidFill>
                  </a:rPr>
                  <a:t>Chassis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476143" y="1782043"/>
                <a:ext cx="1463763" cy="709194"/>
              </a:xfrm>
              <a:custGeom>
                <a:avLst/>
                <a:gdLst>
                  <a:gd name="connsiteX0" fmla="*/ 0 w 874644"/>
                  <a:gd name="connsiteY0" fmla="*/ 763325 h 763325"/>
                  <a:gd name="connsiteX1" fmla="*/ 318052 w 874644"/>
                  <a:gd name="connsiteY1" fmla="*/ 222636 h 763325"/>
                  <a:gd name="connsiteX2" fmla="*/ 874644 w 874644"/>
                  <a:gd name="connsiteY2" fmla="*/ 0 h 763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4644" h="763325">
                    <a:moveTo>
                      <a:pt x="0" y="763325"/>
                    </a:moveTo>
                    <a:cubicBezTo>
                      <a:pt x="86139" y="556591"/>
                      <a:pt x="172278" y="349857"/>
                      <a:pt x="318052" y="222636"/>
                    </a:cubicBezTo>
                    <a:cubicBezTo>
                      <a:pt x="463826" y="95415"/>
                      <a:pt x="669235" y="47707"/>
                      <a:pt x="874644" y="0"/>
                    </a:cubicBezTo>
                  </a:path>
                </a:pathLst>
              </a:custGeom>
              <a:noFill/>
              <a:ln>
                <a:headEnd type="arrow" w="lg" len="lg"/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5204094" y="1759335"/>
                <a:ext cx="1392648" cy="584201"/>
              </a:xfrm>
              <a:custGeom>
                <a:avLst/>
                <a:gdLst>
                  <a:gd name="connsiteX0" fmla="*/ 0 w 1359673"/>
                  <a:gd name="connsiteY0" fmla="*/ 35195 h 400955"/>
                  <a:gd name="connsiteX1" fmla="*/ 771276 w 1359673"/>
                  <a:gd name="connsiteY1" fmla="*/ 35195 h 400955"/>
                  <a:gd name="connsiteX2" fmla="*/ 1359673 w 1359673"/>
                  <a:gd name="connsiteY2" fmla="*/ 400955 h 40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9673" h="400955">
                    <a:moveTo>
                      <a:pt x="0" y="35195"/>
                    </a:moveTo>
                    <a:cubicBezTo>
                      <a:pt x="272332" y="4715"/>
                      <a:pt x="544664" y="-25765"/>
                      <a:pt x="771276" y="35195"/>
                    </a:cubicBezTo>
                    <a:cubicBezTo>
                      <a:pt x="997888" y="96155"/>
                      <a:pt x="1178780" y="248555"/>
                      <a:pt x="1359673" y="400955"/>
                    </a:cubicBezTo>
                  </a:path>
                </a:pathLst>
              </a:custGeom>
              <a:noFill/>
              <a:ln>
                <a:headEnd type="arrow" w="lg" len="lg"/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2868113" y="3315694"/>
                <a:ext cx="4141699" cy="326036"/>
              </a:xfrm>
              <a:custGeom>
                <a:avLst/>
                <a:gdLst>
                  <a:gd name="connsiteX0" fmla="*/ 0 w 3816626"/>
                  <a:gd name="connsiteY0" fmla="*/ 0 h 326036"/>
                  <a:gd name="connsiteX1" fmla="*/ 1423283 w 3816626"/>
                  <a:gd name="connsiteY1" fmla="*/ 326003 h 326036"/>
                  <a:gd name="connsiteX2" fmla="*/ 3816626 w 3816626"/>
                  <a:gd name="connsiteY2" fmla="*/ 15903 h 326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6626" h="326036">
                    <a:moveTo>
                      <a:pt x="0" y="0"/>
                    </a:moveTo>
                    <a:cubicBezTo>
                      <a:pt x="393589" y="161676"/>
                      <a:pt x="787179" y="323353"/>
                      <a:pt x="1423283" y="326003"/>
                    </a:cubicBezTo>
                    <a:cubicBezTo>
                      <a:pt x="2059387" y="328653"/>
                      <a:pt x="2938006" y="172278"/>
                      <a:pt x="3816626" y="15903"/>
                    </a:cubicBezTo>
                  </a:path>
                </a:pathLst>
              </a:custGeom>
              <a:noFill/>
              <a:ln>
                <a:headEnd type="arrow" w="lg" len="lg"/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92900" y="3456143"/>
              <a:ext cx="15145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600" dirty="0" err="1" smtClean="0">
                  <a:solidFill>
                    <a:srgbClr val="000000"/>
                  </a:solidFill>
                </a:rPr>
                <a:t>e.g</a:t>
              </a:r>
              <a:r>
                <a:rPr lang="sv-SE" sz="1600" dirty="0" smtClean="0">
                  <a:solidFill>
                    <a:srgbClr val="000000"/>
                  </a:solidFill>
                </a:rPr>
                <a:t>. </a:t>
              </a:r>
              <a:r>
                <a:rPr lang="sv-SE" sz="1600" dirty="0" err="1" smtClean="0">
                  <a:solidFill>
                    <a:srgbClr val="000000"/>
                  </a:solidFill>
                </a:rPr>
                <a:t>Abaqus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48400" y="1446943"/>
              <a:ext cx="19073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600" dirty="0" err="1" smtClean="0">
                  <a:solidFill>
                    <a:srgbClr val="000000"/>
                  </a:solidFill>
                </a:rPr>
                <a:t>e.g</a:t>
              </a:r>
              <a:r>
                <a:rPr lang="sv-SE" sz="1600" dirty="0" smtClean="0">
                  <a:solidFill>
                    <a:srgbClr val="000000"/>
                  </a:solidFill>
                </a:rPr>
                <a:t>. Adams 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04470" y="1201261"/>
              <a:ext cx="18388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600" dirty="0" err="1" smtClean="0">
                  <a:solidFill>
                    <a:srgbClr val="000000"/>
                  </a:solidFill>
                </a:rPr>
                <a:t>e.g</a:t>
              </a:r>
              <a:r>
                <a:rPr lang="sv-SE" sz="1600" dirty="0" smtClean="0">
                  <a:solidFill>
                    <a:srgbClr val="000000"/>
                  </a:solidFill>
                </a:rPr>
                <a:t>. </a:t>
              </a:r>
              <a:r>
                <a:rPr lang="sv-SE" sz="1600" dirty="0" err="1" smtClean="0">
                  <a:solidFill>
                    <a:srgbClr val="000000"/>
                  </a:solidFill>
                </a:rPr>
                <a:t>Dymola</a:t>
              </a:r>
              <a:r>
                <a:rPr lang="sv-SE" sz="1600" dirty="0" smtClean="0">
                  <a:solidFill>
                    <a:srgbClr val="000000"/>
                  </a:solidFill>
                </a:rPr>
                <a:t> 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Date Placeholder 2"/>
          <p:cNvSpPr txBox="1">
            <a:spLocks/>
          </p:cNvSpPr>
          <p:nvPr/>
        </p:nvSpPr>
        <p:spPr>
          <a:xfrm>
            <a:off x="7637131" y="5800523"/>
            <a:ext cx="19339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1200" dirty="0" smtClean="0">
                <a:solidFill>
                  <a:srgbClr val="000000"/>
                </a:solidFill>
                <a:latin typeface="ModelonTitilliumRegular" panose="02000000000000000000" pitchFamily="2" charset="0"/>
              </a:rPr>
              <a:t>© </a:t>
            </a:r>
            <a:r>
              <a:rPr lang="en-GB" sz="1200" dirty="0" err="1" smtClean="0">
                <a:solidFill>
                  <a:srgbClr val="000000"/>
                </a:solidFill>
                <a:latin typeface="ModelonTitilliumRegular" panose="02000000000000000000" pitchFamily="2" charset="0"/>
              </a:rPr>
              <a:t>Modelon</a:t>
            </a:r>
            <a:endParaRPr lang="en-GB" sz="1200" dirty="0">
              <a:solidFill>
                <a:srgbClr val="000000"/>
              </a:solidFill>
              <a:latin typeface="ModelonTitilliumRegula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6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54"/>
          <p:cNvSpPr>
            <a:spLocks noGrp="1"/>
          </p:cNvSpPr>
          <p:nvPr>
            <p:ph type="body" sz="quarter" idx="14"/>
          </p:nvPr>
        </p:nvSpPr>
        <p:spPr>
          <a:xfrm>
            <a:off x="755798" y="1428751"/>
            <a:ext cx="7848650" cy="369332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82" y="304800"/>
            <a:ext cx="7920880" cy="49876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Co-Simulation </a:t>
            </a:r>
            <a:r>
              <a:rPr lang="en-US" dirty="0" smtClean="0"/>
              <a:t>Work Flow </a:t>
            </a:r>
            <a:r>
              <a:rPr lang="en-US" dirty="0"/>
              <a:t>Context</a:t>
            </a:r>
          </a:p>
        </p:txBody>
      </p:sp>
      <p:sp>
        <p:nvSpPr>
          <p:cNvPr id="56" name="Content Placeholder 55"/>
          <p:cNvSpPr>
            <a:spLocks noGrp="1"/>
          </p:cNvSpPr>
          <p:nvPr>
            <p:ph sz="quarter" idx="15"/>
          </p:nvPr>
        </p:nvSpPr>
        <p:spPr>
          <a:xfrm>
            <a:off x="863601" y="2006600"/>
            <a:ext cx="7777163" cy="4223477"/>
          </a:xfrm>
        </p:spPr>
        <p:txBody>
          <a:bodyPr/>
          <a:lstStyle/>
          <a:p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701040" y="2835794"/>
            <a:ext cx="3566160" cy="519313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i="1" dirty="0" smtClean="0">
                <a:solidFill>
                  <a:srgbClr val="FF9900"/>
                </a:solidFill>
                <a:latin typeface="Calibri"/>
              </a:rPr>
              <a:t>M</a:t>
            </a:r>
            <a:r>
              <a:rPr lang="en-US" i="1" dirty="0" smtClean="0">
                <a:solidFill>
                  <a:prstClr val="white"/>
                </a:solidFill>
                <a:latin typeface="Calibri"/>
              </a:rPr>
              <a:t>odel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 Management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0" name="Flowchart: Document 209"/>
          <p:cNvSpPr/>
          <p:nvPr/>
        </p:nvSpPr>
        <p:spPr>
          <a:xfrm>
            <a:off x="1371600" y="1524000"/>
            <a:ext cx="1143000" cy="793496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5720" bIns="0" rtlCol="0" anchor="t" anchorCtr="0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</a:rPr>
              <a:t>Real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211" name="Flowchart: Document 210"/>
          <p:cNvSpPr/>
          <p:nvPr/>
        </p:nvSpPr>
        <p:spPr>
          <a:xfrm>
            <a:off x="3048000" y="1524000"/>
            <a:ext cx="1143000" cy="793496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5720" bIns="0" rtlCol="0" anchor="t" anchorCtr="0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</a:rPr>
              <a:t>Code (HIL)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212" name="Flowchart: Document 211"/>
          <p:cNvSpPr/>
          <p:nvPr/>
        </p:nvSpPr>
        <p:spPr>
          <a:xfrm>
            <a:off x="2895600" y="1752600"/>
            <a:ext cx="1143000" cy="793496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5720" bIns="0" rtlCol="0" anchor="t" anchorCtr="0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</a:rPr>
              <a:t>Software (SIL)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213" name="Flowchart: Document 212"/>
          <p:cNvSpPr/>
          <p:nvPr/>
        </p:nvSpPr>
        <p:spPr>
          <a:xfrm>
            <a:off x="2743200" y="1981200"/>
            <a:ext cx="1143000" cy="793496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5720" bIns="0" rtlCol="0" anchor="t" anchorCtr="0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</a:rPr>
              <a:t>Model (MIL)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214" name="Flowchart: Document 213"/>
          <p:cNvSpPr/>
          <p:nvPr/>
        </p:nvSpPr>
        <p:spPr>
          <a:xfrm>
            <a:off x="2590800" y="2178304"/>
            <a:ext cx="1143000" cy="793496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</a:rPr>
              <a:t>Controller (Discrete)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15" name="Flowchart: Document 214"/>
          <p:cNvSpPr/>
          <p:nvPr/>
        </p:nvSpPr>
        <p:spPr>
          <a:xfrm>
            <a:off x="1219200" y="1752600"/>
            <a:ext cx="1143000" cy="793496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5720" bIns="0" rtlCol="0" anchor="t" anchorCtr="0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</a:rPr>
              <a:t>Physical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216" name="Flowchart: Document 215"/>
          <p:cNvSpPr/>
          <p:nvPr/>
        </p:nvSpPr>
        <p:spPr>
          <a:xfrm>
            <a:off x="1066800" y="1981200"/>
            <a:ext cx="1143000" cy="793496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5720" bIns="0" rtlCol="0" anchor="t" anchorCtr="0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</a:rPr>
              <a:t>Logical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217" name="Flowchart: Document 216"/>
          <p:cNvSpPr/>
          <p:nvPr/>
        </p:nvSpPr>
        <p:spPr>
          <a:xfrm>
            <a:off x="914400" y="2178304"/>
            <a:ext cx="1143000" cy="793496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</a:rPr>
              <a:t>Plant (Continuous)</a:t>
            </a:r>
          </a:p>
        </p:txBody>
      </p:sp>
      <p:cxnSp>
        <p:nvCxnSpPr>
          <p:cNvPr id="218" name="Straight Arrow Connector 217"/>
          <p:cNvCxnSpPr>
            <a:cxnSpLocks/>
          </p:cNvCxnSpPr>
          <p:nvPr/>
        </p:nvCxnSpPr>
        <p:spPr>
          <a:xfrm rot="5400000" flipH="1" flipV="1">
            <a:off x="735807" y="1574009"/>
            <a:ext cx="661987" cy="457199"/>
          </a:xfrm>
          <a:prstGeom prst="straightConnector1">
            <a:avLst/>
          </a:prstGeom>
          <a:noFill/>
          <a:ln w="25400" cap="flat" cmpd="sng" algn="ctr">
            <a:solidFill>
              <a:srgbClr val="28288A">
                <a:lumMod val="75000"/>
              </a:srgbClr>
            </a:solidFill>
            <a:prstDash val="solid"/>
            <a:headEnd type="arrow"/>
            <a:tailEnd type="arrow"/>
          </a:ln>
          <a:effectLst/>
        </p:spPr>
      </p:cxnSp>
      <p:sp>
        <p:nvSpPr>
          <p:cNvPr id="219" name="TextBox 218"/>
          <p:cNvSpPr txBox="1"/>
          <p:nvPr/>
        </p:nvSpPr>
        <p:spPr>
          <a:xfrm>
            <a:off x="2" y="1447801"/>
            <a:ext cx="109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28288A">
                    <a:lumMod val="75000"/>
                  </a:srgbClr>
                </a:solidFill>
              </a:rPr>
              <a:t>Hierarchical abstractions</a:t>
            </a:r>
          </a:p>
        </p:txBody>
      </p:sp>
      <p:sp>
        <p:nvSpPr>
          <p:cNvPr id="220" name="Rectangle 219"/>
          <p:cNvSpPr/>
          <p:nvPr/>
        </p:nvSpPr>
        <p:spPr>
          <a:xfrm>
            <a:off x="4846320" y="2835794"/>
            <a:ext cx="3566160" cy="519313"/>
          </a:xfrm>
          <a:prstGeom prst="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i="1" dirty="0" smtClean="0">
                <a:solidFill>
                  <a:srgbClr val="FF9900"/>
                </a:solidFill>
                <a:latin typeface="Calibri"/>
              </a:rPr>
              <a:t>S</a:t>
            </a:r>
            <a:r>
              <a:rPr lang="en-US" i="1" dirty="0" smtClean="0">
                <a:solidFill>
                  <a:prstClr val="white"/>
                </a:solidFill>
                <a:latin typeface="Calibri"/>
              </a:rPr>
              <a:t>cenario Management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21" name="Straight Arrow Connector 220"/>
          <p:cNvCxnSpPr>
            <a:stCxn id="209" idx="3"/>
            <a:endCxn id="220" idx="1"/>
          </p:cNvCxnSpPr>
          <p:nvPr/>
        </p:nvCxnSpPr>
        <p:spPr>
          <a:xfrm>
            <a:off x="4267200" y="3095451"/>
            <a:ext cx="579120" cy="1588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222" name="TextBox 221"/>
          <p:cNvSpPr txBox="1"/>
          <p:nvPr/>
        </p:nvSpPr>
        <p:spPr>
          <a:xfrm>
            <a:off x="7037896" y="1110395"/>
            <a:ext cx="1828800" cy="155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eaLnBrk="1" hangingPunct="1">
              <a:spcBef>
                <a:spcPct val="20000"/>
              </a:spcBef>
              <a:buClr>
                <a:schemeClr val="tx2"/>
              </a:buClr>
              <a:buFont typeface="Arial" charset="0"/>
              <a:buChar char="►"/>
              <a:defRPr>
                <a:solidFill>
                  <a:schemeClr val="tx1"/>
                </a:solidFill>
                <a:latin typeface="+mn-lt"/>
                <a:cs typeface="+mn-cs"/>
              </a:defRPr>
            </a:lvl1pPr>
            <a:lvl2pPr marL="742950" lvl="1" indent="-285750" algn="l" eaLnBrk="1" hangingPunct="1">
              <a:spcBef>
                <a:spcPct val="20000"/>
              </a:spcBef>
              <a:buClr>
                <a:srgbClr val="4F81BD"/>
              </a:buClr>
              <a:buFont typeface="Arial" charset="0"/>
              <a:buChar char="►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eaLnBrk="1" hangingPunct="1">
              <a:spcBef>
                <a:spcPct val="20000"/>
              </a:spcBef>
              <a:buClr>
                <a:schemeClr val="hlink"/>
              </a:buClr>
              <a:buFont typeface="Arial" charset="0"/>
              <a:buChar char="►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eaLnBrk="1" hangingPunct="1">
              <a:spcBef>
                <a:spcPct val="20000"/>
              </a:spcBef>
              <a:buClr>
                <a:srgbClr val="4BACC6"/>
              </a:buClr>
              <a:buFont typeface="Arial" charset="0"/>
              <a:buChar char="►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itchFamily="34" charset="0"/>
              <a:buChar char="►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itchFamily="34" charset="0"/>
              <a:buChar char="►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itchFamily="34" charset="0"/>
              <a:buChar char="►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itchFamily="34" charset="0"/>
              <a:buChar char="►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fontAlgn="base">
              <a:spcAft>
                <a:spcPct val="0"/>
              </a:spcAft>
              <a:buClr>
                <a:srgbClr val="073E87"/>
              </a:buClr>
            </a:pPr>
            <a:r>
              <a:rPr lang="en-US" sz="1000" dirty="0">
                <a:solidFill>
                  <a:srgbClr val="000000"/>
                </a:solidFill>
              </a:rPr>
              <a:t>Scientific workflow</a:t>
            </a:r>
          </a:p>
          <a:p>
            <a:pPr fontAlgn="base">
              <a:spcAft>
                <a:spcPct val="0"/>
              </a:spcAft>
              <a:buClr>
                <a:srgbClr val="073E87"/>
              </a:buClr>
            </a:pPr>
            <a:r>
              <a:rPr lang="en-US" sz="1000" dirty="0">
                <a:solidFill>
                  <a:srgbClr val="000000"/>
                </a:solidFill>
              </a:rPr>
              <a:t>Automation</a:t>
            </a:r>
          </a:p>
          <a:p>
            <a:pPr fontAlgn="base">
              <a:spcAft>
                <a:spcPct val="0"/>
              </a:spcAft>
              <a:buClr>
                <a:srgbClr val="073E87"/>
              </a:buClr>
            </a:pPr>
            <a:r>
              <a:rPr lang="en-US" sz="1000" dirty="0">
                <a:solidFill>
                  <a:srgbClr val="000000"/>
                </a:solidFill>
              </a:rPr>
              <a:t>Optimization / MDO</a:t>
            </a:r>
          </a:p>
          <a:p>
            <a:pPr fontAlgn="base">
              <a:spcAft>
                <a:spcPct val="0"/>
              </a:spcAft>
              <a:buClr>
                <a:srgbClr val="073E87"/>
              </a:buClr>
            </a:pPr>
            <a:r>
              <a:rPr lang="en-US" sz="1000" dirty="0">
                <a:solidFill>
                  <a:srgbClr val="000000"/>
                </a:solidFill>
              </a:rPr>
              <a:t>Design Exploration</a:t>
            </a:r>
          </a:p>
          <a:p>
            <a:pPr fontAlgn="base">
              <a:spcAft>
                <a:spcPct val="0"/>
              </a:spcAft>
              <a:buClr>
                <a:srgbClr val="073E87"/>
              </a:buClr>
            </a:pPr>
            <a:r>
              <a:rPr lang="en-US" sz="1000" dirty="0">
                <a:solidFill>
                  <a:srgbClr val="000000"/>
                </a:solidFill>
              </a:rPr>
              <a:t>Stochastic Drivers</a:t>
            </a:r>
          </a:p>
          <a:p>
            <a:pPr fontAlgn="base">
              <a:spcAft>
                <a:spcPct val="0"/>
              </a:spcAft>
              <a:buClr>
                <a:srgbClr val="073E87"/>
              </a:buClr>
            </a:pPr>
            <a:r>
              <a:rPr lang="en-US" sz="1000" dirty="0">
                <a:solidFill>
                  <a:srgbClr val="000000"/>
                </a:solidFill>
              </a:rPr>
              <a:t>Quality Methods</a:t>
            </a:r>
          </a:p>
          <a:p>
            <a:pPr fontAlgn="base">
              <a:spcAft>
                <a:spcPct val="0"/>
              </a:spcAft>
              <a:buClr>
                <a:srgbClr val="073E87"/>
              </a:buClr>
            </a:pPr>
            <a:r>
              <a:rPr lang="en-US" sz="1000" dirty="0">
                <a:solidFill>
                  <a:srgbClr val="000000"/>
                </a:solidFill>
              </a:rPr>
              <a:t>Approximations</a:t>
            </a:r>
          </a:p>
          <a:p>
            <a:pPr fontAlgn="base">
              <a:spcAft>
                <a:spcPct val="0"/>
              </a:spcAft>
              <a:buClr>
                <a:srgbClr val="073E87"/>
              </a:buClr>
            </a:pPr>
            <a:r>
              <a:rPr lang="en-US" sz="1000" dirty="0" err="1">
                <a:solidFill>
                  <a:srgbClr val="000000"/>
                </a:solidFill>
              </a:rPr>
              <a:t>Multiphysics</a:t>
            </a:r>
            <a:endParaRPr lang="en-US" sz="1000" dirty="0">
              <a:solidFill>
                <a:srgbClr val="000000"/>
              </a:solidFill>
            </a:endParaRPr>
          </a:p>
        </p:txBody>
      </p:sp>
      <p:grpSp>
        <p:nvGrpSpPr>
          <p:cNvPr id="3" name="Group 12"/>
          <p:cNvGrpSpPr>
            <a:grpSpLocks noChangeAspect="1"/>
          </p:cNvGrpSpPr>
          <p:nvPr/>
        </p:nvGrpSpPr>
        <p:grpSpPr>
          <a:xfrm>
            <a:off x="5181602" y="1295400"/>
            <a:ext cx="1891363" cy="1371600"/>
            <a:chOff x="91440" y="914400"/>
            <a:chExt cx="6569619" cy="4765046"/>
          </a:xfrm>
          <a:effectLst>
            <a:outerShdw blurRad="76200" dist="63500" dir="2700000" algn="tl" rotWithShape="0">
              <a:prstClr val="black">
                <a:alpha val="50000"/>
              </a:prstClr>
            </a:outerShdw>
          </a:effectLst>
          <a:scene3d>
            <a:camera prst="perspectiveContrastingRightFacing"/>
            <a:lightRig rig="threePt" dir="t"/>
          </a:scene3d>
        </p:grpSpPr>
        <p:pic>
          <p:nvPicPr>
            <p:cNvPr id="22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" y="914400"/>
              <a:ext cx="6569619" cy="4765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D4D0C8"/>
                </a:clrFrom>
                <a:clrTo>
                  <a:srgbClr val="D4D0C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3519" y="3893695"/>
              <a:ext cx="278606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91256" y="2730813"/>
              <a:ext cx="1277832" cy="72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76266" y="2730813"/>
              <a:ext cx="1292464" cy="126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8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1440" y="914400"/>
              <a:ext cx="6569619" cy="4765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76266" y="2730813"/>
              <a:ext cx="1292464" cy="126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0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76266" y="2730813"/>
              <a:ext cx="1292464" cy="1404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1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5967" y="4025926"/>
              <a:ext cx="253615" cy="292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2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76266" y="2730813"/>
              <a:ext cx="1292464" cy="1477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3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48606" y="2730813"/>
              <a:ext cx="1941134" cy="1477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4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1440" y="914400"/>
              <a:ext cx="6569619" cy="4765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5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542347" y="2128604"/>
              <a:ext cx="4901339" cy="2578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36" name="Rectangle 235"/>
          <p:cNvSpPr/>
          <p:nvPr/>
        </p:nvSpPr>
        <p:spPr>
          <a:xfrm>
            <a:off x="2401242" y="5105400"/>
            <a:ext cx="3999558" cy="457200"/>
          </a:xfrm>
          <a:prstGeom prst="rect">
            <a:avLst/>
          </a:prstGeom>
          <a:solidFill>
            <a:srgbClr val="28288A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Execution Engine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2401242" y="5562600"/>
            <a:ext cx="3999558" cy="457200"/>
          </a:xfrm>
          <a:prstGeom prst="rect">
            <a:avLst/>
          </a:prstGeom>
          <a:solidFill>
            <a:srgbClr val="28288A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Simulation Scheduler &amp; Backplane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2401242" y="6019800"/>
            <a:ext cx="3999558" cy="457200"/>
          </a:xfrm>
          <a:prstGeom prst="rect">
            <a:avLst/>
          </a:prstGeom>
          <a:solidFill>
            <a:srgbClr val="28288A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HPC Solvers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4495800" y="44196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4F81BD"/>
                </a:solidFill>
              </a:rPr>
              <a:t>…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4495800" y="348311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4F81BD"/>
                </a:solidFill>
              </a:rPr>
              <a:t>…</a:t>
            </a:r>
          </a:p>
        </p:txBody>
      </p:sp>
      <p:sp>
        <p:nvSpPr>
          <p:cNvPr id="241" name="Rectangle 240"/>
          <p:cNvSpPr/>
          <p:nvPr/>
        </p:nvSpPr>
        <p:spPr>
          <a:xfrm>
            <a:off x="701040" y="3355106"/>
            <a:ext cx="7711440" cy="378695"/>
          </a:xfrm>
          <a:prstGeom prst="rect">
            <a:avLst/>
          </a:prstGeom>
          <a:solidFill>
            <a:srgbClr val="F18E00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i="1" dirty="0" smtClean="0">
                <a:solidFill>
                  <a:prstClr val="white"/>
                </a:solidFill>
                <a:latin typeface="Calibri"/>
              </a:rPr>
              <a:t>Simulation Composition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42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5105400"/>
            <a:ext cx="224884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" name="TextBox 242"/>
          <p:cNvSpPr txBox="1"/>
          <p:nvPr/>
        </p:nvSpPr>
        <p:spPr>
          <a:xfrm>
            <a:off x="152400" y="5334001"/>
            <a:ext cx="2248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prstClr val="white"/>
                </a:solidFill>
                <a:latin typeface="Calibri"/>
              </a:rPr>
              <a:t>On premises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prstClr val="white"/>
                </a:solidFill>
                <a:latin typeface="Calibri"/>
              </a:rPr>
              <a:t> On the Cloud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prstClr val="white"/>
                </a:solidFill>
                <a:latin typeface="Calibri"/>
              </a:rPr>
              <a:t>Mobile</a:t>
            </a:r>
            <a:endParaRPr lang="en-US" sz="2000" b="1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6881523" y="5562600"/>
            <a:ext cx="2033879" cy="914400"/>
          </a:xfrm>
          <a:prstGeom prst="rect">
            <a:avLst/>
          </a:prstGeom>
          <a:solidFill>
            <a:srgbClr val="74B31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i="1" dirty="0" smtClean="0">
                <a:solidFill>
                  <a:srgbClr val="FF9900"/>
                </a:solidFill>
                <a:latin typeface="Calibri"/>
              </a:rPr>
              <a:t>R</a:t>
            </a:r>
            <a:r>
              <a:rPr lang="en-US" i="1" dirty="0" smtClean="0">
                <a:solidFill>
                  <a:prstClr val="white"/>
                </a:solidFill>
                <a:latin typeface="Calibri"/>
              </a:rPr>
              <a:t>esults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" name="Group 58"/>
          <p:cNvGrpSpPr/>
          <p:nvPr/>
        </p:nvGrpSpPr>
        <p:grpSpPr>
          <a:xfrm>
            <a:off x="7037896" y="4524063"/>
            <a:ext cx="1737436" cy="1267137"/>
            <a:chOff x="8554715" y="4219264"/>
            <a:chExt cx="1737436" cy="1267137"/>
          </a:xfrm>
        </p:grpSpPr>
        <p:pic>
          <p:nvPicPr>
            <p:cNvPr id="246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554715" y="4219264"/>
              <a:ext cx="1737435" cy="1190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</p:pic>
        <p:sp>
          <p:nvSpPr>
            <p:cNvPr id="247" name="TextBox 246"/>
            <p:cNvSpPr txBox="1"/>
            <p:nvPr/>
          </p:nvSpPr>
          <p:spPr>
            <a:xfrm>
              <a:off x="8554715" y="5086291"/>
              <a:ext cx="1737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i="1" dirty="0">
                  <a:solidFill>
                    <a:prstClr val="white"/>
                  </a:solidFill>
                  <a:latin typeface="Calibri"/>
                </a:rPr>
                <a:t>Experience</a:t>
              </a:r>
            </a:p>
          </p:txBody>
        </p:sp>
      </p:grpSp>
      <p:cxnSp>
        <p:nvCxnSpPr>
          <p:cNvPr id="248" name="Straight Connector 247"/>
          <p:cNvCxnSpPr/>
          <p:nvPr/>
        </p:nvCxnSpPr>
        <p:spPr>
          <a:xfrm flipV="1">
            <a:off x="457200" y="4357331"/>
            <a:ext cx="8229600" cy="12700"/>
          </a:xfrm>
          <a:prstGeom prst="line">
            <a:avLst/>
          </a:prstGeom>
          <a:noFill/>
          <a:ln w="31750" cap="flat" cmpd="sng" algn="ctr">
            <a:solidFill>
              <a:srgbClr val="F18E00">
                <a:lumMod val="75000"/>
              </a:srgbClr>
            </a:solidFill>
            <a:prstDash val="solid"/>
          </a:ln>
          <a:effectLst/>
        </p:spPr>
      </p:cxnSp>
      <p:sp>
        <p:nvSpPr>
          <p:cNvPr id="249" name="TextBox 248"/>
          <p:cNvSpPr txBox="1"/>
          <p:nvPr/>
        </p:nvSpPr>
        <p:spPr>
          <a:xfrm>
            <a:off x="457200" y="400038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28288A"/>
                </a:solidFill>
                <a:latin typeface="Calibri"/>
              </a:rPr>
              <a:t>Define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457200" y="4324289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28288A"/>
                </a:solidFill>
                <a:latin typeface="Calibri"/>
              </a:rPr>
              <a:t>Execute</a:t>
            </a:r>
          </a:p>
        </p:txBody>
      </p:sp>
      <p:cxnSp>
        <p:nvCxnSpPr>
          <p:cNvPr id="251" name="Straight Connector 250"/>
          <p:cNvCxnSpPr>
            <a:stCxn id="253" idx="2"/>
            <a:endCxn id="252" idx="0"/>
          </p:cNvCxnSpPr>
          <p:nvPr/>
        </p:nvCxnSpPr>
        <p:spPr>
          <a:xfrm rot="5400000">
            <a:off x="2857500" y="4762500"/>
            <a:ext cx="228600" cy="0"/>
          </a:xfrm>
          <a:prstGeom prst="line">
            <a:avLst/>
          </a:prstGeom>
          <a:noFill/>
          <a:ln w="25400" cap="flat" cmpd="sng" algn="ctr">
            <a:solidFill>
              <a:srgbClr val="28288A">
                <a:shade val="95000"/>
                <a:satMod val="105000"/>
              </a:srgbClr>
            </a:solidFill>
            <a:prstDash val="sysDash"/>
            <a:headEnd type="none"/>
          </a:ln>
          <a:effectLst/>
        </p:spPr>
      </p:cxnSp>
      <p:sp>
        <p:nvSpPr>
          <p:cNvPr id="252" name="Rectangle 251"/>
          <p:cNvSpPr/>
          <p:nvPr/>
        </p:nvSpPr>
        <p:spPr>
          <a:xfrm>
            <a:off x="2590800" y="4876800"/>
            <a:ext cx="762000" cy="3048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Calibri"/>
              </a:rPr>
              <a:t>Com.1</a:t>
            </a:r>
            <a:endParaRPr lang="en-US" sz="16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2590800" y="3657600"/>
            <a:ext cx="762000" cy="9906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Calibri"/>
              </a:rPr>
              <a:t>Sim.1</a:t>
            </a:r>
            <a:endParaRPr lang="en-US" sz="1600" b="1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54" name="Straight Connector 253"/>
          <p:cNvCxnSpPr>
            <a:stCxn id="256" idx="2"/>
            <a:endCxn id="255" idx="0"/>
          </p:cNvCxnSpPr>
          <p:nvPr/>
        </p:nvCxnSpPr>
        <p:spPr>
          <a:xfrm rot="5400000">
            <a:off x="3771900" y="4762500"/>
            <a:ext cx="228600" cy="0"/>
          </a:xfrm>
          <a:prstGeom prst="line">
            <a:avLst/>
          </a:prstGeom>
          <a:noFill/>
          <a:ln w="25400" cap="flat" cmpd="sng" algn="ctr">
            <a:solidFill>
              <a:srgbClr val="28288A">
                <a:shade val="95000"/>
                <a:satMod val="105000"/>
              </a:srgbClr>
            </a:solidFill>
            <a:prstDash val="sysDash"/>
          </a:ln>
          <a:effectLst/>
        </p:spPr>
      </p:cxnSp>
      <p:sp>
        <p:nvSpPr>
          <p:cNvPr id="255" name="Rectangle 254"/>
          <p:cNvSpPr/>
          <p:nvPr/>
        </p:nvSpPr>
        <p:spPr>
          <a:xfrm>
            <a:off x="3505200" y="4876800"/>
            <a:ext cx="762000" cy="3048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Calibri"/>
              </a:rPr>
              <a:t>Com.2</a:t>
            </a:r>
            <a:endParaRPr lang="en-US" sz="16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3505200" y="3657600"/>
            <a:ext cx="762000" cy="9906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Calibri"/>
              </a:rPr>
              <a:t>Sim.2</a:t>
            </a:r>
            <a:endParaRPr lang="en-US" sz="1600" b="1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57" name="Straight Connector 256"/>
          <p:cNvCxnSpPr>
            <a:stCxn id="259" idx="2"/>
            <a:endCxn id="258" idx="0"/>
          </p:cNvCxnSpPr>
          <p:nvPr/>
        </p:nvCxnSpPr>
        <p:spPr>
          <a:xfrm rot="5400000">
            <a:off x="5753100" y="4762500"/>
            <a:ext cx="228600" cy="0"/>
          </a:xfrm>
          <a:prstGeom prst="line">
            <a:avLst/>
          </a:prstGeom>
          <a:noFill/>
          <a:ln w="25400" cap="flat" cmpd="sng" algn="ctr">
            <a:solidFill>
              <a:srgbClr val="28288A">
                <a:shade val="95000"/>
                <a:satMod val="105000"/>
              </a:srgbClr>
            </a:solidFill>
            <a:prstDash val="sysDash"/>
          </a:ln>
          <a:effectLst/>
        </p:spPr>
      </p:cxnSp>
      <p:sp>
        <p:nvSpPr>
          <p:cNvPr id="258" name="Rectangle 257"/>
          <p:cNvSpPr/>
          <p:nvPr/>
        </p:nvSpPr>
        <p:spPr>
          <a:xfrm>
            <a:off x="5486400" y="4876800"/>
            <a:ext cx="762000" cy="3048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err="1" smtClean="0">
                <a:solidFill>
                  <a:prstClr val="white"/>
                </a:solidFill>
                <a:latin typeface="Calibri"/>
              </a:rPr>
              <a:t>Com.n</a:t>
            </a:r>
            <a:endParaRPr lang="en-US" sz="16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5486400" y="3657600"/>
            <a:ext cx="762000" cy="9906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err="1" smtClean="0">
                <a:solidFill>
                  <a:prstClr val="white"/>
                </a:solidFill>
                <a:latin typeface="Calibri"/>
              </a:rPr>
              <a:t>Sim.n</a:t>
            </a:r>
            <a:endParaRPr lang="en-US" sz="1600" b="1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64" name="Straight Arrow Connector 263"/>
          <p:cNvCxnSpPr>
            <a:endCxn id="244" idx="1"/>
          </p:cNvCxnSpPr>
          <p:nvPr/>
        </p:nvCxnSpPr>
        <p:spPr>
          <a:xfrm flipV="1">
            <a:off x="6400802" y="6019801"/>
            <a:ext cx="480721" cy="1588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57" name="Image 17" descr="Lockup_3DS_PPT_Whit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781800" y="6540988"/>
            <a:ext cx="2359152" cy="317012"/>
          </a:xfrm>
          <a:prstGeom prst="rect">
            <a:avLst/>
          </a:prstGeom>
          <a:solidFill>
            <a:srgbClr val="6C87A4"/>
          </a:solidFill>
        </p:spPr>
      </p:pic>
    </p:spTree>
    <p:extLst>
      <p:ext uri="{BB962C8B-B14F-4D97-AF65-F5344CB8AC3E}">
        <p14:creationId xmlns:p14="http://schemas.microsoft.com/office/powerpoint/2010/main" val="40353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Welcome </a:t>
            </a:r>
            <a:endParaRPr lang="en-US" dirty="0" smtClean="0"/>
          </a:p>
          <a:p>
            <a:r>
              <a:rPr lang="en-US" dirty="0" smtClean="0"/>
              <a:t>Discussion </a:t>
            </a:r>
            <a:r>
              <a:rPr lang="en-US" dirty="0"/>
              <a:t>on </a:t>
            </a:r>
            <a:r>
              <a:rPr lang="en-US" dirty="0" smtClean="0"/>
              <a:t>Standards </a:t>
            </a:r>
            <a:r>
              <a:rPr lang="en-US" dirty="0"/>
              <a:t>in </a:t>
            </a:r>
            <a:r>
              <a:rPr lang="en-US" dirty="0" smtClean="0"/>
              <a:t>SMS</a:t>
            </a:r>
          </a:p>
          <a:p>
            <a:r>
              <a:rPr lang="en-US" dirty="0" smtClean="0"/>
              <a:t>SMSWG Round Table at the 2016 NAFEMS Americas Conference</a:t>
            </a:r>
            <a:endParaRPr lang="en-US" dirty="0" smtClean="0"/>
          </a:p>
          <a:p>
            <a:r>
              <a:rPr lang="en-US" dirty="0" smtClean="0"/>
              <a:t>Around the Table</a:t>
            </a:r>
          </a:p>
          <a:p>
            <a:r>
              <a:rPr lang="en-US" dirty="0" smtClean="0"/>
              <a:t>Close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EC35-AD31-4AB2-93A8-D6F93F11AE10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712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SMSWG Meeting</a:t>
            </a:r>
            <a:br>
              <a:rPr lang="en-US" altLang="en-US" dirty="0" smtClean="0"/>
            </a:br>
            <a:r>
              <a:rPr lang="en-US" altLang="en-US" dirty="0" smtClean="0"/>
              <a:t>05/31/2016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543800" cy="1752600"/>
          </a:xfrm>
        </p:spPr>
        <p:txBody>
          <a:bodyPr/>
          <a:lstStyle/>
          <a:p>
            <a:r>
              <a:rPr lang="en-US" altLang="en-US" dirty="0" smtClean="0"/>
              <a:t>Emerging Standards - Discussion</a:t>
            </a: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275D696-C989-4EAC-9E27-AD739B75D276}" type="slidenum">
              <a:rPr lang="en-US" altLang="en-US" sz="12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077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000000"/>
                </a:solidFill>
              </a:rPr>
              <a:t>2016-03-29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5AE81A89-0098-494C-8984-16B7EEAB7971}" type="slidenum">
              <a:rPr lang="en-US" altLang="en-US" sz="1350" kern="0">
                <a:solidFill>
                  <a:sysClr val="windowText" lastClr="000000"/>
                </a:solidFill>
              </a:rPr>
              <a:pPr defTabSz="685800">
                <a:defRPr/>
              </a:pPr>
              <a:t>4</a:t>
            </a:fld>
            <a:endParaRPr lang="en-US" altLang="en-US" sz="1350" kern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805" t="20659" r="10063" b="7224"/>
          <a:stretch/>
        </p:blipFill>
        <p:spPr>
          <a:xfrm>
            <a:off x="91230" y="182359"/>
            <a:ext cx="9030952" cy="451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88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81472" y="849630"/>
            <a:ext cx="4270022" cy="857250"/>
          </a:xfrm>
        </p:spPr>
        <p:txBody>
          <a:bodyPr/>
          <a:lstStyle/>
          <a:p>
            <a:r>
              <a:rPr lang="en-GB" altLang="en-US" sz="2700" dirty="0"/>
              <a:t>Roadmap: 	High Level*</a:t>
            </a:r>
            <a:endParaRPr lang="en-US" alt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0" y="5704188"/>
            <a:ext cx="5372100" cy="1822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altLang="en-US" sz="750" i="1" dirty="0"/>
              <a:t>* Details are being developed and will find its way here through SMSWG meetings, contributions of members, consulting, etc.</a:t>
            </a:r>
          </a:p>
        </p:txBody>
      </p:sp>
      <p:sp>
        <p:nvSpPr>
          <p:cNvPr id="2" name="Right Arrow 1"/>
          <p:cNvSpPr/>
          <p:nvPr/>
        </p:nvSpPr>
        <p:spPr>
          <a:xfrm rot="20348484">
            <a:off x="83422" y="2994933"/>
            <a:ext cx="8864735" cy="323990"/>
          </a:xfrm>
          <a:prstGeom prst="rightArrow">
            <a:avLst/>
          </a:prstGeom>
          <a:gradFill flip="none" rotWithShape="1">
            <a:gsLst>
              <a:gs pos="0">
                <a:srgbClr val="C1D2DD">
                  <a:shade val="30000"/>
                  <a:satMod val="115000"/>
                </a:srgbClr>
              </a:gs>
              <a:gs pos="50000">
                <a:srgbClr val="C1D2DD">
                  <a:shade val="67500"/>
                  <a:satMod val="115000"/>
                </a:srgbClr>
              </a:gs>
              <a:gs pos="100000">
                <a:srgbClr val="C1D2D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98B5D8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342900" y="5242180"/>
            <a:ext cx="8458200" cy="187070"/>
          </a:xfrm>
          <a:prstGeom prst="homePlate">
            <a:avLst/>
          </a:prstGeom>
          <a:gradFill flip="none" rotWithShape="1">
            <a:gsLst>
              <a:gs pos="0">
                <a:srgbClr val="C1D2DD">
                  <a:shade val="30000"/>
                  <a:satMod val="115000"/>
                </a:srgbClr>
              </a:gs>
              <a:gs pos="50000">
                <a:srgbClr val="C1D2DD">
                  <a:shade val="67500"/>
                  <a:satMod val="115000"/>
                </a:srgbClr>
              </a:gs>
              <a:gs pos="100000">
                <a:srgbClr val="C1D2D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2013	2014	2015		2016			2017		2018		…beyond….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343" y="2686621"/>
            <a:ext cx="514350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i="1" dirty="0">
                <a:solidFill>
                  <a:srgbClr val="000000"/>
                </a:solidFill>
              </a:rPr>
              <a:t>SMSWG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i="1" dirty="0">
                <a:solidFill>
                  <a:srgbClr val="000000"/>
                </a:solidFill>
              </a:rPr>
              <a:t>Begins 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614" y="3584632"/>
            <a:ext cx="893447" cy="669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</a:rPr>
              <a:t>Established:</a:t>
            </a:r>
          </a:p>
          <a:p>
            <a:pPr marL="128588" indent="-128588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750" dirty="0">
                <a:solidFill>
                  <a:srgbClr val="000000"/>
                </a:solidFill>
              </a:rPr>
              <a:t>Bylaws</a:t>
            </a:r>
          </a:p>
          <a:p>
            <a:pPr marL="128588" indent="-128588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750" dirty="0">
                <a:solidFill>
                  <a:srgbClr val="000000"/>
                </a:solidFill>
              </a:rPr>
              <a:t>Framework of activities</a:t>
            </a:r>
          </a:p>
          <a:p>
            <a:pPr marL="128588" indent="-128588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750" dirty="0">
                <a:solidFill>
                  <a:srgbClr val="000000"/>
                </a:solidFill>
              </a:rPr>
              <a:t>Website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8896" y="2958455"/>
            <a:ext cx="1116330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</a:rPr>
              <a:t>Membership reached:</a:t>
            </a:r>
          </a:p>
          <a:p>
            <a:pPr marL="128588" indent="-128588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750" dirty="0">
                <a:solidFill>
                  <a:srgbClr val="000000"/>
                </a:solidFill>
              </a:rPr>
              <a:t>&gt; 100 members</a:t>
            </a:r>
          </a:p>
          <a:p>
            <a:pPr marL="128588" indent="-128588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750" dirty="0">
                <a:solidFill>
                  <a:srgbClr val="000000"/>
                </a:solidFill>
              </a:rPr>
              <a:t>&gt; 75 companies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4752" y="3433498"/>
            <a:ext cx="84582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</a:rPr>
              <a:t>1</a:t>
            </a:r>
            <a:r>
              <a:rPr lang="en-US" sz="750" baseline="30000" dirty="0">
                <a:solidFill>
                  <a:srgbClr val="000000"/>
                </a:solidFill>
              </a:rPr>
              <a:t>st</a:t>
            </a:r>
            <a:r>
              <a:rPr lang="en-US" sz="750" dirty="0">
                <a:solidFill>
                  <a:srgbClr val="000000"/>
                </a:solidFill>
              </a:rPr>
              <a:t> own session within the IW ‘15 in MBSE track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6718" y="4296205"/>
            <a:ext cx="931544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</a:rPr>
              <a:t>3 sessions during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</a:rPr>
              <a:t>NWC 2015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0192" y="3325260"/>
            <a:ext cx="703897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</a:rPr>
              <a:t>Draft for T&amp;D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051" y="2669811"/>
            <a:ext cx="931544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</a:rPr>
              <a:t>FMI White Paper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86692" y="2238830"/>
            <a:ext cx="83915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i="1" dirty="0">
                <a:solidFill>
                  <a:srgbClr val="000000"/>
                </a:solidFill>
              </a:rPr>
              <a:t>Publish 1</a:t>
            </a:r>
            <a:r>
              <a:rPr lang="en-US" sz="900" i="1" baseline="30000" dirty="0">
                <a:solidFill>
                  <a:srgbClr val="000000"/>
                </a:solidFill>
              </a:rPr>
              <a:t>st</a:t>
            </a:r>
            <a:r>
              <a:rPr lang="en-US" sz="900" i="1" dirty="0">
                <a:solidFill>
                  <a:srgbClr val="000000"/>
                </a:solidFill>
              </a:rPr>
              <a:t> issue of T&amp;D online publically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88079" y="2987017"/>
            <a:ext cx="605316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</a:rPr>
              <a:t>SMS Flyer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05526" y="1903669"/>
            <a:ext cx="931544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New online portal to create central hub for SMS globally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07652180"/>
              </p:ext>
            </p:extLst>
          </p:nvPr>
        </p:nvGraphicFramePr>
        <p:xfrm>
          <a:off x="779636" y="4755774"/>
          <a:ext cx="7873127" cy="429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290793" y="1556261"/>
            <a:ext cx="776758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</a:rPr>
              <a:t>Finalize SMS Environment (Definition)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05137" y="2964108"/>
            <a:ext cx="931544" cy="577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i="1" dirty="0">
                <a:solidFill>
                  <a:srgbClr val="000000"/>
                </a:solidFill>
              </a:rPr>
              <a:t>SMS Vision 2020 and beyond…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0" y="3422491"/>
            <a:ext cx="776758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</a:rPr>
              <a:t>Rough outline of  SMS Environment (Definition)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52016" y="2233653"/>
            <a:ext cx="106013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000000"/>
                </a:solidFill>
              </a:rPr>
              <a:t>1</a:t>
            </a:r>
            <a:r>
              <a:rPr lang="en-US" sz="1200" i="1" baseline="30000" dirty="0">
                <a:solidFill>
                  <a:srgbClr val="000000"/>
                </a:solidFill>
              </a:rPr>
              <a:t>st</a:t>
            </a:r>
            <a:r>
              <a:rPr lang="en-US" sz="1200" i="1" dirty="0">
                <a:solidFill>
                  <a:srgbClr val="000000"/>
                </a:solidFill>
              </a:rPr>
              <a:t> World Conference for SMS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88079" y="4067259"/>
            <a:ext cx="142875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</a:rPr>
              <a:t>SMS Sessions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</a:rPr>
              <a:t>(NAFEMS Americas 2016)</a:t>
            </a:r>
          </a:p>
        </p:txBody>
      </p:sp>
      <p:sp>
        <p:nvSpPr>
          <p:cNvPr id="21" name="Explosion 2 20"/>
          <p:cNvSpPr/>
          <p:nvPr/>
        </p:nvSpPr>
        <p:spPr>
          <a:xfrm>
            <a:off x="-114300" y="1427348"/>
            <a:ext cx="2990806" cy="147156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25" i="1" dirty="0">
                <a:solidFill>
                  <a:srgbClr val="000000"/>
                </a:solidFill>
              </a:rPr>
              <a:t>Defining a new Culture The shifting towards a comprehensive advanced virtual engineering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81472" y="849630"/>
            <a:ext cx="4270022" cy="857250"/>
          </a:xfrm>
        </p:spPr>
        <p:txBody>
          <a:bodyPr/>
          <a:lstStyle/>
          <a:p>
            <a:r>
              <a:rPr lang="en-GB" altLang="en-US" sz="2700" dirty="0"/>
              <a:t>Roadmap: 	High Level*</a:t>
            </a:r>
            <a:endParaRPr lang="en-US" alt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0" y="5704188"/>
            <a:ext cx="5372100" cy="1822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altLang="en-US" sz="750" i="1" dirty="0"/>
              <a:t>* Details are being developed and will find its way here through SMSWG meetings, contributions of members, consulting, etc.</a:t>
            </a:r>
          </a:p>
        </p:txBody>
      </p:sp>
      <p:sp>
        <p:nvSpPr>
          <p:cNvPr id="2" name="Right Arrow 1"/>
          <p:cNvSpPr/>
          <p:nvPr/>
        </p:nvSpPr>
        <p:spPr>
          <a:xfrm rot="20348484">
            <a:off x="83422" y="2994933"/>
            <a:ext cx="8864735" cy="323990"/>
          </a:xfrm>
          <a:prstGeom prst="rightArrow">
            <a:avLst/>
          </a:prstGeom>
          <a:gradFill flip="none" rotWithShape="1">
            <a:gsLst>
              <a:gs pos="0">
                <a:srgbClr val="C1D2DD">
                  <a:shade val="30000"/>
                  <a:satMod val="115000"/>
                </a:srgbClr>
              </a:gs>
              <a:gs pos="50000">
                <a:srgbClr val="C1D2DD">
                  <a:shade val="67500"/>
                  <a:satMod val="115000"/>
                </a:srgbClr>
              </a:gs>
              <a:gs pos="100000">
                <a:srgbClr val="C1D2D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98B5D8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342900" y="5242180"/>
            <a:ext cx="8458200" cy="187070"/>
          </a:xfrm>
          <a:prstGeom prst="homePlate">
            <a:avLst/>
          </a:prstGeom>
          <a:gradFill flip="none" rotWithShape="1">
            <a:gsLst>
              <a:gs pos="0">
                <a:srgbClr val="C1D2DD">
                  <a:shade val="30000"/>
                  <a:satMod val="115000"/>
                </a:srgbClr>
              </a:gs>
              <a:gs pos="50000">
                <a:srgbClr val="C1D2DD">
                  <a:shade val="67500"/>
                  <a:satMod val="115000"/>
                </a:srgbClr>
              </a:gs>
              <a:gs pos="100000">
                <a:srgbClr val="C1D2D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2013	2014	2015		2016			2017		2018		…beyond….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343" y="2686621"/>
            <a:ext cx="514350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i="1" dirty="0">
                <a:solidFill>
                  <a:srgbClr val="000000"/>
                </a:solidFill>
              </a:rPr>
              <a:t>SMSWG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i="1" dirty="0">
                <a:solidFill>
                  <a:srgbClr val="000000"/>
                </a:solidFill>
              </a:rPr>
              <a:t>Begins 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614" y="3584632"/>
            <a:ext cx="893447" cy="669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</a:rPr>
              <a:t>Established:</a:t>
            </a:r>
          </a:p>
          <a:p>
            <a:pPr marL="128588" indent="-128588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750" dirty="0">
                <a:solidFill>
                  <a:srgbClr val="000000"/>
                </a:solidFill>
              </a:rPr>
              <a:t>Bylaws</a:t>
            </a:r>
          </a:p>
          <a:p>
            <a:pPr marL="128588" indent="-128588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750" dirty="0">
                <a:solidFill>
                  <a:srgbClr val="000000"/>
                </a:solidFill>
              </a:rPr>
              <a:t>Framework of activities</a:t>
            </a:r>
          </a:p>
          <a:p>
            <a:pPr marL="128588" indent="-128588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750" dirty="0">
                <a:solidFill>
                  <a:srgbClr val="000000"/>
                </a:solidFill>
              </a:rPr>
              <a:t>Website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8896" y="2958455"/>
            <a:ext cx="1116330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</a:rPr>
              <a:t>Membership reached:</a:t>
            </a:r>
          </a:p>
          <a:p>
            <a:pPr marL="128588" indent="-128588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750" dirty="0">
                <a:solidFill>
                  <a:srgbClr val="000000"/>
                </a:solidFill>
              </a:rPr>
              <a:t>&gt; 100 members</a:t>
            </a:r>
          </a:p>
          <a:p>
            <a:pPr marL="128588" indent="-128588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750" dirty="0">
                <a:solidFill>
                  <a:srgbClr val="000000"/>
                </a:solidFill>
              </a:rPr>
              <a:t>&gt; 75 companies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4752" y="3433498"/>
            <a:ext cx="84582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</a:rPr>
              <a:t>1</a:t>
            </a:r>
            <a:r>
              <a:rPr lang="en-US" sz="750" baseline="30000" dirty="0">
                <a:solidFill>
                  <a:srgbClr val="000000"/>
                </a:solidFill>
              </a:rPr>
              <a:t>st</a:t>
            </a:r>
            <a:r>
              <a:rPr lang="en-US" sz="750" dirty="0">
                <a:solidFill>
                  <a:srgbClr val="000000"/>
                </a:solidFill>
              </a:rPr>
              <a:t> own session within the IW ‘15 in MBSE track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6718" y="4296205"/>
            <a:ext cx="931544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</a:rPr>
              <a:t>3 sessions during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</a:rPr>
              <a:t>NWC 2015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0192" y="3325260"/>
            <a:ext cx="703897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</a:rPr>
              <a:t>Draft for T&amp;D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051" y="2669811"/>
            <a:ext cx="931544" cy="2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</a:rPr>
              <a:t>FMI White Paper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86692" y="2238830"/>
            <a:ext cx="83915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i="1" dirty="0">
                <a:solidFill>
                  <a:srgbClr val="000000"/>
                </a:solidFill>
              </a:rPr>
              <a:t>Publish 1</a:t>
            </a:r>
            <a:r>
              <a:rPr lang="en-US" sz="900" i="1" baseline="30000" dirty="0">
                <a:solidFill>
                  <a:srgbClr val="000000"/>
                </a:solidFill>
              </a:rPr>
              <a:t>st</a:t>
            </a:r>
            <a:r>
              <a:rPr lang="en-US" sz="900" i="1" dirty="0">
                <a:solidFill>
                  <a:srgbClr val="000000"/>
                </a:solidFill>
              </a:rPr>
              <a:t> issue of T&amp;D online publically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88079" y="2987017"/>
            <a:ext cx="605316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</a:rPr>
              <a:t>SMS Flyer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05526" y="1903669"/>
            <a:ext cx="931544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New online portal to create central hub for SMS globally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57373891"/>
              </p:ext>
            </p:extLst>
          </p:nvPr>
        </p:nvGraphicFramePr>
        <p:xfrm>
          <a:off x="779636" y="4755774"/>
          <a:ext cx="7873127" cy="429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290793" y="1556261"/>
            <a:ext cx="776758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</a:rPr>
              <a:t>Finalize SMS Environment (Definition)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05137" y="2964108"/>
            <a:ext cx="931544" cy="577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i="1" dirty="0">
                <a:solidFill>
                  <a:srgbClr val="000000"/>
                </a:solidFill>
              </a:rPr>
              <a:t>SMS Vision 2020 and beyond…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0" y="3422491"/>
            <a:ext cx="776758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</a:rPr>
              <a:t>Rough outline of  SMS Environment (Definition)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52016" y="2233653"/>
            <a:ext cx="106013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000000"/>
                </a:solidFill>
              </a:rPr>
              <a:t>1</a:t>
            </a:r>
            <a:r>
              <a:rPr lang="en-US" sz="1200" i="1" baseline="30000" dirty="0">
                <a:solidFill>
                  <a:srgbClr val="000000"/>
                </a:solidFill>
              </a:rPr>
              <a:t>st</a:t>
            </a:r>
            <a:r>
              <a:rPr lang="en-US" sz="1200" i="1" dirty="0">
                <a:solidFill>
                  <a:srgbClr val="000000"/>
                </a:solidFill>
              </a:rPr>
              <a:t> World Conference for SMS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88079" y="4067259"/>
            <a:ext cx="142875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</a:rPr>
              <a:t>SMS Sessions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</a:rPr>
              <a:t>(NAFEMS Americas 2016)</a:t>
            </a:r>
          </a:p>
        </p:txBody>
      </p:sp>
      <p:sp>
        <p:nvSpPr>
          <p:cNvPr id="21" name="Explosion 2 20"/>
          <p:cNvSpPr/>
          <p:nvPr/>
        </p:nvSpPr>
        <p:spPr>
          <a:xfrm>
            <a:off x="-114300" y="1427348"/>
            <a:ext cx="2990806" cy="147156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25" i="1" dirty="0">
                <a:solidFill>
                  <a:srgbClr val="000000"/>
                </a:solidFill>
              </a:rPr>
              <a:t>Defining a new Culture The shifting towards a comprehensive advanced virtual engineering environment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999798" y="1971760"/>
            <a:ext cx="4755821" cy="2231951"/>
            <a:chOff x="2547288" y="1588331"/>
            <a:chExt cx="6341095" cy="2975935"/>
          </a:xfrm>
          <a:solidFill>
            <a:schemeClr val="bg1"/>
          </a:solidFill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/>
            <a:srcRect l="3711"/>
            <a:stretch/>
          </p:blipFill>
          <p:spPr>
            <a:xfrm>
              <a:off x="2550697" y="1960241"/>
              <a:ext cx="6337686" cy="2604025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23" name="TextBox 22"/>
            <p:cNvSpPr txBox="1"/>
            <p:nvPr/>
          </p:nvSpPr>
          <p:spPr>
            <a:xfrm>
              <a:off x="2547288" y="1588331"/>
              <a:ext cx="2242923" cy="3693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 Terms &amp; Definitions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566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18"/>
          <p:cNvSpPr/>
          <p:nvPr/>
        </p:nvSpPr>
        <p:spPr bwMode="auto">
          <a:xfrm>
            <a:off x="478418" y="4812416"/>
            <a:ext cx="8360795" cy="1103740"/>
          </a:xfrm>
          <a:prstGeom prst="rect">
            <a:avLst/>
          </a:prstGeom>
          <a:solidFill>
            <a:schemeClr val="bg1">
              <a:lumMod val="85000"/>
              <a:alpha val="52000"/>
            </a:schemeClr>
          </a:solidFill>
          <a:ln w="25400">
            <a:noFill/>
            <a:prstDash val="dash"/>
            <a:round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469127" y="1688216"/>
            <a:ext cx="8364772" cy="3180523"/>
          </a:xfrm>
          <a:prstGeom prst="rect">
            <a:avLst/>
          </a:prstGeom>
          <a:solidFill>
            <a:schemeClr val="bg1">
              <a:lumMod val="85000"/>
              <a:alpha val="52000"/>
            </a:schemeClr>
          </a:solidFill>
          <a:ln w="25400">
            <a:noFill/>
            <a:prstDash val="dash"/>
            <a:round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57" name="AutoShape 6"/>
          <p:cNvSpPr>
            <a:spLocks noChangeArrowheads="1"/>
          </p:cNvSpPr>
          <p:nvPr/>
        </p:nvSpPr>
        <p:spPr bwMode="auto">
          <a:xfrm rot="2816940">
            <a:off x="1476015" y="3327665"/>
            <a:ext cx="3852921" cy="555625"/>
          </a:xfrm>
          <a:prstGeom prst="rightArrow">
            <a:avLst>
              <a:gd name="adj1" fmla="val 56093"/>
              <a:gd name="adj2" fmla="val 112228"/>
            </a:avLst>
          </a:prstGeom>
          <a:noFill/>
          <a:ln>
            <a:solidFill>
              <a:schemeClr val="accent1"/>
            </a:solidFill>
            <a:prstDash val="dash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6" name="AutoShape 6"/>
          <p:cNvSpPr>
            <a:spLocks noChangeArrowheads="1"/>
          </p:cNvSpPr>
          <p:nvPr/>
        </p:nvSpPr>
        <p:spPr bwMode="auto">
          <a:xfrm rot="2827583">
            <a:off x="1440183" y="3308222"/>
            <a:ext cx="3896805" cy="555625"/>
          </a:xfrm>
          <a:prstGeom prst="rightArrow">
            <a:avLst>
              <a:gd name="adj1" fmla="val 56093"/>
              <a:gd name="adj2" fmla="val 112228"/>
            </a:avLst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7" name="AutoShape 5"/>
          <p:cNvSpPr>
            <a:spLocks noChangeArrowheads="1"/>
          </p:cNvSpPr>
          <p:nvPr/>
        </p:nvSpPr>
        <p:spPr bwMode="auto">
          <a:xfrm rot="18536982">
            <a:off x="4315740" y="3432195"/>
            <a:ext cx="3729284" cy="519252"/>
          </a:xfrm>
          <a:prstGeom prst="rightArrow">
            <a:avLst>
              <a:gd name="adj1" fmla="val 56093"/>
              <a:gd name="adj2" fmla="val 110141"/>
            </a:avLst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14"/>
          </p:nvPr>
        </p:nvSpPr>
        <p:spPr>
          <a:xfrm>
            <a:off x="755798" y="1231016"/>
            <a:ext cx="7848650" cy="397032"/>
          </a:xfrm>
        </p:spPr>
        <p:txBody>
          <a:bodyPr/>
          <a:lstStyle/>
          <a:p>
            <a:r>
              <a:rPr lang="fr-FR" dirty="0" smtClean="0"/>
              <a:t>Business Process View | Solution Approach &gt;</a:t>
            </a:r>
            <a:endParaRPr lang="fr-FR" dirty="0"/>
          </a:p>
        </p:txBody>
      </p:sp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152400" y="114403"/>
            <a:ext cx="8601075" cy="685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dirty="0"/>
              <a:t>Collaborative System Engineering *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85784" y="4737221"/>
            <a:ext cx="2133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solidFill>
                  <a:prstClr val="black"/>
                </a:solidFill>
              </a:rPr>
              <a:t>Systems/OEM Engineering</a:t>
            </a: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92" name="Rectangle 91"/>
          <p:cNvSpPr/>
          <p:nvPr/>
        </p:nvSpPr>
        <p:spPr bwMode="auto">
          <a:xfrm rot="1310860">
            <a:off x="3071683" y="5546363"/>
            <a:ext cx="1919051" cy="35780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3" name="Rectangle 92"/>
          <p:cNvSpPr/>
          <p:nvPr/>
        </p:nvSpPr>
        <p:spPr bwMode="auto">
          <a:xfrm rot="20251798">
            <a:off x="4754076" y="5512615"/>
            <a:ext cx="2015980" cy="35780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prstClr val="black"/>
              </a:solidFill>
            </a:endParaRPr>
          </a:p>
        </p:txBody>
      </p:sp>
      <p:grpSp>
        <p:nvGrpSpPr>
          <p:cNvPr id="2" name="Group 100"/>
          <p:cNvGrpSpPr/>
          <p:nvPr/>
        </p:nvGrpSpPr>
        <p:grpSpPr>
          <a:xfrm>
            <a:off x="523875" y="3825627"/>
            <a:ext cx="3133726" cy="841944"/>
            <a:chOff x="3306098" y="-1120030"/>
            <a:chExt cx="3906081" cy="1034637"/>
          </a:xfrm>
        </p:grpSpPr>
        <p:cxnSp>
          <p:nvCxnSpPr>
            <p:cNvPr id="85" name="Straight Arrow Connector 84"/>
            <p:cNvCxnSpPr>
              <a:endCxn id="86" idx="3"/>
            </p:cNvCxnSpPr>
            <p:nvPr/>
          </p:nvCxnSpPr>
          <p:spPr bwMode="auto">
            <a:xfrm flipH="1">
              <a:off x="5274142" y="-1035754"/>
              <a:ext cx="1938037" cy="433043"/>
            </a:xfrm>
            <a:prstGeom prst="straightConnector1">
              <a:avLst/>
            </a:prstGeom>
            <a:solidFill>
              <a:srgbClr val="FFE389"/>
            </a:solidFill>
            <a:ln w="508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86" name="Rounded Rectangle 85"/>
            <p:cNvSpPr/>
            <p:nvPr/>
          </p:nvSpPr>
          <p:spPr bwMode="auto">
            <a:xfrm>
              <a:off x="3306098" y="-1120030"/>
              <a:ext cx="1968044" cy="1034637"/>
            </a:xfrm>
            <a:prstGeom prst="roundRect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40000"/>
                </a:spcBef>
                <a:spcAft>
                  <a:spcPct val="0"/>
                </a:spcAft>
              </a:pPr>
              <a:r>
                <a:rPr lang="en-US" sz="1050" b="1" dirty="0" smtClean="0">
                  <a:solidFill>
                    <a:prstClr val="white"/>
                  </a:solidFill>
                </a:rPr>
                <a:t>Multidisciplinary</a:t>
              </a:r>
            </a:p>
            <a:p>
              <a:pPr algn="ctr" eaLnBrk="0" fontAlgn="base" hangingPunct="0">
                <a:spcBef>
                  <a:spcPct val="4000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prstClr val="white"/>
                  </a:solidFill>
                </a:rPr>
                <a:t>Model Based Systems Engineering</a:t>
              </a:r>
              <a:endParaRPr lang="en-US" sz="1000" b="1" dirty="0">
                <a:solidFill>
                  <a:srgbClr val="120C80"/>
                </a:solidFill>
              </a:endParaRPr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5991225" y="3741259"/>
            <a:ext cx="2762250" cy="918757"/>
            <a:chOff x="-1320297" y="6756779"/>
            <a:chExt cx="6127287" cy="3918242"/>
          </a:xfrm>
        </p:grpSpPr>
        <p:cxnSp>
          <p:nvCxnSpPr>
            <p:cNvPr id="94" name="Straight Arrow Connector 93"/>
            <p:cNvCxnSpPr>
              <a:endCxn id="95" idx="1"/>
            </p:cNvCxnSpPr>
            <p:nvPr/>
          </p:nvCxnSpPr>
          <p:spPr bwMode="auto">
            <a:xfrm>
              <a:off x="-1320297" y="7165333"/>
              <a:ext cx="2556560" cy="1550573"/>
            </a:xfrm>
            <a:prstGeom prst="straightConnector1">
              <a:avLst/>
            </a:prstGeom>
            <a:ln w="50800"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5" name="Rounded Rectangle 94"/>
            <p:cNvSpPr/>
            <p:nvPr/>
          </p:nvSpPr>
          <p:spPr bwMode="auto">
            <a:xfrm>
              <a:off x="1236263" y="6756779"/>
              <a:ext cx="3570727" cy="3918242"/>
            </a:xfrm>
            <a:prstGeom prst="roundRect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4000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prstClr val="white"/>
                  </a:solidFill>
                </a:rPr>
                <a:t>Early </a:t>
              </a:r>
              <a:br>
                <a:rPr lang="en-US" sz="1000" b="1" dirty="0" smtClean="0">
                  <a:solidFill>
                    <a:prstClr val="white"/>
                  </a:solidFill>
                </a:rPr>
              </a:br>
              <a:r>
                <a:rPr lang="en-US" sz="1000" b="1" dirty="0" smtClean="0">
                  <a:solidFill>
                    <a:prstClr val="white"/>
                  </a:solidFill>
                </a:rPr>
                <a:t>Virtual Systems Validation (Functional Mockup)</a:t>
              </a:r>
              <a:endParaRPr lang="en-US" sz="1000" b="1" dirty="0">
                <a:solidFill>
                  <a:prstClr val="white"/>
                </a:solidFill>
              </a:endParaRPr>
            </a:p>
            <a:p>
              <a:pPr algn="ctr" eaLnBrk="0" fontAlgn="base" hangingPunct="0">
                <a:spcBef>
                  <a:spcPct val="40000"/>
                </a:spcBef>
                <a:spcAft>
                  <a:spcPct val="0"/>
                </a:spcAft>
              </a:pPr>
              <a:endParaRPr lang="en-US" sz="1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466724" y="5785878"/>
            <a:ext cx="3057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solidFill>
                  <a:prstClr val="black"/>
                </a:solidFill>
              </a:rPr>
              <a:t>Disciplines/Supplier Engineering</a:t>
            </a:r>
            <a:br>
              <a:rPr lang="fr-FR" sz="1200" dirty="0" smtClean="0">
                <a:solidFill>
                  <a:prstClr val="black"/>
                </a:solidFill>
              </a:rPr>
            </a:br>
            <a:r>
              <a:rPr lang="fr-FR" sz="1200" i="1" dirty="0" smtClean="0">
                <a:solidFill>
                  <a:prstClr val="black"/>
                </a:solidFill>
              </a:rPr>
              <a:t>Software/Electronics/Mechanical Eng.</a:t>
            </a:r>
            <a:endParaRPr lang="fr-FR" sz="1200" i="1" dirty="0">
              <a:solidFill>
                <a:prstClr val="black"/>
              </a:solidFill>
            </a:endParaRPr>
          </a:p>
        </p:txBody>
      </p:sp>
      <p:grpSp>
        <p:nvGrpSpPr>
          <p:cNvPr id="4" name="Group 80"/>
          <p:cNvGrpSpPr/>
          <p:nvPr/>
        </p:nvGrpSpPr>
        <p:grpSpPr>
          <a:xfrm>
            <a:off x="2729266" y="4762895"/>
            <a:ext cx="1366484" cy="868367"/>
            <a:chOff x="2595916" y="4343400"/>
            <a:chExt cx="1366484" cy="723639"/>
          </a:xfrm>
        </p:grpSpPr>
        <p:sp>
          <p:nvSpPr>
            <p:cNvPr id="83" name="Right Arrow 82"/>
            <p:cNvSpPr/>
            <p:nvPr/>
          </p:nvSpPr>
          <p:spPr>
            <a:xfrm rot="16200000">
              <a:off x="3189495" y="3969529"/>
              <a:ext cx="399034" cy="1146776"/>
            </a:xfrm>
            <a:prstGeom prst="rightArrow">
              <a:avLst/>
            </a:prstGeom>
            <a:solidFill>
              <a:schemeClr val="tx1">
                <a:lumMod val="40000"/>
                <a:lumOff val="60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dirty="0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82" name="Right Arrow 81"/>
            <p:cNvSpPr/>
            <p:nvPr/>
          </p:nvSpPr>
          <p:spPr>
            <a:xfrm rot="5400000">
              <a:off x="2969787" y="4294134"/>
              <a:ext cx="399034" cy="1146776"/>
            </a:xfrm>
            <a:prstGeom prst="rightArrow">
              <a:avLst/>
            </a:prstGeom>
            <a:solidFill>
              <a:schemeClr val="tx1">
                <a:lumMod val="40000"/>
                <a:lumOff val="60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dirty="0">
                <a:solidFill>
                  <a:srgbClr val="000000"/>
                </a:solidFill>
                <a:latin typeface="Century Gothic"/>
              </a:endParaRPr>
            </a:p>
          </p:txBody>
        </p:sp>
      </p:grpSp>
      <p:grpSp>
        <p:nvGrpSpPr>
          <p:cNvPr id="5" name="Group 83"/>
          <p:cNvGrpSpPr/>
          <p:nvPr/>
        </p:nvGrpSpPr>
        <p:grpSpPr>
          <a:xfrm>
            <a:off x="5834416" y="4717175"/>
            <a:ext cx="1366484" cy="868367"/>
            <a:chOff x="2595916" y="4343400"/>
            <a:chExt cx="1366484" cy="723639"/>
          </a:xfrm>
        </p:grpSpPr>
        <p:sp>
          <p:nvSpPr>
            <p:cNvPr id="105" name="Right Arrow 104"/>
            <p:cNvSpPr/>
            <p:nvPr/>
          </p:nvSpPr>
          <p:spPr>
            <a:xfrm rot="5400000">
              <a:off x="2969787" y="4294134"/>
              <a:ext cx="399034" cy="1146776"/>
            </a:xfrm>
            <a:prstGeom prst="rightArrow">
              <a:avLst/>
            </a:prstGeom>
            <a:solidFill>
              <a:schemeClr val="tx1">
                <a:lumMod val="40000"/>
                <a:lumOff val="60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dirty="0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06" name="Right Arrow 105"/>
            <p:cNvSpPr/>
            <p:nvPr/>
          </p:nvSpPr>
          <p:spPr>
            <a:xfrm rot="16200000">
              <a:off x="3189495" y="3969529"/>
              <a:ext cx="399034" cy="1146776"/>
            </a:xfrm>
            <a:prstGeom prst="rightArrow">
              <a:avLst/>
            </a:prstGeom>
            <a:solidFill>
              <a:schemeClr val="tx1">
                <a:lumMod val="40000"/>
                <a:lumOff val="60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dirty="0">
                <a:solidFill>
                  <a:srgbClr val="000000"/>
                </a:solidFill>
                <a:latin typeface="Century Gothic"/>
              </a:endParaRPr>
            </a:p>
          </p:txBody>
        </p:sp>
      </p:grpSp>
      <p:sp>
        <p:nvSpPr>
          <p:cNvPr id="116" name="Line 26"/>
          <p:cNvSpPr>
            <a:spLocks noChangeShapeType="1"/>
          </p:cNvSpPr>
          <p:nvPr/>
        </p:nvSpPr>
        <p:spPr bwMode="auto">
          <a:xfrm flipV="1">
            <a:off x="2609864" y="2122563"/>
            <a:ext cx="4733925" cy="22860"/>
          </a:xfrm>
          <a:prstGeom prst="line">
            <a:avLst/>
          </a:prstGeom>
          <a:noFill/>
          <a:ln w="38100">
            <a:solidFill>
              <a:srgbClr val="FFFFFF">
                <a:lumMod val="75000"/>
              </a:srgbClr>
            </a:solidFill>
            <a:prstDash val="dash"/>
            <a:round/>
            <a:headEnd type="diamond" w="med" len="med"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kern="0" dirty="0">
              <a:solidFill>
                <a:sysClr val="windowText" lastClr="000000"/>
              </a:solidFill>
            </a:endParaRPr>
          </a:p>
        </p:txBody>
      </p:sp>
      <p:sp>
        <p:nvSpPr>
          <p:cNvPr id="158" name="AutoShape 6"/>
          <p:cNvSpPr>
            <a:spLocks noChangeArrowheads="1"/>
          </p:cNvSpPr>
          <p:nvPr/>
        </p:nvSpPr>
        <p:spPr bwMode="auto">
          <a:xfrm rot="18535956">
            <a:off x="4334465" y="3375884"/>
            <a:ext cx="3728947" cy="555625"/>
          </a:xfrm>
          <a:prstGeom prst="rightArrow">
            <a:avLst>
              <a:gd name="adj1" fmla="val 56093"/>
              <a:gd name="adj2" fmla="val 112228"/>
            </a:avLst>
          </a:prstGeom>
          <a:noFill/>
          <a:ln>
            <a:solidFill>
              <a:schemeClr val="accent1"/>
            </a:solidFill>
            <a:prstDash val="dash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6740331" y="1979461"/>
            <a:ext cx="9906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50" b="1" dirty="0">
                <a:solidFill>
                  <a:sysClr val="window" lastClr="FFFFFF"/>
                </a:solidFill>
              </a:rPr>
              <a:t>Product</a:t>
            </a:r>
          </a:p>
        </p:txBody>
      </p:sp>
      <p:sp>
        <p:nvSpPr>
          <p:cNvPr id="101" name="Oval 100"/>
          <p:cNvSpPr/>
          <p:nvPr/>
        </p:nvSpPr>
        <p:spPr>
          <a:xfrm>
            <a:off x="1696651" y="1981863"/>
            <a:ext cx="9906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50" b="1" dirty="0">
                <a:solidFill>
                  <a:sysClr val="window" lastClr="FFFFFF"/>
                </a:solidFill>
              </a:rPr>
              <a:t>Needs</a:t>
            </a:r>
          </a:p>
        </p:txBody>
      </p:sp>
      <p:sp>
        <p:nvSpPr>
          <p:cNvPr id="59" name="Text Box 68"/>
          <p:cNvSpPr txBox="1">
            <a:spLocks noChangeArrowheads="1"/>
          </p:cNvSpPr>
          <p:nvPr/>
        </p:nvSpPr>
        <p:spPr bwMode="auto">
          <a:xfrm>
            <a:off x="1699845" y="2454594"/>
            <a:ext cx="1452945" cy="5539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0000"/>
                </a:solidFill>
              </a:rPr>
              <a:t>R</a:t>
            </a:r>
            <a:r>
              <a:rPr lang="en-US" sz="1200" b="1" dirty="0" smtClean="0">
                <a:solidFill>
                  <a:srgbClr val="000000"/>
                </a:solidFill>
              </a:rPr>
              <a:t>equirements</a:t>
            </a:r>
            <a:r>
              <a:rPr lang="en-US" sz="1200" b="1" dirty="0">
                <a:solidFill>
                  <a:srgbClr val="000000"/>
                </a:solidFill>
              </a:rPr>
              <a:t/>
            </a:r>
            <a:br>
              <a:rPr lang="en-US" sz="1200" b="1" dirty="0">
                <a:solidFill>
                  <a:srgbClr val="000000"/>
                </a:solidFill>
              </a:rPr>
            </a:br>
            <a:r>
              <a:rPr lang="en-US" sz="1200" b="1" dirty="0">
                <a:solidFill>
                  <a:srgbClr val="000000"/>
                </a:solidFill>
              </a:rPr>
              <a:t>Management</a:t>
            </a:r>
          </a:p>
        </p:txBody>
      </p:sp>
      <p:sp>
        <p:nvSpPr>
          <p:cNvPr id="60" name="Text Box 68"/>
          <p:cNvSpPr txBox="1">
            <a:spLocks noChangeArrowheads="1"/>
          </p:cNvSpPr>
          <p:nvPr/>
        </p:nvSpPr>
        <p:spPr bwMode="auto">
          <a:xfrm>
            <a:off x="2414220" y="3247074"/>
            <a:ext cx="1452945" cy="5539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0000"/>
                </a:solidFill>
              </a:rPr>
              <a:t>F</a:t>
            </a:r>
            <a:r>
              <a:rPr lang="en-US" sz="1200" b="1" dirty="0" smtClean="0">
                <a:solidFill>
                  <a:srgbClr val="000000"/>
                </a:solidFill>
              </a:rPr>
              <a:t>unctional</a:t>
            </a:r>
            <a:r>
              <a:rPr lang="en-US" sz="1200" b="1" dirty="0">
                <a:solidFill>
                  <a:srgbClr val="000000"/>
                </a:solidFill>
              </a:rPr>
              <a:t/>
            </a:r>
            <a:br>
              <a:rPr lang="en-US" sz="1200" b="1" dirty="0">
                <a:solidFill>
                  <a:srgbClr val="000000"/>
                </a:solidFill>
              </a:rPr>
            </a:br>
            <a:r>
              <a:rPr lang="en-US" sz="1200" b="1" dirty="0">
                <a:solidFill>
                  <a:srgbClr val="000000"/>
                </a:solidFill>
              </a:rPr>
              <a:t>Analysis</a:t>
            </a:r>
          </a:p>
        </p:txBody>
      </p:sp>
      <p:sp>
        <p:nvSpPr>
          <p:cNvPr id="61" name="Text Box 68"/>
          <p:cNvSpPr txBox="1">
            <a:spLocks noChangeArrowheads="1"/>
          </p:cNvSpPr>
          <p:nvPr/>
        </p:nvSpPr>
        <p:spPr bwMode="auto">
          <a:xfrm>
            <a:off x="2981340" y="4049082"/>
            <a:ext cx="1743075" cy="5539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L</a:t>
            </a:r>
            <a:r>
              <a:rPr lang="en-US" sz="1200" b="1" dirty="0" smtClean="0">
                <a:solidFill>
                  <a:srgbClr val="000000"/>
                </a:solidFill>
              </a:rPr>
              <a:t>ogical </a:t>
            </a:r>
            <a:r>
              <a:rPr lang="en-US" sz="1200" b="1" dirty="0">
                <a:solidFill>
                  <a:srgbClr val="000000"/>
                </a:solidFill>
              </a:rPr>
              <a:t>Architecture</a:t>
            </a:r>
            <a:br>
              <a:rPr lang="en-US" sz="1200" b="1" dirty="0">
                <a:solidFill>
                  <a:srgbClr val="000000"/>
                </a:solidFill>
              </a:rPr>
            </a:br>
            <a:r>
              <a:rPr lang="en-US" sz="1200" b="1" dirty="0">
                <a:solidFill>
                  <a:srgbClr val="000000"/>
                </a:solidFill>
              </a:rPr>
              <a:t>Design</a:t>
            </a:r>
          </a:p>
        </p:txBody>
      </p:sp>
      <p:sp>
        <p:nvSpPr>
          <p:cNvPr id="62" name="Text Box 68"/>
          <p:cNvSpPr txBox="1">
            <a:spLocks noChangeArrowheads="1"/>
          </p:cNvSpPr>
          <p:nvPr/>
        </p:nvSpPr>
        <p:spPr bwMode="auto">
          <a:xfrm>
            <a:off x="4246070" y="4933006"/>
            <a:ext cx="1452945" cy="3693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P</a:t>
            </a:r>
            <a:r>
              <a:rPr lang="en-US" sz="1200" b="1" dirty="0">
                <a:solidFill>
                  <a:srgbClr val="000000"/>
                </a:solidFill>
              </a:rPr>
              <a:t>hysical Design</a:t>
            </a:r>
          </a:p>
        </p:txBody>
      </p:sp>
      <p:sp>
        <p:nvSpPr>
          <p:cNvPr id="64" name="Text Box 68"/>
          <p:cNvSpPr txBox="1">
            <a:spLocks noChangeArrowheads="1"/>
          </p:cNvSpPr>
          <p:nvPr/>
        </p:nvSpPr>
        <p:spPr bwMode="auto">
          <a:xfrm>
            <a:off x="6266786" y="2546042"/>
            <a:ext cx="1452945" cy="2769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</a:rPr>
              <a:t>Validation</a:t>
            </a:r>
          </a:p>
        </p:txBody>
      </p:sp>
      <p:sp>
        <p:nvSpPr>
          <p:cNvPr id="131" name="Text Box 68"/>
          <p:cNvSpPr txBox="1">
            <a:spLocks noChangeArrowheads="1"/>
          </p:cNvSpPr>
          <p:nvPr/>
        </p:nvSpPr>
        <p:spPr bwMode="auto">
          <a:xfrm>
            <a:off x="5804375" y="3263149"/>
            <a:ext cx="1452945" cy="2769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</a:rPr>
              <a:t>Verification</a:t>
            </a:r>
          </a:p>
        </p:txBody>
      </p:sp>
      <p:sp>
        <p:nvSpPr>
          <p:cNvPr id="132" name="Text Box 68"/>
          <p:cNvSpPr txBox="1">
            <a:spLocks noChangeArrowheads="1"/>
          </p:cNvSpPr>
          <p:nvPr/>
        </p:nvSpPr>
        <p:spPr bwMode="auto">
          <a:xfrm>
            <a:off x="5345600" y="4044283"/>
            <a:ext cx="1452945" cy="2769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</a:rPr>
              <a:t>Integration</a:t>
            </a:r>
          </a:p>
        </p:txBody>
      </p:sp>
      <p:pic>
        <p:nvPicPr>
          <p:cNvPr id="17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55819" y="2575361"/>
            <a:ext cx="646317" cy="743751"/>
          </a:xfrm>
          <a:prstGeom prst="rect">
            <a:avLst/>
          </a:prstGeom>
          <a:noFill/>
        </p:spPr>
      </p:pic>
      <p:cxnSp>
        <p:nvCxnSpPr>
          <p:cNvPr id="171" name="Straight Arrow Connector 170"/>
          <p:cNvCxnSpPr/>
          <p:nvPr/>
        </p:nvCxnSpPr>
        <p:spPr>
          <a:xfrm flipH="1" flipV="1">
            <a:off x="3149772" y="2773859"/>
            <a:ext cx="1593687" cy="208"/>
          </a:xfrm>
          <a:prstGeom prst="straightConnector1">
            <a:avLst/>
          </a:prstGeom>
          <a:noFill/>
          <a:ln w="38100" cap="flat" cmpd="sng" algn="ctr">
            <a:solidFill>
              <a:srgbClr val="FFFFFF">
                <a:lumMod val="75000"/>
              </a:srgbClr>
            </a:solidFill>
            <a:prstDash val="sysDot"/>
            <a:tailEnd type="arrow"/>
          </a:ln>
          <a:effectLst/>
        </p:spPr>
      </p:cxnSp>
      <p:cxnSp>
        <p:nvCxnSpPr>
          <p:cNvPr id="173" name="Straight Arrow Connector 172"/>
          <p:cNvCxnSpPr>
            <a:endCxn id="60" idx="3"/>
          </p:cNvCxnSpPr>
          <p:nvPr/>
        </p:nvCxnSpPr>
        <p:spPr>
          <a:xfrm flipH="1">
            <a:off x="3867165" y="3071248"/>
            <a:ext cx="876300" cy="452825"/>
          </a:xfrm>
          <a:prstGeom prst="straightConnector1">
            <a:avLst/>
          </a:prstGeom>
          <a:noFill/>
          <a:ln w="38100" cap="flat" cmpd="sng" algn="ctr">
            <a:solidFill>
              <a:srgbClr val="FFFFFF">
                <a:lumMod val="75000"/>
              </a:srgbClr>
            </a:solidFill>
            <a:prstDash val="sysDot"/>
            <a:tailEnd type="arrow"/>
          </a:ln>
          <a:effectLst/>
        </p:spPr>
      </p:cxnSp>
      <p:cxnSp>
        <p:nvCxnSpPr>
          <p:cNvPr id="176" name="Straight Arrow Connector 175"/>
          <p:cNvCxnSpPr/>
          <p:nvPr/>
        </p:nvCxnSpPr>
        <p:spPr>
          <a:xfrm flipH="1">
            <a:off x="4400566" y="3208407"/>
            <a:ext cx="428623" cy="868680"/>
          </a:xfrm>
          <a:prstGeom prst="straightConnector1">
            <a:avLst/>
          </a:prstGeom>
          <a:noFill/>
          <a:ln w="38100" cap="flat" cmpd="sng" algn="ctr">
            <a:solidFill>
              <a:srgbClr val="FFFFFF">
                <a:lumMod val="75000"/>
              </a:srgbClr>
            </a:solidFill>
            <a:prstDash val="sysDot"/>
            <a:tailEnd type="arrow"/>
          </a:ln>
          <a:effectLst/>
        </p:spPr>
      </p:cxnSp>
      <p:cxnSp>
        <p:nvCxnSpPr>
          <p:cNvPr id="181" name="Straight Arrow Connector 180"/>
          <p:cNvCxnSpPr/>
          <p:nvPr/>
        </p:nvCxnSpPr>
        <p:spPr>
          <a:xfrm flipV="1">
            <a:off x="5133975" y="2739778"/>
            <a:ext cx="1104900" cy="11429"/>
          </a:xfrm>
          <a:prstGeom prst="straightConnector1">
            <a:avLst/>
          </a:prstGeom>
          <a:noFill/>
          <a:ln w="38100" cap="flat" cmpd="sng" algn="ctr">
            <a:solidFill>
              <a:srgbClr val="FFFFFF">
                <a:lumMod val="75000"/>
              </a:srgbClr>
            </a:solidFill>
            <a:prstDash val="sysDot"/>
            <a:tailEnd type="arrow"/>
          </a:ln>
          <a:effectLst/>
        </p:spPr>
      </p:cxnSp>
      <p:cxnSp>
        <p:nvCxnSpPr>
          <p:cNvPr id="184" name="Straight Arrow Connector 183"/>
          <p:cNvCxnSpPr>
            <a:endCxn id="131" idx="1"/>
          </p:cNvCxnSpPr>
          <p:nvPr/>
        </p:nvCxnSpPr>
        <p:spPr>
          <a:xfrm>
            <a:off x="5086364" y="3002675"/>
            <a:ext cx="718011" cy="398974"/>
          </a:xfrm>
          <a:prstGeom prst="straightConnector1">
            <a:avLst/>
          </a:prstGeom>
          <a:noFill/>
          <a:ln w="38100" cap="flat" cmpd="sng" algn="ctr">
            <a:solidFill>
              <a:srgbClr val="FFFFFF">
                <a:lumMod val="75000"/>
              </a:srgbClr>
            </a:solidFill>
            <a:prstDash val="sysDot"/>
            <a:tailEnd type="arrow"/>
          </a:ln>
          <a:effectLst/>
        </p:spPr>
      </p:cxnSp>
      <p:cxnSp>
        <p:nvCxnSpPr>
          <p:cNvPr id="187" name="Straight Arrow Connector 186"/>
          <p:cNvCxnSpPr/>
          <p:nvPr/>
        </p:nvCxnSpPr>
        <p:spPr>
          <a:xfrm>
            <a:off x="5038726" y="3196977"/>
            <a:ext cx="409575" cy="880111"/>
          </a:xfrm>
          <a:prstGeom prst="straightConnector1">
            <a:avLst/>
          </a:prstGeom>
          <a:noFill/>
          <a:ln w="38100" cap="flat" cmpd="sng" algn="ctr">
            <a:solidFill>
              <a:srgbClr val="FFFFFF">
                <a:lumMod val="75000"/>
              </a:srgbClr>
            </a:solidFill>
            <a:prstDash val="sysDot"/>
            <a:tailEnd type="arrow"/>
          </a:ln>
          <a:effectLst/>
        </p:spPr>
      </p:cxnSp>
      <p:sp>
        <p:nvSpPr>
          <p:cNvPr id="198" name="TextBox 197"/>
          <p:cNvSpPr txBox="1"/>
          <p:nvPr/>
        </p:nvSpPr>
        <p:spPr>
          <a:xfrm>
            <a:off x="3684897" y="2179710"/>
            <a:ext cx="2430154" cy="560071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3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kern="0" dirty="0" smtClean="0">
                <a:solidFill>
                  <a:srgbClr val="FFFFFF"/>
                </a:solidFill>
              </a:rPr>
              <a:t>Unified Process Management &amp; Traceability (Governance)</a:t>
            </a:r>
          </a:p>
        </p:txBody>
      </p:sp>
      <p:cxnSp>
        <p:nvCxnSpPr>
          <p:cNvPr id="205" name="Straight Arrow Connector 204"/>
          <p:cNvCxnSpPr>
            <a:stCxn id="170" idx="2"/>
          </p:cNvCxnSpPr>
          <p:nvPr/>
        </p:nvCxnSpPr>
        <p:spPr>
          <a:xfrm flipH="1">
            <a:off x="4943969" y="3319111"/>
            <a:ext cx="35006" cy="1613887"/>
          </a:xfrm>
          <a:prstGeom prst="straightConnector1">
            <a:avLst/>
          </a:prstGeom>
          <a:noFill/>
          <a:ln w="38100" cap="flat" cmpd="sng" algn="ctr">
            <a:solidFill>
              <a:srgbClr val="FFFFFF">
                <a:lumMod val="75000"/>
              </a:srgbClr>
            </a:solidFill>
            <a:prstDash val="sysDot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4497589" y="5228859"/>
            <a:ext cx="11376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800" dirty="0" smtClean="0">
                <a:solidFill>
                  <a:prstClr val="black"/>
                </a:solidFill>
              </a:rPr>
              <a:t>Virtual/Real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72200" y="5726816"/>
            <a:ext cx="2627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RFLP: PLM for Systems</a:t>
            </a:r>
          </a:p>
        </p:txBody>
      </p:sp>
      <p:sp>
        <p:nvSpPr>
          <p:cNvPr id="47" name="Oval 46"/>
          <p:cNvSpPr/>
          <p:nvPr/>
        </p:nvSpPr>
        <p:spPr bwMode="auto">
          <a:xfrm rot="20929342">
            <a:off x="2669412" y="3301274"/>
            <a:ext cx="5053385" cy="208177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06" y="6283502"/>
            <a:ext cx="3614850" cy="35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3213930" y="1451014"/>
            <a:ext cx="3194511" cy="331409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1779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the links between the different areas?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do we need?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do we have already?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do we make it vendor independent?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712D16-C3BD-44F1-9A5D-051532BE43F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1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SMSWG Round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Topics for Discussion at the 2016 NAFEMS Americas Conference: </a:t>
            </a:r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6195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BJTy6OiUibpKAauP3br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vbfVKZMEeLj.S9YKAm9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4Mg3kNIkCeAs.TT7SIP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SBQ6nBlkGZufkfh1mb2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0Se8hj4oEybzoqXgugjA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8YT5qZrzk2ycgzCSpmvI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hujck.j0e2zjrtAwV5T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4UchNDhw0KYGKQJl.uDQ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oC5gYKFEiA2KzCH1wb3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6nsuPK3kCECmN6sY7gq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nVXsV12UOvOTvxvc_PI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lSyi62O8kKE28CPIbH0N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Kk_0lbB8Eax2CXCSmlSn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T5g4IOuVEuFMVs7vi1p8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0MFUehlyU6QJgZl9e_Ca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GV6mGT6EK01f2Y44cmm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2nfS8jtESYOyIi1koDq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9r5aNjZkm3lZwF6aPna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QUcQuWJkiaI3_2mry1S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xJqbicNkufC22clCQii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Ez3f_S_E2Q3KtJenNoR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9mbDf7U2EC8B1jaKEczX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Jbx7vCKKEeuiyBRE4Ss2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uf5SDyCUqMH4CRlkyFL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ZtEiocCUeNswVHiFcGP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.07S6ge028fksX9TlwR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GuUDDs1EWsP8jtCWkeY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64U22vV0izmurhwAijL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AohitlHj0mdujSIerrFr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4Idx8fwE2OY1eNi11sJ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Z.wkU_SbUiKfkVNtCUN7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I3yg4TPUW6kYlDWyK2U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ViUa1Z_E.NW_7cgtBpF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0A1_4dh7EWSCmzX3e4ot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PiHuDfNVkK1jSJebaqlz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ONlULDukW3_bWF69DRgA"/>
</p:tagLst>
</file>

<file path=ppt/theme/theme1.xml><?xml version="1.0" encoding="utf-8"?>
<a:theme xmlns:a="http://schemas.openxmlformats.org/drawingml/2006/main" name="NAFEMS 2013 PP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865DC5B-1009-40C1-A3DE-08823FC03187}" vid="{5D539D25-213B-4BE5-89B8-5553DEF94F1C}"/>
    </a:ext>
  </a:extLst>
</a:theme>
</file>

<file path=ppt/theme/theme10.xml><?xml version="1.0" encoding="utf-8"?>
<a:theme xmlns:a="http://schemas.openxmlformats.org/drawingml/2006/main" name="10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MS_WG_Roadmap_Draft_011416" id="{8067A828-F907-4F40-9072-67CC582A1CD4}" vid="{398B7BBB-3472-41F6-B540-2FE70883AF80}"/>
    </a:ext>
  </a:extLst>
</a:theme>
</file>

<file path=ppt/theme/theme14.xml><?xml version="1.0" encoding="utf-8"?>
<a:theme xmlns:a="http://schemas.openxmlformats.org/drawingml/2006/main" name="14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MS_WG_Roadmap_Draft_011416" id="{8067A828-F907-4F40-9072-67CC582A1CD4}" vid="{398B7BBB-3472-41F6-B540-2FE70883AF80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1611</TotalTime>
  <Words>996</Words>
  <Application>Microsoft Office PowerPoint</Application>
  <PresentationFormat>On-screen Show (4:3)</PresentationFormat>
  <Paragraphs>384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19</vt:i4>
      </vt:variant>
    </vt:vector>
  </HeadingPairs>
  <TitlesOfParts>
    <vt:vector size="41" baseType="lpstr">
      <vt:lpstr>ＭＳ Ｐゴシック</vt:lpstr>
      <vt:lpstr>Arial</vt:lpstr>
      <vt:lpstr>BMS Symbol</vt:lpstr>
      <vt:lpstr>Calibri</vt:lpstr>
      <vt:lpstr>Century Gothic</vt:lpstr>
      <vt:lpstr>Franklin Gothic Book</vt:lpstr>
      <vt:lpstr>Frutiger 45 Light</vt:lpstr>
      <vt:lpstr>ModelonTitilliumRegular</vt:lpstr>
      <vt:lpstr>NAFEMS 2013 PPT THEME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SMSWG Meeting</vt:lpstr>
      <vt:lpstr>Agenda</vt:lpstr>
      <vt:lpstr>SMSWG Meeting 05/31/2016</vt:lpstr>
      <vt:lpstr>PowerPoint Presentation</vt:lpstr>
      <vt:lpstr>Roadmap:  High Level*</vt:lpstr>
      <vt:lpstr>Roadmap:  High Level*</vt:lpstr>
      <vt:lpstr>Collaborative System Engineering *</vt:lpstr>
      <vt:lpstr>Standards</vt:lpstr>
      <vt:lpstr>SMSWG Round Table</vt:lpstr>
      <vt:lpstr>Around the Table</vt:lpstr>
      <vt:lpstr>Supplementary Slides</vt:lpstr>
      <vt:lpstr>Challenges for industry</vt:lpstr>
      <vt:lpstr>System Modeling and Simulation per SMSWG Terms &amp; Definitions</vt:lpstr>
      <vt:lpstr>Model-based SE approach *</vt:lpstr>
      <vt:lpstr>PowerPoint Presentation</vt:lpstr>
      <vt:lpstr>Integration into PLM and Customer Link</vt:lpstr>
      <vt:lpstr>Engineering Areas / Disciplines throughout the Life Cycle*</vt:lpstr>
      <vt:lpstr>Overall goal of the FMI project in the Modelica Association: Tool Interoperability</vt:lpstr>
      <vt:lpstr>Co-Simulation Work Flow Context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Matthew Ladzinski</cp:lastModifiedBy>
  <cp:revision>32</cp:revision>
  <dcterms:created xsi:type="dcterms:W3CDTF">2015-02-25T16:22:53Z</dcterms:created>
  <dcterms:modified xsi:type="dcterms:W3CDTF">2016-05-31T15:04:19Z</dcterms:modified>
</cp:coreProperties>
</file>