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3" r:id="rId2"/>
  </p:sldMasterIdLst>
  <p:notesMasterIdLst>
    <p:notesMasterId r:id="rId18"/>
  </p:notesMasterIdLst>
  <p:sldIdLst>
    <p:sldId id="256" r:id="rId3"/>
    <p:sldId id="265" r:id="rId4"/>
    <p:sldId id="300" r:id="rId5"/>
    <p:sldId id="307" r:id="rId6"/>
    <p:sldId id="301" r:id="rId7"/>
    <p:sldId id="302" r:id="rId8"/>
    <p:sldId id="303" r:id="rId9"/>
    <p:sldId id="304" r:id="rId10"/>
    <p:sldId id="305" r:id="rId11"/>
    <p:sldId id="306" r:id="rId12"/>
    <p:sldId id="299" r:id="rId13"/>
    <p:sldId id="308" r:id="rId14"/>
    <p:sldId id="309" r:id="rId15"/>
    <p:sldId id="310" r:id="rId16"/>
    <p:sldId id="287" r:id="rId17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1.5441469816272943E-2"/>
          <c:y val="2.34260614934114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Organization Type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9.9459459459459457E-2"/>
                  <c:y val="-4.09956076134699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1.2972972972972866E-2"/>
                  <c:y val="4.48999511957052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2972972972972866E-2"/>
                  <c:y val="-4.09956076134699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7.4359650989572201E-3"/>
                  <c:y val="-4.58759602341068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228468468468464"/>
                      <c:h val="0.13802838334812834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6.7747747747747639E-2"/>
                  <c:y val="1.756954612005842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1.2972972972973078E-2"/>
                  <c:y val="1.561737432894094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Sheet1!$A$2:$A$10</c:f>
              <c:strCache>
                <c:ptCount val="9"/>
                <c:pt idx="0">
                  <c:v>Software Provider</c:v>
                </c:pt>
                <c:pt idx="1">
                  <c:v>Hardware Provider</c:v>
                </c:pt>
                <c:pt idx="2">
                  <c:v>Consultancy/Services</c:v>
                </c:pt>
                <c:pt idx="3">
                  <c:v>OEM</c:v>
                </c:pt>
                <c:pt idx="4">
                  <c:v>Tier 1/2 Supplier</c:v>
                </c:pt>
                <c:pt idx="5">
                  <c:v>Research Organization</c:v>
                </c:pt>
                <c:pt idx="6">
                  <c:v>Professional Association</c:v>
                </c:pt>
                <c:pt idx="7">
                  <c:v>Educational Establishment</c:v>
                </c:pt>
                <c:pt idx="8">
                  <c:v>Media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120</c:v>
                </c:pt>
                <c:pt idx="1">
                  <c:v>9</c:v>
                </c:pt>
                <c:pt idx="2">
                  <c:v>37</c:v>
                </c:pt>
                <c:pt idx="3">
                  <c:v>85</c:v>
                </c:pt>
                <c:pt idx="4">
                  <c:v>26</c:v>
                </c:pt>
                <c:pt idx="5">
                  <c:v>26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12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1.5271645957550093E-2"/>
          <c:y val="1.907284609080910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Attendee Representation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4.7279474458756236E-2"/>
                  <c:y val="3.225169980399751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8942302732389664E-2"/>
                  <c:y val="-5.499086989699161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1562483880266298E-2"/>
                  <c:y val="-1.41280897635218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6.395946171468451E-3"/>
                  <c:y val="5.19273669977686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5012698557189135E-2"/>
                  <c:y val="5.628308442128929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158760790739304"/>
                      <c:h val="0.15242391177565529"/>
                    </c:manualLayout>
                  </c15:layout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3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4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5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6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1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Sheet1!$A$2:$A$20</c:f>
              <c:strCache>
                <c:ptCount val="5"/>
                <c:pt idx="0">
                  <c:v>United States</c:v>
                </c:pt>
                <c:pt idx="1">
                  <c:v>Canada</c:v>
                </c:pt>
                <c:pt idx="2">
                  <c:v>Germany</c:v>
                </c:pt>
                <c:pt idx="3">
                  <c:v>United Kingdom</c:v>
                </c:pt>
                <c:pt idx="4">
                  <c:v>RoW (3 or fewer)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281</c:v>
                </c:pt>
                <c:pt idx="1">
                  <c:v>11</c:v>
                </c:pt>
                <c:pt idx="2">
                  <c:v>5</c:v>
                </c:pt>
                <c:pt idx="3">
                  <c:v>4</c:v>
                </c:pt>
                <c:pt idx="4">
                  <c:v>21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Sheet1!$A$2:$A$20</c:f>
              <c:strCache>
                <c:ptCount val="5"/>
                <c:pt idx="0">
                  <c:v>United States</c:v>
                </c:pt>
                <c:pt idx="1">
                  <c:v>Canada</c:v>
                </c:pt>
                <c:pt idx="2">
                  <c:v>Germany</c:v>
                </c:pt>
                <c:pt idx="3">
                  <c:v>United Kingdom</c:v>
                </c:pt>
                <c:pt idx="4">
                  <c:v>RoW (3 or fewer)</c:v>
                </c:pt>
              </c:strCache>
            </c:strRef>
          </c:cat>
          <c:val>
            <c:numRef>
              <c:f>Sheet1!$C$2:$C$20</c:f>
              <c:numCache>
                <c:formatCode>General</c:formatCode>
                <c:ptCount val="19"/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14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Industry Diversity</a:t>
            </a:r>
            <a:endParaRPr lang="en-US" dirty="0"/>
          </a:p>
        </c:rich>
      </c:tx>
      <c:layout>
        <c:manualLayout>
          <c:xMode val="edge"/>
          <c:yMode val="edge"/>
          <c:x val="2.9031171153890128E-2"/>
          <c:y val="2.50120250120250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2"/>
              <c:layout>
                <c:manualLayout>
                  <c:x val="-0.126485031330384"/>
                  <c:y val="8.380043403665450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4"/>
              <c:layout>
                <c:manualLayout>
                  <c:x val="3.4588039653110164E-2"/>
                  <c:y val="4.274874731567645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936802049081588"/>
                      <c:h val="7.9307359307359312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Sheet1!$A$2:$A$17</c:f>
              <c:strCache>
                <c:ptCount val="16"/>
                <c:pt idx="0">
                  <c:v>Academia</c:v>
                </c:pt>
                <c:pt idx="1">
                  <c:v>Aerospace</c:v>
                </c:pt>
                <c:pt idx="2">
                  <c:v>Architecture &amp; Construction</c:v>
                </c:pt>
                <c:pt idx="3">
                  <c:v>Automotive</c:v>
                </c:pt>
                <c:pt idx="4">
                  <c:v>Civil and construction</c:v>
                </c:pt>
                <c:pt idx="5">
                  <c:v>Consumer Products</c:v>
                </c:pt>
                <c:pt idx="6">
                  <c:v>Defense</c:v>
                </c:pt>
                <c:pt idx="7">
                  <c:v>Electronics &amp; High-­Tech</c:v>
                </c:pt>
                <c:pt idx="8">
                  <c:v>Industrial Equipment</c:v>
                </c:pt>
                <c:pt idx="9">
                  <c:v>Life Sciences</c:v>
                </c:pt>
                <c:pt idx="10">
                  <c:v>Marine</c:v>
                </c:pt>
                <c:pt idx="11">
                  <c:v>Oil &amp; Gas</c:v>
                </c:pt>
                <c:pt idx="12">
                  <c:v>Pharmaceutical</c:v>
                </c:pt>
                <c:pt idx="13">
                  <c:v>Power &amp; Energy</c:v>
                </c:pt>
                <c:pt idx="14">
                  <c:v>Process Manufacturing</c:v>
                </c:pt>
                <c:pt idx="15">
                  <c:v>Transportation (other)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101</c:v>
                </c:pt>
                <c:pt idx="1">
                  <c:v>168</c:v>
                </c:pt>
                <c:pt idx="2">
                  <c:v>121</c:v>
                </c:pt>
                <c:pt idx="3">
                  <c:v>161</c:v>
                </c:pt>
                <c:pt idx="4">
                  <c:v>124</c:v>
                </c:pt>
                <c:pt idx="5">
                  <c:v>119</c:v>
                </c:pt>
                <c:pt idx="6">
                  <c:v>130</c:v>
                </c:pt>
                <c:pt idx="7">
                  <c:v>123</c:v>
                </c:pt>
                <c:pt idx="8">
                  <c:v>127</c:v>
                </c:pt>
                <c:pt idx="9">
                  <c:v>140</c:v>
                </c:pt>
                <c:pt idx="10">
                  <c:v>117</c:v>
                </c:pt>
                <c:pt idx="11">
                  <c:v>127</c:v>
                </c:pt>
                <c:pt idx="12">
                  <c:v>10</c:v>
                </c:pt>
                <c:pt idx="13">
                  <c:v>133</c:v>
                </c:pt>
                <c:pt idx="14">
                  <c:v>124</c:v>
                </c:pt>
                <c:pt idx="15">
                  <c:v>135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CB4E93-139B-4F3B-A809-E02604A90FF6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CCBD32-C349-4C6F-A80A-E0F7055F3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428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ANDREW</a:t>
            </a:r>
            <a:r>
              <a:rPr lang="en-US" baseline="0" dirty="0" smtClean="0"/>
              <a:t> -</a:t>
            </a:r>
            <a:r>
              <a:rPr lang="en-US" dirty="0" smtClean="0"/>
              <a:t>While</a:t>
            </a:r>
            <a:r>
              <a:rPr lang="en-US" baseline="0" dirty="0" smtClean="0"/>
              <a:t> I would like to recognize many of you for the contributions you’ve made to this conference, I would guess that just about every single person in this room has been in touch with one person leading up this event, Andrew Wood. Please join me in a round of applause of pulling off such a fantastic result.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82C6BB-351A-4B12-AB1E-90903925E49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028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was blown away by this number when I ran</a:t>
            </a:r>
            <a:r>
              <a:rPr lang="en-US" baseline="0" dirty="0" smtClean="0"/>
              <a:t> the conference report – 155 different companies are attending today’s conference…and no, I did not include NAFEMS in this list. </a:t>
            </a:r>
            <a:endParaRPr lang="en-US" dirty="0" smtClean="0"/>
          </a:p>
          <a:p>
            <a:r>
              <a:rPr lang="en-US" dirty="0" smtClean="0"/>
              <a:t>Each of</a:t>
            </a:r>
            <a:r>
              <a:rPr lang="en-US" baseline="0" dirty="0" smtClean="0"/>
              <a:t> you should have received a printed copy of delegates in alphabetical order by last name, which is included in your conference notebook.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82C6BB-351A-4B12-AB1E-90903925E49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43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785" y="0"/>
            <a:ext cx="4328176" cy="69028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31" y="2115612"/>
            <a:ext cx="5368621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Franklin Gothic Boo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3658601"/>
            <a:ext cx="5328592" cy="1354575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7245424"/>
            <a:ext cx="2581275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7524328" y="64151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www.nafems.org</a:t>
            </a:r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68321"/>
            <a:ext cx="1861195" cy="631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4235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B2D8-DE42-4EC5-BC6E-3F7359C78B8A}" type="datetime1">
              <a:rPr lang="en-GB" smtClean="0"/>
              <a:t>26/07/2016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715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7608-44CB-47FA-8517-163947FD437A}" type="datetime1">
              <a:rPr lang="en-GB" smtClean="0"/>
              <a:t>26/07/2016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253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3A0D-87D2-4945-8E82-6DE41E92F8AA}" type="datetime1">
              <a:rPr lang="en-GB" smtClean="0"/>
              <a:t>26/07/2016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365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7E44-0867-49FA-938A-3A9635577635}" type="datetime1">
              <a:rPr lang="en-GB" smtClean="0"/>
              <a:t>26/07/2016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8275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B451CD-29C7-46CB-8329-7E881515D6B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Date Placeholder 1"/>
          <p:cNvSpPr>
            <a:spLocks noGrp="1"/>
          </p:cNvSpPr>
          <p:nvPr>
            <p:ph type="dt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2014-08-20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dirty="0" smtClean="0">
                <a:solidFill>
                  <a:srgbClr val="000000"/>
                </a:solidFill>
              </a:rPr>
              <a:t>	Version 6</a:t>
            </a:r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528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7"/>
            <a:ext cx="7643192" cy="1143000"/>
          </a:xfrm>
        </p:spPr>
        <p:txBody>
          <a:bodyPr/>
          <a:lstStyle>
            <a:lvl1pPr algn="l">
              <a:defRPr>
                <a:solidFill>
                  <a:srgbClr val="FF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600201"/>
            <a:ext cx="764319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77820" y="6343132"/>
            <a:ext cx="87444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26156"/>
            <a:ext cx="1861195" cy="631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6372200" y="6343132"/>
            <a:ext cx="2981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rgbClr val="FF0000"/>
                </a:solidFill>
              </a:rPr>
              <a:t>www.nafems.org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546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31291"/>
          <a:stretch/>
        </p:blipFill>
        <p:spPr>
          <a:xfrm rot="16200000">
            <a:off x="3303240" y="1017239"/>
            <a:ext cx="6858000" cy="48235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7"/>
            <a:ext cx="8208912" cy="1143000"/>
          </a:xfrm>
        </p:spPr>
        <p:txBody>
          <a:bodyPr>
            <a:noAutofit/>
          </a:bodyPr>
          <a:lstStyle>
            <a:lvl1pPr algn="l">
              <a:defRPr sz="3600">
                <a:solidFill>
                  <a:srgbClr val="D72929"/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00201"/>
            <a:ext cx="8208912" cy="4525963"/>
          </a:xfrm>
        </p:spPr>
        <p:txBody>
          <a:bodyPr>
            <a:normAutofit/>
          </a:bodyPr>
          <a:lstStyle>
            <a:lvl1pPr>
              <a:defRPr sz="2800">
                <a:latin typeface="Century Gothic" pitchFamily="34" charset="0"/>
              </a:defRPr>
            </a:lvl1pPr>
            <a:lvl2pPr>
              <a:defRPr sz="2400">
                <a:latin typeface="Century Gothic" pitchFamily="34" charset="0"/>
              </a:defRPr>
            </a:lvl2pPr>
            <a:lvl3pPr>
              <a:defRPr sz="2000">
                <a:latin typeface="Century Gothic" pitchFamily="34" charset="0"/>
              </a:defRPr>
            </a:lvl3pPr>
            <a:lvl4pPr>
              <a:defRPr sz="1800">
                <a:latin typeface="Century Gothic" pitchFamily="34" charset="0"/>
              </a:defRPr>
            </a:lvl4pPr>
            <a:lvl5pPr>
              <a:defRPr sz="1800">
                <a:latin typeface="Century Gothic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63D9-A3D8-4D2E-98EB-1C88F197B7B2}" type="datetime1">
              <a:rPr lang="en-GB" smtClean="0"/>
              <a:t>26/07/2016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39952" y="6359515"/>
            <a:ext cx="1018456" cy="365125"/>
          </a:xfrm>
        </p:spPr>
        <p:txBody>
          <a:bodyPr/>
          <a:lstStyle/>
          <a:p>
            <a:pPr algn="ctr"/>
            <a:fld id="{33E9EC35-AD31-4AB2-93A8-D6F93F11AE10}" type="slidenum">
              <a:rPr lang="en-GB" smtClean="0"/>
              <a:pPr algn="ctr"/>
              <a:t>‹#›</a:t>
            </a:fld>
            <a:endParaRPr lang="en-GB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26156"/>
            <a:ext cx="1861195" cy="631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Footer Placeholder 4"/>
          <p:cNvSpPr txBox="1">
            <a:spLocks/>
          </p:cNvSpPr>
          <p:nvPr userDrawn="1"/>
        </p:nvSpPr>
        <p:spPr>
          <a:xfrm>
            <a:off x="6372200" y="6343132"/>
            <a:ext cx="2981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rgbClr val="FF0000"/>
                </a:solidFill>
              </a:rPr>
              <a:t>www.nafems.org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728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8A5E5-4B0A-4408-AF59-06A9FBF6EBA1}" type="datetime1">
              <a:rPr lang="en-GB" smtClean="0"/>
              <a:t>26/07/2016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740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0"/>
            <a:ext cx="3691128" cy="58795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74637"/>
            <a:ext cx="7488832" cy="1143000"/>
          </a:xfrm>
        </p:spPr>
        <p:txBody>
          <a:bodyPr/>
          <a:lstStyle>
            <a:lvl1pPr algn="l">
              <a:defRPr>
                <a:solidFill>
                  <a:srgbClr val="FF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00201"/>
            <a:ext cx="748883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63D9-A3D8-4D2E-98EB-1C88F197B7B2}" type="datetime1">
              <a:rPr lang="en-GB" smtClean="0"/>
              <a:t>26/07/2016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39952" y="6359515"/>
            <a:ext cx="1018456" cy="365125"/>
          </a:xfrm>
        </p:spPr>
        <p:txBody>
          <a:bodyPr/>
          <a:lstStyle/>
          <a:p>
            <a:pPr algn="ctr"/>
            <a:fld id="{33E9EC35-AD31-4AB2-93A8-D6F93F11AE10}" type="slidenum">
              <a:rPr lang="en-GB" smtClean="0"/>
              <a:pPr algn="ctr"/>
              <a:t>‹#›</a:t>
            </a:fld>
            <a:endParaRPr lang="en-GB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26156"/>
            <a:ext cx="1861195" cy="631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Footer Placeholder 4"/>
          <p:cNvSpPr txBox="1">
            <a:spLocks/>
          </p:cNvSpPr>
          <p:nvPr userDrawn="1"/>
        </p:nvSpPr>
        <p:spPr>
          <a:xfrm>
            <a:off x="6372200" y="6343132"/>
            <a:ext cx="2981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rgbClr val="FF0000"/>
                </a:solidFill>
              </a:rPr>
              <a:t>www.nafems.org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276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871A-CB29-4D79-91D3-9F5E5A59EB81}" type="datetime1">
              <a:rPr lang="en-GB" smtClean="0"/>
              <a:t>26/07/2016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1651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5EF6-5928-4163-A3D1-A54E9A6111D4}" type="datetime1">
              <a:rPr lang="en-GB" smtClean="0"/>
              <a:t>26/07/2016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3219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B181-8AEC-41D7-91FF-95B821A59FFB}" type="datetime1">
              <a:rPr lang="en-GB" smtClean="0"/>
              <a:t>26/07/2016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875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14138-9FAC-4040-8C9C-0CE170E7B57D}" type="datetime1">
              <a:rPr lang="en-GB" smtClean="0"/>
              <a:t>26/07/2016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66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15813-87DF-45B2-988B-88A548706598}" type="datetime1">
              <a:rPr lang="en-GB" smtClean="0"/>
              <a:t>26/07/2016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4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62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Century Gothic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8400" y="6245225"/>
            <a:ext cx="1371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1CB53DD-BC0D-4E9D-A7FE-2923FD965632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1029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248400"/>
            <a:ext cx="1290638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2" descr="INCOSELogo_transparent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273800"/>
            <a:ext cx="81915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Date Placeholder 1"/>
          <p:cNvSpPr>
            <a:spLocks noGrp="1"/>
          </p:cNvSpPr>
          <p:nvPr>
            <p:ph type="dt" sz="quarter" idx="2"/>
          </p:nvPr>
        </p:nvSpPr>
        <p:spPr>
          <a:xfrm>
            <a:off x="1524000" y="6229350"/>
            <a:ext cx="1371600" cy="476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fontAlgn="base">
              <a:spcAft>
                <a:spcPct val="0"/>
              </a:spcAft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2014-08-20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3048000" y="6245225"/>
            <a:ext cx="3048000" cy="476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fontAlgn="base">
              <a:spcAft>
                <a:spcPct val="0"/>
              </a:spcAft>
              <a:defRPr/>
            </a:pPr>
            <a:r>
              <a:rPr lang="en-GB" altLang="en-US" dirty="0" smtClean="0">
                <a:solidFill>
                  <a:srgbClr val="000000"/>
                </a:solidFill>
              </a:rPr>
              <a:t>	Version 6</a:t>
            </a:r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35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9pPr>
    </p:titleStyle>
    <p:bodyStyle>
      <a:lvl1pPr marL="250825" indent="-250825" algn="l" rtl="0" eaLnBrk="0" fontAlgn="base" hangingPunct="0">
        <a:spcBef>
          <a:spcPts val="6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03238" indent="-250825" algn="l" rtl="0" eaLnBrk="0" fontAlgn="base" hangingPunct="0">
        <a:spcBef>
          <a:spcPts val="6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006475" indent="-250825" algn="l" rtl="0" eaLnBrk="0" fontAlgn="base" hangingPunct="0">
        <a:spcBef>
          <a:spcPts val="6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58888" indent="-250825" algn="l" rtl="0" eaLnBrk="0" fontAlgn="base" hangingPunct="0">
        <a:spcBef>
          <a:spcPts val="3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511300" indent="-250825" algn="l" rtl="0" eaLnBrk="0" fontAlgn="base" hangingPunct="0">
        <a:spcBef>
          <a:spcPts val="3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SMSWG Meeting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26 July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870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SMS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Presentaions</a:t>
            </a:r>
            <a:r>
              <a:rPr lang="en-US" dirty="0" smtClean="0"/>
              <a:t>: </a:t>
            </a:r>
          </a:p>
          <a:p>
            <a:pPr lvl="1"/>
            <a:r>
              <a:rPr lang="en-US" dirty="0"/>
              <a:t>An Eye On FMI </a:t>
            </a:r>
            <a:r>
              <a:rPr lang="en-US" dirty="0" smtClean="0"/>
              <a:t>(E</a:t>
            </a:r>
            <a:r>
              <a:rPr lang="en-US" dirty="0"/>
              <a:t>. Ladzinski, E.A. Ladzinski and </a:t>
            </a:r>
            <a:r>
              <a:rPr lang="en-US" dirty="0" smtClean="0"/>
              <a:t>Associates)</a:t>
            </a:r>
          </a:p>
          <a:p>
            <a:pPr lvl="1"/>
            <a:r>
              <a:rPr lang="en-US" dirty="0"/>
              <a:t>A Deep-Dive on the </a:t>
            </a:r>
            <a:r>
              <a:rPr lang="en-US" dirty="0" smtClean="0"/>
              <a:t>Functional Mock-up Interface (J</a:t>
            </a:r>
            <a:r>
              <a:rPr lang="en-US" dirty="0"/>
              <a:t>. Batteh, </a:t>
            </a:r>
            <a:r>
              <a:rPr lang="en-US" dirty="0" err="1" smtClean="0"/>
              <a:t>Modelon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Open Discussion on </a:t>
            </a:r>
            <a:r>
              <a:rPr lang="en-US" dirty="0" smtClean="0"/>
              <a:t>FMI (Led </a:t>
            </a:r>
            <a:r>
              <a:rPr lang="en-US" dirty="0"/>
              <a:t>by E. Ladzinski, E.A. Ladzinski </a:t>
            </a:r>
            <a:r>
              <a:rPr lang="en-US" dirty="0" smtClean="0"/>
              <a:t>and Associates)</a:t>
            </a:r>
            <a:endParaRPr lang="en-US" dirty="0"/>
          </a:p>
          <a:p>
            <a:pPr lvl="1"/>
            <a:r>
              <a:rPr lang="en-US" dirty="0" smtClean="0"/>
              <a:t>Improving </a:t>
            </a:r>
            <a:r>
              <a:rPr lang="en-US" dirty="0"/>
              <a:t>The Accuracy Of 1D </a:t>
            </a:r>
            <a:r>
              <a:rPr lang="en-US" dirty="0" smtClean="0"/>
              <a:t>Aircraft System </a:t>
            </a:r>
            <a:r>
              <a:rPr lang="en-US" dirty="0"/>
              <a:t>Simulations By Integrating </a:t>
            </a:r>
            <a:r>
              <a:rPr lang="en-US" dirty="0" smtClean="0"/>
              <a:t>Engine Cycle </a:t>
            </a:r>
            <a:r>
              <a:rPr lang="en-US" dirty="0"/>
              <a:t>Performance Data From </a:t>
            </a:r>
            <a:r>
              <a:rPr lang="en-US" dirty="0" smtClean="0"/>
              <a:t>Numerical Propulsion </a:t>
            </a:r>
            <a:r>
              <a:rPr lang="en-US" dirty="0"/>
              <a:t>System </a:t>
            </a:r>
            <a:r>
              <a:rPr lang="en-US" dirty="0" smtClean="0"/>
              <a:t>Simulation (M</a:t>
            </a:r>
            <a:r>
              <a:rPr lang="en-US" dirty="0"/>
              <a:t>. Croegaert, Mentor Graphics </a:t>
            </a:r>
            <a:r>
              <a:rPr lang="en-US" dirty="0" smtClean="0"/>
              <a:t>Corporation)</a:t>
            </a:r>
          </a:p>
          <a:p>
            <a:pPr lvl="1"/>
            <a:r>
              <a:rPr lang="en-US" dirty="0"/>
              <a:t>Integrating Finite Element Analysis </a:t>
            </a:r>
            <a:r>
              <a:rPr lang="en-US" dirty="0" smtClean="0"/>
              <a:t>With Systems </a:t>
            </a:r>
            <a:r>
              <a:rPr lang="en-US" dirty="0"/>
              <a:t>Engineering </a:t>
            </a:r>
            <a:r>
              <a:rPr lang="en-US" dirty="0" smtClean="0"/>
              <a:t>Models (J</a:t>
            </a:r>
            <a:r>
              <a:rPr lang="en-US" dirty="0"/>
              <a:t>. </a:t>
            </a:r>
            <a:r>
              <a:rPr lang="en-US" dirty="0" err="1"/>
              <a:t>Szarazi</a:t>
            </a:r>
            <a:r>
              <a:rPr lang="en-US" dirty="0"/>
              <a:t>, </a:t>
            </a:r>
            <a:r>
              <a:rPr lang="en-US" dirty="0" err="1" smtClean="0"/>
              <a:t>Koneksys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Improve Modeling &amp; Simulation </a:t>
            </a:r>
            <a:r>
              <a:rPr lang="en-US" dirty="0" smtClean="0"/>
              <a:t>Accuracy Using </a:t>
            </a:r>
            <a:r>
              <a:rPr lang="en-US" dirty="0"/>
              <a:t>Co-Simulation Between </a:t>
            </a:r>
            <a:r>
              <a:rPr lang="en-US" dirty="0" smtClean="0"/>
              <a:t>FEA Solvers &amp; Control Models (C</a:t>
            </a:r>
            <a:r>
              <a:rPr lang="en-US" dirty="0"/>
              <a:t>. </a:t>
            </a:r>
            <a:r>
              <a:rPr lang="en-US" dirty="0" err="1"/>
              <a:t>Baroux</a:t>
            </a:r>
            <a:r>
              <a:rPr lang="en-US" dirty="0"/>
              <a:t>, Digital Product </a:t>
            </a:r>
            <a:r>
              <a:rPr lang="en-US" dirty="0" smtClean="0"/>
              <a:t>Simulation)</a:t>
            </a:r>
          </a:p>
          <a:p>
            <a:pPr lvl="1"/>
            <a:r>
              <a:rPr lang="en-US" dirty="0" smtClean="0"/>
              <a:t>SMSWG Roundtable (Led by F. Popielas, Popielas Engineering Consulting)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3262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the links between the different areas?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do we need?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do we have already?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we make it vendor independent?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712D16-C3BD-44F1-9A5D-051532BE43F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717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"Integrating FEA with Systems Engineering Models</a:t>
            </a:r>
            <a:r>
              <a:rPr lang="en-US" dirty="0" smtClean="0"/>
              <a:t>"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</a:t>
            </a:r>
            <a:r>
              <a:rPr lang="en-US" dirty="0"/>
              <a:t>. </a:t>
            </a:r>
            <a:r>
              <a:rPr lang="en-US" dirty="0" err="1"/>
              <a:t>Szarazi</a:t>
            </a:r>
            <a:r>
              <a:rPr lang="en-US" dirty="0"/>
              <a:t>, </a:t>
            </a:r>
            <a:r>
              <a:rPr lang="en-US" dirty="0" err="1" smtClean="0"/>
              <a:t>Koneksys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810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"</a:t>
            </a:r>
            <a:r>
              <a:rPr lang="en-US" dirty="0"/>
              <a:t>Behavior Based Engineering Collaboration – Introduction to KARREN Framework</a:t>
            </a:r>
            <a:r>
              <a:rPr lang="en-US" dirty="0" smtClean="0"/>
              <a:t>"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en-US" dirty="0"/>
              <a:t>. </a:t>
            </a:r>
            <a:r>
              <a:rPr lang="en-US" dirty="0" err="1"/>
              <a:t>Baroux</a:t>
            </a:r>
            <a:r>
              <a:rPr lang="en-US" dirty="0"/>
              <a:t>, Digital Product </a:t>
            </a:r>
            <a:r>
              <a:rPr lang="en-US" dirty="0" smtClean="0"/>
              <a:t>Simulation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1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"</a:t>
            </a:r>
            <a:r>
              <a:rPr lang="en-US" dirty="0" err="1"/>
              <a:t>SysML</a:t>
            </a:r>
            <a:r>
              <a:rPr lang="en-US" dirty="0"/>
              <a:t> V2 - A Brief Introduction</a:t>
            </a:r>
            <a:r>
              <a:rPr lang="en-US" dirty="0" smtClean="0"/>
              <a:t>"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en-US" dirty="0"/>
              <a:t>. </a:t>
            </a:r>
            <a:r>
              <a:rPr lang="en-US" dirty="0" smtClean="0"/>
              <a:t>Burkhart, John Deere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972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Around the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</a:t>
            </a:r>
            <a:r>
              <a:rPr lang="en-US" dirty="0"/>
              <a:t>Business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487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SMSWG </a:t>
            </a:r>
            <a:r>
              <a:rPr lang="en-US" dirty="0"/>
              <a:t>Update (M. Ladzinski)</a:t>
            </a:r>
          </a:p>
          <a:p>
            <a:r>
              <a:rPr lang="en-US" dirty="0" smtClean="0"/>
              <a:t>NAFEMS </a:t>
            </a:r>
            <a:r>
              <a:rPr lang="en-US" dirty="0"/>
              <a:t>Americas Feedback (E. Ladzinski, F. Popielas, M. Ladzinski)</a:t>
            </a:r>
          </a:p>
          <a:p>
            <a:r>
              <a:rPr lang="en-US" dirty="0" smtClean="0"/>
              <a:t>Continue </a:t>
            </a:r>
            <a:r>
              <a:rPr lang="en-US" dirty="0"/>
              <a:t>Discussion on Standards:</a:t>
            </a:r>
          </a:p>
          <a:p>
            <a:pPr lvl="1"/>
            <a:r>
              <a:rPr lang="en-US" dirty="0" smtClean="0"/>
              <a:t>"</a:t>
            </a:r>
            <a:r>
              <a:rPr lang="en-US" dirty="0"/>
              <a:t>Integrating FEA with Systems Engineering Models": (J. </a:t>
            </a:r>
            <a:r>
              <a:rPr lang="en-US" dirty="0" err="1"/>
              <a:t>Szarazi</a:t>
            </a:r>
            <a:r>
              <a:rPr lang="en-US" dirty="0"/>
              <a:t>, </a:t>
            </a:r>
            <a:r>
              <a:rPr lang="en-US" dirty="0" err="1"/>
              <a:t>Koneksys</a:t>
            </a:r>
            <a:r>
              <a:rPr lang="en-US" dirty="0"/>
              <a:t>)</a:t>
            </a:r>
          </a:p>
          <a:p>
            <a:pPr lvl="1"/>
            <a:r>
              <a:rPr lang="en-US" dirty="0" smtClean="0"/>
              <a:t>"</a:t>
            </a:r>
            <a:r>
              <a:rPr lang="en-US" dirty="0"/>
              <a:t>Behavior Based Engineering Collaboration – Introduction to KARREN Framework": (C. </a:t>
            </a:r>
            <a:r>
              <a:rPr lang="en-US" dirty="0" err="1"/>
              <a:t>Baroux</a:t>
            </a:r>
            <a:r>
              <a:rPr lang="en-US" dirty="0"/>
              <a:t>, Digital Product Simulation)</a:t>
            </a:r>
          </a:p>
          <a:p>
            <a:pPr lvl="1"/>
            <a:r>
              <a:rPr lang="en-US" dirty="0" smtClean="0"/>
              <a:t>"</a:t>
            </a:r>
            <a:r>
              <a:rPr lang="en-US" dirty="0" err="1"/>
              <a:t>SysML</a:t>
            </a:r>
            <a:r>
              <a:rPr lang="en-US" dirty="0"/>
              <a:t> V2 - A Brief Introduction"  (R. Burkhart)</a:t>
            </a:r>
          </a:p>
          <a:p>
            <a:r>
              <a:rPr lang="en-US" dirty="0"/>
              <a:t>4) Around the table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1712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SMSWG Members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3</a:t>
            </a:fld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745594" y="1689959"/>
          <a:ext cx="3741457" cy="1219200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2465300"/>
                <a:gridCol w="1276157"/>
              </a:tblGrid>
              <a:tr h="161925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000" u="none" strike="noStrike" kern="1200" dirty="0">
                          <a:effectLst/>
                        </a:rPr>
                        <a:t>Americas</a:t>
                      </a:r>
                      <a:endParaRPr lang="en-US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000" u="none" strike="noStrike" kern="1200" dirty="0" smtClean="0">
                          <a:effectLst/>
                        </a:rPr>
                        <a:t>70%</a:t>
                      </a:r>
                      <a:endParaRPr lang="en-US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000" u="none" strike="noStrike" kern="1200" dirty="0">
                          <a:effectLst/>
                        </a:rPr>
                        <a:t>Europe</a:t>
                      </a:r>
                      <a:endParaRPr lang="en-US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000" u="none" strike="noStrike" kern="1200" dirty="0" smtClean="0">
                          <a:effectLst/>
                        </a:rPr>
                        <a:t>19%</a:t>
                      </a:r>
                      <a:endParaRPr lang="en-US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000" u="none" strike="noStrike" kern="1200" dirty="0">
                          <a:effectLst/>
                        </a:rPr>
                        <a:t>Asia / Pacific</a:t>
                      </a:r>
                      <a:endParaRPr lang="en-US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000" u="none" strike="noStrike" kern="1200" dirty="0">
                          <a:effectLst/>
                        </a:rPr>
                        <a:t>8</a:t>
                      </a:r>
                      <a:r>
                        <a:rPr lang="en-US" sz="2000" u="none" strike="noStrike" kern="1200" dirty="0" smtClean="0">
                          <a:effectLst/>
                        </a:rPr>
                        <a:t>%</a:t>
                      </a:r>
                      <a:endParaRPr lang="en-US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000" u="none" strike="noStrike" kern="1200" dirty="0">
                          <a:effectLst/>
                        </a:rPr>
                        <a:t>other/undeclared</a:t>
                      </a:r>
                      <a:endParaRPr lang="en-US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000" u="none" strike="noStrike" kern="1200" dirty="0">
                          <a:effectLst/>
                        </a:rPr>
                        <a:t>3%</a:t>
                      </a:r>
                      <a:endParaRPr lang="en-US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4740915" y="3189658"/>
          <a:ext cx="3728381" cy="30480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2458920"/>
                <a:gridCol w="1269461"/>
              </a:tblGrid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aerospace or defense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>
                          <a:effectLst/>
                        </a:rPr>
                        <a:t>22%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automotive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>
                          <a:effectLst/>
                        </a:rPr>
                        <a:t>16%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academia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>
                          <a:effectLst/>
                        </a:rPr>
                        <a:t>3%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consulting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>
                          <a:effectLst/>
                        </a:rPr>
                        <a:t>10%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energy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2%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medical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1%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other industry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>
                          <a:effectLst/>
                        </a:rPr>
                        <a:t>6%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solutions &amp; services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>
                          <a:effectLst/>
                        </a:rPr>
                        <a:t>34%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standards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4</a:t>
                      </a:r>
                      <a:r>
                        <a:rPr lang="en-US" sz="2000" u="none" strike="noStrike" dirty="0" smtClean="0">
                          <a:effectLst/>
                        </a:rPr>
                        <a:t>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undeclared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>
                          <a:effectLst/>
                        </a:rPr>
                        <a:t>2%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11549" y="1666164"/>
            <a:ext cx="2212184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0" dirty="0" smtClean="0"/>
              <a:t>159*</a:t>
            </a:r>
          </a:p>
          <a:p>
            <a:pPr algn="ctr"/>
            <a:r>
              <a:rPr lang="en-US" dirty="0" smtClean="0"/>
              <a:t>members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43608" y="3647364"/>
            <a:ext cx="2756034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0" dirty="0" smtClean="0"/>
              <a:t>90</a:t>
            </a:r>
          </a:p>
          <a:p>
            <a:pPr algn="ctr"/>
            <a:r>
              <a:rPr lang="en-US" dirty="0"/>
              <a:t>u</a:t>
            </a:r>
            <a:r>
              <a:rPr lang="en-US" dirty="0" smtClean="0"/>
              <a:t>nique member companies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298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2016 NAFEMS Americas Conference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At-a-Glance</a:t>
            </a:r>
          </a:p>
          <a:p>
            <a:pPr lvl="1"/>
            <a:r>
              <a:rPr lang="en-US" dirty="0" smtClean="0"/>
              <a:t>Keynotes from </a:t>
            </a:r>
            <a:r>
              <a:rPr lang="en-US" dirty="0"/>
              <a:t>Gartner, Inc., ASSESS, Honda R&amp;D Americas, Inc., </a:t>
            </a:r>
            <a:r>
              <a:rPr lang="en-US" dirty="0" smtClean="0"/>
              <a:t>The Boeing </a:t>
            </a:r>
            <a:r>
              <a:rPr lang="en-US" dirty="0"/>
              <a:t>Company, MDIC, and Cray</a:t>
            </a:r>
          </a:p>
          <a:p>
            <a:pPr lvl="1"/>
            <a:r>
              <a:rPr lang="en-US" b="1" dirty="0"/>
              <a:t>Over 90 presentations from industry, software providers, researchers, </a:t>
            </a:r>
            <a:r>
              <a:rPr lang="en-US" b="1" dirty="0" smtClean="0"/>
              <a:t>and academia</a:t>
            </a:r>
            <a:endParaRPr lang="en-US" b="1" dirty="0"/>
          </a:p>
          <a:p>
            <a:pPr lvl="1"/>
            <a:r>
              <a:rPr lang="en-US" dirty="0"/>
              <a:t>Panel Discussions on Simulation Governance, Business </a:t>
            </a:r>
            <a:r>
              <a:rPr lang="en-US" dirty="0" smtClean="0"/>
              <a:t>Challenges, LOTAR</a:t>
            </a:r>
            <a:r>
              <a:rPr lang="en-US" dirty="0"/>
              <a:t>, and more</a:t>
            </a:r>
          </a:p>
          <a:p>
            <a:pPr lvl="1"/>
            <a:r>
              <a:rPr lang="en-US" dirty="0"/>
              <a:t>Mini-Symposium on Democratizing CAE</a:t>
            </a:r>
          </a:p>
          <a:p>
            <a:pPr lvl="1"/>
            <a:r>
              <a:rPr lang="en-US" b="1" dirty="0"/>
              <a:t>Sessions on Standards, including ASME V&amp;V and FMI</a:t>
            </a:r>
          </a:p>
          <a:p>
            <a:pPr lvl="1"/>
            <a:r>
              <a:rPr lang="en-US" dirty="0"/>
              <a:t>Ten Free Training Courses (Certificates of Completion Provided)</a:t>
            </a:r>
          </a:p>
          <a:p>
            <a:pPr lvl="1"/>
            <a:r>
              <a:rPr lang="en-US" dirty="0"/>
              <a:t>More Than 25 Hardware and Software Providers Showcasing Their </a:t>
            </a:r>
            <a:r>
              <a:rPr lang="en-US" dirty="0" smtClean="0"/>
              <a:t>Latest Technologies </a:t>
            </a:r>
            <a:r>
              <a:rPr lang="en-US" dirty="0"/>
              <a:t>in Conference Exhibition</a:t>
            </a:r>
          </a:p>
          <a:p>
            <a:pPr lvl="1"/>
            <a:r>
              <a:rPr lang="en-US" dirty="0"/>
              <a:t>Opportunity to Visit the Future of Flight Museum and Boeing </a:t>
            </a:r>
            <a:r>
              <a:rPr lang="en-US" dirty="0" smtClean="0"/>
              <a:t>Factory Tour</a:t>
            </a:r>
            <a:r>
              <a:rPr lang="en-US" dirty="0"/>
              <a:t>, with a Networking Reception to Follow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4730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39328"/>
            <a:ext cx="9144000" cy="67082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http://thinkds.org/images/digital-forum/26.graphic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00"/>
          <a:stretch/>
        </p:blipFill>
        <p:spPr bwMode="auto">
          <a:xfrm>
            <a:off x="272922" y="7395"/>
            <a:ext cx="2572860" cy="2993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thinkds.org/images/digital-forum/26.graphic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00"/>
          <a:stretch/>
        </p:blipFill>
        <p:spPr bwMode="auto">
          <a:xfrm>
            <a:off x="3422031" y="7395"/>
            <a:ext cx="2572860" cy="2993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thinkds.org/images/digital-forum/26.graphic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00"/>
          <a:stretch/>
        </p:blipFill>
        <p:spPr bwMode="auto">
          <a:xfrm>
            <a:off x="6345862" y="7395"/>
            <a:ext cx="2572860" cy="2993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thinkds.org/images/digital-forum/26.graphic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00" t="59673" b="19655"/>
          <a:stretch/>
        </p:blipFill>
        <p:spPr bwMode="auto">
          <a:xfrm>
            <a:off x="1463547" y="6052948"/>
            <a:ext cx="2561231" cy="615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://thinkds.org/images/digital-forum/26.graphic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00" t="59673" b="19655"/>
          <a:stretch/>
        </p:blipFill>
        <p:spPr bwMode="auto">
          <a:xfrm>
            <a:off x="4073441" y="6040891"/>
            <a:ext cx="2572860" cy="618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http://thinkds.org/images/digital-forum/26.graphic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00" t="59673" r="23727" b="19655"/>
          <a:stretch/>
        </p:blipFill>
        <p:spPr bwMode="auto">
          <a:xfrm>
            <a:off x="6660187" y="6040891"/>
            <a:ext cx="1323299" cy="624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http://thinkds.org/images/digital-forum/26.graphic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00"/>
          <a:stretch/>
        </p:blipFill>
        <p:spPr bwMode="auto">
          <a:xfrm>
            <a:off x="261293" y="3047515"/>
            <a:ext cx="2572860" cy="2993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://thinkds.org/images/digital-forum/26.graphic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00"/>
          <a:stretch/>
        </p:blipFill>
        <p:spPr bwMode="auto">
          <a:xfrm>
            <a:off x="3416216" y="3047505"/>
            <a:ext cx="2572860" cy="2993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://thinkds.org/images/digital-forum/26.graphic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00"/>
          <a:stretch/>
        </p:blipFill>
        <p:spPr bwMode="auto">
          <a:xfrm>
            <a:off x="6345862" y="3047504"/>
            <a:ext cx="2572860" cy="2993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272922" y="-39329"/>
            <a:ext cx="8645800" cy="6679948"/>
          </a:xfrm>
          <a:prstGeom prst="rect">
            <a:avLst/>
          </a:prstGeom>
          <a:solidFill>
            <a:srgbClr val="C0000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30584" y="1820374"/>
            <a:ext cx="5544124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C00000"/>
                </a:solidFill>
              </a:rPr>
              <a:t>2016</a:t>
            </a:r>
          </a:p>
          <a:p>
            <a:pPr algn="ctr"/>
            <a:endParaRPr lang="en-US" sz="1500" dirty="0" smtClean="0">
              <a:solidFill>
                <a:srgbClr val="C00000"/>
              </a:solidFill>
            </a:endParaRPr>
          </a:p>
          <a:p>
            <a:pPr algn="ctr"/>
            <a:r>
              <a:rPr lang="en-US" sz="6000" dirty="0" smtClean="0">
                <a:solidFill>
                  <a:srgbClr val="C00000"/>
                </a:solidFill>
              </a:rPr>
              <a:t>325 Attendees</a:t>
            </a:r>
            <a:endParaRPr lang="en-US" sz="6000" dirty="0">
              <a:solidFill>
                <a:srgbClr val="C0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1450" y="6087625"/>
            <a:ext cx="1320767" cy="562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994683" y="6078148"/>
            <a:ext cx="1025511" cy="562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8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/>
          </p:nvPr>
        </p:nvGraphicFramePr>
        <p:xfrm>
          <a:off x="180975" y="95249"/>
          <a:ext cx="8810625" cy="650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5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/>
          </p:nvPr>
        </p:nvGraphicFramePr>
        <p:xfrm>
          <a:off x="447675" y="133350"/>
          <a:ext cx="8239125" cy="5992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264584" y="-180977"/>
            <a:ext cx="18603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C00000"/>
                </a:solidFill>
              </a:rPr>
              <a:t>18</a:t>
            </a:r>
          </a:p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countries</a:t>
            </a:r>
            <a:endParaRPr lang="en-US" sz="6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28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294" y="982763"/>
            <a:ext cx="6889077" cy="532226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7" y="224108"/>
            <a:ext cx="2868177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/>
              <a:t>3DVision Technologies</a:t>
            </a:r>
          </a:p>
          <a:p>
            <a:pPr marL="0" indent="0">
              <a:buNone/>
            </a:pPr>
            <a:r>
              <a:rPr lang="en-US" dirty="0"/>
              <a:t>A. Stucki Company</a:t>
            </a:r>
          </a:p>
          <a:p>
            <a:pPr marL="0" indent="0">
              <a:buNone/>
            </a:pPr>
            <a:r>
              <a:rPr lang="en-US" dirty="0" err="1"/>
              <a:t>A.Raymond</a:t>
            </a:r>
            <a:r>
              <a:rPr lang="en-US" dirty="0"/>
              <a:t> </a:t>
            </a:r>
            <a:r>
              <a:rPr lang="en-US" dirty="0" err="1"/>
              <a:t>Tinnerman</a:t>
            </a:r>
            <a:r>
              <a:rPr lang="en-US" dirty="0"/>
              <a:t> Automotive, </a:t>
            </a:r>
            <a:r>
              <a:rPr lang="en-US" dirty="0" err="1"/>
              <a:t>Inc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Accuride</a:t>
            </a:r>
            <a:r>
              <a:rPr lang="en-US" dirty="0"/>
              <a:t> Corporation</a:t>
            </a:r>
          </a:p>
          <a:p>
            <a:pPr marL="0" indent="0">
              <a:buNone/>
            </a:pPr>
            <a:r>
              <a:rPr lang="en-US" dirty="0"/>
              <a:t>Adaptive Corporation</a:t>
            </a:r>
          </a:p>
          <a:p>
            <a:pPr marL="0" indent="0">
              <a:buNone/>
            </a:pPr>
            <a:r>
              <a:rPr lang="en-US" dirty="0"/>
              <a:t>Advanced Technologies Applications LLC</a:t>
            </a:r>
          </a:p>
          <a:p>
            <a:pPr marL="0" indent="0">
              <a:buNone/>
            </a:pPr>
            <a:r>
              <a:rPr lang="en-US" dirty="0" err="1"/>
              <a:t>Allinea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Altair Engineering, Inc.</a:t>
            </a:r>
          </a:p>
          <a:p>
            <a:pPr marL="0" indent="0">
              <a:buNone/>
            </a:pPr>
            <a:r>
              <a:rPr lang="en-US" dirty="0" err="1"/>
              <a:t>AltaSim</a:t>
            </a:r>
            <a:r>
              <a:rPr lang="en-US" dirty="0"/>
              <a:t> Technologies LLC</a:t>
            </a:r>
          </a:p>
          <a:p>
            <a:pPr marL="0" indent="0">
              <a:buNone/>
            </a:pPr>
            <a:r>
              <a:rPr lang="en-US" dirty="0"/>
              <a:t>AMC Bridge LLC</a:t>
            </a:r>
          </a:p>
          <a:p>
            <a:pPr marL="0" indent="0">
              <a:buNone/>
            </a:pPr>
            <a:r>
              <a:rPr lang="en-US" dirty="0"/>
              <a:t>American Axle Manufacturing</a:t>
            </a:r>
          </a:p>
          <a:p>
            <a:pPr marL="0" indent="0">
              <a:buNone/>
            </a:pPr>
            <a:r>
              <a:rPr lang="en-US" dirty="0"/>
              <a:t>ANSYS</a:t>
            </a:r>
          </a:p>
          <a:p>
            <a:pPr marL="0" indent="0">
              <a:buNone/>
            </a:pPr>
            <a:r>
              <a:rPr lang="en-US" dirty="0"/>
              <a:t>AP Dynamics Inc.</a:t>
            </a:r>
          </a:p>
          <a:p>
            <a:pPr marL="0" indent="0">
              <a:buNone/>
            </a:pPr>
            <a:r>
              <a:rPr lang="en-US" dirty="0"/>
              <a:t>Apple Inc.</a:t>
            </a:r>
          </a:p>
          <a:p>
            <a:pPr marL="0" indent="0">
              <a:buNone/>
            </a:pPr>
            <a:r>
              <a:rPr lang="en-US" dirty="0"/>
              <a:t>Applied Materials </a:t>
            </a:r>
            <a:r>
              <a:rPr lang="en-US" dirty="0" err="1"/>
              <a:t>Inc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ARUP</a:t>
            </a:r>
          </a:p>
          <a:p>
            <a:pPr marL="0" indent="0">
              <a:buNone/>
            </a:pPr>
            <a:r>
              <a:rPr lang="en-US" dirty="0"/>
              <a:t>ASME</a:t>
            </a:r>
          </a:p>
          <a:p>
            <a:pPr marL="0" indent="0">
              <a:buNone/>
            </a:pPr>
            <a:r>
              <a:rPr lang="en-US" dirty="0"/>
              <a:t>Autodesk</a:t>
            </a:r>
          </a:p>
          <a:p>
            <a:pPr marL="0" indent="0">
              <a:buNone/>
            </a:pPr>
            <a:r>
              <a:rPr lang="en-US" dirty="0"/>
              <a:t>Automotive Research Association of India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BD </a:t>
            </a:r>
            <a:r>
              <a:rPr lang="en-US" dirty="0"/>
              <a:t>Medical</a:t>
            </a:r>
          </a:p>
          <a:p>
            <a:pPr marL="0" indent="0">
              <a:buNone/>
            </a:pPr>
            <a:r>
              <a:rPr lang="en-US" dirty="0"/>
              <a:t>Bechtel Plant Machinery </a:t>
            </a:r>
            <a:r>
              <a:rPr lang="en-US" dirty="0" err="1"/>
              <a:t>Inc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Bentley Systems Inc.</a:t>
            </a:r>
          </a:p>
          <a:p>
            <a:pPr marL="0" indent="0">
              <a:buNone/>
            </a:pPr>
            <a:r>
              <a:rPr lang="en-US" dirty="0"/>
              <a:t>BETA CAE Systems USA, Inc.</a:t>
            </a:r>
          </a:p>
          <a:p>
            <a:pPr marL="0" indent="0">
              <a:buNone/>
            </a:pPr>
            <a:r>
              <a:rPr lang="en-US" dirty="0" err="1"/>
              <a:t>BeyondCAE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Blount Inc.</a:t>
            </a:r>
          </a:p>
          <a:p>
            <a:pPr marL="0" indent="0">
              <a:buNone/>
            </a:pPr>
            <a:r>
              <a:rPr lang="en-US" dirty="0"/>
              <a:t>Bobcat Company</a:t>
            </a:r>
          </a:p>
          <a:p>
            <a:pPr marL="0" indent="0">
              <a:buNone/>
            </a:pPr>
            <a:r>
              <a:rPr lang="en-US" dirty="0"/>
              <a:t>Boeing Company, The</a:t>
            </a:r>
          </a:p>
          <a:p>
            <a:pPr marL="0" indent="0">
              <a:buNone/>
            </a:pPr>
            <a:r>
              <a:rPr lang="en-US" dirty="0"/>
              <a:t>BorgWarner Morse Systems</a:t>
            </a:r>
          </a:p>
          <a:p>
            <a:pPr marL="0" indent="0">
              <a:buNone/>
            </a:pPr>
            <a:r>
              <a:rPr lang="en-US" dirty="0"/>
              <a:t>Carleton University</a:t>
            </a:r>
          </a:p>
          <a:p>
            <a:pPr marL="0" indent="0">
              <a:buNone/>
            </a:pPr>
            <a:r>
              <a:rPr lang="en-US" dirty="0"/>
              <a:t>Caterpillar Inc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CD-</a:t>
            </a:r>
            <a:r>
              <a:rPr lang="en-US" dirty="0" err="1"/>
              <a:t>adapco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Ceetron</a:t>
            </a:r>
            <a:r>
              <a:rPr lang="en-US" dirty="0"/>
              <a:t> AS</a:t>
            </a:r>
          </a:p>
          <a:p>
            <a:pPr marL="0" indent="0">
              <a:buNone/>
            </a:pPr>
            <a:r>
              <a:rPr lang="en-US" dirty="0"/>
              <a:t>CH2M</a:t>
            </a:r>
          </a:p>
          <a:p>
            <a:pPr marL="0" indent="0">
              <a:buNone/>
            </a:pPr>
            <a:r>
              <a:rPr lang="en-US" dirty="0" err="1"/>
              <a:t>Chiastek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Chiyoda Corporation</a:t>
            </a:r>
          </a:p>
          <a:p>
            <a:pPr marL="0" indent="0">
              <a:buNone/>
            </a:pPr>
            <a:r>
              <a:rPr lang="en-US" dirty="0" err="1"/>
              <a:t>CIMdata</a:t>
            </a:r>
            <a:r>
              <a:rPr lang="en-US" dirty="0"/>
              <a:t> </a:t>
            </a:r>
            <a:r>
              <a:rPr lang="en-US" dirty="0" err="1"/>
              <a:t>Inc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Coffman Engineers, Inc.</a:t>
            </a:r>
          </a:p>
          <a:p>
            <a:pPr marL="0" indent="0">
              <a:buNone/>
            </a:pPr>
            <a:r>
              <a:rPr lang="en-US" dirty="0"/>
              <a:t>Comet Solutions, Inc.</a:t>
            </a:r>
          </a:p>
          <a:p>
            <a:pPr marL="0" indent="0">
              <a:buNone/>
            </a:pPr>
            <a:r>
              <a:rPr lang="en-US" dirty="0"/>
              <a:t>Convergent Manufacturing Technologies </a:t>
            </a:r>
            <a:r>
              <a:rPr lang="en-US" dirty="0" err="1"/>
              <a:t>Inc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Convergent Science</a:t>
            </a:r>
          </a:p>
          <a:p>
            <a:pPr marL="0" indent="0">
              <a:buNone/>
            </a:pPr>
            <a:r>
              <a:rPr lang="en-US" dirty="0"/>
              <a:t>Cummins Engine </a:t>
            </a:r>
            <a:r>
              <a:rPr lang="en-US" dirty="0" smtClean="0"/>
              <a:t>Company</a:t>
            </a:r>
          </a:p>
          <a:p>
            <a:pPr marL="0" indent="0">
              <a:buNone/>
            </a:pPr>
            <a:r>
              <a:rPr lang="en-US" dirty="0"/>
              <a:t>Daimler Trucks North America LLC</a:t>
            </a:r>
          </a:p>
          <a:p>
            <a:pPr marL="0" indent="0">
              <a:buNone/>
            </a:pPr>
            <a:r>
              <a:rPr lang="en-US" dirty="0"/>
              <a:t>Dana Holding Corporation</a:t>
            </a:r>
          </a:p>
          <a:p>
            <a:pPr marL="0" indent="0">
              <a:buNone/>
            </a:pPr>
            <a:r>
              <a:rPr lang="en-US" dirty="0" err="1"/>
              <a:t>Dassault</a:t>
            </a:r>
            <a:r>
              <a:rPr lang="en-US" dirty="0"/>
              <a:t> </a:t>
            </a:r>
            <a:r>
              <a:rPr lang="en-US" dirty="0" err="1"/>
              <a:t>Systèmes</a:t>
            </a:r>
            <a:r>
              <a:rPr lang="en-US" dirty="0"/>
              <a:t> SIMULIA Corp</a:t>
            </a:r>
          </a:p>
          <a:p>
            <a:pPr marL="0" indent="0">
              <a:buNone/>
            </a:pPr>
            <a:r>
              <a:rPr lang="en-US" dirty="0"/>
              <a:t>Desktop </a:t>
            </a:r>
            <a:r>
              <a:rPr lang="en-US" dirty="0" smtClean="0"/>
              <a:t>Engineering</a:t>
            </a:r>
          </a:p>
          <a:p>
            <a:pPr marL="0" indent="0">
              <a:buNone/>
            </a:pPr>
            <a:r>
              <a:rPr lang="en-US" dirty="0"/>
              <a:t>Digital Product Simulation Inc.</a:t>
            </a:r>
          </a:p>
          <a:p>
            <a:pPr marL="0" indent="0">
              <a:buNone/>
            </a:pPr>
            <a:r>
              <a:rPr lang="en-US" dirty="0"/>
              <a:t>DRS Technologies</a:t>
            </a:r>
          </a:p>
          <a:p>
            <a:pPr marL="0" indent="0">
              <a:buNone/>
            </a:pPr>
            <a:r>
              <a:rPr lang="en-US" dirty="0"/>
              <a:t>E.A. Ladzinski and Associates</a:t>
            </a:r>
          </a:p>
          <a:p>
            <a:pPr marL="0" indent="0">
              <a:buNone/>
            </a:pPr>
            <a:r>
              <a:rPr lang="en-US" dirty="0"/>
              <a:t>EASA Software</a:t>
            </a:r>
          </a:p>
          <a:p>
            <a:pPr marL="0" indent="0">
              <a:buNone/>
            </a:pPr>
            <a:r>
              <a:rPr lang="en-US" dirty="0"/>
              <a:t>EMBRAER S.A.</a:t>
            </a:r>
          </a:p>
          <a:p>
            <a:pPr marL="0" indent="0">
              <a:buNone/>
            </a:pPr>
            <a:r>
              <a:rPr lang="en-US" dirty="0"/>
              <a:t>Engineering Software Research &amp; Development, Inc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729268" y="6305032"/>
            <a:ext cx="874440" cy="365125"/>
          </a:xfrm>
        </p:spPr>
        <p:txBody>
          <a:bodyPr/>
          <a:lstStyle/>
          <a:p>
            <a:fld id="{33E9EC35-AD31-4AB2-93A8-D6F93F11AE10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76664" y="224106"/>
            <a:ext cx="3394339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Engineering.com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Ethicon Endo Surgery</a:t>
            </a:r>
          </a:p>
          <a:p>
            <a:pPr marL="0" indent="0">
              <a:buNone/>
            </a:pPr>
            <a:r>
              <a:rPr lang="en-US" dirty="0" err="1"/>
              <a:t>Exco</a:t>
            </a:r>
            <a:r>
              <a:rPr lang="en-US" dirty="0"/>
              <a:t> Engineering</a:t>
            </a:r>
          </a:p>
          <a:p>
            <a:pPr marL="0" indent="0">
              <a:buNone/>
            </a:pPr>
            <a:r>
              <a:rPr lang="en-US" dirty="0"/>
              <a:t>e-</a:t>
            </a:r>
            <a:r>
              <a:rPr lang="en-US" dirty="0" err="1"/>
              <a:t>Xstream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F.tech</a:t>
            </a:r>
            <a:r>
              <a:rPr lang="en-US" dirty="0"/>
              <a:t> R&amp;D North America </a:t>
            </a:r>
            <a:r>
              <a:rPr lang="en-US" dirty="0" err="1"/>
              <a:t>Inc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FETraining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Fidesys</a:t>
            </a:r>
            <a:r>
              <a:rPr lang="en-US" dirty="0"/>
              <a:t> LLC</a:t>
            </a:r>
          </a:p>
          <a:p>
            <a:pPr marL="0" indent="0">
              <a:buNone/>
            </a:pPr>
            <a:r>
              <a:rPr lang="en-US" dirty="0"/>
              <a:t>Ford Motor Company</a:t>
            </a:r>
          </a:p>
          <a:p>
            <a:pPr marL="0" indent="0">
              <a:buNone/>
            </a:pPr>
            <a:r>
              <a:rPr lang="en-US" dirty="0"/>
              <a:t>Free Field Technologies North America, </a:t>
            </a:r>
            <a:r>
              <a:rPr lang="en-US" dirty="0" smtClean="0"/>
              <a:t>LLC</a:t>
            </a:r>
          </a:p>
          <a:p>
            <a:pPr marL="0" indent="0">
              <a:buNone/>
            </a:pPr>
            <a:r>
              <a:rPr lang="en-US" dirty="0"/>
              <a:t>Front End Analytics LLC</a:t>
            </a:r>
          </a:p>
          <a:p>
            <a:pPr marL="0" indent="0">
              <a:buNone/>
            </a:pPr>
            <a:r>
              <a:rPr lang="en-US" dirty="0"/>
              <a:t>Gartner, Inc.</a:t>
            </a:r>
          </a:p>
          <a:p>
            <a:pPr marL="0" indent="0">
              <a:buNone/>
            </a:pPr>
            <a:r>
              <a:rPr lang="en-US" dirty="0"/>
              <a:t>General Dynamics Mission Systems Canada</a:t>
            </a:r>
          </a:p>
          <a:p>
            <a:pPr marL="0" indent="0">
              <a:buNone/>
            </a:pPr>
            <a:r>
              <a:rPr lang="en-US" dirty="0"/>
              <a:t>German Cancer Research Center</a:t>
            </a:r>
          </a:p>
          <a:p>
            <a:pPr marL="0" indent="0">
              <a:buNone/>
            </a:pPr>
            <a:r>
              <a:rPr lang="en-US" dirty="0"/>
              <a:t>GKN Driveline North America, Inc.</a:t>
            </a:r>
          </a:p>
          <a:p>
            <a:pPr marL="0" indent="0">
              <a:buNone/>
            </a:pPr>
            <a:r>
              <a:rPr lang="en-US" dirty="0"/>
              <a:t>Hanon Systems USA, LLC</a:t>
            </a:r>
          </a:p>
          <a:p>
            <a:pPr marL="0" indent="0">
              <a:buNone/>
            </a:pPr>
            <a:r>
              <a:rPr lang="en-US" dirty="0"/>
              <a:t>HBM </a:t>
            </a:r>
            <a:r>
              <a:rPr lang="en-US" dirty="0" err="1"/>
              <a:t>nCode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Honda R &amp; D, Americas, </a:t>
            </a:r>
            <a:r>
              <a:rPr lang="en-US" dirty="0" err="1"/>
              <a:t>Inc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Honeywell Federal Manufacturing &amp; Technologies</a:t>
            </a:r>
          </a:p>
          <a:p>
            <a:pPr marL="0" indent="0">
              <a:buNone/>
            </a:pPr>
            <a:r>
              <a:rPr lang="en-US" dirty="0"/>
              <a:t>HP</a:t>
            </a:r>
          </a:p>
          <a:p>
            <a:pPr marL="0" indent="0">
              <a:buNone/>
            </a:pPr>
            <a:r>
              <a:rPr lang="en-US" dirty="0"/>
              <a:t>HPC Advisory Council</a:t>
            </a:r>
          </a:p>
          <a:p>
            <a:pPr marL="0" indent="0">
              <a:buNone/>
            </a:pPr>
            <a:r>
              <a:rPr lang="en-US" dirty="0"/>
              <a:t>IBM</a:t>
            </a:r>
          </a:p>
          <a:p>
            <a:pPr marL="0" indent="0">
              <a:buNone/>
            </a:pPr>
            <a:r>
              <a:rPr lang="en-US" dirty="0"/>
              <a:t>IMI</a:t>
            </a:r>
          </a:p>
          <a:p>
            <a:pPr marL="0" indent="0">
              <a:buNone/>
            </a:pPr>
            <a:r>
              <a:rPr lang="en-US" dirty="0"/>
              <a:t>Ingersoll Rand Club </a:t>
            </a:r>
            <a:r>
              <a:rPr lang="en-US" dirty="0" smtClean="0"/>
              <a:t>Car</a:t>
            </a:r>
          </a:p>
          <a:p>
            <a:pPr marL="0" indent="0">
              <a:buNone/>
            </a:pPr>
            <a:r>
              <a:rPr lang="en-US" dirty="0"/>
              <a:t>INTECSEA</a:t>
            </a:r>
          </a:p>
          <a:p>
            <a:pPr marL="0" indent="0">
              <a:buNone/>
            </a:pPr>
            <a:r>
              <a:rPr lang="en-US" dirty="0"/>
              <a:t>Intel</a:t>
            </a:r>
          </a:p>
          <a:p>
            <a:pPr marL="0" indent="0">
              <a:buNone/>
            </a:pPr>
            <a:r>
              <a:rPr lang="en-US" dirty="0"/>
              <a:t>INTES GmbH</a:t>
            </a:r>
          </a:p>
          <a:p>
            <a:pPr marL="0" indent="0">
              <a:buNone/>
            </a:pPr>
            <a:r>
              <a:rPr lang="en-US" dirty="0" err="1"/>
              <a:t>intrinSIM</a:t>
            </a:r>
            <a:r>
              <a:rPr lang="en-US" dirty="0"/>
              <a:t> LLC</a:t>
            </a:r>
          </a:p>
          <a:p>
            <a:pPr marL="0" indent="0">
              <a:buNone/>
            </a:pPr>
            <a:r>
              <a:rPr lang="en-US" dirty="0"/>
              <a:t>Karlsruhe Institute </a:t>
            </a:r>
            <a:r>
              <a:rPr lang="en-US" dirty="0" err="1"/>
              <a:t>für</a:t>
            </a:r>
            <a:r>
              <a:rPr lang="en-US" dirty="0"/>
              <a:t> </a:t>
            </a:r>
            <a:r>
              <a:rPr lang="en-US" dirty="0" err="1"/>
              <a:t>Technologie</a:t>
            </a:r>
            <a:r>
              <a:rPr lang="en-US" dirty="0"/>
              <a:t> (KIT)</a:t>
            </a:r>
          </a:p>
          <a:p>
            <a:pPr marL="0" indent="0">
              <a:buNone/>
            </a:pPr>
            <a:r>
              <a:rPr lang="en-US" dirty="0"/>
              <a:t>Kimberly-Clark Corporation</a:t>
            </a:r>
          </a:p>
          <a:p>
            <a:pPr marL="0" indent="0">
              <a:buNone/>
            </a:pPr>
            <a:r>
              <a:rPr lang="en-US" dirty="0"/>
              <a:t>Kinetic Vision</a:t>
            </a:r>
          </a:p>
          <a:p>
            <a:pPr marL="0" indent="0">
              <a:buNone/>
            </a:pPr>
            <a:r>
              <a:rPr lang="en-US" dirty="0"/>
              <a:t>Knolls Atomic Power Laboratory</a:t>
            </a:r>
          </a:p>
          <a:p>
            <a:pPr marL="0" indent="0">
              <a:buNone/>
            </a:pPr>
            <a:r>
              <a:rPr lang="en-US" dirty="0" err="1" smtClean="0"/>
              <a:t>Koneksys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Mabe S.A. de C.V.</a:t>
            </a:r>
          </a:p>
          <a:p>
            <a:pPr marL="0" indent="0">
              <a:buNone/>
            </a:pPr>
            <a:r>
              <a:rPr lang="en-US" dirty="0"/>
              <a:t>Magna International</a:t>
            </a:r>
          </a:p>
          <a:p>
            <a:pPr marL="0" indent="0">
              <a:buNone/>
            </a:pPr>
            <a:r>
              <a:rPr lang="en-US" dirty="0"/>
              <a:t>MANDO Corp</a:t>
            </a:r>
          </a:p>
          <a:p>
            <a:pPr marL="0" indent="0">
              <a:buNone/>
            </a:pPr>
            <a:r>
              <a:rPr lang="en-US" dirty="0"/>
              <a:t>Marine Engineering Consulting LLC</a:t>
            </a:r>
          </a:p>
          <a:p>
            <a:pPr marL="0" indent="0">
              <a:buNone/>
            </a:pPr>
            <a:r>
              <a:rPr lang="en-US" dirty="0"/>
              <a:t>Medical Device Innovation Consortium</a:t>
            </a:r>
          </a:p>
          <a:p>
            <a:pPr marL="0" indent="0">
              <a:buNone/>
            </a:pPr>
            <a:r>
              <a:rPr lang="en-US" dirty="0"/>
              <a:t>Mentor Graphics Corporation</a:t>
            </a:r>
          </a:p>
          <a:p>
            <a:pPr marL="0" indent="0">
              <a:buNone/>
            </a:pPr>
            <a:r>
              <a:rPr lang="en-US" dirty="0" err="1"/>
              <a:t>Metacomp</a:t>
            </a:r>
            <a:r>
              <a:rPr lang="en-US" dirty="0"/>
              <a:t> </a:t>
            </a:r>
            <a:r>
              <a:rPr lang="en-US" dirty="0" smtClean="0"/>
              <a:t>Technologies</a:t>
            </a:r>
          </a:p>
          <a:p>
            <a:pPr marL="0" indent="0">
              <a:buNone/>
            </a:pPr>
            <a:r>
              <a:rPr lang="en-US" dirty="0"/>
              <a:t>Michigan State University</a:t>
            </a:r>
          </a:p>
          <a:p>
            <a:pPr marL="0" indent="0">
              <a:buNone/>
            </a:pPr>
            <a:r>
              <a:rPr lang="en-US" dirty="0"/>
              <a:t>Microsoft</a:t>
            </a:r>
          </a:p>
          <a:p>
            <a:pPr marL="0" indent="0">
              <a:buNone/>
            </a:pPr>
            <a:r>
              <a:rPr lang="en-US" dirty="0" err="1"/>
              <a:t>Modelon</a:t>
            </a:r>
            <a:r>
              <a:rPr lang="en-US" dirty="0"/>
              <a:t>, Inc.</a:t>
            </a:r>
          </a:p>
          <a:p>
            <a:pPr marL="0" indent="0">
              <a:buNone/>
            </a:pPr>
            <a:r>
              <a:rPr lang="en-US" dirty="0"/>
              <a:t>Mohan </a:t>
            </a:r>
            <a:r>
              <a:rPr lang="en-US" dirty="0" err="1"/>
              <a:t>Arulampalam</a:t>
            </a:r>
            <a:r>
              <a:rPr lang="en-US" dirty="0"/>
              <a:t>, Professional Engineer</a:t>
            </a:r>
          </a:p>
          <a:p>
            <a:pPr marL="0" indent="0">
              <a:buNone/>
            </a:pPr>
            <a:r>
              <a:rPr lang="en-US" dirty="0"/>
              <a:t>MSC Software</a:t>
            </a:r>
          </a:p>
          <a:p>
            <a:pPr marL="0" indent="0">
              <a:buNone/>
            </a:pPr>
            <a:r>
              <a:rPr lang="en-US" dirty="0"/>
              <a:t>NASA Langley Research Center</a:t>
            </a:r>
          </a:p>
          <a:p>
            <a:pPr marL="0" indent="0">
              <a:buNone/>
            </a:pPr>
            <a:r>
              <a:rPr lang="en-US" dirty="0" err="1"/>
              <a:t>Navitas</a:t>
            </a:r>
            <a:r>
              <a:rPr lang="en-US" dirty="0"/>
              <a:t> Group </a:t>
            </a:r>
            <a:r>
              <a:rPr lang="en-US" dirty="0" err="1"/>
              <a:t>Inc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NewtonWorks</a:t>
            </a:r>
            <a:r>
              <a:rPr lang="en-US" dirty="0"/>
              <a:t> Corp.</a:t>
            </a:r>
          </a:p>
          <a:p>
            <a:pPr marL="0" indent="0">
              <a:buNone/>
            </a:pPr>
            <a:r>
              <a:rPr lang="en-US" dirty="0" err="1"/>
              <a:t>NextEV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NIKE</a:t>
            </a:r>
          </a:p>
          <a:p>
            <a:pPr marL="0" indent="0">
              <a:buNone/>
            </a:pPr>
            <a:r>
              <a:rPr lang="en-US" dirty="0" err="1"/>
              <a:t>Nimbix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Noesis</a:t>
            </a:r>
            <a:r>
              <a:rPr lang="en-US" dirty="0"/>
              <a:t> Solutions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838942" y="224106"/>
            <a:ext cx="3305058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Northrop </a:t>
            </a:r>
            <a:r>
              <a:rPr lang="en-US" dirty="0"/>
              <a:t>Grumman Corporation</a:t>
            </a:r>
          </a:p>
          <a:p>
            <a:pPr marL="0" indent="0">
              <a:buNone/>
            </a:pPr>
            <a:r>
              <a:rPr lang="en-US" dirty="0"/>
              <a:t>NVIDIA</a:t>
            </a:r>
          </a:p>
          <a:p>
            <a:pPr marL="0" indent="0">
              <a:buNone/>
            </a:pPr>
            <a:r>
              <a:rPr lang="en-US" dirty="0"/>
              <a:t>Ohio Supercomputer Center</a:t>
            </a:r>
          </a:p>
          <a:p>
            <a:pPr marL="0" indent="0">
              <a:buNone/>
            </a:pPr>
            <a:r>
              <a:rPr lang="en-US" dirty="0"/>
              <a:t>Open </a:t>
            </a:r>
            <a:r>
              <a:rPr lang="en-US" dirty="0" err="1"/>
              <a:t>iT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Ora Research LLC</a:t>
            </a:r>
          </a:p>
          <a:p>
            <a:pPr marL="0" indent="0">
              <a:buNone/>
            </a:pPr>
            <a:r>
              <a:rPr lang="en-US" dirty="0"/>
              <a:t>Oshkosh Corporation</a:t>
            </a:r>
          </a:p>
          <a:p>
            <a:pPr marL="0" indent="0">
              <a:buNone/>
            </a:pPr>
            <a:r>
              <a:rPr lang="en-US" dirty="0"/>
              <a:t>Owens Corning Science &amp; Technology</a:t>
            </a:r>
          </a:p>
          <a:p>
            <a:pPr marL="0" indent="0">
              <a:buNone/>
            </a:pPr>
            <a:r>
              <a:rPr lang="en-US" dirty="0"/>
              <a:t>PACCAR Technical Center</a:t>
            </a:r>
          </a:p>
          <a:p>
            <a:pPr marL="0" indent="0">
              <a:buNone/>
            </a:pPr>
            <a:r>
              <a:rPr lang="en-US" dirty="0"/>
              <a:t>Parker Aerospace</a:t>
            </a:r>
          </a:p>
          <a:p>
            <a:pPr marL="0" indent="0">
              <a:buNone/>
            </a:pPr>
            <a:r>
              <a:rPr lang="en-US" dirty="0"/>
              <a:t>Parker Hannifin Corporation- Hydraulic Valve Division</a:t>
            </a:r>
          </a:p>
          <a:p>
            <a:pPr marL="0" indent="0">
              <a:buNone/>
            </a:pPr>
            <a:r>
              <a:rPr lang="en-US" dirty="0"/>
              <a:t>Penguin Computing</a:t>
            </a:r>
          </a:p>
          <a:p>
            <a:pPr marL="0" indent="0">
              <a:buNone/>
            </a:pPr>
            <a:r>
              <a:rPr lang="en-US" dirty="0"/>
              <a:t>Phoenix Integration</a:t>
            </a:r>
          </a:p>
          <a:p>
            <a:pPr marL="0" indent="0">
              <a:buNone/>
            </a:pPr>
            <a:r>
              <a:rPr lang="en-US" dirty="0" err="1"/>
              <a:t>Pluralsight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Popielas Engineering Consulting, LLC</a:t>
            </a:r>
          </a:p>
          <a:p>
            <a:pPr marL="0" indent="0">
              <a:buNone/>
            </a:pPr>
            <a:r>
              <a:rPr lang="en-US" dirty="0" err="1"/>
              <a:t>Precor</a:t>
            </a:r>
            <a:r>
              <a:rPr lang="en-US" dirty="0"/>
              <a:t> Incorporated</a:t>
            </a:r>
          </a:p>
          <a:p>
            <a:pPr marL="0" indent="0">
              <a:buNone/>
            </a:pPr>
            <a:r>
              <a:rPr lang="en-US" dirty="0"/>
              <a:t>Puget Sound Naval Shipyard</a:t>
            </a:r>
          </a:p>
          <a:p>
            <a:pPr marL="0" indent="0">
              <a:buNone/>
            </a:pPr>
            <a:r>
              <a:rPr lang="en-US" dirty="0" err="1"/>
              <a:t>Qumulo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Rescale</a:t>
            </a:r>
          </a:p>
          <a:p>
            <a:pPr marL="0" indent="0">
              <a:buNone/>
            </a:pPr>
            <a:r>
              <a:rPr lang="en-US" dirty="0"/>
              <a:t>Rolls-Royce Corporation</a:t>
            </a:r>
          </a:p>
          <a:p>
            <a:pPr marL="0" indent="0">
              <a:buNone/>
            </a:pPr>
            <a:r>
              <a:rPr lang="en-US" dirty="0" err="1"/>
              <a:t>Romax</a:t>
            </a:r>
            <a:r>
              <a:rPr lang="en-US" dirty="0"/>
              <a:t> Technology</a:t>
            </a:r>
          </a:p>
          <a:p>
            <a:pPr marL="0" indent="0">
              <a:buNone/>
            </a:pPr>
            <a:r>
              <a:rPr lang="en-US" dirty="0" err="1"/>
              <a:t>Saratech</a:t>
            </a:r>
            <a:r>
              <a:rPr lang="en-US" dirty="0"/>
              <a:t>, Inc.</a:t>
            </a:r>
          </a:p>
          <a:p>
            <a:pPr marL="0" indent="0">
              <a:buNone/>
            </a:pPr>
            <a:r>
              <a:rPr lang="en-US" dirty="0"/>
              <a:t>Sealed Air</a:t>
            </a:r>
          </a:p>
          <a:p>
            <a:pPr marL="0" indent="0">
              <a:buNone/>
            </a:pPr>
            <a:r>
              <a:rPr lang="en-US" dirty="0"/>
              <a:t>Siemens Industry Sector</a:t>
            </a:r>
          </a:p>
          <a:p>
            <a:pPr marL="0" indent="0">
              <a:buNone/>
            </a:pPr>
            <a:r>
              <a:rPr lang="en-US" dirty="0"/>
              <a:t>Siemens Medical Solutions Diagnostics</a:t>
            </a:r>
          </a:p>
          <a:p>
            <a:pPr marL="0" indent="0">
              <a:buNone/>
            </a:pPr>
            <a:r>
              <a:rPr lang="en-US" dirty="0"/>
              <a:t>Siemens PLM Software</a:t>
            </a:r>
          </a:p>
          <a:p>
            <a:pPr marL="0" indent="0">
              <a:buNone/>
            </a:pPr>
            <a:r>
              <a:rPr lang="en-US" dirty="0" err="1"/>
              <a:t>Simpleware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SimuTech</a:t>
            </a:r>
            <a:r>
              <a:rPr lang="en-US" dirty="0"/>
              <a:t> Group</a:t>
            </a:r>
          </a:p>
          <a:p>
            <a:pPr marL="0" indent="0">
              <a:buNone/>
            </a:pPr>
            <a:r>
              <a:rPr lang="en-US" dirty="0"/>
              <a:t>Singapore Technologies Kinetics Ltd</a:t>
            </a:r>
          </a:p>
          <a:p>
            <a:pPr marL="0" indent="0">
              <a:buNone/>
            </a:pPr>
            <a:r>
              <a:rPr lang="en-US" dirty="0" err="1"/>
              <a:t>SmartUQ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Southwest Research Institute</a:t>
            </a:r>
          </a:p>
          <a:p>
            <a:pPr marL="0" indent="0">
              <a:buNone/>
            </a:pPr>
            <a:r>
              <a:rPr lang="en-US" dirty="0"/>
              <a:t>Spatial Corporation</a:t>
            </a:r>
          </a:p>
          <a:p>
            <a:pPr marL="0" indent="0">
              <a:buNone/>
            </a:pPr>
            <a:r>
              <a:rPr lang="en-US" dirty="0"/>
              <a:t>Stanley Black &amp; Decker </a:t>
            </a:r>
            <a:r>
              <a:rPr lang="en-US" dirty="0" err="1"/>
              <a:t>Inc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Synopsys</a:t>
            </a:r>
          </a:p>
          <a:p>
            <a:pPr marL="0" indent="0">
              <a:buNone/>
            </a:pPr>
            <a:r>
              <a:rPr lang="en-US" dirty="0"/>
              <a:t>T-</a:t>
            </a:r>
            <a:r>
              <a:rPr lang="en-US" dirty="0" err="1"/>
              <a:t>AirTech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Technip USA</a:t>
            </a:r>
          </a:p>
          <a:p>
            <a:pPr marL="0" indent="0">
              <a:buNone/>
            </a:pPr>
            <a:r>
              <a:rPr lang="en-US" dirty="0"/>
              <a:t>Technology Optimization &amp; </a:t>
            </a:r>
            <a:r>
              <a:rPr lang="en-US" dirty="0" smtClean="0"/>
              <a:t>Management</a:t>
            </a:r>
          </a:p>
          <a:p>
            <a:pPr marL="0" indent="0">
              <a:buNone/>
            </a:pPr>
            <a:r>
              <a:rPr lang="en-US" dirty="0"/>
              <a:t>Tecplot Inc.</a:t>
            </a:r>
          </a:p>
          <a:p>
            <a:pPr marL="0" indent="0">
              <a:buNone/>
            </a:pPr>
            <a:r>
              <a:rPr lang="en-US" dirty="0"/>
              <a:t>Terex Aerial Work Platforms</a:t>
            </a:r>
          </a:p>
          <a:p>
            <a:pPr marL="0" indent="0">
              <a:buNone/>
            </a:pPr>
            <a:r>
              <a:rPr lang="en-US" dirty="0"/>
              <a:t>Third Wave Systems</a:t>
            </a:r>
          </a:p>
          <a:p>
            <a:pPr marL="0" indent="0">
              <a:buNone/>
            </a:pPr>
            <a:r>
              <a:rPr lang="en-US" dirty="0"/>
              <a:t>Thomas &amp; Betts Corporation</a:t>
            </a:r>
          </a:p>
          <a:p>
            <a:pPr marL="0" indent="0">
              <a:buNone/>
            </a:pPr>
            <a:r>
              <a:rPr lang="en-US" dirty="0"/>
              <a:t>Thornton </a:t>
            </a:r>
            <a:r>
              <a:rPr lang="en-US" dirty="0" err="1"/>
              <a:t>Tomasetti</a:t>
            </a:r>
            <a:r>
              <a:rPr lang="en-US" dirty="0"/>
              <a:t> and </a:t>
            </a:r>
            <a:r>
              <a:rPr lang="en-US" dirty="0" err="1"/>
              <a:t>pzflex</a:t>
            </a:r>
            <a:r>
              <a:rPr lang="en-US" dirty="0"/>
              <a:t> software</a:t>
            </a:r>
          </a:p>
          <a:p>
            <a:pPr marL="0" indent="0">
              <a:buNone/>
            </a:pPr>
            <a:r>
              <a:rPr lang="en-US" dirty="0" err="1"/>
              <a:t>TotalCAE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Toyota Motor Engineering &amp; Manufacturing North America, Inc.</a:t>
            </a:r>
          </a:p>
          <a:p>
            <a:pPr marL="0" indent="0">
              <a:buNone/>
            </a:pPr>
            <a:r>
              <a:rPr lang="en-US" dirty="0"/>
              <a:t>Uber Cloud</a:t>
            </a:r>
          </a:p>
          <a:p>
            <a:pPr marL="0" indent="0">
              <a:buNone/>
            </a:pPr>
            <a:r>
              <a:rPr lang="en-US" dirty="0"/>
              <a:t>University of Washington</a:t>
            </a:r>
          </a:p>
          <a:p>
            <a:pPr marL="0" indent="0">
              <a:buNone/>
            </a:pPr>
            <a:r>
              <a:rPr lang="en-US" dirty="0"/>
              <a:t>Visual Collaboration Technologies </a:t>
            </a:r>
            <a:r>
              <a:rPr lang="en-US" dirty="0" err="1"/>
              <a:t>Inc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Voith</a:t>
            </a:r>
            <a:r>
              <a:rPr lang="en-US" dirty="0"/>
              <a:t> Hydro Holding GmbH &amp; Co. KG</a:t>
            </a:r>
          </a:p>
          <a:p>
            <a:pPr marL="0" indent="0">
              <a:buNone/>
            </a:pPr>
            <a:r>
              <a:rPr lang="en-US" dirty="0"/>
              <a:t>W.L. Gore &amp; Associates</a:t>
            </a:r>
          </a:p>
          <a:p>
            <a:pPr marL="0" indent="0">
              <a:buNone/>
            </a:pPr>
            <a:r>
              <a:rPr lang="en-US" dirty="0"/>
              <a:t>Washington State University</a:t>
            </a:r>
          </a:p>
          <a:p>
            <a:pPr marL="0" indent="0">
              <a:buNone/>
            </a:pPr>
            <a:r>
              <a:rPr lang="en-US" dirty="0"/>
              <a:t>Western New England University</a:t>
            </a:r>
          </a:p>
          <a:p>
            <a:pPr marL="0" indent="0">
              <a:buNone/>
            </a:pPr>
            <a:r>
              <a:rPr lang="en-US" dirty="0"/>
              <a:t>Zodiac Aerospace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74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/>
          </p:nvPr>
        </p:nvGraphicFramePr>
        <p:xfrm>
          <a:off x="0" y="0"/>
          <a:ext cx="9143999" cy="6600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8002423"/>
      </p:ext>
    </p:extLst>
  </p:cSld>
  <p:clrMapOvr>
    <a:masterClrMapping/>
  </p:clrMapOvr>
</p:sld>
</file>

<file path=ppt/theme/theme1.xml><?xml version="1.0" encoding="utf-8"?>
<a:theme xmlns:a="http://schemas.openxmlformats.org/drawingml/2006/main" name="NAFEMS 2013 PP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865DC5B-1009-40C1-A3DE-08823FC03187}" vid="{5D539D25-213B-4BE5-89B8-5553DEF94F1C}"/>
    </a:ext>
  </a:extLst>
</a:theme>
</file>

<file path=ppt/theme/theme2.xml><?xml version="1.0" encoding="utf-8"?>
<a:theme xmlns:a="http://schemas.openxmlformats.org/drawingml/2006/main" name="1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1645</TotalTime>
  <Words>1087</Words>
  <Application>Microsoft Office PowerPoint</Application>
  <PresentationFormat>On-screen Show (4:3)</PresentationFormat>
  <Paragraphs>273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Franklin Gothic Book</vt:lpstr>
      <vt:lpstr>NAFEMS 2013 PPT THEME</vt:lpstr>
      <vt:lpstr>12_Custom Design</vt:lpstr>
      <vt:lpstr>SMSWG Meeting</vt:lpstr>
      <vt:lpstr>Agenda</vt:lpstr>
      <vt:lpstr>SMSWG Members</vt:lpstr>
      <vt:lpstr>2016 NAFEMS Americas Conference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SMS Coverage</vt:lpstr>
      <vt:lpstr>Standards</vt:lpstr>
      <vt:lpstr>"Integrating FEA with Systems Engineering Models" </vt:lpstr>
      <vt:lpstr>"Behavior Based Engineering Collaboration – Introduction to KARREN Framework"  </vt:lpstr>
      <vt:lpstr>"SysML V2 - A Brief Introduction" </vt:lpstr>
      <vt:lpstr>Around the Table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Matthew Ladzinski</cp:lastModifiedBy>
  <cp:revision>35</cp:revision>
  <dcterms:created xsi:type="dcterms:W3CDTF">2015-02-25T16:22:53Z</dcterms:created>
  <dcterms:modified xsi:type="dcterms:W3CDTF">2016-07-26T14:17:50Z</dcterms:modified>
</cp:coreProperties>
</file>