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6" r:id="rId3"/>
    <p:sldMasterId id="2147483684" r:id="rId4"/>
    <p:sldMasterId id="2147483692" r:id="rId5"/>
  </p:sldMasterIdLst>
  <p:notesMasterIdLst>
    <p:notesMasterId r:id="rId36"/>
  </p:notesMasterIdLst>
  <p:handoutMasterIdLst>
    <p:handoutMasterId r:id="rId37"/>
  </p:handoutMasterIdLst>
  <p:sldIdLst>
    <p:sldId id="275" r:id="rId6"/>
    <p:sldId id="285" r:id="rId7"/>
    <p:sldId id="292" r:id="rId8"/>
    <p:sldId id="293" r:id="rId9"/>
    <p:sldId id="317" r:id="rId10"/>
    <p:sldId id="302" r:id="rId11"/>
    <p:sldId id="310" r:id="rId12"/>
    <p:sldId id="315" r:id="rId13"/>
    <p:sldId id="316" r:id="rId14"/>
    <p:sldId id="294" r:id="rId15"/>
    <p:sldId id="304" r:id="rId16"/>
    <p:sldId id="322" r:id="rId17"/>
    <p:sldId id="323" r:id="rId18"/>
    <p:sldId id="300" r:id="rId19"/>
    <p:sldId id="301" r:id="rId20"/>
    <p:sldId id="290" r:id="rId21"/>
    <p:sldId id="318" r:id="rId22"/>
    <p:sldId id="319" r:id="rId23"/>
    <p:sldId id="311" r:id="rId24"/>
    <p:sldId id="321" r:id="rId25"/>
    <p:sldId id="312" r:id="rId26"/>
    <p:sldId id="303" r:id="rId27"/>
    <p:sldId id="326" r:id="rId28"/>
    <p:sldId id="286" r:id="rId29"/>
    <p:sldId id="295" r:id="rId30"/>
    <p:sldId id="297" r:id="rId31"/>
    <p:sldId id="324" r:id="rId32"/>
    <p:sldId id="325" r:id="rId33"/>
    <p:sldId id="299" r:id="rId34"/>
    <p:sldId id="259" r:id="rId35"/>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B"/>
    <a:srgbClr val="CEFDE7"/>
    <a:srgbClr val="00265D"/>
    <a:srgbClr val="FFFFFF"/>
    <a:srgbClr val="0071CE"/>
    <a:srgbClr val="999999"/>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6000" autoAdjust="0"/>
  </p:normalViewPr>
  <p:slideViewPr>
    <p:cSldViewPr snapToGrid="0" snapToObjects="1">
      <p:cViewPr>
        <p:scale>
          <a:sx n="75" d="100"/>
          <a:sy n="75" d="100"/>
        </p:scale>
        <p:origin x="888" y="326"/>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rgbClr val="A32638"/>
              </a:solidFill>
              <a:ln>
                <a:noFill/>
              </a:ln>
              <a:effectLst>
                <a:outerShdw blurRad="254000" sx="102000" sy="102000" algn="ctr" rotWithShape="0">
                  <a:prstClr val="black">
                    <a:alpha val="20000"/>
                  </a:prstClr>
                </a:outerShdw>
              </a:effectLst>
            </c:spPr>
          </c:dPt>
          <c:dPt>
            <c:idx val="7"/>
            <c:bubble3D val="0"/>
            <c:spPr>
              <a:solidFill>
                <a:srgbClr val="A32638">
                  <a:lumMod val="40000"/>
                  <a:lumOff val="60000"/>
                </a:srgbClr>
              </a:solidFill>
              <a:ln>
                <a:noFill/>
              </a:ln>
              <a:effectLst>
                <a:outerShdw blurRad="254000" sx="102000" sy="102000" algn="ctr" rotWithShape="0">
                  <a:prstClr val="black">
                    <a:alpha val="20000"/>
                  </a:prstClr>
                </a:outerShdw>
              </a:effectLst>
            </c:spPr>
          </c:dPt>
          <c:cat>
            <c:strRef>
              <c:f>Sheet1!$A$1:$A$8</c:f>
              <c:strCache>
                <c:ptCount val="8"/>
                <c:pt idx="0">
                  <c:v>Define/Justify MBSE</c:v>
                </c:pt>
                <c:pt idx="1">
                  <c:v>Training-Implementation</c:v>
                </c:pt>
                <c:pt idx="2">
                  <c:v>Integrate with PLM</c:v>
                </c:pt>
                <c:pt idx="3">
                  <c:v>Standards - Interoperability</c:v>
                </c:pt>
                <c:pt idx="4">
                  <c:v>Vocabulary</c:v>
                </c:pt>
                <c:pt idx="5">
                  <c:v>Tool Integration (Vendors)</c:v>
                </c:pt>
                <c:pt idx="6">
                  <c:v>Roadmap</c:v>
                </c:pt>
                <c:pt idx="7">
                  <c:v>Modeling</c:v>
                </c:pt>
              </c:strCache>
            </c:strRef>
          </c:cat>
          <c:val>
            <c:numRef>
              <c:f>Sheet1!$B$1:$B$8</c:f>
              <c:numCache>
                <c:formatCode>General</c:formatCode>
                <c:ptCount val="8"/>
                <c:pt idx="0">
                  <c:v>4</c:v>
                </c:pt>
                <c:pt idx="1">
                  <c:v>2</c:v>
                </c:pt>
                <c:pt idx="2">
                  <c:v>5</c:v>
                </c:pt>
                <c:pt idx="3">
                  <c:v>15</c:v>
                </c:pt>
                <c:pt idx="4">
                  <c:v>2</c:v>
                </c:pt>
                <c:pt idx="5">
                  <c:v>6</c:v>
                </c:pt>
                <c:pt idx="6">
                  <c:v>8</c:v>
                </c:pt>
                <c:pt idx="7">
                  <c:v>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56440996260315"/>
          <c:y val="5.2708050332141473E-2"/>
          <c:w val="0.38515104301181002"/>
          <c:h val="0.894583682476566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040819020839E-2"/>
          <c:y val="2.6639110982121284E-2"/>
          <c:w val="0.86842480445224157"/>
          <c:h val="0.97336088901787854"/>
        </c:manualLayout>
      </c:layout>
      <c:pieChart>
        <c:varyColors val="1"/>
        <c:ser>
          <c:idx val="0"/>
          <c:order val="0"/>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dPt>
          <c:dPt>
            <c:idx val="6"/>
            <c:bubble3D val="0"/>
            <c:spPr>
              <a:solidFill>
                <a:srgbClr val="A32638"/>
              </a:solidFill>
              <a:ln>
                <a:noFill/>
              </a:ln>
              <a:effectLst/>
            </c:spPr>
          </c:dPt>
          <c:dPt>
            <c:idx val="7"/>
            <c:bubble3D val="0"/>
            <c:spPr>
              <a:solidFill>
                <a:srgbClr val="A32638">
                  <a:lumMod val="40000"/>
                  <a:lumOff val="60000"/>
                </a:srgbClr>
              </a:solidFill>
              <a:ln>
                <a:noFill/>
              </a:ln>
              <a:effectLst/>
            </c:spPr>
          </c:dPt>
          <c:cat>
            <c:strRef>
              <c:f>Sheet1!$A$1:$A$8</c:f>
              <c:strCache>
                <c:ptCount val="8"/>
                <c:pt idx="0">
                  <c:v>Define/Justify MBSE</c:v>
                </c:pt>
                <c:pt idx="1">
                  <c:v>Training-Implementation</c:v>
                </c:pt>
                <c:pt idx="2">
                  <c:v>Integrate with PLM</c:v>
                </c:pt>
                <c:pt idx="3">
                  <c:v>Standards - Interoperability</c:v>
                </c:pt>
                <c:pt idx="4">
                  <c:v>Vocabulary</c:v>
                </c:pt>
                <c:pt idx="5">
                  <c:v>Tool Integration (Vendors)</c:v>
                </c:pt>
                <c:pt idx="6">
                  <c:v>Roadmap</c:v>
                </c:pt>
                <c:pt idx="7">
                  <c:v>Modeling</c:v>
                </c:pt>
              </c:strCache>
            </c:strRef>
          </c:cat>
          <c:val>
            <c:numRef>
              <c:f>Sheet1!$B$1:$B$8</c:f>
              <c:numCache>
                <c:formatCode>General</c:formatCode>
                <c:ptCount val="8"/>
                <c:pt idx="0">
                  <c:v>4</c:v>
                </c:pt>
                <c:pt idx="1">
                  <c:v>2</c:v>
                </c:pt>
                <c:pt idx="2">
                  <c:v>5</c:v>
                </c:pt>
                <c:pt idx="3">
                  <c:v>15</c:v>
                </c:pt>
                <c:pt idx="4">
                  <c:v>2</c:v>
                </c:pt>
                <c:pt idx="5">
                  <c:v>6</c:v>
                </c:pt>
                <c:pt idx="6">
                  <c:v>8</c:v>
                </c:pt>
                <c:pt idx="7">
                  <c:v>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1/21/2018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1/21/2018</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tsdocs.fhwa.dot.gov/jpodocs/repts_te/14158.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768" rtl="0" eaLnBrk="1" fontAlgn="auto" latinLnBrk="0" hangingPunct="1">
              <a:lnSpc>
                <a:spcPct val="100000"/>
              </a:lnSpc>
              <a:spcBef>
                <a:spcPts val="0"/>
              </a:spcBef>
              <a:spcAft>
                <a:spcPts val="0"/>
              </a:spcAft>
              <a:buClrTx/>
              <a:buSzTx/>
              <a:buFontTx/>
              <a:buNone/>
              <a:tabLst/>
              <a:defRPr/>
            </a:pPr>
            <a:r>
              <a:rPr lang="en-US" sz="1600" dirty="0" smtClean="0">
                <a:solidFill>
                  <a:prstClr val="black"/>
                </a:solidFill>
              </a:rPr>
              <a:t>AP203 (early 90s), AP210 (late 90s), AP209 (early 20</a:t>
            </a:r>
            <a:r>
              <a:rPr lang="en-US" sz="1600" baseline="30000" dirty="0" smtClean="0">
                <a:solidFill>
                  <a:prstClr val="black"/>
                </a:solidFill>
              </a:rPr>
              <a:t>th</a:t>
            </a:r>
            <a:r>
              <a:rPr lang="en-US" sz="1600" dirty="0" smtClean="0">
                <a:solidFill>
                  <a:prstClr val="black"/>
                </a:solidFill>
              </a:rPr>
              <a:t> century), AP233, AP239 (2005), AP242 (2014).</a:t>
            </a:r>
          </a:p>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4</a:t>
            </a:fld>
            <a:endParaRPr lang="en-US"/>
          </a:p>
        </p:txBody>
      </p:sp>
    </p:spTree>
    <p:extLst>
      <p:ext uri="{BB962C8B-B14F-4D97-AF65-F5344CB8AC3E}">
        <p14:creationId xmlns:p14="http://schemas.microsoft.com/office/powerpoint/2010/main" val="3967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6</a:t>
            </a:fld>
            <a:endParaRPr lang="en-US"/>
          </a:p>
        </p:txBody>
      </p:sp>
    </p:spTree>
    <p:extLst>
      <p:ext uri="{BB962C8B-B14F-4D97-AF65-F5344CB8AC3E}">
        <p14:creationId xmlns:p14="http://schemas.microsoft.com/office/powerpoint/2010/main" val="84633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768" rtl="0" eaLnBrk="1" fontAlgn="auto" latinLnBrk="0" hangingPunct="1">
              <a:lnSpc>
                <a:spcPct val="100000"/>
              </a:lnSpc>
              <a:spcBef>
                <a:spcPts val="0"/>
              </a:spcBef>
              <a:spcAft>
                <a:spcPts val="0"/>
              </a:spcAft>
              <a:buClrTx/>
              <a:buSzTx/>
              <a:buFontTx/>
              <a:buNone/>
              <a:tabLst/>
              <a:defRPr/>
            </a:pPr>
            <a:r>
              <a:rPr lang="en-US" sz="1600" dirty="0" err="1" smtClean="0"/>
              <a:t>MoSSEC</a:t>
            </a:r>
            <a:r>
              <a:rPr lang="en-US" sz="1600" dirty="0" smtClean="0"/>
              <a:t> = Modelling and Simulation Information in a Systems Engineering Context</a:t>
            </a:r>
          </a:p>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8</a:t>
            </a:fld>
            <a:endParaRPr lang="en-US"/>
          </a:p>
        </p:txBody>
      </p:sp>
    </p:spTree>
    <p:extLst>
      <p:ext uri="{BB962C8B-B14F-4D97-AF65-F5344CB8AC3E}">
        <p14:creationId xmlns:p14="http://schemas.microsoft.com/office/powerpoint/2010/main" val="148949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768" rtl="0" eaLnBrk="1" fontAlgn="auto" latinLnBrk="0" hangingPunct="1">
              <a:lnSpc>
                <a:spcPct val="100000"/>
              </a:lnSpc>
              <a:spcBef>
                <a:spcPts val="0"/>
              </a:spcBef>
              <a:spcAft>
                <a:spcPts val="0"/>
              </a:spcAft>
              <a:buClrTx/>
              <a:buSzTx/>
              <a:buFontTx/>
              <a:buNone/>
              <a:tabLst/>
              <a:defRPr/>
            </a:pPr>
            <a:r>
              <a:rPr lang="en-US" altLang="en-US" dirty="0" smtClean="0"/>
              <a:t>V-Diagram original source: </a:t>
            </a:r>
            <a:r>
              <a:rPr lang="en-US" altLang="en-US" i="1" dirty="0" err="1" smtClean="0">
                <a:hlinkClick r:id="rId3"/>
              </a:rPr>
              <a:t>Clarus</a:t>
            </a:r>
            <a:r>
              <a:rPr lang="en-US" altLang="en-US" i="1" dirty="0" smtClean="0">
                <a:hlinkClick r:id="rId3"/>
              </a:rPr>
              <a:t> Concept of Operations.</a:t>
            </a:r>
            <a:r>
              <a:rPr lang="en-US" altLang="en-US" dirty="0" smtClean="0"/>
              <a:t> Publication No. FHWA-JPO-05-072, Federal Highway Administration (FHWA), 2005</a:t>
            </a:r>
            <a:br>
              <a:rPr lang="en-US" altLang="en-US" dirty="0" smtClean="0"/>
            </a:br>
            <a:r>
              <a:rPr lang="en-US" altLang="en-US" dirty="0" smtClean="0"/>
              <a:t>Web source: http://en.wikipedia.org/wiki/V-Model</a:t>
            </a:r>
          </a:p>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12</a:t>
            </a:fld>
            <a:endParaRPr lang="en-US"/>
          </a:p>
        </p:txBody>
      </p:sp>
    </p:spTree>
    <p:extLst>
      <p:ext uri="{BB962C8B-B14F-4D97-AF65-F5344CB8AC3E}">
        <p14:creationId xmlns:p14="http://schemas.microsoft.com/office/powerpoint/2010/main" val="209327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13</a:t>
            </a:fld>
            <a:endParaRPr lang="en-US"/>
          </a:p>
        </p:txBody>
      </p:sp>
    </p:spTree>
    <p:extLst>
      <p:ext uri="{BB962C8B-B14F-4D97-AF65-F5344CB8AC3E}">
        <p14:creationId xmlns:p14="http://schemas.microsoft.com/office/powerpoint/2010/main" val="158580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80046C-CA53-4229-907E-97AF4669782B}"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72456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MoSSEC - Modelling and Simulation information in a Systems Engineering Context</a:t>
            </a:r>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18</a:t>
            </a:fld>
            <a:endParaRPr lang="en-US"/>
          </a:p>
        </p:txBody>
      </p:sp>
    </p:spTree>
    <p:extLst>
      <p:ext uri="{BB962C8B-B14F-4D97-AF65-F5344CB8AC3E}">
        <p14:creationId xmlns:p14="http://schemas.microsoft.com/office/powerpoint/2010/main" val="250520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85D96-4FDB-7148-B18B-46402D7060DF}" type="slidenum">
              <a:rPr lang="en-US" smtClean="0"/>
              <a:t>19</a:t>
            </a:fld>
            <a:endParaRPr lang="en-US"/>
          </a:p>
        </p:txBody>
      </p:sp>
    </p:spTree>
    <p:extLst>
      <p:ext uri="{BB962C8B-B14F-4D97-AF65-F5344CB8AC3E}">
        <p14:creationId xmlns:p14="http://schemas.microsoft.com/office/powerpoint/2010/main" val="11616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B6C3F-CB80-4F8D-9D19-17AA7E3C7BEF}" type="slidenum">
              <a:rPr lang="en-US" smtClean="0">
                <a:solidFill>
                  <a:prstClr val="black"/>
                </a:solidFill>
                <a:latin typeface="Verdana"/>
              </a:rPr>
              <a:pPr/>
              <a:t>28</a:t>
            </a:fld>
            <a:endParaRPr lang="en-US">
              <a:solidFill>
                <a:prstClr val="black"/>
              </a:solidFill>
              <a:latin typeface="Verdana"/>
            </a:endParaRPr>
          </a:p>
        </p:txBody>
      </p:sp>
    </p:spTree>
    <p:extLst>
      <p:ext uri="{BB962C8B-B14F-4D97-AF65-F5344CB8AC3E}">
        <p14:creationId xmlns:p14="http://schemas.microsoft.com/office/powerpoint/2010/main" val="841329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a:t>
            </a:r>
            <a:r>
              <a:rPr lang="fr-FR" sz="2000" dirty="0" smtClean="0">
                <a:solidFill>
                  <a:srgbClr val="414042"/>
                </a:solidFill>
                <a:latin typeface="Open Sans Light"/>
                <a:cs typeface="Open Sans Light"/>
              </a:rPr>
              <a:t>IW2018</a:t>
            </a:r>
            <a:endParaRPr lang="fr-FR" sz="2000" dirty="0">
              <a:solidFill>
                <a:srgbClr val="414042"/>
              </a:solidFill>
              <a:latin typeface="Open Sans Light"/>
              <a:cs typeface="Open Sans Light"/>
            </a:endParaRP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354" y="502041"/>
            <a:ext cx="5850317" cy="1935480"/>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752D0-C424-43F8-B3FD-8EC436F30873}" type="datetime4">
              <a:rPr lang="en-US" smtClean="0"/>
              <a:t>January 21,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AF367-331E-44C5-A81B-0A21D42FD5AB}"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EB06B-7F2B-45B6-BCB2-3C7E08BFE727}"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a:t>
            </a:r>
            <a:r>
              <a:rPr lang="fr-FR" sz="2000" dirty="0" smtClean="0">
                <a:solidFill>
                  <a:srgbClr val="414042"/>
                </a:solidFill>
                <a:latin typeface="Open Sans Light"/>
                <a:cs typeface="Open Sans Light"/>
              </a:rPr>
              <a:t>IW2018</a:t>
            </a:r>
            <a:endParaRPr lang="fr-FR" sz="2000" dirty="0">
              <a:solidFill>
                <a:srgbClr val="414042"/>
              </a:solidFill>
              <a:latin typeface="Open Sans Light"/>
              <a:cs typeface="Open Sans Light"/>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771" y="1738339"/>
            <a:ext cx="5850317" cy="1935480"/>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4498"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6"/>
            <a:ext cx="11376530"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a:t>
            </a:r>
            <a:endParaRPr lang="fr-FR" dirty="0"/>
          </a:p>
        </p:txBody>
      </p:sp>
      <p:sp>
        <p:nvSpPr>
          <p:cNvPr id="19" name="Sous-titre 2"/>
          <p:cNvSpPr txBox="1">
            <a:spLocks/>
          </p:cNvSpPr>
          <p:nvPr userDrawn="1"/>
        </p:nvSpPr>
        <p:spPr>
          <a:xfrm>
            <a:off x="359777" y="6438732"/>
            <a:ext cx="914400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fr-FR" sz="1499" dirty="0" err="1">
                <a:solidFill>
                  <a:srgbClr val="414042"/>
                </a:solidFill>
                <a:latin typeface="Open Sans Light"/>
                <a:cs typeface="Open Sans Light"/>
              </a:rPr>
              <a:t>www.incose.org</a:t>
            </a:r>
            <a:r>
              <a:rPr lang="fr-FR" sz="1499" dirty="0">
                <a:solidFill>
                  <a:srgbClr val="414042"/>
                </a:solidFill>
                <a:latin typeface="Open Sans Light"/>
                <a:cs typeface="Open Sans Light"/>
              </a:rPr>
              <a:t>/</a:t>
            </a:r>
            <a:r>
              <a:rPr lang="fr-FR" sz="1499" dirty="0" smtClean="0">
                <a:solidFill>
                  <a:srgbClr val="414042"/>
                </a:solidFill>
                <a:latin typeface="Open Sans Light"/>
                <a:cs typeface="Open Sans Light"/>
              </a:rPr>
              <a:t>IW2018</a:t>
            </a:r>
            <a:endParaRPr lang="fr-FR" sz="1499" dirty="0">
              <a:solidFill>
                <a:srgbClr val="414042"/>
              </a:solidFill>
              <a:latin typeface="Open Sans Light"/>
              <a:cs typeface="Open Sans Light"/>
            </a:endParaRP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355" y="502041"/>
            <a:ext cx="5850317" cy="1935480"/>
          </a:xfrm>
          <a:prstGeom prst="rect">
            <a:avLst/>
          </a:prstGeom>
        </p:spPr>
      </p:pic>
    </p:spTree>
    <p:extLst>
      <p:ext uri="{BB962C8B-B14F-4D97-AF65-F5344CB8AC3E}">
        <p14:creationId xmlns:p14="http://schemas.microsoft.com/office/powerpoint/2010/main" val="125118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8042" y="1796546"/>
            <a:ext cx="1036859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753" y="3566630"/>
            <a:ext cx="85388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0" y="6538913"/>
            <a:ext cx="2846282" cy="365125"/>
          </a:xfrm>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9062616" y="6556456"/>
            <a:ext cx="2846282" cy="365125"/>
          </a:xfrm>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cxnSp>
        <p:nvCxnSpPr>
          <p:cNvPr id="21" name="Straight Connector 20"/>
          <p:cNvCxnSpPr/>
          <p:nvPr userDrawn="1"/>
        </p:nvCxnSpPr>
        <p:spPr>
          <a:xfrm>
            <a:off x="516880" y="6354302"/>
            <a:ext cx="11027074" cy="0"/>
          </a:xfrm>
          <a:prstGeom prst="line">
            <a:avLst/>
          </a:prstGeom>
          <a:ln w="28575"/>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0" y="-32047"/>
            <a:ext cx="12198350" cy="1069383"/>
            <a:chOff x="0" y="-32047"/>
            <a:chExt cx="9144000" cy="1069383"/>
          </a:xfrm>
        </p:grpSpPr>
        <p:sp>
          <p:nvSpPr>
            <p:cNvPr id="22" name="Rectangle 21"/>
            <p:cNvSpPr/>
            <p:nvPr userDrawn="1"/>
          </p:nvSpPr>
          <p:spPr>
            <a:xfrm>
              <a:off x="0" y="-32047"/>
              <a:ext cx="9144000" cy="1069383"/>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25" name="Group 24"/>
            <p:cNvGrpSpPr/>
            <p:nvPr userDrawn="1"/>
          </p:nvGrpSpPr>
          <p:grpSpPr>
            <a:xfrm>
              <a:off x="7718942" y="46373"/>
              <a:ext cx="1306901" cy="853588"/>
              <a:chOff x="6904495" y="34871"/>
              <a:chExt cx="1306901" cy="853588"/>
            </a:xfrm>
          </p:grpSpPr>
          <p:sp>
            <p:nvSpPr>
              <p:cNvPr id="24" name="Oval 23"/>
              <p:cNvSpPr/>
              <p:nvPr userDrawn="1"/>
            </p:nvSpPr>
            <p:spPr>
              <a:xfrm>
                <a:off x="6904495" y="34871"/>
                <a:ext cx="1306901" cy="853588"/>
              </a:xfrm>
              <a:prstGeom prst="ellipse">
                <a:avLst/>
              </a:prstGeom>
              <a:solidFill>
                <a:schemeClr val="bg1"/>
              </a:solidFill>
              <a:effectLst>
                <a:outerShdw blurRad="40000" dist="635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TextBox 22"/>
              <p:cNvSpPr txBox="1"/>
              <p:nvPr userDrawn="1"/>
            </p:nvSpPr>
            <p:spPr>
              <a:xfrm>
                <a:off x="6949981" y="69250"/>
                <a:ext cx="1261415" cy="7848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7200"/>
                <a:r>
                  <a:rPr lang="en-US" sz="1500" b="1" dirty="0" smtClean="0">
                    <a:solidFill>
                      <a:prstClr val="black"/>
                    </a:solidFill>
                  </a:rPr>
                  <a:t>PDES, Inc. </a:t>
                </a:r>
                <a:br>
                  <a:rPr lang="en-US" sz="1500" b="1" dirty="0" smtClean="0">
                    <a:solidFill>
                      <a:prstClr val="black"/>
                    </a:solidFill>
                  </a:rPr>
                </a:br>
                <a:r>
                  <a:rPr lang="en-US" sz="1500" b="1" dirty="0" smtClean="0">
                    <a:solidFill>
                      <a:prstClr val="black"/>
                    </a:solidFill>
                  </a:rPr>
                  <a:t>Model-Based</a:t>
                </a:r>
              </a:p>
              <a:p>
                <a:pPr algn="ctr" defTabSz="457200"/>
                <a:r>
                  <a:rPr lang="en-US" sz="1500" b="1" dirty="0" smtClean="0">
                    <a:solidFill>
                      <a:prstClr val="black"/>
                    </a:solidFill>
                  </a:rPr>
                  <a:t>Sys Eng.</a:t>
                </a:r>
                <a:endParaRPr lang="en-US" sz="1500" b="1" dirty="0">
                  <a:solidFill>
                    <a:prstClr val="black"/>
                  </a:solidFill>
                </a:endParaRPr>
              </a:p>
            </p:txBody>
          </p:sp>
        </p:grpSp>
      </p:grpSp>
      <p:pic>
        <p:nvPicPr>
          <p:cNvPr id="29" name="Picture 3" descr="C:\Users\Jack\Downloads\PDES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127" y="142854"/>
            <a:ext cx="2518028" cy="719580"/>
          </a:xfrm>
          <a:prstGeom prst="rect">
            <a:avLst/>
          </a:prstGeom>
          <a:noFill/>
          <a:ln>
            <a:noFill/>
          </a:ln>
          <a:effectLst>
            <a:outerShdw blurRad="508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50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98">
                <a:solidFill>
                  <a:schemeClr val="tx2"/>
                </a:solidFill>
                <a:latin typeface="+mj-lt"/>
                <a:cs typeface="Open San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FA92B3-C720-49A7-9FC3-EC7BBE8A375A}" type="datetime4">
              <a:rPr lang="en-US" smtClean="0">
                <a:solidFill>
                  <a:prstClr val="black">
                    <a:tint val="75000"/>
                  </a:prstClr>
                </a:solidFill>
              </a:rPr>
              <a:pPr/>
              <a:t>January 21,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err="1">
                <a:solidFill>
                  <a:prstClr val="black">
                    <a:tint val="75000"/>
                  </a:prstClr>
                </a:solidFill>
              </a:rPr>
              <a:t>www.incose.org</a:t>
            </a:r>
            <a:r>
              <a:rPr lang="en-US" dirty="0">
                <a:solidFill>
                  <a:prstClr val="black">
                    <a:tint val="75000"/>
                  </a:prstClr>
                </a:solidFill>
              </a:rPr>
              <a:t>/</a:t>
            </a:r>
            <a:r>
              <a:rPr lang="en-US" dirty="0" smtClean="0">
                <a:solidFill>
                  <a:prstClr val="black">
                    <a:tint val="75000"/>
                  </a:prstClr>
                </a:solidFill>
              </a:rPr>
              <a:t>IW2018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4B41C4-1474-8D42-B330-D282868383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8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32047"/>
            <a:ext cx="12198350" cy="1069383"/>
            <a:chOff x="0" y="-32047"/>
            <a:chExt cx="9144000" cy="1069383"/>
          </a:xfrm>
        </p:grpSpPr>
        <p:sp>
          <p:nvSpPr>
            <p:cNvPr id="8" name="Rectangle 7"/>
            <p:cNvSpPr/>
            <p:nvPr userDrawn="1"/>
          </p:nvSpPr>
          <p:spPr>
            <a:xfrm>
              <a:off x="0" y="-32047"/>
              <a:ext cx="9144000" cy="1069383"/>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Oval 9"/>
            <p:cNvSpPr/>
            <p:nvPr userDrawn="1"/>
          </p:nvSpPr>
          <p:spPr>
            <a:xfrm>
              <a:off x="7718942" y="46373"/>
              <a:ext cx="1306901" cy="853588"/>
            </a:xfrm>
            <a:prstGeom prst="ellipse">
              <a:avLst/>
            </a:prstGeom>
            <a:solidFill>
              <a:schemeClr val="bg1"/>
            </a:solidFill>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sp>
        <p:nvSpPr>
          <p:cNvPr id="12" name="TextBox 11"/>
          <p:cNvSpPr txBox="1"/>
          <p:nvPr userDrawn="1"/>
        </p:nvSpPr>
        <p:spPr>
          <a:xfrm>
            <a:off x="10357963" y="80752"/>
            <a:ext cx="1682763" cy="7848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7200"/>
            <a:r>
              <a:rPr lang="en-US" sz="1500" b="1" dirty="0" smtClean="0">
                <a:solidFill>
                  <a:prstClr val="black"/>
                </a:solidFill>
              </a:rPr>
              <a:t>PDES, Inc. </a:t>
            </a:r>
            <a:br>
              <a:rPr lang="en-US" sz="1500" b="1" dirty="0" smtClean="0">
                <a:solidFill>
                  <a:prstClr val="black"/>
                </a:solidFill>
              </a:rPr>
            </a:br>
            <a:r>
              <a:rPr lang="en-US" sz="1500" b="1" dirty="0" smtClean="0">
                <a:solidFill>
                  <a:prstClr val="black"/>
                </a:solidFill>
              </a:rPr>
              <a:t>Model-Based</a:t>
            </a:r>
          </a:p>
          <a:p>
            <a:pPr algn="ctr" defTabSz="457200"/>
            <a:r>
              <a:rPr lang="en-US" sz="1500" b="1" dirty="0" smtClean="0">
                <a:solidFill>
                  <a:prstClr val="black"/>
                </a:solidFill>
              </a:rPr>
              <a:t>Sys Eng.</a:t>
            </a:r>
            <a:endParaRPr lang="en-US" sz="1500" b="1" dirty="0">
              <a:solidFill>
                <a:prstClr val="black"/>
              </a:solidFill>
            </a:endParaRPr>
          </a:p>
        </p:txBody>
      </p:sp>
      <p:sp>
        <p:nvSpPr>
          <p:cNvPr id="2" name="Title 1"/>
          <p:cNvSpPr>
            <a:spLocks noGrp="1"/>
          </p:cNvSpPr>
          <p:nvPr>
            <p:ph type="title"/>
          </p:nvPr>
        </p:nvSpPr>
        <p:spPr>
          <a:xfrm>
            <a:off x="353433" y="214446"/>
            <a:ext cx="9590420" cy="625323"/>
          </a:xfrm>
        </p:spPr>
        <p:txBody>
          <a:bodyPr/>
          <a:lstStyle/>
          <a:p>
            <a:r>
              <a:rPr lang="en-US" smtClean="0"/>
              <a:t>Click to edit Master title style</a:t>
            </a:r>
            <a:endParaRPr lang="en-US"/>
          </a:p>
        </p:txBody>
      </p:sp>
    </p:spTree>
    <p:extLst>
      <p:ext uri="{BB962C8B-B14F-4D97-AF65-F5344CB8AC3E}">
        <p14:creationId xmlns:p14="http://schemas.microsoft.com/office/powerpoint/2010/main" val="3740282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55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917"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0828"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89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FA92B3-C720-49A7-9FC3-EC7BBE8A375A}"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20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15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p:cNvGrpSpPr/>
          <p:nvPr userDrawn="1"/>
        </p:nvGrpSpPr>
        <p:grpSpPr>
          <a:xfrm>
            <a:off x="0" y="-32047"/>
            <a:ext cx="12198350" cy="1069383"/>
            <a:chOff x="0" y="-32047"/>
            <a:chExt cx="9144000" cy="1069383"/>
          </a:xfrm>
        </p:grpSpPr>
        <p:sp>
          <p:nvSpPr>
            <p:cNvPr id="6" name="Rectangle 5"/>
            <p:cNvSpPr/>
            <p:nvPr userDrawn="1"/>
          </p:nvSpPr>
          <p:spPr>
            <a:xfrm>
              <a:off x="0" y="-32047"/>
              <a:ext cx="9144000" cy="1069383"/>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grpSp>
          <p:nvGrpSpPr>
            <p:cNvPr id="7" name="Group 6"/>
            <p:cNvGrpSpPr/>
            <p:nvPr userDrawn="1"/>
          </p:nvGrpSpPr>
          <p:grpSpPr>
            <a:xfrm>
              <a:off x="7718942" y="46373"/>
              <a:ext cx="1306901" cy="853588"/>
              <a:chOff x="6904495" y="34871"/>
              <a:chExt cx="1306901" cy="853588"/>
            </a:xfrm>
          </p:grpSpPr>
          <p:sp>
            <p:nvSpPr>
              <p:cNvPr id="8" name="Oval 7"/>
              <p:cNvSpPr/>
              <p:nvPr userDrawn="1"/>
            </p:nvSpPr>
            <p:spPr>
              <a:xfrm>
                <a:off x="6904495" y="34871"/>
                <a:ext cx="1306901" cy="853588"/>
              </a:xfrm>
              <a:prstGeom prst="ellipse">
                <a:avLst/>
              </a:prstGeom>
              <a:solidFill>
                <a:schemeClr val="bg1"/>
              </a:solidFill>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9" name="TextBox 8"/>
              <p:cNvSpPr txBox="1"/>
              <p:nvPr userDrawn="1"/>
            </p:nvSpPr>
            <p:spPr>
              <a:xfrm>
                <a:off x="6949981" y="69250"/>
                <a:ext cx="1261415" cy="7848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457200"/>
                <a:r>
                  <a:rPr lang="en-US" sz="1500" b="1" dirty="0" smtClean="0">
                    <a:solidFill>
                      <a:prstClr val="black"/>
                    </a:solidFill>
                  </a:rPr>
                  <a:t>AP242e2 </a:t>
                </a:r>
                <a:br>
                  <a:rPr lang="en-US" sz="1500" b="1" dirty="0" smtClean="0">
                    <a:solidFill>
                      <a:prstClr val="black"/>
                    </a:solidFill>
                  </a:rPr>
                </a:br>
                <a:r>
                  <a:rPr lang="en-US" sz="1500" b="1" dirty="0" smtClean="0">
                    <a:solidFill>
                      <a:prstClr val="black"/>
                    </a:solidFill>
                  </a:rPr>
                  <a:t>Mechanical</a:t>
                </a:r>
              </a:p>
              <a:p>
                <a:pPr algn="ctr" defTabSz="457200"/>
                <a:r>
                  <a:rPr lang="en-US" sz="1500" b="1" dirty="0" smtClean="0">
                    <a:solidFill>
                      <a:prstClr val="black"/>
                    </a:solidFill>
                  </a:rPr>
                  <a:t>PMI WG</a:t>
                </a:r>
                <a:endParaRPr lang="en-US" sz="1500" b="1" dirty="0">
                  <a:solidFill>
                    <a:prstClr val="black"/>
                  </a:solidFill>
                </a:endParaRPr>
              </a:p>
            </p:txBody>
          </p:sp>
        </p:grpSp>
      </p:grpSp>
    </p:spTree>
    <p:extLst>
      <p:ext uri="{BB962C8B-B14F-4D97-AF65-F5344CB8AC3E}">
        <p14:creationId xmlns:p14="http://schemas.microsoft.com/office/powerpoint/2010/main" val="35284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951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29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856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918" y="274639"/>
            <a:ext cx="80305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D75F8-99C6-3C44-BBD3-FD8612010467}" type="datetimeFigureOut">
              <a:rPr lang="en-US" smtClean="0">
                <a:solidFill>
                  <a:prstClr val="black">
                    <a:tint val="75000"/>
                  </a:prstClr>
                </a:solidFill>
              </a:rPr>
              <a:pPr/>
              <a:t>1/21/2018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21C4C1-FB4D-3142-ACBD-4408A6B622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8529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2382" y="10963"/>
            <a:ext cx="12198350" cy="6870700"/>
          </a:xfrm>
          <a:prstGeom prst="rect">
            <a:avLst/>
          </a:prstGeom>
          <a:gradFill flip="none" rotWithShape="1">
            <a:gsLst>
              <a:gs pos="0">
                <a:schemeClr val="accent2">
                  <a:lumMod val="40000"/>
                  <a:lumOff val="60000"/>
                </a:schemeClr>
              </a:gs>
              <a:gs pos="39000">
                <a:schemeClr val="accent2">
                  <a:lumMod val="95000"/>
                  <a:lumOff val="5000"/>
                </a:schemeClr>
              </a:gs>
              <a:gs pos="90000">
                <a:schemeClr val="accent2">
                  <a:lumMod val="60000"/>
                </a:schemeClr>
              </a:gs>
            </a:gsLst>
            <a:path path="circle">
              <a:fillToRect l="50000" t="130000" r="50000" b="-30000"/>
            </a:path>
            <a:tileRect/>
          </a:gradFill>
          <a:ln w="9525">
            <a:no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900">
              <a:solidFill>
                <a:srgbClr val="000000"/>
              </a:solidFill>
            </a:endParaRPr>
          </a:p>
        </p:txBody>
      </p:sp>
      <p:sp>
        <p:nvSpPr>
          <p:cNvPr id="5" name="Rectangle 4"/>
          <p:cNvSpPr/>
          <p:nvPr userDrawn="1"/>
        </p:nvSpPr>
        <p:spPr bwMode="auto">
          <a:xfrm>
            <a:off x="0" y="4654550"/>
            <a:ext cx="12198350" cy="2203450"/>
          </a:xfrm>
          <a:prstGeom prst="rect">
            <a:avLst/>
          </a:prstGeom>
          <a:gradFill flip="none" rotWithShape="1">
            <a:gsLst>
              <a:gs pos="0">
                <a:schemeClr val="accent2">
                  <a:lumMod val="40000"/>
                  <a:lumOff val="60000"/>
                </a:schemeClr>
              </a:gs>
              <a:gs pos="45000">
                <a:schemeClr val="accent2">
                  <a:lumMod val="95000"/>
                  <a:lumOff val="5000"/>
                </a:schemeClr>
              </a:gs>
              <a:gs pos="9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6" name="Round Single Corner Rectangle 5"/>
          <p:cNvSpPr/>
          <p:nvPr userDrawn="1"/>
        </p:nvSpPr>
        <p:spPr bwMode="auto">
          <a:xfrm flipH="1" flipV="1">
            <a:off x="6135178" y="0"/>
            <a:ext cx="6063172" cy="6394450"/>
          </a:xfrm>
          <a:prstGeom prst="round1Rect">
            <a:avLst/>
          </a:prstGeom>
          <a:solidFill>
            <a:schemeClr val="bg1"/>
          </a:soli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6151" name="Rectangle 7"/>
          <p:cNvSpPr>
            <a:spLocks noGrp="1" noChangeArrowheads="1"/>
          </p:cNvSpPr>
          <p:nvPr>
            <p:ph type="ctrTitle" sz="quarter"/>
          </p:nvPr>
        </p:nvSpPr>
        <p:spPr>
          <a:xfrm>
            <a:off x="114646" y="234634"/>
            <a:ext cx="5732307" cy="2816156"/>
          </a:xfrm>
        </p:spPr>
        <p:txBody>
          <a:bodyPr tIns="457200" bIns="45720" anchor="t"/>
          <a:lstStyle>
            <a:lvl1pPr>
              <a:lnSpc>
                <a:spcPts val="6000"/>
              </a:lnSpc>
              <a:defRPr sz="6000" b="0"/>
            </a:lvl1pPr>
          </a:lstStyle>
          <a:p>
            <a:r>
              <a:rPr lang="en-US" dirty="0"/>
              <a:t>Click to edit Master title style</a:t>
            </a:r>
          </a:p>
        </p:txBody>
      </p:sp>
      <p:sp>
        <p:nvSpPr>
          <p:cNvPr id="6150" name="Rectangle 6"/>
          <p:cNvSpPr>
            <a:spLocks noGrp="1" noChangeArrowheads="1"/>
          </p:cNvSpPr>
          <p:nvPr>
            <p:ph type="subTitle" sz="quarter" idx="1"/>
          </p:nvPr>
        </p:nvSpPr>
        <p:spPr>
          <a:xfrm>
            <a:off x="0" y="5027614"/>
            <a:ext cx="5961599" cy="425758"/>
          </a:xfrm>
        </p:spPr>
        <p:txBody>
          <a:bodyPr tIns="45720" bIns="45720"/>
          <a:lstStyle>
            <a:lvl1pPr marL="0" indent="0">
              <a:lnSpc>
                <a:spcPts val="2600"/>
              </a:lnSpc>
              <a:buFontTx/>
              <a:buNone/>
              <a:defRPr b="0">
                <a:solidFill>
                  <a:schemeClr val="bg1"/>
                </a:solidFill>
              </a:defRPr>
            </a:lvl1pPr>
          </a:lstStyle>
          <a:p>
            <a:r>
              <a:rPr lang="en-US" dirty="0"/>
              <a:t>Click to edit Master subtitle style</a:t>
            </a:r>
          </a:p>
        </p:txBody>
      </p:sp>
      <p:sp>
        <p:nvSpPr>
          <p:cNvPr id="10" name="TextBox 9"/>
          <p:cNvSpPr txBox="1"/>
          <p:nvPr userDrawn="1"/>
        </p:nvSpPr>
        <p:spPr>
          <a:xfrm>
            <a:off x="8079427" y="6334781"/>
            <a:ext cx="4118923" cy="461665"/>
          </a:xfrm>
          <a:prstGeom prst="rect">
            <a:avLst/>
          </a:prstGeom>
          <a:noFill/>
        </p:spPr>
        <p:txBody>
          <a:bodyPr wrap="square" rtlCol="0">
            <a:spAutoFit/>
          </a:bodyPr>
          <a:lstStyle/>
          <a:p>
            <a:pPr algn="r" defTabSz="914400" fontAlgn="base">
              <a:spcBef>
                <a:spcPct val="0"/>
              </a:spcBef>
              <a:spcAft>
                <a:spcPct val="0"/>
              </a:spcAft>
            </a:pPr>
            <a:r>
              <a:rPr lang="en-US" sz="600" dirty="0" smtClean="0">
                <a:solidFill>
                  <a:srgbClr val="000000"/>
                </a:solidFill>
              </a:rPr>
              <a:t>BOEING is a trademark of Boeing Management Company</a:t>
            </a:r>
          </a:p>
          <a:p>
            <a:pPr algn="r" defTabSz="914400" fontAlgn="base">
              <a:spcBef>
                <a:spcPct val="0"/>
              </a:spcBef>
              <a:spcAft>
                <a:spcPct val="0"/>
              </a:spcAft>
            </a:pPr>
            <a:r>
              <a:rPr lang="en-US" sz="600" dirty="0" smtClean="0">
                <a:solidFill>
                  <a:srgbClr val="000000"/>
                </a:solidFill>
              </a:rPr>
              <a:t>Copyright © 2017 Boeing. All rights reserved.</a:t>
            </a:r>
          </a:p>
          <a:p>
            <a:pPr algn="r" defTabSz="914400" fontAlgn="base">
              <a:spcBef>
                <a:spcPct val="0"/>
              </a:spcBef>
              <a:spcAft>
                <a:spcPct val="0"/>
              </a:spcAft>
            </a:pPr>
            <a:r>
              <a:rPr lang="en-US" sz="600" dirty="0" smtClean="0">
                <a:solidFill>
                  <a:srgbClr val="000000"/>
                </a:solidFill>
              </a:rPr>
              <a:t>Copyright © 2017 Northrop Grumman Corporation.  All rights reserved.</a:t>
            </a:r>
          </a:p>
          <a:p>
            <a:pPr algn="r" defTabSz="914400" fontAlgn="base">
              <a:spcBef>
                <a:spcPct val="0"/>
              </a:spcBef>
              <a:spcAft>
                <a:spcPct val="0"/>
              </a:spcAft>
              <a:defRPr/>
            </a:pPr>
            <a:r>
              <a:rPr lang="en-US" sz="600" dirty="0" smtClean="0">
                <a:solidFill>
                  <a:srgbClr val="000000"/>
                </a:solidFill>
              </a:rPr>
              <a:t>GPDIS_2017.ppt | </a:t>
            </a:r>
            <a:fld id="{722087BA-F621-4EFD-97B4-BCAE5C7FA24B}" type="slidenum">
              <a:rPr lang="en-US" sz="600" smtClean="0">
                <a:solidFill>
                  <a:srgbClr val="000000"/>
                </a:solidFill>
              </a:rPr>
              <a:pPr algn="r" defTabSz="914400" fontAlgn="base">
                <a:spcBef>
                  <a:spcPct val="0"/>
                </a:spcBef>
                <a:spcAft>
                  <a:spcPct val="0"/>
                </a:spcAft>
                <a:defRPr/>
              </a:pPr>
              <a:t>‹#›</a:t>
            </a:fld>
            <a:endParaRPr lang="en-US" sz="600" dirty="0">
              <a:solidFill>
                <a:srgbClr val="000000"/>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178" y="10963"/>
            <a:ext cx="6040790" cy="3892053"/>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2506244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3" y="1225594"/>
            <a:ext cx="12198350" cy="22916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4231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5642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585" y="3592575"/>
            <a:ext cx="10368598" cy="8143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781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55C66D-36AD-43C0-94A8-4C30E363CCFC}"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69988"/>
            <a:ext cx="5997522" cy="2710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00828" y="1169988"/>
            <a:ext cx="5997522" cy="2710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141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8309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618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363" y="1225594"/>
            <a:ext cx="12198350" cy="2291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xfrm>
            <a:off x="9265240" y="6532563"/>
            <a:ext cx="2378254" cy="246062"/>
          </a:xfrm>
          <a:prstGeom prst="rect">
            <a:avLst/>
          </a:prstGeom>
          <a:ln/>
        </p:spPr>
        <p:txBody>
          <a:bodyPr/>
          <a:lstStyle>
            <a:lvl1pPr>
              <a:defRPr/>
            </a:lvl1pPr>
          </a:lstStyle>
          <a:p>
            <a:pPr defTabSz="914400" fontAlgn="base">
              <a:spcBef>
                <a:spcPct val="0"/>
              </a:spcBef>
              <a:spcAft>
                <a:spcPct val="0"/>
              </a:spcAft>
              <a:defRPr/>
            </a:pPr>
            <a:r>
              <a:rPr lang="en-US" sz="900" smtClean="0">
                <a:solidFill>
                  <a:srgbClr val="000000"/>
                </a:solidFill>
              </a:rPr>
              <a:t>EOT_BI_Template.ppt | </a:t>
            </a:r>
            <a:fld id="{AF8F9A9B-4B43-4F29-B508-3889CDC247AA}" type="slidenum">
              <a:rPr lang="en-US" sz="900" smtClean="0">
                <a:solidFill>
                  <a:srgbClr val="000000"/>
                </a:solidFill>
              </a:rPr>
              <a:pPr defTabSz="914400" fontAlgn="base">
                <a:spcBef>
                  <a:spcPct val="0"/>
                </a:spcBef>
                <a:spcAft>
                  <a:spcPct val="0"/>
                </a:spcAft>
                <a:defRPr/>
              </a:pPr>
              <a:t>‹#›</a:t>
            </a:fld>
            <a:endParaRPr lang="en-US" sz="900">
              <a:solidFill>
                <a:srgbClr val="000000"/>
              </a:solidFill>
            </a:endParaRPr>
          </a:p>
        </p:txBody>
      </p:sp>
    </p:spTree>
    <p:extLst>
      <p:ext uri="{BB962C8B-B14F-4D97-AF65-F5344CB8AC3E}">
        <p14:creationId xmlns:p14="http://schemas.microsoft.com/office/powerpoint/2010/main" val="3853633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2382" y="10963"/>
            <a:ext cx="12198350" cy="6870700"/>
          </a:xfrm>
          <a:prstGeom prst="rect">
            <a:avLst/>
          </a:prstGeom>
          <a:gradFill flip="none" rotWithShape="1">
            <a:gsLst>
              <a:gs pos="0">
                <a:schemeClr val="accent2">
                  <a:lumMod val="40000"/>
                  <a:lumOff val="60000"/>
                </a:schemeClr>
              </a:gs>
              <a:gs pos="39000">
                <a:schemeClr val="accent2">
                  <a:lumMod val="95000"/>
                  <a:lumOff val="5000"/>
                </a:schemeClr>
              </a:gs>
              <a:gs pos="90000">
                <a:schemeClr val="accent2">
                  <a:lumMod val="60000"/>
                </a:schemeClr>
              </a:gs>
            </a:gsLst>
            <a:path path="circle">
              <a:fillToRect l="50000" t="130000" r="50000" b="-30000"/>
            </a:path>
            <a:tileRect/>
          </a:gradFill>
          <a:ln w="9525">
            <a:no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900">
              <a:solidFill>
                <a:srgbClr val="000000"/>
              </a:solidFill>
            </a:endParaRPr>
          </a:p>
        </p:txBody>
      </p:sp>
      <p:sp>
        <p:nvSpPr>
          <p:cNvPr id="5" name="Rectangle 4"/>
          <p:cNvSpPr/>
          <p:nvPr userDrawn="1"/>
        </p:nvSpPr>
        <p:spPr bwMode="auto">
          <a:xfrm>
            <a:off x="0" y="4654550"/>
            <a:ext cx="12198350" cy="2203450"/>
          </a:xfrm>
          <a:prstGeom prst="rect">
            <a:avLst/>
          </a:prstGeom>
          <a:gradFill flip="none" rotWithShape="1">
            <a:gsLst>
              <a:gs pos="0">
                <a:schemeClr val="accent2">
                  <a:lumMod val="40000"/>
                  <a:lumOff val="60000"/>
                </a:schemeClr>
              </a:gs>
              <a:gs pos="45000">
                <a:schemeClr val="accent2">
                  <a:lumMod val="95000"/>
                  <a:lumOff val="5000"/>
                </a:schemeClr>
              </a:gs>
              <a:gs pos="9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6" name="Round Single Corner Rectangle 5"/>
          <p:cNvSpPr/>
          <p:nvPr userDrawn="1"/>
        </p:nvSpPr>
        <p:spPr bwMode="auto">
          <a:xfrm flipH="1" flipV="1">
            <a:off x="6135178" y="0"/>
            <a:ext cx="6063172" cy="6394450"/>
          </a:xfrm>
          <a:prstGeom prst="round1Rect">
            <a:avLst/>
          </a:prstGeom>
          <a:solidFill>
            <a:schemeClr val="bg1"/>
          </a:soli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6151" name="Rectangle 7"/>
          <p:cNvSpPr>
            <a:spLocks noGrp="1" noChangeArrowheads="1"/>
          </p:cNvSpPr>
          <p:nvPr>
            <p:ph type="ctrTitle" sz="quarter"/>
          </p:nvPr>
        </p:nvSpPr>
        <p:spPr>
          <a:xfrm>
            <a:off x="114646" y="234634"/>
            <a:ext cx="5732307" cy="2816156"/>
          </a:xfrm>
        </p:spPr>
        <p:txBody>
          <a:bodyPr tIns="457200" bIns="45720" anchor="t"/>
          <a:lstStyle>
            <a:lvl1pPr>
              <a:lnSpc>
                <a:spcPts val="6000"/>
              </a:lnSpc>
              <a:defRPr sz="6000" b="0"/>
            </a:lvl1pPr>
          </a:lstStyle>
          <a:p>
            <a:r>
              <a:rPr lang="en-US" dirty="0"/>
              <a:t>Click to edit Master title style</a:t>
            </a:r>
          </a:p>
        </p:txBody>
      </p:sp>
      <p:sp>
        <p:nvSpPr>
          <p:cNvPr id="6150" name="Rectangle 6"/>
          <p:cNvSpPr>
            <a:spLocks noGrp="1" noChangeArrowheads="1"/>
          </p:cNvSpPr>
          <p:nvPr>
            <p:ph type="subTitle" sz="quarter" idx="1"/>
          </p:nvPr>
        </p:nvSpPr>
        <p:spPr>
          <a:xfrm>
            <a:off x="0" y="5027614"/>
            <a:ext cx="5961599" cy="425758"/>
          </a:xfrm>
        </p:spPr>
        <p:txBody>
          <a:bodyPr tIns="45720" bIns="45720"/>
          <a:lstStyle>
            <a:lvl1pPr marL="0" indent="0">
              <a:lnSpc>
                <a:spcPts val="2600"/>
              </a:lnSpc>
              <a:buFontTx/>
              <a:buNone/>
              <a:defRPr b="0">
                <a:solidFill>
                  <a:schemeClr val="bg1"/>
                </a:solidFill>
              </a:defRPr>
            </a:lvl1pPr>
          </a:lstStyle>
          <a:p>
            <a:r>
              <a:rPr lang="en-US" dirty="0"/>
              <a:t>Click to edit Master subtitle style</a:t>
            </a:r>
          </a:p>
        </p:txBody>
      </p:sp>
      <p:sp>
        <p:nvSpPr>
          <p:cNvPr id="10" name="TextBox 9"/>
          <p:cNvSpPr txBox="1"/>
          <p:nvPr userDrawn="1"/>
        </p:nvSpPr>
        <p:spPr>
          <a:xfrm>
            <a:off x="8079427" y="6334781"/>
            <a:ext cx="4118923" cy="461665"/>
          </a:xfrm>
          <a:prstGeom prst="rect">
            <a:avLst/>
          </a:prstGeom>
          <a:noFill/>
        </p:spPr>
        <p:txBody>
          <a:bodyPr wrap="square" rtlCol="0">
            <a:spAutoFit/>
          </a:bodyPr>
          <a:lstStyle/>
          <a:p>
            <a:pPr algn="r" defTabSz="914400" fontAlgn="base">
              <a:spcBef>
                <a:spcPct val="0"/>
              </a:spcBef>
              <a:spcAft>
                <a:spcPct val="0"/>
              </a:spcAft>
            </a:pPr>
            <a:r>
              <a:rPr lang="en-US" sz="600" dirty="0" smtClean="0">
                <a:solidFill>
                  <a:srgbClr val="000000"/>
                </a:solidFill>
              </a:rPr>
              <a:t>BOEING is a trademark of Boeing Management Company</a:t>
            </a:r>
          </a:p>
          <a:p>
            <a:pPr algn="r" defTabSz="914400" fontAlgn="base">
              <a:spcBef>
                <a:spcPct val="0"/>
              </a:spcBef>
              <a:spcAft>
                <a:spcPct val="0"/>
              </a:spcAft>
            </a:pPr>
            <a:r>
              <a:rPr lang="en-US" sz="600" dirty="0" smtClean="0">
                <a:solidFill>
                  <a:srgbClr val="000000"/>
                </a:solidFill>
              </a:rPr>
              <a:t>Copyright © 2017 Boeing. All rights reserved.</a:t>
            </a:r>
          </a:p>
          <a:p>
            <a:pPr algn="r" defTabSz="914400" fontAlgn="base">
              <a:spcBef>
                <a:spcPct val="0"/>
              </a:spcBef>
              <a:spcAft>
                <a:spcPct val="0"/>
              </a:spcAft>
            </a:pPr>
            <a:r>
              <a:rPr lang="en-US" sz="600" dirty="0" smtClean="0">
                <a:solidFill>
                  <a:srgbClr val="000000"/>
                </a:solidFill>
              </a:rPr>
              <a:t>Copyright © 2017 Northrop Grumman Corporation.  All rights reserved.</a:t>
            </a:r>
          </a:p>
          <a:p>
            <a:pPr algn="r" defTabSz="914400" fontAlgn="base">
              <a:spcBef>
                <a:spcPct val="0"/>
              </a:spcBef>
              <a:spcAft>
                <a:spcPct val="0"/>
              </a:spcAft>
              <a:defRPr/>
            </a:pPr>
            <a:r>
              <a:rPr lang="en-US" sz="600" dirty="0" smtClean="0">
                <a:solidFill>
                  <a:srgbClr val="000000"/>
                </a:solidFill>
              </a:rPr>
              <a:t>GPDIS_2017.ppt | </a:t>
            </a:r>
            <a:fld id="{722087BA-F621-4EFD-97B4-BCAE5C7FA24B}" type="slidenum">
              <a:rPr lang="en-US" sz="600" smtClean="0">
                <a:solidFill>
                  <a:srgbClr val="000000"/>
                </a:solidFill>
              </a:rPr>
              <a:pPr algn="r" defTabSz="914400" fontAlgn="base">
                <a:spcBef>
                  <a:spcPct val="0"/>
                </a:spcBef>
                <a:spcAft>
                  <a:spcPct val="0"/>
                </a:spcAft>
                <a:defRPr/>
              </a:pPr>
              <a:t>‹#›</a:t>
            </a:fld>
            <a:endParaRPr lang="en-US" sz="600" dirty="0">
              <a:solidFill>
                <a:srgbClr val="000000"/>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178" y="10963"/>
            <a:ext cx="6040790" cy="3892053"/>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2447235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3" y="1225594"/>
            <a:ext cx="12198350" cy="22916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0589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5642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585" y="3592575"/>
            <a:ext cx="10368598" cy="8143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8068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69988"/>
            <a:ext cx="5997522" cy="2710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00828" y="1169988"/>
            <a:ext cx="5997522" cy="2710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5548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8610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42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602DED-0725-4BD2-BC2E-3AB91A6FD8B8}" type="datetime4">
              <a:rPr lang="en-US" smtClean="0"/>
              <a:t>January 21,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363" y="1225594"/>
            <a:ext cx="12198350" cy="2291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xfrm>
            <a:off x="9265240" y="6532563"/>
            <a:ext cx="2378254" cy="246062"/>
          </a:xfrm>
          <a:prstGeom prst="rect">
            <a:avLst/>
          </a:prstGeom>
          <a:ln/>
        </p:spPr>
        <p:txBody>
          <a:bodyPr/>
          <a:lstStyle>
            <a:lvl1pPr>
              <a:defRPr/>
            </a:lvl1pPr>
          </a:lstStyle>
          <a:p>
            <a:pPr defTabSz="914400" fontAlgn="base">
              <a:spcBef>
                <a:spcPct val="0"/>
              </a:spcBef>
              <a:spcAft>
                <a:spcPct val="0"/>
              </a:spcAft>
              <a:defRPr/>
            </a:pPr>
            <a:r>
              <a:rPr lang="en-US" sz="900" smtClean="0">
                <a:solidFill>
                  <a:srgbClr val="000000"/>
                </a:solidFill>
              </a:rPr>
              <a:t>EOT_BI_Template.ppt | </a:t>
            </a:r>
            <a:fld id="{AF8F9A9B-4B43-4F29-B508-3889CDC247AA}" type="slidenum">
              <a:rPr lang="en-US" sz="900" smtClean="0">
                <a:solidFill>
                  <a:srgbClr val="000000"/>
                </a:solidFill>
              </a:rPr>
              <a:pPr defTabSz="914400" fontAlgn="base">
                <a:spcBef>
                  <a:spcPct val="0"/>
                </a:spcBef>
                <a:spcAft>
                  <a:spcPct val="0"/>
                </a:spcAft>
                <a:defRPr/>
              </a:pPr>
              <a:t>‹#›</a:t>
            </a:fld>
            <a:endParaRPr lang="en-US" sz="900">
              <a:solidFill>
                <a:srgbClr val="000000"/>
              </a:solidFill>
            </a:endParaRPr>
          </a:p>
        </p:txBody>
      </p:sp>
    </p:spTree>
    <p:extLst>
      <p:ext uri="{BB962C8B-B14F-4D97-AF65-F5344CB8AC3E}">
        <p14:creationId xmlns:p14="http://schemas.microsoft.com/office/powerpoint/2010/main" val="1011368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76" y="1122363"/>
            <a:ext cx="10368598" cy="2387600"/>
          </a:xfr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524794" y="3602038"/>
            <a:ext cx="9148763"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62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24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284" y="1709740"/>
            <a:ext cx="10521077" cy="2852737"/>
          </a:xfrm>
        </p:spPr>
        <p:txBody>
          <a:bodyPr anchor="b"/>
          <a:lstStyle>
            <a:lvl1pPr>
              <a:defRPr sz="5824"/>
            </a:lvl1pPr>
          </a:lstStyle>
          <a:p>
            <a:r>
              <a:rPr lang="en-US"/>
              <a:t>Click to edit Master title style</a:t>
            </a:r>
            <a:endParaRPr lang="en-US" dirty="0"/>
          </a:p>
        </p:txBody>
      </p:sp>
      <p:sp>
        <p:nvSpPr>
          <p:cNvPr id="3" name="Text Placeholder 2"/>
          <p:cNvSpPr>
            <a:spLocks noGrp="1"/>
          </p:cNvSpPr>
          <p:nvPr>
            <p:ph type="body" idx="1"/>
          </p:nvPr>
        </p:nvSpPr>
        <p:spPr>
          <a:xfrm>
            <a:off x="832284" y="4589464"/>
            <a:ext cx="10521077" cy="1500187"/>
          </a:xfrm>
        </p:spPr>
        <p:txBody>
          <a:bodyPr/>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427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636" y="1825625"/>
            <a:ext cx="51842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5415" y="1825625"/>
            <a:ext cx="51842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500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225" y="365127"/>
            <a:ext cx="10521077"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4" name="Content Placeholder 3"/>
          <p:cNvSpPr>
            <a:spLocks noGrp="1"/>
          </p:cNvSpPr>
          <p:nvPr>
            <p:ph sz="half" idx="2"/>
          </p:nvPr>
        </p:nvSpPr>
        <p:spPr>
          <a:xfrm>
            <a:off x="840226" y="2505075"/>
            <a:ext cx="516047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5416" y="1681163"/>
            <a:ext cx="51858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6" name="Content Placeholder 5"/>
          <p:cNvSpPr>
            <a:spLocks noGrp="1"/>
          </p:cNvSpPr>
          <p:nvPr>
            <p:ph sz="quarter" idx="4"/>
          </p:nvPr>
        </p:nvSpPr>
        <p:spPr>
          <a:xfrm>
            <a:off x="6175416" y="2505075"/>
            <a:ext cx="51858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399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274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463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5" y="457200"/>
            <a:ext cx="3934286" cy="1600200"/>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5888" y="987426"/>
            <a:ext cx="6175415"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225" y="2057400"/>
            <a:ext cx="3934286"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Edit Master text styles</a:t>
            </a:r>
          </a:p>
        </p:txBody>
      </p:sp>
      <p:sp>
        <p:nvSpPr>
          <p:cNvPr id="5" name="Date Placeholder 4"/>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02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5" y="457200"/>
            <a:ext cx="3934286" cy="1600200"/>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5888" y="987426"/>
            <a:ext cx="6175415"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40225" y="2057400"/>
            <a:ext cx="3934286"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Edit Master text styles</a:t>
            </a:r>
          </a:p>
        </p:txBody>
      </p:sp>
      <p:sp>
        <p:nvSpPr>
          <p:cNvPr id="5" name="Date Placeholder 4"/>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9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DC8BD0-9452-4A35-87A7-CDC947B5C8C5}" type="datetime4">
              <a:rPr lang="en-US" smtClean="0"/>
              <a:t>January 21, 2018</a:t>
            </a:fld>
            <a:endParaRPr lang="en-US"/>
          </a:p>
        </p:txBody>
      </p:sp>
      <p:sp>
        <p:nvSpPr>
          <p:cNvPr id="8" name="Footer Placeholder 7"/>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83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9445" y="365125"/>
            <a:ext cx="263027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637" y="365125"/>
            <a:ext cx="773832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C7E35-61C9-471C-870E-2CE47EA24035}" type="datetimeFigureOut">
              <a:rPr lang="en-US" smtClean="0">
                <a:solidFill>
                  <a:prstClr val="black">
                    <a:tint val="75000"/>
                  </a:prstClr>
                </a:solidFill>
              </a:rPr>
              <a:pPr/>
              <a:t>1/21/2018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36ED2-EF9B-4B9B-9B58-09E1C1CBDE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215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Outside P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942600" y="587233"/>
            <a:ext cx="2106988" cy="1338894"/>
          </a:xfrm>
        </p:spPr>
        <p:txBody>
          <a:bodyPr lIns="0" tIns="0" rIns="0" bIns="0" anchor="b">
            <a:noAutofit/>
          </a:bodyPr>
          <a:lstStyle>
            <a:lvl1pPr marL="0" indent="0">
              <a:lnSpc>
                <a:spcPct val="100000"/>
              </a:lnSpc>
              <a:spcBef>
                <a:spcPts val="0"/>
              </a:spcBef>
              <a:buNone/>
              <a:defRPr sz="1588">
                <a:solidFill>
                  <a:schemeClr val="bg1"/>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11" name="Text Placeholder 9"/>
          <p:cNvSpPr>
            <a:spLocks noGrp="1"/>
          </p:cNvSpPr>
          <p:nvPr>
            <p:ph type="body" sz="quarter" idx="11"/>
          </p:nvPr>
        </p:nvSpPr>
        <p:spPr>
          <a:xfrm>
            <a:off x="942600" y="2031918"/>
            <a:ext cx="2106988" cy="3898234"/>
          </a:xfrm>
        </p:spPr>
        <p:txBody>
          <a:bodyPr lIns="0" tIns="0" rIns="0" bIns="0" anchor="t">
            <a:noAutofit/>
          </a:bodyPr>
          <a:lstStyle>
            <a:lvl1pPr marL="0" indent="0">
              <a:lnSpc>
                <a:spcPct val="105000"/>
              </a:lnSpc>
              <a:spcBef>
                <a:spcPts val="706"/>
              </a:spcBef>
              <a:buNone/>
              <a:defRPr sz="882">
                <a:solidFill>
                  <a:schemeClr val="bg1"/>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20" name="Text Placeholder 9"/>
          <p:cNvSpPr>
            <a:spLocks noGrp="1"/>
          </p:cNvSpPr>
          <p:nvPr>
            <p:ph type="body" sz="quarter" idx="12"/>
          </p:nvPr>
        </p:nvSpPr>
        <p:spPr>
          <a:xfrm>
            <a:off x="8640498" y="403412"/>
            <a:ext cx="2994140" cy="1555997"/>
          </a:xfrm>
        </p:spPr>
        <p:txBody>
          <a:bodyPr lIns="0" tIns="0" rIns="0" bIns="0" anchor="b">
            <a:noAutofit/>
          </a:bodyPr>
          <a:lstStyle>
            <a:lvl1pPr marL="0" indent="0">
              <a:lnSpc>
                <a:spcPct val="95000"/>
              </a:lnSpc>
              <a:spcBef>
                <a:spcPts val="0"/>
              </a:spcBef>
              <a:buNone/>
              <a:defRPr sz="2647" b="1">
                <a:solidFill>
                  <a:schemeClr val="tx1">
                    <a:lumMod val="65000"/>
                    <a:lumOff val="35000"/>
                  </a:schemeClr>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22" name="Picture Placeholder 21"/>
          <p:cNvSpPr>
            <a:spLocks noGrp="1"/>
          </p:cNvSpPr>
          <p:nvPr>
            <p:ph type="pic" sz="quarter" idx="13"/>
          </p:nvPr>
        </p:nvSpPr>
        <p:spPr>
          <a:xfrm>
            <a:off x="8640499" y="2418370"/>
            <a:ext cx="2993756" cy="3713489"/>
          </a:xfrm>
        </p:spPr>
        <p:txBody>
          <a:bodyPr>
            <a:normAutofit/>
          </a:bodyPr>
          <a:lstStyle>
            <a:lvl1pPr marL="0" indent="0">
              <a:buNone/>
              <a:defRPr sz="1412">
                <a:solidFill>
                  <a:schemeClr val="tx1">
                    <a:lumMod val="65000"/>
                    <a:lumOff val="35000"/>
                  </a:schemeClr>
                </a:solidFill>
              </a:defRPr>
            </a:lvl1pPr>
          </a:lstStyle>
          <a:p>
            <a:r>
              <a:rPr lang="en-US"/>
              <a:t>Click icon to add picture</a:t>
            </a:r>
            <a:endParaRPr/>
          </a:p>
        </p:txBody>
      </p:sp>
      <p:sp>
        <p:nvSpPr>
          <p:cNvPr id="24" name="Text Placeholder 9"/>
          <p:cNvSpPr>
            <a:spLocks noGrp="1"/>
          </p:cNvSpPr>
          <p:nvPr>
            <p:ph type="body" sz="quarter" idx="14"/>
          </p:nvPr>
        </p:nvSpPr>
        <p:spPr>
          <a:xfrm>
            <a:off x="8640498" y="1999750"/>
            <a:ext cx="2994140" cy="305300"/>
          </a:xfrm>
        </p:spPr>
        <p:txBody>
          <a:bodyPr lIns="0" tIns="0" rIns="0" bIns="0" anchor="t">
            <a:noAutofit/>
          </a:bodyPr>
          <a:lstStyle>
            <a:lvl1pPr marL="0" indent="0">
              <a:lnSpc>
                <a:spcPct val="114000"/>
              </a:lnSpc>
              <a:spcBef>
                <a:spcPts val="0"/>
              </a:spcBef>
              <a:buNone/>
              <a:defRPr sz="706" b="0">
                <a:solidFill>
                  <a:schemeClr val="accent1"/>
                </a:solidFill>
                <a:latin typeface="+mn-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26" name="Text Placeholder 9"/>
          <p:cNvSpPr>
            <a:spLocks noGrp="1"/>
          </p:cNvSpPr>
          <p:nvPr>
            <p:ph type="body" sz="quarter" idx="15" hasCustomPrompt="1"/>
          </p:nvPr>
        </p:nvSpPr>
        <p:spPr>
          <a:xfrm rot="16200000">
            <a:off x="3590679" y="5462243"/>
            <a:ext cx="1775012" cy="207576"/>
          </a:xfrm>
        </p:spPr>
        <p:txBody>
          <a:bodyPr lIns="0" tIns="0" rIns="0" bIns="0" anchor="t">
            <a:noAutofit/>
          </a:bodyPr>
          <a:lstStyle>
            <a:lvl1pPr marL="0" indent="0">
              <a:lnSpc>
                <a:spcPct val="100000"/>
              </a:lnSpc>
              <a:spcBef>
                <a:spcPts val="0"/>
              </a:spcBef>
              <a:buNone/>
              <a:defRPr sz="794" b="1">
                <a:solidFill>
                  <a:schemeClr val="tx1">
                    <a:lumMod val="65000"/>
                    <a:lumOff val="35000"/>
                  </a:schemeClr>
                </a:solidFill>
                <a:latin typeface="+mn-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[Company Name]</a:t>
            </a:r>
          </a:p>
        </p:txBody>
      </p:sp>
      <p:sp>
        <p:nvSpPr>
          <p:cNvPr id="27" name="Text Placeholder 9"/>
          <p:cNvSpPr>
            <a:spLocks noGrp="1"/>
          </p:cNvSpPr>
          <p:nvPr>
            <p:ph type="body" sz="quarter" idx="16" hasCustomPrompt="1"/>
          </p:nvPr>
        </p:nvSpPr>
        <p:spPr>
          <a:xfrm rot="16200000">
            <a:off x="3799806" y="5462243"/>
            <a:ext cx="1775012" cy="207576"/>
          </a:xfrm>
        </p:spPr>
        <p:txBody>
          <a:bodyPr lIns="0" tIns="0" rIns="0" bIns="0" anchor="t">
            <a:noAutofit/>
          </a:bodyPr>
          <a:lstStyle>
            <a:lvl1pPr marL="0" indent="0">
              <a:lnSpc>
                <a:spcPct val="100000"/>
              </a:lnSpc>
              <a:spcBef>
                <a:spcPts val="0"/>
              </a:spcBef>
              <a:buNone/>
              <a:defRPr sz="794" b="0">
                <a:solidFill>
                  <a:schemeClr val="tx1">
                    <a:lumMod val="65000"/>
                    <a:lumOff val="35000"/>
                  </a:schemeClr>
                </a:solidFill>
                <a:latin typeface="+mn-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[Street Address]</a:t>
            </a:r>
          </a:p>
        </p:txBody>
      </p:sp>
      <p:sp>
        <p:nvSpPr>
          <p:cNvPr id="28" name="Text Placeholder 9"/>
          <p:cNvSpPr>
            <a:spLocks noGrp="1"/>
          </p:cNvSpPr>
          <p:nvPr>
            <p:ph type="body" sz="quarter" idx="17" hasCustomPrompt="1"/>
          </p:nvPr>
        </p:nvSpPr>
        <p:spPr>
          <a:xfrm rot="16200000">
            <a:off x="4008933" y="5462243"/>
            <a:ext cx="1775012" cy="207576"/>
          </a:xfrm>
        </p:spPr>
        <p:txBody>
          <a:bodyPr lIns="0" tIns="0" rIns="0" bIns="0" anchor="t">
            <a:noAutofit/>
          </a:bodyPr>
          <a:lstStyle>
            <a:lvl1pPr marL="0" indent="0">
              <a:lnSpc>
                <a:spcPct val="100000"/>
              </a:lnSpc>
              <a:spcBef>
                <a:spcPts val="0"/>
              </a:spcBef>
              <a:buNone/>
              <a:defRPr sz="794" b="0">
                <a:solidFill>
                  <a:schemeClr val="tx1">
                    <a:lumMod val="65000"/>
                    <a:lumOff val="35000"/>
                  </a:schemeClr>
                </a:solidFill>
                <a:latin typeface="+mn-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[City, ST  ZIP Code]</a:t>
            </a:r>
          </a:p>
        </p:txBody>
      </p:sp>
      <p:sp>
        <p:nvSpPr>
          <p:cNvPr id="29" name="Text Placeholder 9"/>
          <p:cNvSpPr>
            <a:spLocks noGrp="1"/>
          </p:cNvSpPr>
          <p:nvPr>
            <p:ph type="body" sz="quarter" idx="18" hasCustomPrompt="1"/>
          </p:nvPr>
        </p:nvSpPr>
        <p:spPr>
          <a:xfrm rot="16200000">
            <a:off x="4825922" y="2404747"/>
            <a:ext cx="2274670" cy="962497"/>
          </a:xfrm>
        </p:spPr>
        <p:txBody>
          <a:bodyPr lIns="0" tIns="0" rIns="0" bIns="0" anchor="t">
            <a:noAutofit/>
          </a:bodyPr>
          <a:lstStyle>
            <a:lvl1pPr marL="0" indent="0">
              <a:lnSpc>
                <a:spcPct val="120000"/>
              </a:lnSpc>
              <a:spcBef>
                <a:spcPts val="0"/>
              </a:spcBef>
              <a:buNone/>
              <a:defRPr sz="794" b="0" baseline="0">
                <a:solidFill>
                  <a:schemeClr val="tx1">
                    <a:lumMod val="65000"/>
                    <a:lumOff val="35000"/>
                  </a:schemeClr>
                </a:solidFill>
                <a:latin typeface="+mn-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[Recipient Name]</a:t>
            </a:r>
            <a:br>
              <a:rPr/>
            </a:br>
            <a:r>
              <a:rPr/>
              <a:t>[Address]</a:t>
            </a:r>
            <a:br>
              <a:rPr/>
            </a:br>
            <a:r>
              <a:rPr/>
              <a:t>[City, ST  ZIP Code]</a:t>
            </a:r>
          </a:p>
        </p:txBody>
      </p:sp>
    </p:spTree>
    <p:extLst>
      <p:ext uri="{BB962C8B-B14F-4D97-AF65-F5344CB8AC3E}">
        <p14:creationId xmlns:p14="http://schemas.microsoft.com/office/powerpoint/2010/main" val="3017445463"/>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Inside Pag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54469" y="2924653"/>
            <a:ext cx="3437718" cy="209732"/>
          </a:xfrm>
        </p:spPr>
        <p:txBody>
          <a:bodyPr lIns="0" tIns="0" rIns="0" bIns="0" anchor="t">
            <a:noAutofit/>
          </a:bodyPr>
          <a:lstStyle>
            <a:lvl1pPr marL="0" indent="0">
              <a:lnSpc>
                <a:spcPct val="100000"/>
              </a:lnSpc>
              <a:spcBef>
                <a:spcPts val="0"/>
              </a:spcBef>
              <a:buNone/>
              <a:defRPr sz="1324">
                <a:solidFill>
                  <a:schemeClr val="accent1"/>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Click to edit text</a:t>
            </a:r>
          </a:p>
        </p:txBody>
      </p:sp>
      <p:sp>
        <p:nvSpPr>
          <p:cNvPr id="11" name="Text Placeholder 9"/>
          <p:cNvSpPr>
            <a:spLocks noGrp="1"/>
          </p:cNvSpPr>
          <p:nvPr>
            <p:ph type="body" sz="quarter" idx="11"/>
          </p:nvPr>
        </p:nvSpPr>
        <p:spPr>
          <a:xfrm>
            <a:off x="554469" y="3197706"/>
            <a:ext cx="3437717" cy="755047"/>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19" name="Picture Placeholder 21"/>
          <p:cNvSpPr>
            <a:spLocks noGrp="1"/>
          </p:cNvSpPr>
          <p:nvPr>
            <p:ph type="pic" sz="quarter" idx="19"/>
          </p:nvPr>
        </p:nvSpPr>
        <p:spPr>
          <a:xfrm>
            <a:off x="554469" y="403412"/>
            <a:ext cx="3881293" cy="2299447"/>
          </a:xfrm>
        </p:spPr>
        <p:txBody>
          <a:bodyPr>
            <a:normAutofit/>
          </a:bodyPr>
          <a:lstStyle>
            <a:lvl1pPr marL="0" indent="0">
              <a:buNone/>
              <a:defRPr sz="1412">
                <a:solidFill>
                  <a:schemeClr val="tx1">
                    <a:lumMod val="65000"/>
                    <a:lumOff val="35000"/>
                  </a:schemeClr>
                </a:solidFill>
              </a:defRPr>
            </a:lvl1pPr>
          </a:lstStyle>
          <a:p>
            <a:r>
              <a:rPr lang="en-US"/>
              <a:t>Click icon to add picture</a:t>
            </a:r>
            <a:endParaRPr/>
          </a:p>
        </p:txBody>
      </p:sp>
      <p:sp>
        <p:nvSpPr>
          <p:cNvPr id="21" name="Text Placeholder 9"/>
          <p:cNvSpPr>
            <a:spLocks noGrp="1"/>
          </p:cNvSpPr>
          <p:nvPr>
            <p:ph type="body" sz="quarter" idx="20"/>
          </p:nvPr>
        </p:nvSpPr>
        <p:spPr>
          <a:xfrm>
            <a:off x="554469" y="4014548"/>
            <a:ext cx="3437717" cy="128657"/>
          </a:xfrm>
        </p:spPr>
        <p:txBody>
          <a:bodyPr lIns="0" tIns="0" rIns="0" bIns="0" anchor="t">
            <a:noAutofit/>
          </a:bodyPr>
          <a:lstStyle>
            <a:lvl1pPr marL="0" indent="0">
              <a:lnSpc>
                <a:spcPct val="114000"/>
              </a:lnSpc>
              <a:spcBef>
                <a:spcPts val="706"/>
              </a:spcBef>
              <a:buNone/>
              <a:defRPr sz="706" b="1">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23" name="Text Placeholder 9"/>
          <p:cNvSpPr>
            <a:spLocks noGrp="1"/>
          </p:cNvSpPr>
          <p:nvPr>
            <p:ph type="body" sz="quarter" idx="21"/>
          </p:nvPr>
        </p:nvSpPr>
        <p:spPr>
          <a:xfrm>
            <a:off x="554469" y="4167347"/>
            <a:ext cx="3437717" cy="1891691"/>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30" name="Text Placeholder 9"/>
          <p:cNvSpPr>
            <a:spLocks noGrp="1"/>
          </p:cNvSpPr>
          <p:nvPr>
            <p:ph type="body" sz="quarter" idx="22"/>
          </p:nvPr>
        </p:nvSpPr>
        <p:spPr>
          <a:xfrm>
            <a:off x="4823889" y="685799"/>
            <a:ext cx="2661463" cy="1732571"/>
          </a:xfrm>
        </p:spPr>
        <p:txBody>
          <a:bodyPr lIns="0" tIns="0" rIns="0" bIns="0" anchor="ctr">
            <a:noAutofit/>
          </a:bodyPr>
          <a:lstStyle>
            <a:lvl1pPr marL="0" indent="0">
              <a:lnSpc>
                <a:spcPct val="114000"/>
              </a:lnSpc>
              <a:spcBef>
                <a:spcPts val="794"/>
              </a:spcBef>
              <a:buNone/>
              <a:defRPr sz="971">
                <a:solidFill>
                  <a:schemeClr val="bg1"/>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35" name="Text Placeholder 9"/>
          <p:cNvSpPr>
            <a:spLocks noGrp="1"/>
          </p:cNvSpPr>
          <p:nvPr>
            <p:ph type="body" sz="quarter" idx="23"/>
          </p:nvPr>
        </p:nvSpPr>
        <p:spPr>
          <a:xfrm>
            <a:off x="4445732" y="3197707"/>
            <a:ext cx="3437717" cy="1257563"/>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36" name="Text Placeholder 9"/>
          <p:cNvSpPr>
            <a:spLocks noGrp="1"/>
          </p:cNvSpPr>
          <p:nvPr>
            <p:ph type="body" sz="quarter" idx="24"/>
          </p:nvPr>
        </p:nvSpPr>
        <p:spPr>
          <a:xfrm>
            <a:off x="4445732" y="4794591"/>
            <a:ext cx="3437717" cy="1264447"/>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37" name="Text Placeholder 9"/>
          <p:cNvSpPr>
            <a:spLocks noGrp="1"/>
          </p:cNvSpPr>
          <p:nvPr>
            <p:ph type="body" sz="quarter" idx="25" hasCustomPrompt="1"/>
          </p:nvPr>
        </p:nvSpPr>
        <p:spPr>
          <a:xfrm>
            <a:off x="4445733" y="4520065"/>
            <a:ext cx="3437718" cy="209732"/>
          </a:xfrm>
        </p:spPr>
        <p:txBody>
          <a:bodyPr lIns="0" tIns="0" rIns="0" bIns="0" anchor="t">
            <a:noAutofit/>
          </a:bodyPr>
          <a:lstStyle>
            <a:lvl1pPr marL="0" indent="0">
              <a:lnSpc>
                <a:spcPct val="100000"/>
              </a:lnSpc>
              <a:spcBef>
                <a:spcPts val="0"/>
              </a:spcBef>
              <a:buNone/>
              <a:defRPr sz="1324">
                <a:solidFill>
                  <a:schemeClr val="accent1"/>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Click to edit text</a:t>
            </a:r>
          </a:p>
        </p:txBody>
      </p:sp>
      <p:sp>
        <p:nvSpPr>
          <p:cNvPr id="38" name="Text Placeholder 9"/>
          <p:cNvSpPr>
            <a:spLocks noGrp="1"/>
          </p:cNvSpPr>
          <p:nvPr>
            <p:ph type="body" sz="quarter" idx="26"/>
          </p:nvPr>
        </p:nvSpPr>
        <p:spPr>
          <a:xfrm>
            <a:off x="8523648" y="484094"/>
            <a:ext cx="3120232" cy="128657"/>
          </a:xfrm>
        </p:spPr>
        <p:txBody>
          <a:bodyPr lIns="0" tIns="0" rIns="0" bIns="0" anchor="t">
            <a:noAutofit/>
          </a:bodyPr>
          <a:lstStyle>
            <a:lvl1pPr marL="0" indent="0">
              <a:lnSpc>
                <a:spcPct val="114000"/>
              </a:lnSpc>
              <a:spcBef>
                <a:spcPts val="706"/>
              </a:spcBef>
              <a:buNone/>
              <a:defRPr sz="706" b="1">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39" name="Text Placeholder 9"/>
          <p:cNvSpPr>
            <a:spLocks noGrp="1"/>
          </p:cNvSpPr>
          <p:nvPr>
            <p:ph type="body" sz="quarter" idx="27"/>
          </p:nvPr>
        </p:nvSpPr>
        <p:spPr>
          <a:xfrm>
            <a:off x="8523648" y="642401"/>
            <a:ext cx="3120232" cy="977080"/>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40" name="Text Placeholder 9"/>
          <p:cNvSpPr>
            <a:spLocks noGrp="1"/>
          </p:cNvSpPr>
          <p:nvPr>
            <p:ph type="body" sz="quarter" idx="28"/>
          </p:nvPr>
        </p:nvSpPr>
        <p:spPr>
          <a:xfrm>
            <a:off x="8523648" y="1814637"/>
            <a:ext cx="3120232" cy="128657"/>
          </a:xfrm>
        </p:spPr>
        <p:txBody>
          <a:bodyPr lIns="0" tIns="0" rIns="0" bIns="0" anchor="t">
            <a:noAutofit/>
          </a:bodyPr>
          <a:lstStyle>
            <a:lvl1pPr marL="0" indent="0">
              <a:lnSpc>
                <a:spcPct val="114000"/>
              </a:lnSpc>
              <a:spcBef>
                <a:spcPts val="706"/>
              </a:spcBef>
              <a:buNone/>
              <a:defRPr sz="706" b="1">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41" name="Text Placeholder 9"/>
          <p:cNvSpPr>
            <a:spLocks noGrp="1"/>
          </p:cNvSpPr>
          <p:nvPr>
            <p:ph type="body" sz="quarter" idx="29"/>
          </p:nvPr>
        </p:nvSpPr>
        <p:spPr>
          <a:xfrm>
            <a:off x="8523648" y="1972943"/>
            <a:ext cx="3120232" cy="244877"/>
          </a:xfrm>
        </p:spPr>
        <p:txBody>
          <a:bodyPr lIns="0" tIns="0" rIns="0" bIns="0" anchor="t">
            <a:noAutofit/>
          </a:bodyPr>
          <a:lstStyle>
            <a:lvl1pPr marL="0" indent="0">
              <a:lnSpc>
                <a:spcPct val="114000"/>
              </a:lnSpc>
              <a:spcBef>
                <a:spcPts val="706"/>
              </a:spcBef>
              <a:buNone/>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42" name="Text Placeholder 9"/>
          <p:cNvSpPr>
            <a:spLocks noGrp="1"/>
          </p:cNvSpPr>
          <p:nvPr>
            <p:ph type="body" sz="quarter" idx="30" hasCustomPrompt="1"/>
          </p:nvPr>
        </p:nvSpPr>
        <p:spPr>
          <a:xfrm>
            <a:off x="8523648" y="3061916"/>
            <a:ext cx="3120233" cy="209732"/>
          </a:xfrm>
        </p:spPr>
        <p:txBody>
          <a:bodyPr lIns="0" tIns="0" rIns="0" bIns="0" anchor="t">
            <a:noAutofit/>
          </a:bodyPr>
          <a:lstStyle>
            <a:lvl1pPr marL="0" indent="0">
              <a:lnSpc>
                <a:spcPct val="100000"/>
              </a:lnSpc>
              <a:spcBef>
                <a:spcPts val="0"/>
              </a:spcBef>
              <a:buNone/>
              <a:defRPr sz="1324">
                <a:solidFill>
                  <a:schemeClr val="accent1"/>
                </a:solidFill>
                <a:latin typeface="+mj-lt"/>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Click to edit text</a:t>
            </a:r>
          </a:p>
        </p:txBody>
      </p:sp>
      <p:sp>
        <p:nvSpPr>
          <p:cNvPr id="43" name="Text Placeholder 9"/>
          <p:cNvSpPr>
            <a:spLocks noGrp="1"/>
          </p:cNvSpPr>
          <p:nvPr>
            <p:ph type="body" sz="quarter" idx="31"/>
          </p:nvPr>
        </p:nvSpPr>
        <p:spPr>
          <a:xfrm>
            <a:off x="8523648" y="2306289"/>
            <a:ext cx="3120232" cy="718073"/>
          </a:xfrm>
        </p:spPr>
        <p:txBody>
          <a:bodyPr lIns="0" tIns="0" rIns="0" bIns="0" anchor="t">
            <a:noAutofit/>
          </a:bodyPr>
          <a:lstStyle>
            <a:lvl1pPr marL="121030" indent="-121030">
              <a:lnSpc>
                <a:spcPct val="114000"/>
              </a:lnSpc>
              <a:spcBef>
                <a:spcPts val="529"/>
              </a:spcBef>
              <a:buClr>
                <a:schemeClr val="accent1"/>
              </a:buClr>
              <a:buSzPct val="130000"/>
              <a:buFont typeface="Arial" panose="020B0604020202020204" pitchFamily="34" charset="0"/>
              <a:buChar char="•"/>
              <a:defRPr sz="706">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lang="en-US"/>
              <a:t>Edit Master text styles</a:t>
            </a:r>
          </a:p>
        </p:txBody>
      </p:sp>
      <p:sp>
        <p:nvSpPr>
          <p:cNvPr id="45" name="Text Placeholder 9"/>
          <p:cNvSpPr>
            <a:spLocks noGrp="1"/>
          </p:cNvSpPr>
          <p:nvPr>
            <p:ph type="body" sz="quarter" idx="32" hasCustomPrompt="1"/>
          </p:nvPr>
        </p:nvSpPr>
        <p:spPr>
          <a:xfrm>
            <a:off x="8523648" y="3321070"/>
            <a:ext cx="3120232" cy="121024"/>
          </a:xfrm>
        </p:spPr>
        <p:txBody>
          <a:bodyPr lIns="0" tIns="0" rIns="0" bIns="0" anchor="t">
            <a:noAutofit/>
          </a:bodyPr>
          <a:lstStyle>
            <a:lvl1pPr marL="0" indent="0">
              <a:lnSpc>
                <a:spcPct val="114000"/>
              </a:lnSpc>
              <a:spcBef>
                <a:spcPts val="706"/>
              </a:spcBef>
              <a:buNone/>
              <a:defRPr sz="706" b="1">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[Company Name]</a:t>
            </a:r>
          </a:p>
        </p:txBody>
      </p:sp>
      <p:sp>
        <p:nvSpPr>
          <p:cNvPr id="46" name="Text Placeholder 9"/>
          <p:cNvSpPr>
            <a:spLocks noGrp="1"/>
          </p:cNvSpPr>
          <p:nvPr>
            <p:ph type="body" sz="quarter" idx="33" hasCustomPrompt="1"/>
          </p:nvPr>
        </p:nvSpPr>
        <p:spPr>
          <a:xfrm>
            <a:off x="8523648" y="3448735"/>
            <a:ext cx="3120232" cy="121024"/>
          </a:xfrm>
        </p:spPr>
        <p:txBody>
          <a:bodyPr lIns="0" tIns="0" rIns="0" bIns="0" anchor="t">
            <a:noAutofit/>
          </a:bodyPr>
          <a:lstStyle>
            <a:lvl1pPr marL="0" indent="0">
              <a:lnSpc>
                <a:spcPct val="114000"/>
              </a:lnSpc>
              <a:spcBef>
                <a:spcPts val="706"/>
              </a:spcBef>
              <a:buNone/>
              <a:defRPr sz="706" b="0">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[Street Address]</a:t>
            </a:r>
          </a:p>
        </p:txBody>
      </p:sp>
      <p:sp>
        <p:nvSpPr>
          <p:cNvPr id="47" name="Text Placeholder 9"/>
          <p:cNvSpPr>
            <a:spLocks noGrp="1"/>
          </p:cNvSpPr>
          <p:nvPr>
            <p:ph type="body" sz="quarter" idx="34" hasCustomPrompt="1"/>
          </p:nvPr>
        </p:nvSpPr>
        <p:spPr>
          <a:xfrm>
            <a:off x="8523648" y="3576400"/>
            <a:ext cx="3120232" cy="121024"/>
          </a:xfrm>
        </p:spPr>
        <p:txBody>
          <a:bodyPr lIns="0" tIns="0" rIns="0" bIns="0" anchor="t">
            <a:noAutofit/>
          </a:bodyPr>
          <a:lstStyle>
            <a:lvl1pPr marL="0" indent="0">
              <a:lnSpc>
                <a:spcPct val="114000"/>
              </a:lnSpc>
              <a:spcBef>
                <a:spcPts val="706"/>
              </a:spcBef>
              <a:buNone/>
              <a:defRPr sz="706" b="0">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[City, ST  ZIP Code]</a:t>
            </a:r>
          </a:p>
        </p:txBody>
      </p:sp>
      <p:sp>
        <p:nvSpPr>
          <p:cNvPr id="48" name="Text Placeholder 9"/>
          <p:cNvSpPr>
            <a:spLocks noGrp="1"/>
          </p:cNvSpPr>
          <p:nvPr>
            <p:ph type="body" sz="quarter" idx="35" hasCustomPrompt="1"/>
          </p:nvPr>
        </p:nvSpPr>
        <p:spPr>
          <a:xfrm>
            <a:off x="8523648" y="3704065"/>
            <a:ext cx="3120232" cy="121024"/>
          </a:xfrm>
        </p:spPr>
        <p:txBody>
          <a:bodyPr lIns="0" tIns="0" rIns="0" bIns="0" anchor="t">
            <a:noAutofit/>
          </a:bodyPr>
          <a:lstStyle>
            <a:lvl1pPr marL="0" indent="0">
              <a:lnSpc>
                <a:spcPct val="114000"/>
              </a:lnSpc>
              <a:spcBef>
                <a:spcPts val="706"/>
              </a:spcBef>
              <a:buNone/>
              <a:defRPr sz="706" b="0">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[Telephone]</a:t>
            </a:r>
          </a:p>
        </p:txBody>
      </p:sp>
      <p:sp>
        <p:nvSpPr>
          <p:cNvPr id="49" name="Text Placeholder 9"/>
          <p:cNvSpPr>
            <a:spLocks noGrp="1"/>
          </p:cNvSpPr>
          <p:nvPr>
            <p:ph type="body" sz="quarter" idx="36" hasCustomPrompt="1"/>
          </p:nvPr>
        </p:nvSpPr>
        <p:spPr>
          <a:xfrm>
            <a:off x="8523648" y="3831729"/>
            <a:ext cx="3120232" cy="121024"/>
          </a:xfrm>
        </p:spPr>
        <p:txBody>
          <a:bodyPr lIns="0" tIns="0" rIns="0" bIns="0" anchor="t">
            <a:noAutofit/>
          </a:bodyPr>
          <a:lstStyle>
            <a:lvl1pPr marL="0" indent="0">
              <a:lnSpc>
                <a:spcPct val="114000"/>
              </a:lnSpc>
              <a:spcBef>
                <a:spcPts val="706"/>
              </a:spcBef>
              <a:buNone/>
              <a:defRPr sz="706" b="0" baseline="0">
                <a:solidFill>
                  <a:schemeClr val="tx1">
                    <a:lumMod val="65000"/>
                    <a:lumOff val="35000"/>
                  </a:schemeClr>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[Email Address]</a:t>
            </a:r>
          </a:p>
        </p:txBody>
      </p:sp>
      <p:sp>
        <p:nvSpPr>
          <p:cNvPr id="50" name="Text Placeholder 9"/>
          <p:cNvSpPr>
            <a:spLocks noGrp="1"/>
          </p:cNvSpPr>
          <p:nvPr>
            <p:ph type="body" sz="quarter" idx="37" hasCustomPrompt="1"/>
          </p:nvPr>
        </p:nvSpPr>
        <p:spPr>
          <a:xfrm>
            <a:off x="8523648" y="4017406"/>
            <a:ext cx="3120232" cy="121024"/>
          </a:xfrm>
        </p:spPr>
        <p:txBody>
          <a:bodyPr lIns="0" tIns="0" rIns="0" bIns="0" anchor="t">
            <a:noAutofit/>
          </a:bodyPr>
          <a:lstStyle>
            <a:lvl1pPr marL="0" indent="0">
              <a:lnSpc>
                <a:spcPct val="114000"/>
              </a:lnSpc>
              <a:spcBef>
                <a:spcPts val="706"/>
              </a:spcBef>
              <a:buNone/>
              <a:defRPr sz="706" b="0" baseline="0">
                <a:solidFill>
                  <a:schemeClr val="accent1"/>
                </a:solidFill>
              </a:defRPr>
            </a:lvl1pPr>
            <a:lvl2pPr marL="0" indent="0">
              <a:spcBef>
                <a:spcPts val="0"/>
              </a:spcBef>
              <a:buNone/>
              <a:defRPr sz="1588"/>
            </a:lvl2pPr>
            <a:lvl3pPr marL="0" indent="0">
              <a:spcBef>
                <a:spcPts val="0"/>
              </a:spcBef>
              <a:buNone/>
              <a:defRPr sz="1588"/>
            </a:lvl3pPr>
            <a:lvl4pPr marL="0" indent="0">
              <a:spcBef>
                <a:spcPts val="0"/>
              </a:spcBef>
              <a:buNone/>
              <a:defRPr sz="1588"/>
            </a:lvl4pPr>
            <a:lvl5pPr marL="0" indent="0">
              <a:spcBef>
                <a:spcPts val="0"/>
              </a:spcBef>
              <a:buNone/>
              <a:defRPr sz="1588"/>
            </a:lvl5pPr>
          </a:lstStyle>
          <a:p>
            <a:pPr lvl="0"/>
            <a:r>
              <a:rPr/>
              <a:t>[Web Address]</a:t>
            </a:r>
          </a:p>
        </p:txBody>
      </p:sp>
    </p:spTree>
    <p:extLst>
      <p:ext uri="{BB962C8B-B14F-4D97-AF65-F5344CB8AC3E}">
        <p14:creationId xmlns:p14="http://schemas.microsoft.com/office/powerpoint/2010/main" val="9155569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36101"/>
            <a:ext cx="10978515" cy="1143000"/>
          </a:xfrm>
        </p:spPr>
        <p:txBody>
          <a:bodyPr>
            <a:normAutofit/>
          </a:bodyPr>
          <a:lstStyle>
            <a:lvl1pPr>
              <a:defRPr sz="4400">
                <a:solidFill>
                  <a:srgbClr val="0071CE"/>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cxnSp>
        <p:nvCxnSpPr>
          <p:cNvPr id="6" name="Straight Connector 5"/>
          <p:cNvCxnSpPr/>
          <p:nvPr userDrawn="1"/>
        </p:nvCxnSpPr>
        <p:spPr>
          <a:xfrm flipH="1">
            <a:off x="664576" y="1057433"/>
            <a:ext cx="3096421" cy="0"/>
          </a:xfrm>
          <a:prstGeom prst="line">
            <a:avLst/>
          </a:prstGeom>
          <a:ln w="76200">
            <a:solidFill>
              <a:srgbClr val="0071CE"/>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609918" y="1600201"/>
            <a:ext cx="10978515" cy="4525963"/>
          </a:xfrm>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36101"/>
            <a:ext cx="10978515" cy="1143000"/>
          </a:xfrm>
        </p:spPr>
        <p:txBody>
          <a:bodyPr>
            <a:normAutofit/>
          </a:bodyPr>
          <a:lstStyle>
            <a:lvl1pPr>
              <a:defRPr sz="4400">
                <a:solidFill>
                  <a:srgbClr val="0071CE"/>
                </a:solidFill>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cxnSp>
        <p:nvCxnSpPr>
          <p:cNvPr id="6" name="Straight Connector 5"/>
          <p:cNvCxnSpPr/>
          <p:nvPr userDrawn="1"/>
        </p:nvCxnSpPr>
        <p:spPr>
          <a:xfrm flipH="1">
            <a:off x="664576" y="1057433"/>
            <a:ext cx="3096421" cy="0"/>
          </a:xfrm>
          <a:prstGeom prst="line">
            <a:avLst/>
          </a:prstGeom>
          <a:ln w="76200">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73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0EF86-2BFB-4B59-A636-9BF2B259CA8B}" type="datetime4">
              <a:rPr lang="en-US" smtClean="0"/>
              <a:t>January 21, 2018</a:t>
            </a:fld>
            <a:endParaRPr lang="en-US"/>
          </a:p>
        </p:txBody>
      </p:sp>
      <p:sp>
        <p:nvSpPr>
          <p:cNvPr id="3" name="Footer Placeholder 2"/>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94E79-70D1-469D-8342-A6C6E8462495}" type="datetime4">
              <a:rPr lang="en-US" smtClean="0"/>
              <a:t>January 21, 2018</a:t>
            </a:fld>
            <a:endParaRPr lang="en-US"/>
          </a:p>
        </p:txBody>
      </p:sp>
      <p:sp>
        <p:nvSpPr>
          <p:cNvPr id="6" name="Footer Placeholder 5"/>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6.jpeg"/><Relationship Id="rId4" Type="http://schemas.openxmlformats.org/officeDocument/2006/relationships/slideLayout" Target="../slideLayouts/slideLayout30.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6.jpeg"/><Relationship Id="rId4" Type="http://schemas.openxmlformats.org/officeDocument/2006/relationships/slideLayout" Target="../slideLayouts/slideLayout37.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222030E1-41DB-41E7-944F-1D89D4C1CC18}" type="datetime4">
              <a:rPr lang="en-US" smtClean="0"/>
              <a:t>January 21, 2018</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err="1"/>
              <a:t>www.incose.org</a:t>
            </a:r>
            <a:r>
              <a:rPr lang="en-US" dirty="0"/>
              <a:t>/</a:t>
            </a:r>
            <a:r>
              <a:rPr lang="en-US" dirty="0" smtClean="0"/>
              <a:t>IW2018</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5" r:id="rId7"/>
    <p:sldLayoutId id="2147483655" r:id="rId8"/>
    <p:sldLayoutId id="2147483656" r:id="rId9"/>
    <p:sldLayoutId id="2147483657" r:id="rId10"/>
    <p:sldLayoutId id="2147483658" r:id="rId11"/>
    <p:sldLayoutId id="2147483659" r:id="rId12"/>
    <p:sldLayoutId id="2147483660" r:id="rId13"/>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918" y="1600201"/>
            <a:ext cx="1097851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917" y="6356351"/>
            <a:ext cx="28462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FD75F8-99C6-3C44-BBD3-FD8612010467}" type="datetimeFigureOut">
              <a:rPr lang="en-US" smtClean="0">
                <a:solidFill>
                  <a:prstClr val="black">
                    <a:tint val="75000"/>
                  </a:prstClr>
                </a:solidFill>
              </a:rPr>
              <a:pPr defTabSz="457200"/>
              <a:t>1/21/2018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21C4C1-FB4D-3142-ACBD-4408A6B62212}"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103510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1"/>
            <a:ext cx="12198350" cy="1016717"/>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3500000" scaled="1"/>
            <a:tileRect/>
          </a:gradFill>
          <a:ln w="9525">
            <a:no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900">
              <a:solidFill>
                <a:srgbClr val="000000"/>
              </a:solidFill>
            </a:endParaRPr>
          </a:p>
        </p:txBody>
      </p:sp>
      <p:sp>
        <p:nvSpPr>
          <p:cNvPr id="1027" name="Rectangle 4"/>
          <p:cNvSpPr>
            <a:spLocks noGrp="1" noChangeArrowheads="1"/>
          </p:cNvSpPr>
          <p:nvPr>
            <p:ph type="body" idx="1"/>
          </p:nvPr>
        </p:nvSpPr>
        <p:spPr bwMode="auto">
          <a:xfrm>
            <a:off x="26363" y="1225594"/>
            <a:ext cx="12198350" cy="1552575"/>
          </a:xfrm>
          <a:prstGeom prst="rect">
            <a:avLst/>
          </a:prstGeom>
          <a:noFill/>
          <a:ln w="9525">
            <a:noFill/>
            <a:miter lim="800000"/>
            <a:headEnd/>
            <a:tailEnd/>
          </a:ln>
        </p:spPr>
        <p:txBody>
          <a:bodyPr vert="horz" wrap="square" lIns="432000" tIns="457200" rIns="457200" bIns="44450" numCol="1" anchor="t" anchorCtr="0" compatLnSpc="1">
            <a:prstTxWarp prst="textNoShape">
              <a:avLst/>
            </a:prstTxWarp>
            <a:spAutoFit/>
          </a:bodyPr>
          <a:lstStyle/>
          <a:p>
            <a:pPr lvl="0"/>
            <a:r>
              <a:rPr lang="en-US" smtClean="0"/>
              <a:t>Body Text</a:t>
            </a:r>
          </a:p>
          <a:p>
            <a:pPr lvl="1"/>
            <a:r>
              <a:rPr lang="en-US" smtClean="0"/>
              <a:t>Second Level</a:t>
            </a:r>
          </a:p>
          <a:p>
            <a:pPr lvl="2"/>
            <a:r>
              <a:rPr lang="en-US" smtClean="0"/>
              <a:t>Third Level</a:t>
            </a:r>
          </a:p>
        </p:txBody>
      </p:sp>
      <p:sp>
        <p:nvSpPr>
          <p:cNvPr id="12" name="Rectangle 11"/>
          <p:cNvSpPr/>
          <p:nvPr/>
        </p:nvSpPr>
        <p:spPr bwMode="auto">
          <a:xfrm>
            <a:off x="0" y="645364"/>
            <a:ext cx="12198350" cy="349290"/>
          </a:xfrm>
          <a:prstGeom prst="rect">
            <a:avLst/>
          </a:prstGeom>
          <a:gradFill flip="none" rotWithShape="1">
            <a:gsLst>
              <a:gs pos="0">
                <a:schemeClr val="accent2">
                  <a:lumMod val="40000"/>
                  <a:lumOff val="60000"/>
                </a:schemeClr>
              </a:gs>
              <a:gs pos="88000">
                <a:schemeClr val="accent2">
                  <a:lumMod val="95000"/>
                  <a:lumOff val="5000"/>
                </a:schemeClr>
              </a:gs>
              <a:gs pos="10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1030" name="Rectangle 5"/>
          <p:cNvSpPr>
            <a:spLocks noGrp="1" noChangeArrowheads="1"/>
          </p:cNvSpPr>
          <p:nvPr>
            <p:ph type="title"/>
          </p:nvPr>
        </p:nvSpPr>
        <p:spPr bwMode="auto">
          <a:xfrm>
            <a:off x="26363" y="-44548"/>
            <a:ext cx="1219835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smtClean="0"/>
              <a:t>Slide Title</a:t>
            </a:r>
          </a:p>
        </p:txBody>
      </p:sp>
      <p:sp>
        <p:nvSpPr>
          <p:cNvPr id="5127" name="Text Box 7"/>
          <p:cNvSpPr txBox="1">
            <a:spLocks noChangeArrowheads="1"/>
          </p:cNvSpPr>
          <p:nvPr/>
        </p:nvSpPr>
        <p:spPr bwMode="auto">
          <a:xfrm>
            <a:off x="-15428" y="691747"/>
            <a:ext cx="12198350" cy="246221"/>
          </a:xfrm>
          <a:prstGeom prst="rect">
            <a:avLst/>
          </a:prstGeom>
          <a:noFill/>
          <a:ln w="9525">
            <a:noFill/>
            <a:miter lim="800000"/>
            <a:headEnd type="none" w="sm" len="sm"/>
            <a:tailEnd type="none" w="sm" len="sm"/>
          </a:ln>
          <a:effectLst/>
        </p:spPr>
        <p:txBody>
          <a:bodyPr lIns="432000" rIns="457200">
            <a:spAutoFit/>
          </a:bodyPr>
          <a:lstStyle/>
          <a:p>
            <a:pPr defTabSz="914400" eaLnBrk="0" fontAlgn="base" hangingPunct="0">
              <a:spcBef>
                <a:spcPct val="50000"/>
              </a:spcBef>
              <a:spcAft>
                <a:spcPct val="0"/>
              </a:spcAft>
              <a:defRPr/>
            </a:pPr>
            <a:r>
              <a:rPr lang="en-US" sz="1000" dirty="0">
                <a:solidFill>
                  <a:srgbClr val="FFFFFF"/>
                </a:solidFill>
              </a:rPr>
              <a:t>Global Product Data Interoperability Summit | </a:t>
            </a:r>
            <a:r>
              <a:rPr lang="en-US" sz="1000" b="1" dirty="0" smtClean="0">
                <a:solidFill>
                  <a:srgbClr val="FFFFFF"/>
                </a:solidFill>
              </a:rPr>
              <a:t>2017</a:t>
            </a:r>
            <a:endParaRPr lang="en-US" sz="1000" b="1" dirty="0">
              <a:solidFill>
                <a:srgbClr val="FFFFFF"/>
              </a:solidFill>
            </a:endParaRPr>
          </a:p>
        </p:txBody>
      </p:sp>
      <p:sp>
        <p:nvSpPr>
          <p:cNvPr id="18" name="TextBox 17"/>
          <p:cNvSpPr txBox="1"/>
          <p:nvPr/>
        </p:nvSpPr>
        <p:spPr>
          <a:xfrm>
            <a:off x="8079427" y="6458618"/>
            <a:ext cx="4118923" cy="369332"/>
          </a:xfrm>
          <a:prstGeom prst="rect">
            <a:avLst/>
          </a:prstGeom>
          <a:noFill/>
        </p:spPr>
        <p:txBody>
          <a:bodyPr wrap="square" rtlCol="0">
            <a:spAutoFit/>
          </a:bodyPr>
          <a:lstStyle/>
          <a:p>
            <a:pPr algn="r" defTabSz="914400" fontAlgn="base">
              <a:spcBef>
                <a:spcPct val="0"/>
              </a:spcBef>
              <a:spcAft>
                <a:spcPct val="0"/>
              </a:spcAft>
            </a:pPr>
            <a:r>
              <a:rPr lang="en-US" sz="600" dirty="0" smtClean="0">
                <a:solidFill>
                  <a:srgbClr val="000000"/>
                </a:solidFill>
              </a:rPr>
              <a:t>BOEING is a trademark of Boeing Management Company</a:t>
            </a:r>
          </a:p>
          <a:p>
            <a:pPr algn="r" defTabSz="914400" fontAlgn="base">
              <a:spcBef>
                <a:spcPct val="0"/>
              </a:spcBef>
              <a:spcAft>
                <a:spcPct val="0"/>
              </a:spcAft>
            </a:pPr>
            <a:r>
              <a:rPr lang="en-US" sz="600" dirty="0" smtClean="0">
                <a:solidFill>
                  <a:srgbClr val="000000"/>
                </a:solidFill>
              </a:rPr>
              <a:t>Copyright © 2017 Boeing. All rights reserved.</a:t>
            </a:r>
          </a:p>
          <a:p>
            <a:pPr algn="r" defTabSz="914400" fontAlgn="base">
              <a:spcBef>
                <a:spcPct val="0"/>
              </a:spcBef>
              <a:spcAft>
                <a:spcPct val="0"/>
              </a:spcAft>
            </a:pPr>
            <a:r>
              <a:rPr lang="en-US" sz="600" dirty="0" smtClean="0">
                <a:solidFill>
                  <a:srgbClr val="000000"/>
                </a:solidFill>
              </a:rPr>
              <a:t>Copyright © 2017 Northrop Grumman Corporation.  All rights reserved.</a:t>
            </a:r>
          </a:p>
        </p:txBody>
      </p:sp>
      <p:pic>
        <p:nvPicPr>
          <p:cNvPr id="14" name="Picture 13"/>
          <p:cNvPicPr>
            <a:picLocks noChangeAspect="1"/>
          </p:cNvPicPr>
          <p:nvPr userDrawn="1"/>
        </p:nvPicPr>
        <p:blipFill rotWithShape="1">
          <a:blip r:embed="rId9" cstate="print">
            <a:extLst>
              <a:ext uri="{28A0092B-C50C-407E-A947-70E740481C1C}">
                <a14:useLocalDpi xmlns:a14="http://schemas.microsoft.com/office/drawing/2010/main" val="0"/>
              </a:ext>
            </a:extLst>
          </a:blip>
          <a:srcRect l="50" t="70613" r="335" b="4614"/>
          <a:stretch/>
        </p:blipFill>
        <p:spPr>
          <a:xfrm>
            <a:off x="0" y="6485486"/>
            <a:ext cx="5198177" cy="257390"/>
          </a:xfrm>
          <a:prstGeom prst="rect">
            <a:avLst/>
          </a:prstGeom>
        </p:spPr>
      </p:pic>
      <p:pic>
        <p:nvPicPr>
          <p:cNvPr id="13" name="Picture 12"/>
          <p:cNvPicPr>
            <a:picLocks noChangeAspect="1"/>
          </p:cNvPicPr>
          <p:nvPr userDrawn="1"/>
        </p:nvPicPr>
        <p:blipFill rotWithShape="1">
          <a:blip r:embed="rId10" cstate="print">
            <a:extLst>
              <a:ext uri="{28A0092B-C50C-407E-A947-70E740481C1C}">
                <a14:useLocalDpi xmlns:a14="http://schemas.microsoft.com/office/drawing/2010/main" val="0"/>
              </a:ext>
            </a:extLst>
          </a:blip>
          <a:srcRect b="36389"/>
          <a:stretch/>
        </p:blipFill>
        <p:spPr>
          <a:xfrm>
            <a:off x="5119517" y="6454803"/>
            <a:ext cx="3397729" cy="374624"/>
          </a:xfrm>
          <a:prstGeom prst="rect">
            <a:avLst/>
          </a:prstGeom>
        </p:spPr>
      </p:pic>
      <p:cxnSp>
        <p:nvCxnSpPr>
          <p:cNvPr id="11" name="Straight Connector 10"/>
          <p:cNvCxnSpPr/>
          <p:nvPr/>
        </p:nvCxnSpPr>
        <p:spPr bwMode="auto">
          <a:xfrm>
            <a:off x="0" y="6445907"/>
            <a:ext cx="1219835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673164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1"/>
            <a:ext cx="12198350" cy="1016717"/>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3500000" scaled="1"/>
            <a:tileRect/>
          </a:gradFill>
          <a:ln w="9525">
            <a:no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900">
              <a:solidFill>
                <a:srgbClr val="000000"/>
              </a:solidFill>
            </a:endParaRPr>
          </a:p>
        </p:txBody>
      </p:sp>
      <p:sp>
        <p:nvSpPr>
          <p:cNvPr id="1027" name="Rectangle 4"/>
          <p:cNvSpPr>
            <a:spLocks noGrp="1" noChangeArrowheads="1"/>
          </p:cNvSpPr>
          <p:nvPr>
            <p:ph type="body" idx="1"/>
          </p:nvPr>
        </p:nvSpPr>
        <p:spPr bwMode="auto">
          <a:xfrm>
            <a:off x="26363" y="1225594"/>
            <a:ext cx="12198350" cy="1552575"/>
          </a:xfrm>
          <a:prstGeom prst="rect">
            <a:avLst/>
          </a:prstGeom>
          <a:noFill/>
          <a:ln w="9525">
            <a:noFill/>
            <a:miter lim="800000"/>
            <a:headEnd/>
            <a:tailEnd/>
          </a:ln>
        </p:spPr>
        <p:txBody>
          <a:bodyPr vert="horz" wrap="square" lIns="432000" tIns="457200" rIns="457200" bIns="44450" numCol="1" anchor="t" anchorCtr="0" compatLnSpc="1">
            <a:prstTxWarp prst="textNoShape">
              <a:avLst/>
            </a:prstTxWarp>
            <a:spAutoFit/>
          </a:bodyPr>
          <a:lstStyle/>
          <a:p>
            <a:pPr lvl="0"/>
            <a:r>
              <a:rPr lang="en-US" smtClean="0"/>
              <a:t>Body Text</a:t>
            </a:r>
          </a:p>
          <a:p>
            <a:pPr lvl="1"/>
            <a:r>
              <a:rPr lang="en-US" smtClean="0"/>
              <a:t>Second Level</a:t>
            </a:r>
          </a:p>
          <a:p>
            <a:pPr lvl="2"/>
            <a:r>
              <a:rPr lang="en-US" smtClean="0"/>
              <a:t>Third Level</a:t>
            </a:r>
          </a:p>
        </p:txBody>
      </p:sp>
      <p:sp>
        <p:nvSpPr>
          <p:cNvPr id="12" name="Rectangle 11"/>
          <p:cNvSpPr/>
          <p:nvPr/>
        </p:nvSpPr>
        <p:spPr bwMode="auto">
          <a:xfrm>
            <a:off x="0" y="645364"/>
            <a:ext cx="12198350" cy="349290"/>
          </a:xfrm>
          <a:prstGeom prst="rect">
            <a:avLst/>
          </a:prstGeom>
          <a:gradFill flip="none" rotWithShape="1">
            <a:gsLst>
              <a:gs pos="0">
                <a:schemeClr val="accent2">
                  <a:lumMod val="40000"/>
                  <a:lumOff val="60000"/>
                </a:schemeClr>
              </a:gs>
              <a:gs pos="88000">
                <a:schemeClr val="accent2">
                  <a:lumMod val="95000"/>
                  <a:lumOff val="5000"/>
                </a:schemeClr>
              </a:gs>
              <a:gs pos="100000">
                <a:schemeClr val="accent2">
                  <a:lumMod val="60000"/>
                </a:schemeClr>
              </a:gs>
            </a:gsLst>
            <a:lin ang="13500000" scaled="1"/>
            <a:tileRect/>
          </a:gradFill>
          <a:ln w="9525" cap="flat" cmpd="sng" algn="ctr">
            <a:noFill/>
            <a:prstDash val="solid"/>
            <a:round/>
            <a:headEnd type="none" w="sm" len="sm"/>
            <a:tailEnd type="none" w="sm" len="sm"/>
          </a:ln>
          <a:effectLst/>
        </p:spPr>
        <p:txBody>
          <a:bodyPr/>
          <a:lstStyle/>
          <a:p>
            <a:pPr defTabSz="914400" eaLnBrk="0" fontAlgn="base" hangingPunct="0">
              <a:spcBef>
                <a:spcPct val="0"/>
              </a:spcBef>
              <a:spcAft>
                <a:spcPct val="0"/>
              </a:spcAft>
              <a:defRPr/>
            </a:pPr>
            <a:endParaRPr lang="en-US" sz="900">
              <a:solidFill>
                <a:srgbClr val="000000"/>
              </a:solidFill>
            </a:endParaRPr>
          </a:p>
        </p:txBody>
      </p:sp>
      <p:sp>
        <p:nvSpPr>
          <p:cNvPr id="1030" name="Rectangle 5"/>
          <p:cNvSpPr>
            <a:spLocks noGrp="1" noChangeArrowheads="1"/>
          </p:cNvSpPr>
          <p:nvPr>
            <p:ph type="title"/>
          </p:nvPr>
        </p:nvSpPr>
        <p:spPr bwMode="auto">
          <a:xfrm>
            <a:off x="26363" y="-44548"/>
            <a:ext cx="1219835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smtClean="0"/>
              <a:t>Slide Title</a:t>
            </a:r>
          </a:p>
        </p:txBody>
      </p:sp>
      <p:sp>
        <p:nvSpPr>
          <p:cNvPr id="5127" name="Text Box 7"/>
          <p:cNvSpPr txBox="1">
            <a:spLocks noChangeArrowheads="1"/>
          </p:cNvSpPr>
          <p:nvPr/>
        </p:nvSpPr>
        <p:spPr bwMode="auto">
          <a:xfrm>
            <a:off x="-15428" y="691747"/>
            <a:ext cx="12198350" cy="246221"/>
          </a:xfrm>
          <a:prstGeom prst="rect">
            <a:avLst/>
          </a:prstGeom>
          <a:noFill/>
          <a:ln w="9525">
            <a:noFill/>
            <a:miter lim="800000"/>
            <a:headEnd type="none" w="sm" len="sm"/>
            <a:tailEnd type="none" w="sm" len="sm"/>
          </a:ln>
          <a:effectLst/>
        </p:spPr>
        <p:txBody>
          <a:bodyPr lIns="432000" rIns="457200">
            <a:spAutoFit/>
          </a:bodyPr>
          <a:lstStyle/>
          <a:p>
            <a:pPr defTabSz="914400" eaLnBrk="0" fontAlgn="base" hangingPunct="0">
              <a:spcBef>
                <a:spcPct val="50000"/>
              </a:spcBef>
              <a:spcAft>
                <a:spcPct val="0"/>
              </a:spcAft>
              <a:defRPr/>
            </a:pPr>
            <a:r>
              <a:rPr lang="en-US" sz="1000" dirty="0">
                <a:solidFill>
                  <a:srgbClr val="FFFFFF"/>
                </a:solidFill>
              </a:rPr>
              <a:t>Global Product Data Interoperability Summit | </a:t>
            </a:r>
            <a:r>
              <a:rPr lang="en-US" sz="1000" b="1" dirty="0" smtClean="0">
                <a:solidFill>
                  <a:srgbClr val="FFFFFF"/>
                </a:solidFill>
              </a:rPr>
              <a:t>2017</a:t>
            </a:r>
            <a:endParaRPr lang="en-US" sz="1000" b="1" dirty="0">
              <a:solidFill>
                <a:srgbClr val="FFFFFF"/>
              </a:solidFill>
            </a:endParaRPr>
          </a:p>
        </p:txBody>
      </p:sp>
      <p:sp>
        <p:nvSpPr>
          <p:cNvPr id="18" name="TextBox 17"/>
          <p:cNvSpPr txBox="1"/>
          <p:nvPr/>
        </p:nvSpPr>
        <p:spPr>
          <a:xfrm>
            <a:off x="8079427" y="6458618"/>
            <a:ext cx="4118923" cy="369332"/>
          </a:xfrm>
          <a:prstGeom prst="rect">
            <a:avLst/>
          </a:prstGeom>
          <a:noFill/>
        </p:spPr>
        <p:txBody>
          <a:bodyPr wrap="square" rtlCol="0">
            <a:spAutoFit/>
          </a:bodyPr>
          <a:lstStyle/>
          <a:p>
            <a:pPr algn="r" defTabSz="914400" fontAlgn="base">
              <a:spcBef>
                <a:spcPct val="0"/>
              </a:spcBef>
              <a:spcAft>
                <a:spcPct val="0"/>
              </a:spcAft>
            </a:pPr>
            <a:r>
              <a:rPr lang="en-US" sz="600" dirty="0" smtClean="0">
                <a:solidFill>
                  <a:srgbClr val="000000"/>
                </a:solidFill>
              </a:rPr>
              <a:t>BOEING is a trademark of Boeing Management Company</a:t>
            </a:r>
          </a:p>
          <a:p>
            <a:pPr algn="r" defTabSz="914400" fontAlgn="base">
              <a:spcBef>
                <a:spcPct val="0"/>
              </a:spcBef>
              <a:spcAft>
                <a:spcPct val="0"/>
              </a:spcAft>
            </a:pPr>
            <a:r>
              <a:rPr lang="en-US" sz="600" dirty="0" smtClean="0">
                <a:solidFill>
                  <a:srgbClr val="000000"/>
                </a:solidFill>
              </a:rPr>
              <a:t>Copyright © 2017 Boeing. All rights reserved.</a:t>
            </a:r>
          </a:p>
          <a:p>
            <a:pPr algn="r" defTabSz="914400" fontAlgn="base">
              <a:spcBef>
                <a:spcPct val="0"/>
              </a:spcBef>
              <a:spcAft>
                <a:spcPct val="0"/>
              </a:spcAft>
            </a:pPr>
            <a:r>
              <a:rPr lang="en-US" sz="600" dirty="0" smtClean="0">
                <a:solidFill>
                  <a:srgbClr val="000000"/>
                </a:solidFill>
              </a:rPr>
              <a:t>Copyright © 2017 Northrop Grumman Corporation.  All rights reserved.</a:t>
            </a:r>
          </a:p>
        </p:txBody>
      </p:sp>
      <p:pic>
        <p:nvPicPr>
          <p:cNvPr id="14" name="Picture 13"/>
          <p:cNvPicPr>
            <a:picLocks noChangeAspect="1"/>
          </p:cNvPicPr>
          <p:nvPr userDrawn="1"/>
        </p:nvPicPr>
        <p:blipFill rotWithShape="1">
          <a:blip r:embed="rId9" cstate="print">
            <a:extLst>
              <a:ext uri="{28A0092B-C50C-407E-A947-70E740481C1C}">
                <a14:useLocalDpi xmlns:a14="http://schemas.microsoft.com/office/drawing/2010/main" val="0"/>
              </a:ext>
            </a:extLst>
          </a:blip>
          <a:srcRect l="50" t="70613" r="335" b="4614"/>
          <a:stretch/>
        </p:blipFill>
        <p:spPr>
          <a:xfrm>
            <a:off x="0" y="6485486"/>
            <a:ext cx="5198177" cy="257390"/>
          </a:xfrm>
          <a:prstGeom prst="rect">
            <a:avLst/>
          </a:prstGeom>
        </p:spPr>
      </p:pic>
      <p:pic>
        <p:nvPicPr>
          <p:cNvPr id="13" name="Picture 12"/>
          <p:cNvPicPr>
            <a:picLocks noChangeAspect="1"/>
          </p:cNvPicPr>
          <p:nvPr userDrawn="1"/>
        </p:nvPicPr>
        <p:blipFill rotWithShape="1">
          <a:blip r:embed="rId10" cstate="print">
            <a:extLst>
              <a:ext uri="{28A0092B-C50C-407E-A947-70E740481C1C}">
                <a14:useLocalDpi xmlns:a14="http://schemas.microsoft.com/office/drawing/2010/main" val="0"/>
              </a:ext>
            </a:extLst>
          </a:blip>
          <a:srcRect b="36389"/>
          <a:stretch/>
        </p:blipFill>
        <p:spPr>
          <a:xfrm>
            <a:off x="5119517" y="6454803"/>
            <a:ext cx="3397729" cy="374624"/>
          </a:xfrm>
          <a:prstGeom prst="rect">
            <a:avLst/>
          </a:prstGeom>
        </p:spPr>
      </p:pic>
      <p:cxnSp>
        <p:nvCxnSpPr>
          <p:cNvPr id="11" name="Straight Connector 10"/>
          <p:cNvCxnSpPr/>
          <p:nvPr/>
        </p:nvCxnSpPr>
        <p:spPr bwMode="auto">
          <a:xfrm>
            <a:off x="0" y="6445907"/>
            <a:ext cx="1219835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275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dt="0"/>
  <p:txStyles>
    <p:title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sz="24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637" y="365127"/>
            <a:ext cx="1052107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165">
                <a:solidFill>
                  <a:schemeClr val="tx1">
                    <a:tint val="75000"/>
                  </a:schemeClr>
                </a:solidFill>
              </a:defRPr>
            </a:lvl1pPr>
          </a:lstStyle>
          <a:p>
            <a:pPr defTabSz="403433"/>
            <a:fld id="{0F0C7E35-61C9-471C-870E-2CE47EA24035}" type="datetimeFigureOut">
              <a:rPr lang="en-US" smtClean="0">
                <a:solidFill>
                  <a:prstClr val="black">
                    <a:tint val="75000"/>
                  </a:prstClr>
                </a:solidFill>
              </a:rPr>
              <a:pPr defTabSz="403433"/>
              <a:t>1/21/2018</a:t>
            </a:fld>
            <a:endParaRPr lang="en-US">
              <a:solidFill>
                <a:prstClr val="black">
                  <a:tint val="75000"/>
                </a:prstClr>
              </a:solidFill>
            </a:endParaRPr>
          </a:p>
        </p:txBody>
      </p:sp>
      <p:sp>
        <p:nvSpPr>
          <p:cNvPr id="5" name="Footer Placeholder 4"/>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pPr defTabSz="403433"/>
            <a:endParaRPr lang="en-US">
              <a:solidFill>
                <a:prstClr val="black">
                  <a:tint val="75000"/>
                </a:prstClr>
              </a:solidFill>
            </a:endParaRPr>
          </a:p>
        </p:txBody>
      </p:sp>
      <p:sp>
        <p:nvSpPr>
          <p:cNvPr id="6" name="Slide Number Placeholder 5"/>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165">
                <a:solidFill>
                  <a:schemeClr val="tx1">
                    <a:tint val="75000"/>
                  </a:schemeClr>
                </a:solidFill>
              </a:defRPr>
            </a:lvl1pPr>
          </a:lstStyle>
          <a:p>
            <a:pPr defTabSz="403433"/>
            <a:fld id="{ED236ED2-EF9B-4B9B-9B58-09E1C1CBDE0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11389167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itsdocs.fhwa.dot.gov/jpodocs/repts_te/14158.ht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 Id="rId4" Type="http://schemas.openxmlformats.org/officeDocument/2006/relationships/hyperlink" Target="https://gpdisonline.com/wp-content/uploads/2017/10/Workshop-WilliamsPollari-Overview-MBSE-Ope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pdisonline.com/wp-content/uploads/2017/10/Workshop-WilliamsPollari-Overview-MBSE-Open.pdf"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hyperlink" Target="https://pdesinc.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incose.org/ChaptersGroups/WorkingGroups/transformational/tools-integration-interoperabil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cose.org/ChaptersGroups/WorkingGroups/transformational/tools-integration-interoperability" TargetMode="External"/><Relationship Id="rId2" Type="http://schemas.openxmlformats.org/officeDocument/2006/relationships/hyperlink" Target="http://www.omgwiki.org/MBSE/doku.php?id=mbse:incose_mbse_iw_201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3.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mel.nist.gov/sc5/soap/soapgrf030407.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lotar-international.or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fmi-standard.org/"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www.omg.org/spec/ReqIF/About-ReqI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98130-9939-4221-B51C-EC24397F2BEE}" type="datetime4">
              <a:rPr lang="en-US" smtClean="0"/>
              <a:t>January 21, 2018</a:t>
            </a:fld>
            <a:endParaRPr lang="en-US"/>
          </a:p>
        </p:txBody>
      </p:sp>
      <p:sp>
        <p:nvSpPr>
          <p:cNvPr id="3" name="Footer Placeholder 2"/>
          <p:cNvSpPr>
            <a:spLocks noGrp="1"/>
          </p:cNvSpPr>
          <p:nvPr>
            <p:ph type="ftr" sz="quarter" idx="11"/>
          </p:nvPr>
        </p:nvSpPr>
        <p:spPr/>
        <p:txBody>
          <a:bodyPr/>
          <a:lstStyle/>
          <a:p>
            <a:r>
              <a:rPr lang="en-US" dirty="0" err="1"/>
              <a:t>www.incose.org</a:t>
            </a:r>
            <a:r>
              <a:rPr lang="en-US" dirty="0"/>
              <a:t>/</a:t>
            </a:r>
            <a:r>
              <a:rPr lang="en-US" dirty="0" smtClean="0"/>
              <a:t>IW2018</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1</a:t>
            </a:fld>
            <a:endParaRPr lang="en-US"/>
          </a:p>
        </p:txBody>
      </p:sp>
      <p:sp>
        <p:nvSpPr>
          <p:cNvPr id="7" name="Title 6"/>
          <p:cNvSpPr>
            <a:spLocks noGrp="1"/>
          </p:cNvSpPr>
          <p:nvPr>
            <p:ph type="ctrTitle"/>
          </p:nvPr>
        </p:nvSpPr>
        <p:spPr>
          <a:xfrm>
            <a:off x="359777" y="2942089"/>
            <a:ext cx="11376530" cy="1123038"/>
          </a:xfrm>
        </p:spPr>
        <p:txBody>
          <a:bodyPr/>
          <a:lstStyle/>
          <a:p>
            <a:r>
              <a:rPr lang="en-US" dirty="0"/>
              <a:t>MBSE for PDES</a:t>
            </a:r>
          </a:p>
        </p:txBody>
      </p:sp>
      <p:sp>
        <p:nvSpPr>
          <p:cNvPr id="8" name="Subtitle 7"/>
          <p:cNvSpPr>
            <a:spLocks noGrp="1"/>
          </p:cNvSpPr>
          <p:nvPr>
            <p:ph type="subTitle" idx="1"/>
          </p:nvPr>
        </p:nvSpPr>
        <p:spPr>
          <a:xfrm>
            <a:off x="359777" y="4803422"/>
            <a:ext cx="11376530" cy="867169"/>
          </a:xfrm>
        </p:spPr>
        <p:txBody>
          <a:bodyPr>
            <a:noAutofit/>
          </a:bodyPr>
          <a:lstStyle/>
          <a:p>
            <a:r>
              <a:rPr lang="en-US" sz="3400" dirty="0" smtClean="0"/>
              <a:t>Expand INCOSE’s </a:t>
            </a:r>
            <a:r>
              <a:rPr lang="en-US" sz="3400" dirty="0"/>
              <a:t>Relationship and </a:t>
            </a:r>
            <a:r>
              <a:rPr lang="en-US" sz="3400" dirty="0" smtClean="0"/>
              <a:t>Contribution</a:t>
            </a:r>
            <a:endParaRPr lang="en-US" dirty="0"/>
          </a:p>
          <a:p>
            <a:endParaRPr lang="en-US" dirty="0" smtClean="0"/>
          </a:p>
          <a:p>
            <a:r>
              <a:rPr lang="en-US" dirty="0" smtClean="0"/>
              <a:t>Mark </a:t>
            </a:r>
            <a:r>
              <a:rPr lang="en-US" dirty="0"/>
              <a:t>Williams, The Boeing </a:t>
            </a:r>
            <a:r>
              <a:rPr lang="en-US" dirty="0" smtClean="0"/>
              <a:t>Company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354" y="502041"/>
            <a:ext cx="5850317" cy="1935480"/>
          </a:xfrm>
          <a:prstGeom prst="rect">
            <a:avLst/>
          </a:prstGeom>
        </p:spPr>
      </p:pic>
      <p:cxnSp>
        <p:nvCxnSpPr>
          <p:cNvPr id="10" name="Straight Connector 9"/>
          <p:cNvCxnSpPr/>
          <p:nvPr/>
        </p:nvCxnSpPr>
        <p:spPr>
          <a:xfrm flipH="1">
            <a:off x="359778" y="5033086"/>
            <a:ext cx="3096421" cy="0"/>
          </a:xfrm>
          <a:prstGeom prst="line">
            <a:avLst/>
          </a:prstGeom>
          <a:ln w="76200">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for PDES </a:t>
            </a:r>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10</a:t>
            </a:fld>
            <a:endParaRPr lang="en-US" dirty="0"/>
          </a:p>
        </p:txBody>
      </p:sp>
      <p:sp>
        <p:nvSpPr>
          <p:cNvPr id="6" name="Content Placeholder 5"/>
          <p:cNvSpPr>
            <a:spLocks noGrp="1"/>
          </p:cNvSpPr>
          <p:nvPr>
            <p:ph idx="1"/>
          </p:nvPr>
        </p:nvSpPr>
        <p:spPr>
          <a:xfrm>
            <a:off x="609918" y="1321906"/>
            <a:ext cx="10978515" cy="4525963"/>
          </a:xfrm>
        </p:spPr>
        <p:txBody>
          <a:bodyPr>
            <a:normAutofit/>
          </a:bodyPr>
          <a:lstStyle/>
          <a:p>
            <a:r>
              <a:rPr lang="en-US" sz="4000" dirty="0"/>
              <a:t>MBSE – </a:t>
            </a:r>
            <a:r>
              <a:rPr lang="en-US" sz="4000" kern="0" dirty="0"/>
              <a:t>Architecture, analysis and product defined as integrated digital </a:t>
            </a:r>
            <a:r>
              <a:rPr lang="en-US" sz="4000" kern="0" dirty="0" smtClean="0"/>
              <a:t>models</a:t>
            </a:r>
          </a:p>
          <a:p>
            <a:r>
              <a:rPr lang="en-US" sz="4000" kern="0" dirty="0" smtClean="0"/>
              <a:t>MBSE – The foundation of the Digital Thread</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215" y="4567516"/>
            <a:ext cx="1534594" cy="1534594"/>
          </a:xfrm>
          <a:prstGeom prst="rect">
            <a:avLst/>
          </a:prstGeom>
        </p:spPr>
      </p:pic>
      <p:pic>
        <p:nvPicPr>
          <p:cNvPr id="8" name="Picture 7" descr="C:\Users\cmw3144\Pictures\planes\BlueAngel\angel10.jpg"/>
          <p:cNvPicPr>
            <a:picLocks noChangeAspect="1" noChangeArrowheads="1"/>
          </p:cNvPicPr>
          <p:nvPr/>
        </p:nvPicPr>
        <p:blipFill rotWithShape="1">
          <a:blip r:embed="rId3" cstate="print"/>
          <a:srcRect l="27194" t="30008" r="19441" b="20668"/>
          <a:stretch/>
        </p:blipFill>
        <p:spPr bwMode="auto">
          <a:xfrm>
            <a:off x="5945111" y="4858815"/>
            <a:ext cx="2814575" cy="1197428"/>
          </a:xfrm>
          <a:prstGeom prst="rect">
            <a:avLst/>
          </a:prstGeom>
          <a:noFill/>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43163" b="11807"/>
          <a:stretch/>
        </p:blipFill>
        <p:spPr>
          <a:xfrm>
            <a:off x="9249802" y="4890052"/>
            <a:ext cx="2474732" cy="1100621"/>
          </a:xfrm>
          <a:prstGeom prst="rect">
            <a:avLst/>
          </a:prstGeom>
          <a:effectLst/>
        </p:spPr>
      </p:pic>
      <p:pic>
        <p:nvPicPr>
          <p:cNvPr id="10" name="Picture 9"/>
          <p:cNvPicPr>
            <a:picLocks noChangeAspect="1"/>
          </p:cNvPicPr>
          <p:nvPr/>
        </p:nvPicPr>
        <p:blipFill>
          <a:blip r:embed="rId5"/>
          <a:stretch>
            <a:fillRect/>
          </a:stretch>
        </p:blipFill>
        <p:spPr>
          <a:xfrm>
            <a:off x="980661" y="4902718"/>
            <a:ext cx="1399251" cy="1247001"/>
          </a:xfrm>
          <a:prstGeom prst="rect">
            <a:avLst/>
          </a:prstGeom>
        </p:spPr>
      </p:pic>
      <p:sp>
        <p:nvSpPr>
          <p:cNvPr id="12" name="Rectangle 11"/>
          <p:cNvSpPr/>
          <p:nvPr/>
        </p:nvSpPr>
        <p:spPr>
          <a:xfrm>
            <a:off x="828160" y="3861702"/>
            <a:ext cx="1635953" cy="830997"/>
          </a:xfrm>
          <a:prstGeom prst="rect">
            <a:avLst/>
          </a:prstGeom>
        </p:spPr>
        <p:txBody>
          <a:bodyPr wrap="square">
            <a:spAutoFit/>
          </a:bodyPr>
          <a:lstStyle/>
          <a:p>
            <a:r>
              <a:rPr lang="en-US" dirty="0" smtClean="0"/>
              <a:t>Design Definition </a:t>
            </a:r>
            <a:endParaRPr lang="en-US" dirty="0"/>
          </a:p>
        </p:txBody>
      </p:sp>
      <p:sp>
        <p:nvSpPr>
          <p:cNvPr id="13" name="Rectangle 12"/>
          <p:cNvSpPr/>
          <p:nvPr/>
        </p:nvSpPr>
        <p:spPr>
          <a:xfrm>
            <a:off x="3249998" y="3860782"/>
            <a:ext cx="1987827" cy="830997"/>
          </a:xfrm>
          <a:prstGeom prst="rect">
            <a:avLst/>
          </a:prstGeom>
        </p:spPr>
        <p:txBody>
          <a:bodyPr wrap="square">
            <a:spAutoFit/>
          </a:bodyPr>
          <a:lstStyle/>
          <a:p>
            <a:pPr algn="ctr"/>
            <a:r>
              <a:rPr lang="en-US" dirty="0" smtClean="0"/>
              <a:t>Manufacture  and Build</a:t>
            </a:r>
            <a:endParaRPr lang="en-US" dirty="0"/>
          </a:p>
        </p:txBody>
      </p:sp>
      <p:sp>
        <p:nvSpPr>
          <p:cNvPr id="14" name="Rectangle 13"/>
          <p:cNvSpPr/>
          <p:nvPr/>
        </p:nvSpPr>
        <p:spPr>
          <a:xfrm>
            <a:off x="6492834" y="3861702"/>
            <a:ext cx="1635953" cy="830997"/>
          </a:xfrm>
          <a:prstGeom prst="rect">
            <a:avLst/>
          </a:prstGeom>
        </p:spPr>
        <p:txBody>
          <a:bodyPr wrap="square">
            <a:spAutoFit/>
          </a:bodyPr>
          <a:lstStyle/>
          <a:p>
            <a:r>
              <a:rPr lang="en-US" dirty="0" smtClean="0"/>
              <a:t>Finished Product</a:t>
            </a:r>
            <a:endParaRPr lang="en-US" dirty="0"/>
          </a:p>
        </p:txBody>
      </p:sp>
      <p:sp>
        <p:nvSpPr>
          <p:cNvPr id="15" name="Rectangle 14"/>
          <p:cNvSpPr/>
          <p:nvPr/>
        </p:nvSpPr>
        <p:spPr>
          <a:xfrm>
            <a:off x="9465483" y="4247532"/>
            <a:ext cx="1821351" cy="461665"/>
          </a:xfrm>
          <a:prstGeom prst="rect">
            <a:avLst/>
          </a:prstGeom>
        </p:spPr>
        <p:txBody>
          <a:bodyPr wrap="square">
            <a:spAutoFit/>
          </a:bodyPr>
          <a:lstStyle/>
          <a:p>
            <a:r>
              <a:rPr lang="en-US" dirty="0" smtClean="0"/>
              <a:t>Customers</a:t>
            </a:r>
            <a:endParaRPr lang="en-US" dirty="0"/>
          </a:p>
        </p:txBody>
      </p:sp>
    </p:spTree>
    <p:extLst>
      <p:ext uri="{BB962C8B-B14F-4D97-AF65-F5344CB8AC3E}">
        <p14:creationId xmlns:p14="http://schemas.microsoft.com/office/powerpoint/2010/main" val="61275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0" y="0"/>
            <a:ext cx="2591025" cy="640135"/>
          </a:xfrm>
          <a:prstGeom prst="rect">
            <a:avLst/>
          </a:prstGeom>
        </p:spPr>
      </p:pic>
      <p:sp>
        <p:nvSpPr>
          <p:cNvPr id="2" name="Title 1"/>
          <p:cNvSpPr>
            <a:spLocks noGrp="1"/>
          </p:cNvSpPr>
          <p:nvPr>
            <p:ph type="title"/>
          </p:nvPr>
        </p:nvSpPr>
        <p:spPr>
          <a:xfrm>
            <a:off x="609918" y="68635"/>
            <a:ext cx="10978515" cy="1143000"/>
          </a:xfrm>
        </p:spPr>
        <p:txBody>
          <a:bodyPr>
            <a:normAutofit/>
          </a:bodyPr>
          <a:lstStyle/>
          <a:p>
            <a:pPr lvl="0"/>
            <a:r>
              <a:rPr lang="en-US" dirty="0"/>
              <a:t>What is MBSE?</a:t>
            </a:r>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11</a:t>
            </a:fld>
            <a:endParaRPr lang="en-US"/>
          </a:p>
        </p:txBody>
      </p:sp>
      <p:sp>
        <p:nvSpPr>
          <p:cNvPr id="21" name="Oval 20"/>
          <p:cNvSpPr/>
          <p:nvPr/>
        </p:nvSpPr>
        <p:spPr>
          <a:xfrm>
            <a:off x="1711007" y="2819614"/>
            <a:ext cx="3215149" cy="1681316"/>
          </a:xfrm>
          <a:prstGeom prst="ellipse">
            <a:avLst/>
          </a:prstGeom>
          <a:solidFill>
            <a:srgbClr val="0038A8">
              <a:lumMod val="40000"/>
              <a:lumOff val="60000"/>
            </a:srgbClr>
          </a:solidFill>
          <a:ln w="25400" cap="flat" cmpd="sng" algn="ctr">
            <a:solidFill>
              <a:srgbClr val="A32638">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000000"/>
                </a:solidFill>
                <a:effectLst/>
                <a:uLnTx/>
                <a:uFillTx/>
                <a:latin typeface="Arial"/>
                <a:ea typeface="+mn-ea"/>
                <a:cs typeface="+mn-cs"/>
              </a:rPr>
              <a:t>MBSE</a:t>
            </a:r>
          </a:p>
        </p:txBody>
      </p:sp>
      <p:cxnSp>
        <p:nvCxnSpPr>
          <p:cNvPr id="22" name="Straight Connector 21"/>
          <p:cNvCxnSpPr/>
          <p:nvPr/>
        </p:nvCxnSpPr>
        <p:spPr>
          <a:xfrm>
            <a:off x="4926156" y="3720336"/>
            <a:ext cx="1006823" cy="454528"/>
          </a:xfrm>
          <a:prstGeom prst="line">
            <a:avLst/>
          </a:prstGeom>
          <a:noFill/>
          <a:ln w="38100" cap="flat" cmpd="sng" algn="ctr">
            <a:solidFill>
              <a:srgbClr val="66FF66"/>
            </a:solidFill>
            <a:prstDash val="solid"/>
          </a:ln>
          <a:effectLst/>
        </p:spPr>
      </p:cxnSp>
      <p:sp>
        <p:nvSpPr>
          <p:cNvPr id="24" name="Rectangle 23"/>
          <p:cNvSpPr/>
          <p:nvPr/>
        </p:nvSpPr>
        <p:spPr>
          <a:xfrm>
            <a:off x="1295512" y="4666128"/>
            <a:ext cx="4246555" cy="646331"/>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rPr>
              <a:t>… the transition from the existing documentation process will take time</a:t>
            </a:r>
          </a:p>
        </p:txBody>
      </p:sp>
      <p:sp>
        <p:nvSpPr>
          <p:cNvPr id="30" name="Rectangle 29"/>
          <p:cNvSpPr/>
          <p:nvPr/>
        </p:nvSpPr>
        <p:spPr>
          <a:xfrm>
            <a:off x="736847" y="1203547"/>
            <a:ext cx="9514593" cy="954107"/>
          </a:xfrm>
          <a:prstGeom prst="rect">
            <a:avLst/>
          </a:prstGeom>
        </p:spPr>
        <p:txBody>
          <a:bodyPr wrap="square">
            <a:spAutoFit/>
          </a:bodyPr>
          <a:lstStyle/>
          <a:p>
            <a:r>
              <a:rPr lang="en-US" kern="0" dirty="0"/>
              <a:t>Architecture, analysis and product </a:t>
            </a:r>
            <a:r>
              <a:rPr lang="en-US" kern="0" dirty="0" smtClean="0"/>
              <a:t>definition defined </a:t>
            </a:r>
            <a:r>
              <a:rPr lang="en-US" kern="0" dirty="0"/>
              <a:t>as integrated digital models that are </a:t>
            </a:r>
            <a:r>
              <a:rPr lang="en-US" sz="3200" b="1" kern="0" dirty="0"/>
              <a:t>explicit</a:t>
            </a:r>
            <a:r>
              <a:rPr lang="en-US" kern="0" dirty="0"/>
              <a:t>, </a:t>
            </a:r>
            <a:r>
              <a:rPr lang="en-US" sz="3200" b="1" kern="0" dirty="0"/>
              <a:t>coherent</a:t>
            </a:r>
            <a:r>
              <a:rPr lang="en-US" kern="0" dirty="0"/>
              <a:t>, and </a:t>
            </a:r>
            <a:r>
              <a:rPr lang="en-US" sz="3200" b="1" kern="0" dirty="0"/>
              <a:t>consistent</a:t>
            </a:r>
            <a:endParaRPr lang="en-US" sz="3200" b="1" dirty="0"/>
          </a:p>
        </p:txBody>
      </p:sp>
      <p:pic>
        <p:nvPicPr>
          <p:cNvPr id="11" name="Picture 10"/>
          <p:cNvPicPr>
            <a:picLocks noChangeAspect="1"/>
          </p:cNvPicPr>
          <p:nvPr/>
        </p:nvPicPr>
        <p:blipFill>
          <a:blip r:embed="rId3"/>
          <a:stretch>
            <a:fillRect/>
          </a:stretch>
        </p:blipFill>
        <p:spPr>
          <a:xfrm>
            <a:off x="5992831" y="2044895"/>
            <a:ext cx="3996055" cy="4349872"/>
          </a:xfrm>
          <a:prstGeom prst="rect">
            <a:avLst/>
          </a:prstGeom>
        </p:spPr>
      </p:pic>
      <p:cxnSp>
        <p:nvCxnSpPr>
          <p:cNvPr id="27" name="Straight Connector 26"/>
          <p:cNvCxnSpPr/>
          <p:nvPr/>
        </p:nvCxnSpPr>
        <p:spPr>
          <a:xfrm>
            <a:off x="5904292" y="4168826"/>
            <a:ext cx="194883" cy="0"/>
          </a:xfrm>
          <a:prstGeom prst="line">
            <a:avLst/>
          </a:prstGeom>
          <a:noFill/>
          <a:ln w="38100" cap="flat" cmpd="sng" algn="ctr">
            <a:solidFill>
              <a:srgbClr val="66FF66"/>
            </a:solidFill>
            <a:prstDash val="solid"/>
          </a:ln>
          <a:effectLst/>
        </p:spPr>
      </p:cxnSp>
      <p:sp>
        <p:nvSpPr>
          <p:cNvPr id="32" name="TextBox 31"/>
          <p:cNvSpPr txBox="1"/>
          <p:nvPr/>
        </p:nvSpPr>
        <p:spPr>
          <a:xfrm>
            <a:off x="5070144" y="2099348"/>
            <a:ext cx="1828713" cy="9233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Consistent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Correct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Complete</a:t>
            </a:r>
          </a:p>
        </p:txBody>
      </p:sp>
      <p:cxnSp>
        <p:nvCxnSpPr>
          <p:cNvPr id="33" name="Straight Connector 32"/>
          <p:cNvCxnSpPr/>
          <p:nvPr/>
        </p:nvCxnSpPr>
        <p:spPr>
          <a:xfrm flipH="1" flipV="1">
            <a:off x="6321667" y="2355054"/>
            <a:ext cx="629943" cy="339636"/>
          </a:xfrm>
          <a:prstGeom prst="line">
            <a:avLst/>
          </a:prstGeom>
          <a:noFill/>
          <a:ln w="38100" cap="flat" cmpd="sng" algn="ctr">
            <a:solidFill>
              <a:srgbClr val="A32638">
                <a:shade val="95000"/>
                <a:satMod val="105000"/>
              </a:srgbClr>
            </a:solidFill>
            <a:prstDash val="solid"/>
            <a:headEnd type="triangle" w="med" len="med"/>
            <a:tailEnd type="none" w="med" len="med"/>
          </a:ln>
          <a:effectLst/>
        </p:spPr>
      </p:cxnSp>
      <p:cxnSp>
        <p:nvCxnSpPr>
          <p:cNvPr id="34" name="Straight Connector 33"/>
          <p:cNvCxnSpPr/>
          <p:nvPr/>
        </p:nvCxnSpPr>
        <p:spPr>
          <a:xfrm>
            <a:off x="8082939" y="3953601"/>
            <a:ext cx="815340" cy="121089"/>
          </a:xfrm>
          <a:prstGeom prst="line">
            <a:avLst/>
          </a:prstGeom>
          <a:noFill/>
          <a:ln w="38100" cap="flat" cmpd="sng" algn="ctr">
            <a:solidFill>
              <a:srgbClr val="A32638">
                <a:shade val="95000"/>
                <a:satMod val="105000"/>
              </a:srgbClr>
            </a:solidFill>
            <a:prstDash val="solid"/>
            <a:headEnd type="triangle" w="med" len="med"/>
            <a:tailEnd type="none" w="med" len="med"/>
          </a:ln>
          <a:effectLst/>
        </p:spPr>
      </p:cxnSp>
      <p:sp>
        <p:nvSpPr>
          <p:cNvPr id="31" name="TextBox 30"/>
          <p:cNvSpPr txBox="1"/>
          <p:nvPr/>
        </p:nvSpPr>
        <p:spPr>
          <a:xfrm>
            <a:off x="8678047" y="3865448"/>
            <a:ext cx="2059940" cy="646331"/>
          </a:xfrm>
          <a:prstGeom prst="rect">
            <a:avLst/>
          </a:prstGeom>
          <a:noFill/>
        </p:spPr>
        <p:txBody>
          <a:bodyPr wrap="square" rIns="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Documentation and models</a:t>
            </a:r>
          </a:p>
        </p:txBody>
      </p:sp>
    </p:spTree>
    <p:extLst>
      <p:ext uri="{BB962C8B-B14F-4D97-AF65-F5344CB8AC3E}">
        <p14:creationId xmlns:p14="http://schemas.microsoft.com/office/powerpoint/2010/main" val="2609757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Systems Engineering Evolution</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12</a:t>
            </a:fld>
            <a:endParaRPr lang="en-US"/>
          </a:p>
        </p:txBody>
      </p:sp>
      <p:sp>
        <p:nvSpPr>
          <p:cNvPr id="6" name="Content Placeholder 5"/>
          <p:cNvSpPr>
            <a:spLocks noGrp="1"/>
          </p:cNvSpPr>
          <p:nvPr>
            <p:ph idx="1"/>
          </p:nvPr>
        </p:nvSpPr>
        <p:spPr>
          <a:xfrm>
            <a:off x="561278" y="1383235"/>
            <a:ext cx="10978515" cy="4525963"/>
          </a:xfrm>
        </p:spPr>
        <p:txBody>
          <a:bodyPr/>
          <a:lstStyle/>
          <a:p>
            <a:pPr marL="0" indent="0">
              <a:buNone/>
            </a:pPr>
            <a:r>
              <a:rPr lang="en-US" dirty="0" smtClean="0"/>
              <a:t>Do it the old way? = documentation</a:t>
            </a:r>
          </a:p>
          <a:p>
            <a:r>
              <a:rPr lang="en-US" dirty="0"/>
              <a:t>Can’t afford to write the software</a:t>
            </a:r>
          </a:p>
          <a:p>
            <a:r>
              <a:rPr lang="en-US" dirty="0"/>
              <a:t>Can’t manage the complexity</a:t>
            </a:r>
          </a:p>
          <a:p>
            <a:r>
              <a:rPr lang="en-US" dirty="0" smtClean="0"/>
              <a:t>Can’t hire the people/skills</a:t>
            </a:r>
          </a:p>
          <a:p>
            <a:r>
              <a:rPr lang="en-US" dirty="0" smtClean="0"/>
              <a:t>How to integrate and build?</a:t>
            </a:r>
          </a:p>
        </p:txBody>
      </p:sp>
      <p:sp>
        <p:nvSpPr>
          <p:cNvPr id="9" name="Rectangle 8"/>
          <p:cNvSpPr/>
          <p:nvPr/>
        </p:nvSpPr>
        <p:spPr>
          <a:xfrm>
            <a:off x="5317970" y="6113333"/>
            <a:ext cx="6270463" cy="215444"/>
          </a:xfrm>
          <a:prstGeom prst="rect">
            <a:avLst/>
          </a:prstGeom>
        </p:spPr>
        <p:txBody>
          <a:bodyPr wrap="square">
            <a:spAutoFit/>
          </a:bodyPr>
          <a:lstStyle/>
          <a:p>
            <a:r>
              <a:rPr lang="en-US" altLang="en-US" sz="800" dirty="0" smtClean="0"/>
              <a:t>V-Diagram source: </a:t>
            </a:r>
            <a:r>
              <a:rPr lang="en-US" altLang="en-US" sz="800" i="1" dirty="0" err="1">
                <a:hlinkClick r:id="rId3"/>
              </a:rPr>
              <a:t>Clarus</a:t>
            </a:r>
            <a:r>
              <a:rPr lang="en-US" altLang="en-US" sz="800" i="1" dirty="0">
                <a:hlinkClick r:id="rId3"/>
              </a:rPr>
              <a:t> Concept of Operations.</a:t>
            </a:r>
            <a:r>
              <a:rPr lang="en-US" altLang="en-US" sz="800" dirty="0"/>
              <a:t> Publication No. FHWA-JPO-05-072, Federal Highway Administration (FHWA), 2005</a:t>
            </a:r>
            <a:endParaRPr lang="en-US" sz="800" dirty="0"/>
          </a:p>
        </p:txBody>
      </p:sp>
      <p:pic>
        <p:nvPicPr>
          <p:cNvPr id="10" name="Picture 2" descr="http://upload.wikimedia.org/wikipedia/commons/thumb/e/e8/Systems_Engineering_Process_II.svg/1024px-Systems_Engineering_Process_II.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7227" y="3299156"/>
            <a:ext cx="3977632" cy="278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4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Complexity - Tied to Process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dirty="0"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13</a:t>
            </a:fld>
            <a:endParaRPr lang="en-US"/>
          </a:p>
        </p:txBody>
      </p:sp>
      <p:pic>
        <p:nvPicPr>
          <p:cNvPr id="7" name="Picture 2"/>
          <p:cNvPicPr>
            <a:picLocks noChangeAspect="1" noChangeArrowheads="1"/>
          </p:cNvPicPr>
          <p:nvPr/>
        </p:nvPicPr>
        <p:blipFill>
          <a:blip r:embed="rId3" cstate="print"/>
          <a:srcRect/>
          <a:stretch>
            <a:fillRect/>
          </a:stretch>
        </p:blipFill>
        <p:spPr bwMode="auto">
          <a:xfrm>
            <a:off x="137814" y="1294194"/>
            <a:ext cx="6636769" cy="3665751"/>
          </a:xfrm>
          <a:prstGeom prst="rect">
            <a:avLst/>
          </a:prstGeom>
          <a:noFill/>
          <a:ln w="9525">
            <a:solidFill>
              <a:srgbClr val="00235B"/>
            </a:solidFill>
            <a:miter lim="800000"/>
            <a:headEnd/>
            <a:tailEnd/>
          </a:ln>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2604" b="-1302"/>
          <a:stretch>
            <a:fillRect/>
          </a:stretch>
        </p:blipFill>
        <p:spPr>
          <a:xfrm>
            <a:off x="5294429" y="2468946"/>
            <a:ext cx="6646976" cy="3701728"/>
          </a:xfrm>
          <a:prstGeom prst="rect">
            <a:avLst/>
          </a:prstGeom>
          <a:ln>
            <a:solidFill>
              <a:srgbClr val="00235B"/>
            </a:solidFill>
          </a:ln>
        </p:spPr>
      </p:pic>
      <p:sp>
        <p:nvSpPr>
          <p:cNvPr id="10" name="Oval 9"/>
          <p:cNvSpPr/>
          <p:nvPr/>
        </p:nvSpPr>
        <p:spPr>
          <a:xfrm>
            <a:off x="12272341" y="3097740"/>
            <a:ext cx="474133" cy="254001"/>
          </a:xfrm>
          <a:prstGeom prst="ellipse">
            <a:avLst/>
          </a:prstGeom>
          <a:noFill/>
          <a:ln>
            <a:solidFill>
              <a:schemeClr val="accent2">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814" y="4757016"/>
            <a:ext cx="1204176" cy="215444"/>
          </a:xfrm>
          <a:prstGeom prst="rect">
            <a:avLst/>
          </a:prstGeom>
        </p:spPr>
        <p:txBody>
          <a:bodyPr wrap="none">
            <a:spAutoFit/>
          </a:bodyPr>
          <a:lstStyle/>
          <a:p>
            <a:r>
              <a:rPr lang="sv-SE" sz="800" dirty="0"/>
              <a:t>Source: DARPA AVM </a:t>
            </a:r>
            <a:endParaRPr lang="en-US" sz="800" dirty="0"/>
          </a:p>
        </p:txBody>
      </p:sp>
      <p:sp>
        <p:nvSpPr>
          <p:cNvPr id="12" name="Rectangle 11"/>
          <p:cNvSpPr/>
          <p:nvPr/>
        </p:nvSpPr>
        <p:spPr>
          <a:xfrm>
            <a:off x="5237226" y="5888249"/>
            <a:ext cx="4828674" cy="338554"/>
          </a:xfrm>
          <a:prstGeom prst="rect">
            <a:avLst/>
          </a:prstGeom>
        </p:spPr>
        <p:txBody>
          <a:bodyPr wrap="square">
            <a:spAutoFit/>
          </a:bodyPr>
          <a:lstStyle/>
          <a:p>
            <a:r>
              <a:rPr lang="en-US" sz="800" dirty="0" smtClean="0"/>
              <a:t>2014 GPDIS Presentation:  </a:t>
            </a:r>
            <a:br>
              <a:rPr lang="en-US" sz="800" dirty="0" smtClean="0"/>
            </a:br>
            <a:r>
              <a:rPr lang="en-US" sz="800" dirty="0" smtClean="0"/>
              <a:t>Dr. David Redman, Director, Aerospace Vehicle Systems Institute (AVSI)</a:t>
            </a:r>
          </a:p>
        </p:txBody>
      </p:sp>
    </p:spTree>
    <p:extLst>
      <p:ext uri="{BB962C8B-B14F-4D97-AF65-F5344CB8AC3E}">
        <p14:creationId xmlns:p14="http://schemas.microsoft.com/office/powerpoint/2010/main" val="131749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654627" y="78500"/>
            <a:ext cx="10016548" cy="597664"/>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a:lstStyle>
          <a:p>
            <a:r>
              <a:rPr lang="en-US" sz="4000" dirty="0"/>
              <a:t>The MBSE GAPS</a:t>
            </a:r>
            <a:endParaRPr lang="en-US" sz="4000" kern="0" dirty="0">
              <a:solidFill>
                <a:srgbClr val="FFFFFF"/>
              </a:solidFill>
            </a:endParaRPr>
          </a:p>
        </p:txBody>
      </p:sp>
      <p:graphicFrame>
        <p:nvGraphicFramePr>
          <p:cNvPr id="7" name="Chart 6"/>
          <p:cNvGraphicFramePr>
            <a:graphicFrameLocks/>
          </p:cNvGraphicFramePr>
          <p:nvPr>
            <p:extLst/>
          </p:nvPr>
        </p:nvGraphicFramePr>
        <p:xfrm>
          <a:off x="2305388" y="1332312"/>
          <a:ext cx="8278238" cy="46112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1528724" y="1196503"/>
            <a:ext cx="5656635" cy="4941651"/>
          </a:xfrm>
          <a:prstGeom prst="rect">
            <a:avLst/>
          </a:prstGeom>
          <a:solidFill>
            <a:schemeClr val="bg1"/>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900">
              <a:solidFill>
                <a:srgbClr val="000000"/>
              </a:solidFill>
            </a:endParaRPr>
          </a:p>
        </p:txBody>
      </p:sp>
      <p:graphicFrame>
        <p:nvGraphicFramePr>
          <p:cNvPr id="5" name="Chart 4"/>
          <p:cNvGraphicFramePr>
            <a:graphicFrameLocks/>
          </p:cNvGraphicFramePr>
          <p:nvPr>
            <p:extLst>
              <p:ext uri="{D42A27DB-BD31-4B8C-83A1-F6EECF244321}">
                <p14:modId xmlns:p14="http://schemas.microsoft.com/office/powerpoint/2010/main" val="810405312"/>
              </p:ext>
            </p:extLst>
          </p:nvPr>
        </p:nvGraphicFramePr>
        <p:xfrm>
          <a:off x="1175214" y="1083894"/>
          <a:ext cx="5877848" cy="52441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780207" y="5872014"/>
            <a:ext cx="3136632" cy="461665"/>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98 participants, 12 teams, </a:t>
            </a:r>
            <a:r>
              <a:rPr lang="en-US" sz="1200" dirty="0" smtClean="0">
                <a:solidFill>
                  <a:srgbClr val="000000"/>
                </a:solidFill>
              </a:rPr>
              <a:t>33 </a:t>
            </a:r>
            <a:r>
              <a:rPr lang="en-US" sz="1200" dirty="0">
                <a:solidFill>
                  <a:srgbClr val="000000"/>
                </a:solidFill>
              </a:rPr>
              <a:t>written submissions and 104 comments</a:t>
            </a:r>
          </a:p>
        </p:txBody>
      </p:sp>
      <p:sp>
        <p:nvSpPr>
          <p:cNvPr id="4" name="TextBox 3"/>
          <p:cNvSpPr txBox="1"/>
          <p:nvPr/>
        </p:nvSpPr>
        <p:spPr>
          <a:xfrm>
            <a:off x="4468091" y="4727864"/>
            <a:ext cx="1049481" cy="677108"/>
          </a:xfrm>
          <a:prstGeom prst="rect">
            <a:avLst/>
          </a:prstGeom>
          <a:noFill/>
        </p:spPr>
        <p:txBody>
          <a:bodyPr wrap="square" rtlCol="0">
            <a:spAutoFit/>
          </a:bodyPr>
          <a:lstStyle/>
          <a:p>
            <a:pPr algn="ctr"/>
            <a:r>
              <a:rPr lang="en-US" dirty="0" smtClean="0"/>
              <a:t>30%</a:t>
            </a:r>
            <a:br>
              <a:rPr lang="en-US" dirty="0" smtClean="0"/>
            </a:br>
            <a:r>
              <a:rPr lang="en-US" sz="1400" dirty="0" smtClean="0"/>
              <a:t>Standards</a:t>
            </a:r>
            <a:endParaRPr lang="en-US" sz="1400" dirty="0"/>
          </a:p>
        </p:txBody>
      </p:sp>
      <p:sp>
        <p:nvSpPr>
          <p:cNvPr id="9" name="TextBox 8"/>
          <p:cNvSpPr txBox="1"/>
          <p:nvPr/>
        </p:nvSpPr>
        <p:spPr>
          <a:xfrm>
            <a:off x="1950027" y="3176291"/>
            <a:ext cx="955964" cy="461665"/>
          </a:xfrm>
          <a:prstGeom prst="rect">
            <a:avLst/>
          </a:prstGeom>
          <a:noFill/>
        </p:spPr>
        <p:txBody>
          <a:bodyPr wrap="square" rtlCol="0">
            <a:spAutoFit/>
          </a:bodyPr>
          <a:lstStyle/>
          <a:p>
            <a:r>
              <a:rPr lang="en-US" dirty="0" smtClean="0"/>
              <a:t>17%</a:t>
            </a:r>
            <a:endParaRPr lang="en-US" dirty="0"/>
          </a:p>
        </p:txBody>
      </p:sp>
      <p:sp>
        <p:nvSpPr>
          <p:cNvPr id="10" name="TextBox 9"/>
          <p:cNvSpPr txBox="1"/>
          <p:nvPr/>
        </p:nvSpPr>
        <p:spPr>
          <a:xfrm>
            <a:off x="2102427" y="4559945"/>
            <a:ext cx="955964" cy="461665"/>
          </a:xfrm>
          <a:prstGeom prst="rect">
            <a:avLst/>
          </a:prstGeom>
          <a:noFill/>
        </p:spPr>
        <p:txBody>
          <a:bodyPr wrap="square" rtlCol="0">
            <a:spAutoFit/>
          </a:bodyPr>
          <a:lstStyle/>
          <a:p>
            <a:r>
              <a:rPr lang="en-US" dirty="0" smtClean="0"/>
              <a:t>13%</a:t>
            </a:r>
            <a:endParaRPr lang="en-US" dirty="0"/>
          </a:p>
        </p:txBody>
      </p:sp>
      <p:sp>
        <p:nvSpPr>
          <p:cNvPr id="11" name="TextBox 10"/>
          <p:cNvSpPr txBox="1"/>
          <p:nvPr/>
        </p:nvSpPr>
        <p:spPr>
          <a:xfrm>
            <a:off x="2815936" y="1724732"/>
            <a:ext cx="955964" cy="461665"/>
          </a:xfrm>
          <a:prstGeom prst="rect">
            <a:avLst/>
          </a:prstGeom>
          <a:noFill/>
        </p:spPr>
        <p:txBody>
          <a:bodyPr wrap="square" rtlCol="0">
            <a:spAutoFit/>
          </a:bodyPr>
          <a:lstStyle/>
          <a:p>
            <a:r>
              <a:rPr lang="en-US" dirty="0" smtClean="0"/>
              <a:t>13%</a:t>
            </a:r>
            <a:endParaRPr lang="en-US" dirty="0"/>
          </a:p>
        </p:txBody>
      </p:sp>
      <p:sp>
        <p:nvSpPr>
          <p:cNvPr id="6" name="TextBox 5"/>
          <p:cNvSpPr txBox="1"/>
          <p:nvPr/>
        </p:nvSpPr>
        <p:spPr>
          <a:xfrm>
            <a:off x="134471" y="6154307"/>
            <a:ext cx="3083858" cy="276999"/>
          </a:xfrm>
          <a:prstGeom prst="rect">
            <a:avLst/>
          </a:prstGeom>
          <a:noFill/>
        </p:spPr>
        <p:txBody>
          <a:bodyPr wrap="square" rtlCol="0">
            <a:spAutoFit/>
          </a:bodyPr>
          <a:lstStyle/>
          <a:p>
            <a:r>
              <a:rPr lang="en-US" sz="1200" dirty="0" smtClean="0"/>
              <a:t>Data from </a:t>
            </a:r>
            <a:r>
              <a:rPr lang="en-US" sz="1200" dirty="0" smtClean="0">
                <a:hlinkClick r:id="rId4"/>
              </a:rPr>
              <a:t>2016 </a:t>
            </a:r>
            <a:r>
              <a:rPr lang="en-US" sz="1200" dirty="0">
                <a:hlinkClick r:id="rId4"/>
              </a:rPr>
              <a:t>GPDIS </a:t>
            </a:r>
            <a:r>
              <a:rPr lang="en-US" sz="1200" dirty="0" smtClean="0">
                <a:hlinkClick r:id="rId4"/>
              </a:rPr>
              <a:t>MBSE Workshop</a:t>
            </a:r>
            <a:endParaRPr lang="en-US" sz="1200" dirty="0"/>
          </a:p>
        </p:txBody>
      </p:sp>
      <p:sp>
        <p:nvSpPr>
          <p:cNvPr id="12" name="TextBox 11"/>
          <p:cNvSpPr txBox="1"/>
          <p:nvPr/>
        </p:nvSpPr>
        <p:spPr>
          <a:xfrm>
            <a:off x="9015310" y="5215795"/>
            <a:ext cx="3136632" cy="461665"/>
          </a:xfrm>
          <a:prstGeom prst="rect">
            <a:avLst/>
          </a:prstGeom>
          <a:noFill/>
        </p:spPr>
        <p:txBody>
          <a:bodyPr wrap="square" rtlCol="0">
            <a:spAutoFit/>
          </a:bodyPr>
          <a:lstStyle/>
          <a:p>
            <a:pPr defTabSz="914400" fontAlgn="base">
              <a:spcBef>
                <a:spcPct val="0"/>
              </a:spcBef>
              <a:spcAft>
                <a:spcPct val="0"/>
              </a:spcAft>
            </a:pPr>
            <a:r>
              <a:rPr lang="en-US" sz="1200" dirty="0" smtClean="0">
                <a:solidFill>
                  <a:srgbClr val="000000"/>
                </a:solidFill>
              </a:rPr>
              <a:t>“…just because you have a model doesn’t mean you are model based…”</a:t>
            </a:r>
            <a:endParaRPr lang="en-US" sz="1200" dirty="0">
              <a:solidFill>
                <a:srgbClr val="000000"/>
              </a:solidFill>
            </a:endParaRPr>
          </a:p>
        </p:txBody>
      </p:sp>
    </p:spTree>
    <p:extLst>
      <p:ext uri="{BB962C8B-B14F-4D97-AF65-F5344CB8AC3E}">
        <p14:creationId xmlns:p14="http://schemas.microsoft.com/office/powerpoint/2010/main" val="2478915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83792"/>
            <a:ext cx="11159836" cy="564257"/>
          </a:xfrm>
        </p:spPr>
        <p:txBody>
          <a:bodyPr/>
          <a:lstStyle/>
          <a:p>
            <a:r>
              <a:rPr lang="en-US" sz="4000" dirty="0"/>
              <a:t>MBSE </a:t>
            </a:r>
            <a:r>
              <a:rPr lang="en-US" sz="4000" dirty="0" smtClean="0"/>
              <a:t>Roadmap, </a:t>
            </a:r>
            <a:r>
              <a:rPr lang="en-US" sz="4000" dirty="0" smtClean="0">
                <a:solidFill>
                  <a:srgbClr val="FFFFFF"/>
                </a:solidFill>
              </a:rPr>
              <a:t>Industry Perspective</a:t>
            </a:r>
            <a:endParaRPr lang="en-US" sz="4000" dirty="0"/>
          </a:p>
        </p:txBody>
      </p:sp>
      <p:cxnSp>
        <p:nvCxnSpPr>
          <p:cNvPr id="4" name="Straight Connector 3"/>
          <p:cNvCxnSpPr/>
          <p:nvPr/>
        </p:nvCxnSpPr>
        <p:spPr bwMode="auto">
          <a:xfrm>
            <a:off x="1400774" y="6125462"/>
            <a:ext cx="8240982" cy="0"/>
          </a:xfrm>
          <a:prstGeom prst="line">
            <a:avLst/>
          </a:prstGeom>
          <a:noFill/>
          <a:ln w="28575" cap="flat" cmpd="sng" algn="ctr">
            <a:solidFill>
              <a:srgbClr val="000000"/>
            </a:solidFill>
            <a:prstDash val="solid"/>
            <a:round/>
            <a:headEnd type="none" w="sm" len="sm"/>
            <a:tailEnd type="none" w="sm" len="sm"/>
          </a:ln>
          <a:effectLst/>
        </p:spPr>
      </p:cxnSp>
      <p:cxnSp>
        <p:nvCxnSpPr>
          <p:cNvPr id="6" name="Straight Connector 5"/>
          <p:cNvCxnSpPr/>
          <p:nvPr/>
        </p:nvCxnSpPr>
        <p:spPr bwMode="auto">
          <a:xfrm>
            <a:off x="3267674" y="1249936"/>
            <a:ext cx="0" cy="4902073"/>
          </a:xfrm>
          <a:prstGeom prst="line">
            <a:avLst/>
          </a:prstGeom>
          <a:noFill/>
          <a:ln w="28575" cap="flat" cmpd="sng" algn="ctr">
            <a:solidFill>
              <a:srgbClr val="000000"/>
            </a:solidFill>
            <a:prstDash val="solid"/>
            <a:round/>
            <a:headEnd type="none" w="sm" len="sm"/>
            <a:tailEnd type="none" w="sm" len="sm"/>
          </a:ln>
          <a:effectLst/>
        </p:spPr>
      </p:cxnSp>
      <p:cxnSp>
        <p:nvCxnSpPr>
          <p:cNvPr id="8" name="Straight Connector 7"/>
          <p:cNvCxnSpPr/>
          <p:nvPr/>
        </p:nvCxnSpPr>
        <p:spPr bwMode="auto">
          <a:xfrm>
            <a:off x="4728781" y="1558673"/>
            <a:ext cx="0" cy="4563999"/>
          </a:xfrm>
          <a:prstGeom prst="line">
            <a:avLst/>
          </a:prstGeom>
          <a:noFill/>
          <a:ln w="9525" cap="flat" cmpd="sng" algn="ctr">
            <a:solidFill>
              <a:schemeClr val="bg1">
                <a:lumMod val="75000"/>
              </a:schemeClr>
            </a:solidFill>
            <a:prstDash val="solid"/>
            <a:round/>
            <a:headEnd type="none" w="sm" len="sm"/>
            <a:tailEnd type="none" w="sm" len="sm"/>
          </a:ln>
          <a:effectLst/>
        </p:spPr>
      </p:cxnSp>
      <p:cxnSp>
        <p:nvCxnSpPr>
          <p:cNvPr id="9" name="Straight Connector 8"/>
          <p:cNvCxnSpPr/>
          <p:nvPr/>
        </p:nvCxnSpPr>
        <p:spPr bwMode="auto">
          <a:xfrm>
            <a:off x="6160706" y="1558673"/>
            <a:ext cx="0" cy="4563999"/>
          </a:xfrm>
          <a:prstGeom prst="line">
            <a:avLst/>
          </a:prstGeom>
          <a:noFill/>
          <a:ln w="9525" cap="flat" cmpd="sng" algn="ctr">
            <a:solidFill>
              <a:schemeClr val="bg1">
                <a:lumMod val="75000"/>
              </a:schemeClr>
            </a:solidFill>
            <a:prstDash val="solid"/>
            <a:round/>
            <a:headEnd type="none" w="sm" len="sm"/>
            <a:tailEnd type="none" w="sm" len="sm"/>
          </a:ln>
          <a:effectLst/>
        </p:spPr>
      </p:cxnSp>
      <p:cxnSp>
        <p:nvCxnSpPr>
          <p:cNvPr id="10" name="Straight Connector 9"/>
          <p:cNvCxnSpPr/>
          <p:nvPr/>
        </p:nvCxnSpPr>
        <p:spPr bwMode="auto">
          <a:xfrm>
            <a:off x="7563449" y="1558673"/>
            <a:ext cx="0" cy="4563999"/>
          </a:xfrm>
          <a:prstGeom prst="line">
            <a:avLst/>
          </a:prstGeom>
          <a:noFill/>
          <a:ln w="9525" cap="flat" cmpd="sng" algn="ctr">
            <a:solidFill>
              <a:schemeClr val="bg1">
                <a:lumMod val="75000"/>
              </a:schemeClr>
            </a:solidFill>
            <a:prstDash val="solid"/>
            <a:round/>
            <a:headEnd type="none" w="sm" len="sm"/>
            <a:tailEnd type="none" w="sm" len="sm"/>
          </a:ln>
          <a:effectLst/>
        </p:spPr>
      </p:cxnSp>
      <p:cxnSp>
        <p:nvCxnSpPr>
          <p:cNvPr id="11" name="Straight Connector 10"/>
          <p:cNvCxnSpPr/>
          <p:nvPr/>
        </p:nvCxnSpPr>
        <p:spPr bwMode="auto">
          <a:xfrm>
            <a:off x="8995374" y="1558673"/>
            <a:ext cx="0" cy="4563999"/>
          </a:xfrm>
          <a:prstGeom prst="line">
            <a:avLst/>
          </a:prstGeom>
          <a:noFill/>
          <a:ln w="9525" cap="flat" cmpd="sng" algn="ctr">
            <a:solidFill>
              <a:schemeClr val="bg1">
                <a:lumMod val="75000"/>
              </a:schemeClr>
            </a:solidFill>
            <a:prstDash val="solid"/>
            <a:round/>
            <a:headEnd type="none" w="sm" len="sm"/>
            <a:tailEnd type="none" w="sm" len="sm"/>
          </a:ln>
          <a:effectLst/>
        </p:spPr>
      </p:cxnSp>
      <p:cxnSp>
        <p:nvCxnSpPr>
          <p:cNvPr id="12" name="Straight Connector 11"/>
          <p:cNvCxnSpPr/>
          <p:nvPr/>
        </p:nvCxnSpPr>
        <p:spPr bwMode="auto">
          <a:xfrm>
            <a:off x="3267674" y="1562635"/>
            <a:ext cx="6374082" cy="0"/>
          </a:xfrm>
          <a:prstGeom prst="line">
            <a:avLst/>
          </a:prstGeom>
          <a:noFill/>
          <a:ln w="9525" cap="flat" cmpd="sng" algn="ctr">
            <a:solidFill>
              <a:srgbClr val="000000"/>
            </a:solidFill>
            <a:prstDash val="solid"/>
            <a:round/>
            <a:headEnd type="none" w="sm" len="sm"/>
            <a:tailEnd type="none" w="sm" len="sm"/>
          </a:ln>
          <a:effectLst/>
        </p:spPr>
      </p:cxnSp>
      <p:sp>
        <p:nvSpPr>
          <p:cNvPr id="14" name="TextBox 13"/>
          <p:cNvSpPr txBox="1"/>
          <p:nvPr/>
        </p:nvSpPr>
        <p:spPr>
          <a:xfrm>
            <a:off x="3805815" y="1339040"/>
            <a:ext cx="507375" cy="276999"/>
          </a:xfrm>
          <a:prstGeom prst="rect">
            <a:avLst/>
          </a:prstGeom>
          <a:noFill/>
        </p:spPr>
        <p:txBody>
          <a:bodyPr wrap="square" rIns="0" rtlCol="0">
            <a:spAutoFit/>
          </a:bodyPr>
          <a:lstStyle/>
          <a:p>
            <a:pPr defTabSz="914400" fontAlgn="base">
              <a:spcBef>
                <a:spcPct val="0"/>
              </a:spcBef>
              <a:spcAft>
                <a:spcPct val="0"/>
              </a:spcAft>
            </a:pPr>
            <a:r>
              <a:rPr lang="en-US" sz="1200" dirty="0">
                <a:solidFill>
                  <a:srgbClr val="000000"/>
                </a:solidFill>
              </a:rPr>
              <a:t>2015</a:t>
            </a:r>
          </a:p>
        </p:txBody>
      </p:sp>
      <p:sp>
        <p:nvSpPr>
          <p:cNvPr id="17" name="TextBox 16"/>
          <p:cNvSpPr txBox="1"/>
          <p:nvPr/>
        </p:nvSpPr>
        <p:spPr>
          <a:xfrm>
            <a:off x="5230868" y="1339041"/>
            <a:ext cx="507375" cy="276999"/>
          </a:xfrm>
          <a:prstGeom prst="rect">
            <a:avLst/>
          </a:prstGeom>
          <a:noFill/>
        </p:spPr>
        <p:txBody>
          <a:bodyPr wrap="square" rIns="0" rtlCol="0">
            <a:spAutoFit/>
          </a:bodyPr>
          <a:lstStyle/>
          <a:p>
            <a:pPr defTabSz="914400" fontAlgn="base">
              <a:spcBef>
                <a:spcPct val="0"/>
              </a:spcBef>
              <a:spcAft>
                <a:spcPct val="0"/>
              </a:spcAft>
            </a:pPr>
            <a:r>
              <a:rPr lang="en-US" sz="1200" dirty="0">
                <a:solidFill>
                  <a:srgbClr val="000000"/>
                </a:solidFill>
              </a:rPr>
              <a:t>2016</a:t>
            </a:r>
          </a:p>
        </p:txBody>
      </p:sp>
      <p:sp>
        <p:nvSpPr>
          <p:cNvPr id="18" name="TextBox 17"/>
          <p:cNvSpPr txBox="1"/>
          <p:nvPr/>
        </p:nvSpPr>
        <p:spPr>
          <a:xfrm>
            <a:off x="6655921" y="1334849"/>
            <a:ext cx="507375" cy="276999"/>
          </a:xfrm>
          <a:prstGeom prst="rect">
            <a:avLst/>
          </a:prstGeom>
          <a:noFill/>
        </p:spPr>
        <p:txBody>
          <a:bodyPr wrap="square" rIns="0" rtlCol="0">
            <a:spAutoFit/>
          </a:bodyPr>
          <a:lstStyle/>
          <a:p>
            <a:pPr defTabSz="914400" fontAlgn="base">
              <a:spcBef>
                <a:spcPct val="0"/>
              </a:spcBef>
              <a:spcAft>
                <a:spcPct val="0"/>
              </a:spcAft>
            </a:pPr>
            <a:r>
              <a:rPr lang="en-US" sz="1200" dirty="0">
                <a:solidFill>
                  <a:srgbClr val="000000"/>
                </a:solidFill>
              </a:rPr>
              <a:t>2017</a:t>
            </a:r>
          </a:p>
        </p:txBody>
      </p:sp>
      <p:sp>
        <p:nvSpPr>
          <p:cNvPr id="20" name="TextBox 19"/>
          <p:cNvSpPr txBox="1"/>
          <p:nvPr/>
        </p:nvSpPr>
        <p:spPr>
          <a:xfrm>
            <a:off x="8080975" y="1335662"/>
            <a:ext cx="507375" cy="276999"/>
          </a:xfrm>
          <a:prstGeom prst="rect">
            <a:avLst/>
          </a:prstGeom>
          <a:noFill/>
        </p:spPr>
        <p:txBody>
          <a:bodyPr wrap="square" rIns="0" rtlCol="0">
            <a:spAutoFit/>
          </a:bodyPr>
          <a:lstStyle/>
          <a:p>
            <a:pPr defTabSz="914400" fontAlgn="base">
              <a:spcBef>
                <a:spcPct val="0"/>
              </a:spcBef>
              <a:spcAft>
                <a:spcPct val="0"/>
              </a:spcAft>
            </a:pPr>
            <a:r>
              <a:rPr lang="en-US" sz="1200" dirty="0">
                <a:solidFill>
                  <a:srgbClr val="000000"/>
                </a:solidFill>
              </a:rPr>
              <a:t>2018</a:t>
            </a:r>
          </a:p>
        </p:txBody>
      </p:sp>
      <p:sp>
        <p:nvSpPr>
          <p:cNvPr id="16" name="TextBox 15"/>
          <p:cNvSpPr txBox="1"/>
          <p:nvPr/>
        </p:nvSpPr>
        <p:spPr>
          <a:xfrm>
            <a:off x="806117" y="1699399"/>
            <a:ext cx="2493962" cy="4262705"/>
          </a:xfrm>
          <a:prstGeom prst="rect">
            <a:avLst/>
          </a:prstGeom>
          <a:noFill/>
        </p:spPr>
        <p:txBody>
          <a:bodyPr wrap="square" rIns="0" rtlCol="0">
            <a:spAutoFit/>
          </a:bodyPr>
          <a:lstStyle/>
          <a:p>
            <a:pPr defTabSz="914400" fontAlgn="base">
              <a:spcBef>
                <a:spcPct val="0"/>
              </a:spcBef>
              <a:spcAft>
                <a:spcPct val="0"/>
              </a:spcAft>
            </a:pPr>
            <a:r>
              <a:rPr lang="en-US" sz="1800" dirty="0">
                <a:solidFill>
                  <a:srgbClr val="000000"/>
                </a:solidFill>
              </a:rPr>
              <a:t>System Architecture</a:t>
            </a:r>
          </a:p>
          <a:p>
            <a:pPr marL="231775" lvl="1" defTabSz="914400" fontAlgn="base">
              <a:spcBef>
                <a:spcPts val="600"/>
              </a:spcBef>
              <a:spcAft>
                <a:spcPct val="0"/>
              </a:spcAft>
            </a:pPr>
            <a:r>
              <a:rPr lang="en-US" sz="1800" dirty="0">
                <a:solidFill>
                  <a:srgbClr val="000000"/>
                </a:solidFill>
              </a:rPr>
              <a:t>System Modeling</a:t>
            </a:r>
          </a:p>
          <a:p>
            <a:pPr marL="231775" lvl="1" defTabSz="914400" fontAlgn="base">
              <a:spcBef>
                <a:spcPts val="600"/>
              </a:spcBef>
              <a:spcAft>
                <a:spcPct val="0"/>
              </a:spcAft>
            </a:pPr>
            <a:r>
              <a:rPr lang="en-US" sz="1800" dirty="0">
                <a:solidFill>
                  <a:srgbClr val="000000"/>
                </a:solidFill>
              </a:rPr>
              <a:t>Requirements </a:t>
            </a:r>
            <a:r>
              <a:rPr lang="en-US" sz="1800" dirty="0" err="1">
                <a:solidFill>
                  <a:srgbClr val="000000"/>
                </a:solidFill>
              </a:rPr>
              <a:t>Mgmt</a:t>
            </a:r>
            <a:endParaRPr lang="en-US" sz="1800" dirty="0">
              <a:solidFill>
                <a:srgbClr val="000000"/>
              </a:solidFill>
            </a:endParaRPr>
          </a:p>
          <a:p>
            <a:pPr marL="231775" lvl="1" defTabSz="914400" fontAlgn="base">
              <a:spcBef>
                <a:spcPts val="600"/>
              </a:spcBef>
              <a:spcAft>
                <a:spcPct val="0"/>
              </a:spcAft>
            </a:pPr>
            <a:r>
              <a:rPr lang="en-US" sz="1800" dirty="0">
                <a:solidFill>
                  <a:srgbClr val="000000"/>
                </a:solidFill>
              </a:rPr>
              <a:t>Data Management</a:t>
            </a:r>
          </a:p>
          <a:p>
            <a:pPr marL="231775" lvl="1" defTabSz="914400" fontAlgn="base">
              <a:spcBef>
                <a:spcPts val="600"/>
              </a:spcBef>
              <a:spcAft>
                <a:spcPct val="0"/>
              </a:spcAft>
            </a:pPr>
            <a:r>
              <a:rPr lang="en-US" sz="1800" dirty="0">
                <a:solidFill>
                  <a:srgbClr val="000000"/>
                </a:solidFill>
              </a:rPr>
              <a:t>Standards</a:t>
            </a:r>
          </a:p>
          <a:p>
            <a:pPr marL="231775" lvl="1" defTabSz="914400" fontAlgn="base">
              <a:spcBef>
                <a:spcPts val="600"/>
              </a:spcBef>
              <a:spcAft>
                <a:spcPct val="0"/>
              </a:spcAft>
            </a:pPr>
            <a:r>
              <a:rPr lang="en-US" sz="1800" dirty="0">
                <a:solidFill>
                  <a:srgbClr val="000000"/>
                </a:solidFill>
              </a:rPr>
              <a:t>Analysis, Simulation</a:t>
            </a:r>
          </a:p>
          <a:p>
            <a:pPr marL="231775" lvl="1" defTabSz="914400" fontAlgn="base">
              <a:spcBef>
                <a:spcPts val="600"/>
              </a:spcBef>
              <a:spcAft>
                <a:spcPct val="0"/>
              </a:spcAft>
            </a:pPr>
            <a:r>
              <a:rPr lang="en-US" sz="1800" dirty="0">
                <a:solidFill>
                  <a:srgbClr val="000000"/>
                </a:solidFill>
              </a:rPr>
              <a:t>Ontology, Semantics</a:t>
            </a:r>
          </a:p>
          <a:p>
            <a:pPr marL="231775" lvl="1" defTabSz="914400" fontAlgn="base">
              <a:spcBef>
                <a:spcPts val="600"/>
              </a:spcBef>
              <a:spcAft>
                <a:spcPct val="0"/>
              </a:spcAft>
            </a:pPr>
            <a:r>
              <a:rPr lang="en-US" sz="1800" dirty="0">
                <a:solidFill>
                  <a:srgbClr val="000000"/>
                </a:solidFill>
              </a:rPr>
              <a:t>Process</a:t>
            </a:r>
          </a:p>
          <a:p>
            <a:pPr marL="688975" lvl="2" defTabSz="914400" fontAlgn="base">
              <a:spcBef>
                <a:spcPts val="600"/>
              </a:spcBef>
              <a:spcAft>
                <a:spcPct val="0"/>
              </a:spcAft>
            </a:pPr>
            <a:r>
              <a:rPr lang="en-US" sz="1800" dirty="0">
                <a:solidFill>
                  <a:srgbClr val="000000"/>
                </a:solidFill>
              </a:rPr>
              <a:t>Skills</a:t>
            </a:r>
          </a:p>
          <a:p>
            <a:pPr marL="688975" lvl="2" defTabSz="914400" fontAlgn="base">
              <a:spcBef>
                <a:spcPts val="600"/>
              </a:spcBef>
              <a:spcAft>
                <a:spcPct val="0"/>
              </a:spcAft>
            </a:pPr>
            <a:r>
              <a:rPr lang="en-US" sz="1800" dirty="0">
                <a:solidFill>
                  <a:srgbClr val="000000"/>
                </a:solidFill>
              </a:rPr>
              <a:t>Organizations</a:t>
            </a:r>
          </a:p>
          <a:p>
            <a:pPr marL="688975" lvl="2" defTabSz="914400" fontAlgn="base">
              <a:spcBef>
                <a:spcPts val="600"/>
              </a:spcBef>
              <a:spcAft>
                <a:spcPct val="0"/>
              </a:spcAft>
            </a:pPr>
            <a:r>
              <a:rPr lang="en-US" sz="1800" dirty="0" smtClean="0">
                <a:solidFill>
                  <a:srgbClr val="000000"/>
                </a:solidFill>
              </a:rPr>
              <a:t>Tools</a:t>
            </a:r>
          </a:p>
          <a:p>
            <a:pPr marL="688975" lvl="2" defTabSz="914400" fontAlgn="base">
              <a:spcBef>
                <a:spcPts val="600"/>
              </a:spcBef>
              <a:spcAft>
                <a:spcPct val="0"/>
              </a:spcAft>
            </a:pPr>
            <a:r>
              <a:rPr lang="en-US" sz="1800" dirty="0" smtClean="0">
                <a:solidFill>
                  <a:srgbClr val="000000"/>
                </a:solidFill>
              </a:rPr>
              <a:t>Interoperability</a:t>
            </a:r>
            <a:endParaRPr lang="en-US" sz="1800" dirty="0">
              <a:solidFill>
                <a:srgbClr val="000000"/>
              </a:solidFill>
            </a:endParaRPr>
          </a:p>
        </p:txBody>
      </p:sp>
      <p:cxnSp>
        <p:nvCxnSpPr>
          <p:cNvPr id="23" name="Straight Connector 22"/>
          <p:cNvCxnSpPr/>
          <p:nvPr/>
        </p:nvCxnSpPr>
        <p:spPr bwMode="auto">
          <a:xfrm flipV="1">
            <a:off x="3306035" y="3657906"/>
            <a:ext cx="6154946" cy="1"/>
          </a:xfrm>
          <a:prstGeom prst="line">
            <a:avLst/>
          </a:prstGeom>
          <a:noFill/>
          <a:ln w="28575" cap="flat" cmpd="sng" algn="ctr">
            <a:solidFill>
              <a:srgbClr val="000000"/>
            </a:solidFill>
            <a:prstDash val="solid"/>
            <a:round/>
            <a:headEnd type="none" w="sm" len="sm"/>
            <a:tailEnd type="none" w="sm" len="sm"/>
          </a:ln>
          <a:effectLst/>
        </p:spPr>
      </p:cxnSp>
      <p:cxnSp>
        <p:nvCxnSpPr>
          <p:cNvPr id="26" name="Straight Connector 25"/>
          <p:cNvCxnSpPr/>
          <p:nvPr/>
        </p:nvCxnSpPr>
        <p:spPr bwMode="auto">
          <a:xfrm flipV="1">
            <a:off x="6160706" y="3657906"/>
            <a:ext cx="1268166" cy="2211952"/>
          </a:xfrm>
          <a:prstGeom prst="line">
            <a:avLst/>
          </a:prstGeom>
          <a:noFill/>
          <a:ln w="28575" cap="flat" cmpd="sng" algn="ctr">
            <a:solidFill>
              <a:srgbClr val="000000"/>
            </a:solidFill>
            <a:prstDash val="solid"/>
            <a:round/>
            <a:headEnd type="none" w="sm" len="sm"/>
            <a:tailEnd type="none" w="sm" len="sm"/>
          </a:ln>
          <a:effectLst/>
        </p:spPr>
      </p:cxnSp>
      <p:cxnSp>
        <p:nvCxnSpPr>
          <p:cNvPr id="29" name="Straight Connector 28"/>
          <p:cNvCxnSpPr/>
          <p:nvPr/>
        </p:nvCxnSpPr>
        <p:spPr bwMode="auto">
          <a:xfrm>
            <a:off x="6240299" y="1753662"/>
            <a:ext cx="1188573" cy="1904245"/>
          </a:xfrm>
          <a:prstGeom prst="line">
            <a:avLst/>
          </a:prstGeom>
          <a:noFill/>
          <a:ln w="28575" cap="flat" cmpd="sng" algn="ctr">
            <a:solidFill>
              <a:srgbClr val="000000"/>
            </a:solidFill>
            <a:prstDash val="solid"/>
            <a:round/>
            <a:headEnd type="none" w="sm" len="sm"/>
            <a:tailEnd type="none" w="sm" len="sm"/>
          </a:ln>
          <a:effectLst/>
        </p:spPr>
      </p:cxnSp>
      <p:cxnSp>
        <p:nvCxnSpPr>
          <p:cNvPr id="7" name="Straight Connector 6"/>
          <p:cNvCxnSpPr/>
          <p:nvPr/>
        </p:nvCxnSpPr>
        <p:spPr bwMode="auto">
          <a:xfrm>
            <a:off x="3266642" y="5401285"/>
            <a:ext cx="6262918" cy="0"/>
          </a:xfrm>
          <a:prstGeom prst="line">
            <a:avLst/>
          </a:prstGeom>
          <a:noFill/>
          <a:ln w="9525" cap="flat" cmpd="sng" algn="ctr">
            <a:solidFill>
              <a:srgbClr val="000000"/>
            </a:solidFill>
            <a:prstDash val="solid"/>
            <a:round/>
            <a:headEnd type="none" w="sm" len="sm"/>
            <a:tailEnd type="none" w="sm" len="sm"/>
          </a:ln>
          <a:effectLst/>
        </p:spPr>
      </p:cxnSp>
      <p:cxnSp>
        <p:nvCxnSpPr>
          <p:cNvPr id="15" name="Straight Connector 14"/>
          <p:cNvCxnSpPr/>
          <p:nvPr/>
        </p:nvCxnSpPr>
        <p:spPr bwMode="auto">
          <a:xfrm>
            <a:off x="3267674" y="4350171"/>
            <a:ext cx="3610126" cy="0"/>
          </a:xfrm>
          <a:prstGeom prst="line">
            <a:avLst/>
          </a:prstGeom>
          <a:noFill/>
          <a:ln w="9525" cap="flat" cmpd="sng" algn="ctr">
            <a:solidFill>
              <a:srgbClr val="000000"/>
            </a:solidFill>
            <a:prstDash val="solid"/>
            <a:round/>
            <a:headEnd type="none" w="sm" len="sm"/>
            <a:tailEnd type="none" w="sm" len="sm"/>
          </a:ln>
          <a:effectLst/>
        </p:spPr>
      </p:cxnSp>
      <p:cxnSp>
        <p:nvCxnSpPr>
          <p:cNvPr id="24" name="Straight Connector 23"/>
          <p:cNvCxnSpPr/>
          <p:nvPr/>
        </p:nvCxnSpPr>
        <p:spPr bwMode="auto">
          <a:xfrm>
            <a:off x="3266642" y="401748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5" name="Straight Connector 24"/>
          <p:cNvCxnSpPr/>
          <p:nvPr/>
        </p:nvCxnSpPr>
        <p:spPr bwMode="auto">
          <a:xfrm>
            <a:off x="3275506" y="328677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7" name="Straight Connector 26"/>
          <p:cNvCxnSpPr/>
          <p:nvPr/>
        </p:nvCxnSpPr>
        <p:spPr bwMode="auto">
          <a:xfrm>
            <a:off x="3282914" y="2941770"/>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28" name="Straight Connector 27"/>
          <p:cNvCxnSpPr/>
          <p:nvPr/>
        </p:nvCxnSpPr>
        <p:spPr bwMode="auto">
          <a:xfrm>
            <a:off x="3266642" y="1882427"/>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30" name="Straight Connector 29"/>
          <p:cNvCxnSpPr/>
          <p:nvPr/>
        </p:nvCxnSpPr>
        <p:spPr bwMode="auto">
          <a:xfrm>
            <a:off x="3282914" y="2608111"/>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31" name="Straight Connector 30"/>
          <p:cNvCxnSpPr/>
          <p:nvPr/>
        </p:nvCxnSpPr>
        <p:spPr bwMode="auto">
          <a:xfrm>
            <a:off x="3275506" y="2238136"/>
            <a:ext cx="3107480" cy="0"/>
          </a:xfrm>
          <a:prstGeom prst="line">
            <a:avLst/>
          </a:prstGeom>
          <a:noFill/>
          <a:ln w="9525" cap="flat" cmpd="sng" algn="ctr">
            <a:solidFill>
              <a:srgbClr val="000000"/>
            </a:solidFill>
            <a:prstDash val="solid"/>
            <a:round/>
            <a:headEnd type="none" w="sm" len="sm"/>
            <a:tailEnd type="none" w="sm" len="sm"/>
          </a:ln>
          <a:effectLst/>
        </p:spPr>
      </p:cxnSp>
      <p:cxnSp>
        <p:nvCxnSpPr>
          <p:cNvPr id="33" name="Straight Connector 32"/>
          <p:cNvCxnSpPr/>
          <p:nvPr/>
        </p:nvCxnSpPr>
        <p:spPr bwMode="auto">
          <a:xfrm>
            <a:off x="3266642" y="5058831"/>
            <a:ext cx="3260912" cy="0"/>
          </a:xfrm>
          <a:prstGeom prst="line">
            <a:avLst/>
          </a:prstGeom>
          <a:noFill/>
          <a:ln w="9525" cap="flat" cmpd="sng" algn="ctr">
            <a:solidFill>
              <a:srgbClr val="000000"/>
            </a:solidFill>
            <a:prstDash val="solid"/>
            <a:round/>
            <a:headEnd type="none" w="sm" len="sm"/>
            <a:tailEnd type="none" w="sm" len="sm"/>
          </a:ln>
          <a:effectLst/>
        </p:spPr>
      </p:cxnSp>
      <p:cxnSp>
        <p:nvCxnSpPr>
          <p:cNvPr id="35" name="Straight Connector 34"/>
          <p:cNvCxnSpPr/>
          <p:nvPr/>
        </p:nvCxnSpPr>
        <p:spPr bwMode="auto">
          <a:xfrm>
            <a:off x="3268396" y="4708311"/>
            <a:ext cx="3464624" cy="0"/>
          </a:xfrm>
          <a:prstGeom prst="line">
            <a:avLst/>
          </a:prstGeom>
          <a:noFill/>
          <a:ln w="9525" cap="flat" cmpd="sng" algn="ctr">
            <a:solidFill>
              <a:srgbClr val="000000"/>
            </a:solidFill>
            <a:prstDash val="solid"/>
            <a:round/>
            <a:headEnd type="none" w="sm" len="sm"/>
            <a:tailEnd type="none" w="sm" len="sm"/>
          </a:ln>
          <a:effectLst/>
        </p:spPr>
      </p:cxnSp>
      <p:cxnSp>
        <p:nvCxnSpPr>
          <p:cNvPr id="39" name="Straight Connector 38"/>
          <p:cNvCxnSpPr/>
          <p:nvPr/>
        </p:nvCxnSpPr>
        <p:spPr bwMode="auto">
          <a:xfrm flipV="1">
            <a:off x="3297122" y="5401285"/>
            <a:ext cx="3108722" cy="7620"/>
          </a:xfrm>
          <a:prstGeom prst="line">
            <a:avLst/>
          </a:prstGeom>
          <a:noFill/>
          <a:ln w="76200" cap="flat" cmpd="sng" algn="ctr">
            <a:solidFill>
              <a:srgbClr val="00B050"/>
            </a:solidFill>
            <a:prstDash val="solid"/>
            <a:round/>
            <a:headEnd type="none" w="sm" len="sm"/>
            <a:tailEnd type="none" w="sm" len="sm"/>
          </a:ln>
          <a:effectLst/>
        </p:spPr>
      </p:cxnSp>
      <p:sp>
        <p:nvSpPr>
          <p:cNvPr id="41" name="TextBox 40"/>
          <p:cNvSpPr txBox="1"/>
          <p:nvPr/>
        </p:nvSpPr>
        <p:spPr>
          <a:xfrm>
            <a:off x="4688193" y="5399178"/>
            <a:ext cx="2099439"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20 </a:t>
            </a:r>
            <a:r>
              <a:rPr lang="en-US" sz="1200" dirty="0" err="1">
                <a:solidFill>
                  <a:srgbClr val="000000"/>
                </a:solidFill>
              </a:rPr>
              <a:t>SysML</a:t>
            </a:r>
            <a:r>
              <a:rPr lang="en-US" sz="1200" dirty="0">
                <a:solidFill>
                  <a:srgbClr val="000000"/>
                </a:solidFill>
              </a:rPr>
              <a:t> Brands</a:t>
            </a:r>
          </a:p>
        </p:txBody>
      </p:sp>
      <p:cxnSp>
        <p:nvCxnSpPr>
          <p:cNvPr id="42" name="Straight Connector 41"/>
          <p:cNvCxnSpPr/>
          <p:nvPr/>
        </p:nvCxnSpPr>
        <p:spPr bwMode="auto">
          <a:xfrm flipV="1">
            <a:off x="3714617" y="4692271"/>
            <a:ext cx="3108722" cy="7620"/>
          </a:xfrm>
          <a:prstGeom prst="line">
            <a:avLst/>
          </a:prstGeom>
          <a:noFill/>
          <a:ln w="76200" cap="flat" cmpd="sng" algn="ctr">
            <a:solidFill>
              <a:schemeClr val="accent1"/>
            </a:solidFill>
            <a:prstDash val="solid"/>
            <a:round/>
            <a:headEnd type="none" w="sm" len="sm"/>
            <a:tailEnd type="none" w="sm" len="sm"/>
          </a:ln>
          <a:effectLst/>
        </p:spPr>
      </p:cxnSp>
      <p:cxnSp>
        <p:nvCxnSpPr>
          <p:cNvPr id="44" name="Straight Connector 43"/>
          <p:cNvCxnSpPr/>
          <p:nvPr/>
        </p:nvCxnSpPr>
        <p:spPr bwMode="auto">
          <a:xfrm>
            <a:off x="4342703" y="5048441"/>
            <a:ext cx="2272532" cy="0"/>
          </a:xfrm>
          <a:prstGeom prst="line">
            <a:avLst/>
          </a:prstGeom>
          <a:noFill/>
          <a:ln w="76200" cap="flat" cmpd="sng" algn="ctr">
            <a:solidFill>
              <a:srgbClr val="FFC000"/>
            </a:solidFill>
            <a:prstDash val="solid"/>
            <a:round/>
            <a:headEnd type="none" w="sm" len="sm"/>
            <a:tailEnd type="none" w="sm" len="sm"/>
          </a:ln>
          <a:effectLst/>
        </p:spPr>
      </p:cxnSp>
      <p:sp>
        <p:nvSpPr>
          <p:cNvPr id="46" name="TextBox 45"/>
          <p:cNvSpPr txBox="1"/>
          <p:nvPr/>
        </p:nvSpPr>
        <p:spPr>
          <a:xfrm>
            <a:off x="4719139" y="5034027"/>
            <a:ext cx="2099439"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Dedicated MBSE</a:t>
            </a:r>
          </a:p>
        </p:txBody>
      </p:sp>
      <p:sp>
        <p:nvSpPr>
          <p:cNvPr id="47" name="TextBox 46"/>
          <p:cNvSpPr txBox="1"/>
          <p:nvPr/>
        </p:nvSpPr>
        <p:spPr>
          <a:xfrm>
            <a:off x="4711519" y="4691127"/>
            <a:ext cx="2099439"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Few Trained Modelers</a:t>
            </a:r>
          </a:p>
        </p:txBody>
      </p:sp>
      <p:cxnSp>
        <p:nvCxnSpPr>
          <p:cNvPr id="48" name="Straight Connector 47"/>
          <p:cNvCxnSpPr/>
          <p:nvPr/>
        </p:nvCxnSpPr>
        <p:spPr bwMode="auto">
          <a:xfrm>
            <a:off x="4961944" y="4333406"/>
            <a:ext cx="2040383" cy="0"/>
          </a:xfrm>
          <a:prstGeom prst="line">
            <a:avLst/>
          </a:prstGeom>
          <a:noFill/>
          <a:ln w="76200" cap="flat" cmpd="sng" algn="ctr">
            <a:solidFill>
              <a:schemeClr val="accent1"/>
            </a:solidFill>
            <a:prstDash val="solid"/>
            <a:round/>
            <a:headEnd type="none" w="sm" len="sm"/>
            <a:tailEnd type="none" w="sm" len="sm"/>
          </a:ln>
          <a:effectLst/>
        </p:spPr>
      </p:cxnSp>
      <p:sp>
        <p:nvSpPr>
          <p:cNvPr id="49" name="TextBox 48"/>
          <p:cNvSpPr txBox="1"/>
          <p:nvPr/>
        </p:nvSpPr>
        <p:spPr>
          <a:xfrm>
            <a:off x="5175860" y="4325013"/>
            <a:ext cx="1412461"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Home Grown</a:t>
            </a:r>
          </a:p>
        </p:txBody>
      </p:sp>
      <p:cxnSp>
        <p:nvCxnSpPr>
          <p:cNvPr id="51" name="Straight Connector 50"/>
          <p:cNvCxnSpPr/>
          <p:nvPr/>
        </p:nvCxnSpPr>
        <p:spPr bwMode="auto">
          <a:xfrm>
            <a:off x="5230868" y="4015112"/>
            <a:ext cx="1993469" cy="0"/>
          </a:xfrm>
          <a:prstGeom prst="line">
            <a:avLst/>
          </a:prstGeom>
          <a:noFill/>
          <a:ln w="76200" cap="flat" cmpd="sng" algn="ctr">
            <a:solidFill>
              <a:srgbClr val="FFC000"/>
            </a:solidFill>
            <a:prstDash val="solid"/>
            <a:round/>
            <a:headEnd type="none" w="sm" len="sm"/>
            <a:tailEnd type="none" w="sm" len="sm"/>
          </a:ln>
          <a:effectLst/>
        </p:spPr>
      </p:cxnSp>
      <p:sp>
        <p:nvSpPr>
          <p:cNvPr id="53" name="TextBox 52"/>
          <p:cNvSpPr txBox="1"/>
          <p:nvPr/>
        </p:nvSpPr>
        <p:spPr>
          <a:xfrm>
            <a:off x="5066026" y="4046184"/>
            <a:ext cx="2158311" cy="242471"/>
          </a:xfrm>
          <a:prstGeom prst="rect">
            <a:avLst/>
          </a:prstGeom>
          <a:noFill/>
        </p:spPr>
        <p:txBody>
          <a:bodyPr wrap="square" tIns="0" rtlCol="0">
            <a:noAutofit/>
          </a:bodyPr>
          <a:lstStyle/>
          <a:p>
            <a:pPr defTabSz="914400" fontAlgn="base">
              <a:spcBef>
                <a:spcPct val="0"/>
              </a:spcBef>
              <a:spcAft>
                <a:spcPct val="0"/>
              </a:spcAft>
            </a:pPr>
            <a:r>
              <a:rPr lang="en-US" sz="1200" dirty="0">
                <a:solidFill>
                  <a:srgbClr val="000000"/>
                </a:solidFill>
              </a:rPr>
              <a:t>First OSLC Implementations</a:t>
            </a:r>
          </a:p>
        </p:txBody>
      </p:sp>
      <p:cxnSp>
        <p:nvCxnSpPr>
          <p:cNvPr id="54" name="Straight Connector 53"/>
          <p:cNvCxnSpPr/>
          <p:nvPr/>
        </p:nvCxnSpPr>
        <p:spPr bwMode="auto">
          <a:xfrm>
            <a:off x="3306034" y="3640130"/>
            <a:ext cx="4122838" cy="0"/>
          </a:xfrm>
          <a:prstGeom prst="line">
            <a:avLst/>
          </a:prstGeom>
          <a:noFill/>
          <a:ln w="76200" cap="flat" cmpd="sng" algn="ctr">
            <a:solidFill>
              <a:srgbClr val="00B050"/>
            </a:solidFill>
            <a:prstDash val="solid"/>
            <a:round/>
            <a:headEnd type="none" w="sm" len="sm"/>
            <a:tailEnd type="none" w="sm" len="sm"/>
          </a:ln>
          <a:effectLst/>
        </p:spPr>
      </p:cxnSp>
      <p:sp>
        <p:nvSpPr>
          <p:cNvPr id="56" name="TextBox 55"/>
          <p:cNvSpPr txBox="1"/>
          <p:nvPr/>
        </p:nvSpPr>
        <p:spPr>
          <a:xfrm>
            <a:off x="4542545" y="3623102"/>
            <a:ext cx="2158311"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FMI in Auto Industry</a:t>
            </a:r>
          </a:p>
        </p:txBody>
      </p:sp>
      <p:cxnSp>
        <p:nvCxnSpPr>
          <p:cNvPr id="57" name="Straight Connector 56"/>
          <p:cNvCxnSpPr/>
          <p:nvPr/>
        </p:nvCxnSpPr>
        <p:spPr bwMode="auto">
          <a:xfrm>
            <a:off x="3597455" y="3290847"/>
            <a:ext cx="3565840" cy="0"/>
          </a:xfrm>
          <a:prstGeom prst="line">
            <a:avLst/>
          </a:prstGeom>
          <a:noFill/>
          <a:ln w="76200" cap="flat" cmpd="sng" algn="ctr">
            <a:solidFill>
              <a:schemeClr val="accent1"/>
            </a:solidFill>
            <a:prstDash val="solid"/>
            <a:round/>
            <a:headEnd type="none" w="sm" len="sm"/>
            <a:tailEnd type="none" w="sm" len="sm"/>
          </a:ln>
          <a:effectLst/>
        </p:spPr>
      </p:cxnSp>
      <p:sp>
        <p:nvSpPr>
          <p:cNvPr id="59" name="TextBox 58"/>
          <p:cNvSpPr txBox="1"/>
          <p:nvPr/>
        </p:nvSpPr>
        <p:spPr>
          <a:xfrm>
            <a:off x="4541787" y="3272644"/>
            <a:ext cx="2158311"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Limited Vendor Support</a:t>
            </a:r>
          </a:p>
        </p:txBody>
      </p:sp>
      <p:cxnSp>
        <p:nvCxnSpPr>
          <p:cNvPr id="60" name="Straight Connector 59"/>
          <p:cNvCxnSpPr/>
          <p:nvPr/>
        </p:nvCxnSpPr>
        <p:spPr bwMode="auto">
          <a:xfrm>
            <a:off x="4751794" y="2941770"/>
            <a:ext cx="2203665" cy="0"/>
          </a:xfrm>
          <a:prstGeom prst="line">
            <a:avLst/>
          </a:prstGeom>
          <a:noFill/>
          <a:ln w="76200" cap="flat" cmpd="sng" algn="ctr">
            <a:solidFill>
              <a:schemeClr val="accent1"/>
            </a:solidFill>
            <a:prstDash val="solid"/>
            <a:round/>
            <a:headEnd type="none" w="sm" len="sm"/>
            <a:tailEnd type="none" w="sm" len="sm"/>
          </a:ln>
          <a:effectLst/>
        </p:spPr>
      </p:cxnSp>
      <p:sp>
        <p:nvSpPr>
          <p:cNvPr id="62" name="TextBox 61"/>
          <p:cNvSpPr txBox="1"/>
          <p:nvPr/>
        </p:nvSpPr>
        <p:spPr>
          <a:xfrm>
            <a:off x="4592499" y="2914376"/>
            <a:ext cx="2158311" cy="276999"/>
          </a:xfrm>
          <a:prstGeom prst="rect">
            <a:avLst/>
          </a:prstGeom>
          <a:noFill/>
        </p:spPr>
        <p:txBody>
          <a:bodyPr wrap="square" rtlCol="0">
            <a:spAutoFit/>
          </a:bodyPr>
          <a:lstStyle/>
          <a:p>
            <a:pPr defTabSz="914400" fontAlgn="base">
              <a:spcBef>
                <a:spcPct val="0"/>
              </a:spcBef>
              <a:spcAft>
                <a:spcPct val="0"/>
              </a:spcAft>
            </a:pPr>
            <a:r>
              <a:rPr lang="en-US" sz="1200" dirty="0" smtClean="0">
                <a:solidFill>
                  <a:srgbClr val="000000"/>
                </a:solidFill>
              </a:rPr>
              <a:t>Tool-Data Mismatch</a:t>
            </a:r>
            <a:endParaRPr lang="en-US" sz="1200" dirty="0">
              <a:solidFill>
                <a:srgbClr val="000000"/>
              </a:solidFill>
            </a:endParaRPr>
          </a:p>
        </p:txBody>
      </p:sp>
      <p:cxnSp>
        <p:nvCxnSpPr>
          <p:cNvPr id="63" name="Straight Connector 62"/>
          <p:cNvCxnSpPr/>
          <p:nvPr/>
        </p:nvCxnSpPr>
        <p:spPr bwMode="auto">
          <a:xfrm>
            <a:off x="3306035" y="2603810"/>
            <a:ext cx="3434879" cy="0"/>
          </a:xfrm>
          <a:prstGeom prst="line">
            <a:avLst/>
          </a:prstGeom>
          <a:noFill/>
          <a:ln w="76200" cap="flat" cmpd="sng" algn="ctr">
            <a:solidFill>
              <a:srgbClr val="00B050"/>
            </a:solidFill>
            <a:prstDash val="solid"/>
            <a:round/>
            <a:headEnd type="none" w="sm" len="sm"/>
            <a:tailEnd type="none" w="sm" len="sm"/>
          </a:ln>
          <a:effectLst/>
        </p:spPr>
      </p:cxnSp>
      <p:sp>
        <p:nvSpPr>
          <p:cNvPr id="64" name="TextBox 63"/>
          <p:cNvSpPr txBox="1"/>
          <p:nvPr/>
        </p:nvSpPr>
        <p:spPr>
          <a:xfrm>
            <a:off x="4542545" y="2586782"/>
            <a:ext cx="2158311" cy="276999"/>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rPr>
              <a:t>Requirement Models</a:t>
            </a:r>
          </a:p>
        </p:txBody>
      </p:sp>
      <p:cxnSp>
        <p:nvCxnSpPr>
          <p:cNvPr id="66" name="Straight Connector 65"/>
          <p:cNvCxnSpPr/>
          <p:nvPr/>
        </p:nvCxnSpPr>
        <p:spPr bwMode="auto">
          <a:xfrm>
            <a:off x="4592499" y="2220702"/>
            <a:ext cx="1917023" cy="0"/>
          </a:xfrm>
          <a:prstGeom prst="line">
            <a:avLst/>
          </a:prstGeom>
          <a:noFill/>
          <a:ln w="76200" cap="flat" cmpd="sng" algn="ctr">
            <a:solidFill>
              <a:schemeClr val="accent1"/>
            </a:solidFill>
            <a:prstDash val="solid"/>
            <a:round/>
            <a:headEnd type="none" w="sm" len="sm"/>
            <a:tailEnd type="none" w="sm" len="sm"/>
          </a:ln>
          <a:effectLst/>
        </p:spPr>
      </p:cxnSp>
      <p:sp>
        <p:nvSpPr>
          <p:cNvPr id="67" name="TextBox 66"/>
          <p:cNvSpPr txBox="1"/>
          <p:nvPr/>
        </p:nvSpPr>
        <p:spPr>
          <a:xfrm>
            <a:off x="4700025" y="2213402"/>
            <a:ext cx="2158311" cy="276999"/>
          </a:xfrm>
          <a:prstGeom prst="rect">
            <a:avLst/>
          </a:prstGeom>
          <a:noFill/>
          <a:ln>
            <a:noFill/>
          </a:ln>
        </p:spPr>
        <p:txBody>
          <a:bodyPr wrap="square" rtlCol="0">
            <a:spAutoFit/>
          </a:bodyPr>
          <a:lstStyle/>
          <a:p>
            <a:pPr defTabSz="914400" fontAlgn="base">
              <a:spcBef>
                <a:spcPct val="0"/>
              </a:spcBef>
              <a:spcAft>
                <a:spcPct val="0"/>
              </a:spcAft>
            </a:pPr>
            <a:r>
              <a:rPr lang="en-US" sz="1200" dirty="0" smtClean="0">
                <a:solidFill>
                  <a:srgbClr val="000000"/>
                </a:solidFill>
              </a:rPr>
              <a:t>Random </a:t>
            </a:r>
            <a:r>
              <a:rPr lang="en-US" sz="1200" dirty="0">
                <a:solidFill>
                  <a:srgbClr val="000000"/>
                </a:solidFill>
              </a:rPr>
              <a:t>Data Models</a:t>
            </a:r>
          </a:p>
        </p:txBody>
      </p:sp>
      <p:cxnSp>
        <p:nvCxnSpPr>
          <p:cNvPr id="70" name="Straight Connector 69"/>
          <p:cNvCxnSpPr/>
          <p:nvPr/>
        </p:nvCxnSpPr>
        <p:spPr bwMode="auto">
          <a:xfrm>
            <a:off x="3973737" y="1862562"/>
            <a:ext cx="2352092" cy="0"/>
          </a:xfrm>
          <a:prstGeom prst="line">
            <a:avLst/>
          </a:prstGeom>
          <a:noFill/>
          <a:ln w="76200" cap="flat" cmpd="sng" algn="ctr">
            <a:solidFill>
              <a:schemeClr val="accent1"/>
            </a:solidFill>
            <a:prstDash val="solid"/>
            <a:round/>
            <a:headEnd type="none" w="sm" len="sm"/>
            <a:tailEnd type="none" w="sm" len="sm"/>
          </a:ln>
          <a:effectLst/>
        </p:spPr>
      </p:cxnSp>
      <p:sp>
        <p:nvSpPr>
          <p:cNvPr id="71" name="TextBox 70"/>
          <p:cNvSpPr txBox="1"/>
          <p:nvPr/>
        </p:nvSpPr>
        <p:spPr>
          <a:xfrm>
            <a:off x="4413005" y="1855262"/>
            <a:ext cx="2158311" cy="276999"/>
          </a:xfrm>
          <a:prstGeom prst="rect">
            <a:avLst/>
          </a:prstGeom>
          <a:noFill/>
          <a:ln>
            <a:noFill/>
          </a:ln>
        </p:spPr>
        <p:txBody>
          <a:bodyPr wrap="square" rtlCol="0">
            <a:spAutoFit/>
          </a:bodyPr>
          <a:lstStyle/>
          <a:p>
            <a:pPr defTabSz="914400" fontAlgn="base">
              <a:spcBef>
                <a:spcPct val="0"/>
              </a:spcBef>
              <a:spcAft>
                <a:spcPct val="0"/>
              </a:spcAft>
            </a:pPr>
            <a:r>
              <a:rPr lang="en-US" sz="1200" dirty="0">
                <a:solidFill>
                  <a:srgbClr val="000000"/>
                </a:solidFill>
              </a:rPr>
              <a:t>Not OEM to Suppliers</a:t>
            </a:r>
          </a:p>
        </p:txBody>
      </p:sp>
      <p:cxnSp>
        <p:nvCxnSpPr>
          <p:cNvPr id="52" name="Straight Connector 51"/>
          <p:cNvCxnSpPr/>
          <p:nvPr/>
        </p:nvCxnSpPr>
        <p:spPr bwMode="auto">
          <a:xfrm>
            <a:off x="8830217" y="2014962"/>
            <a:ext cx="811539" cy="0"/>
          </a:xfrm>
          <a:prstGeom prst="line">
            <a:avLst/>
          </a:prstGeom>
          <a:noFill/>
          <a:ln w="76200" cap="flat" cmpd="sng" algn="ctr">
            <a:solidFill>
              <a:schemeClr val="accent1"/>
            </a:solidFill>
            <a:prstDash val="solid"/>
            <a:round/>
            <a:headEnd type="none" w="sm" len="sm"/>
            <a:tailEnd type="none" w="sm" len="sm"/>
          </a:ln>
          <a:effectLst/>
        </p:spPr>
      </p:cxnSp>
      <p:cxnSp>
        <p:nvCxnSpPr>
          <p:cNvPr id="55" name="Straight Connector 54"/>
          <p:cNvCxnSpPr/>
          <p:nvPr/>
        </p:nvCxnSpPr>
        <p:spPr bwMode="auto">
          <a:xfrm>
            <a:off x="8840377" y="2408922"/>
            <a:ext cx="811539" cy="0"/>
          </a:xfrm>
          <a:prstGeom prst="line">
            <a:avLst/>
          </a:prstGeom>
          <a:noFill/>
          <a:ln w="76200" cap="flat" cmpd="sng" algn="ctr">
            <a:solidFill>
              <a:srgbClr val="00B050"/>
            </a:solidFill>
            <a:prstDash val="solid"/>
            <a:round/>
            <a:headEnd type="none" w="sm" len="sm"/>
            <a:tailEnd type="none" w="sm" len="sm"/>
          </a:ln>
          <a:effectLst/>
        </p:spPr>
      </p:cxnSp>
      <p:cxnSp>
        <p:nvCxnSpPr>
          <p:cNvPr id="58" name="Straight Connector 57"/>
          <p:cNvCxnSpPr/>
          <p:nvPr/>
        </p:nvCxnSpPr>
        <p:spPr bwMode="auto">
          <a:xfrm>
            <a:off x="8850537" y="2835086"/>
            <a:ext cx="811539" cy="0"/>
          </a:xfrm>
          <a:prstGeom prst="line">
            <a:avLst/>
          </a:prstGeom>
          <a:noFill/>
          <a:ln w="76200" cap="flat" cmpd="sng" algn="ctr">
            <a:solidFill>
              <a:srgbClr val="FFC000"/>
            </a:solidFill>
            <a:prstDash val="solid"/>
            <a:round/>
            <a:headEnd type="none" w="sm" len="sm"/>
            <a:tailEnd type="none" w="sm" len="sm"/>
          </a:ln>
          <a:effectLst/>
        </p:spPr>
      </p:cxnSp>
      <p:sp>
        <p:nvSpPr>
          <p:cNvPr id="61" name="TextBox 60"/>
          <p:cNvSpPr txBox="1"/>
          <p:nvPr/>
        </p:nvSpPr>
        <p:spPr>
          <a:xfrm>
            <a:off x="9641756" y="1753662"/>
            <a:ext cx="1585043" cy="461665"/>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rPr>
              <a:t>High Risk</a:t>
            </a:r>
            <a:endParaRPr lang="en-US" dirty="0">
              <a:solidFill>
                <a:srgbClr val="000000"/>
              </a:solidFill>
            </a:endParaRPr>
          </a:p>
        </p:txBody>
      </p:sp>
      <p:sp>
        <p:nvSpPr>
          <p:cNvPr id="65" name="TextBox 64"/>
          <p:cNvSpPr txBox="1"/>
          <p:nvPr/>
        </p:nvSpPr>
        <p:spPr>
          <a:xfrm>
            <a:off x="9662076" y="2172702"/>
            <a:ext cx="1837183" cy="461665"/>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rPr>
              <a:t>Confidence</a:t>
            </a:r>
            <a:endParaRPr lang="en-US" dirty="0">
              <a:solidFill>
                <a:srgbClr val="000000"/>
              </a:solidFill>
            </a:endParaRPr>
          </a:p>
        </p:txBody>
      </p:sp>
      <p:sp>
        <p:nvSpPr>
          <p:cNvPr id="68" name="TextBox 67"/>
          <p:cNvSpPr txBox="1"/>
          <p:nvPr/>
        </p:nvSpPr>
        <p:spPr>
          <a:xfrm>
            <a:off x="9662076" y="2553454"/>
            <a:ext cx="1837183" cy="461665"/>
          </a:xfrm>
          <a:prstGeom prst="rect">
            <a:avLst/>
          </a:prstGeom>
          <a:noFill/>
        </p:spPr>
        <p:txBody>
          <a:bodyPr wrap="square" rtlCol="0">
            <a:spAutoFit/>
          </a:bodyPr>
          <a:lstStyle/>
          <a:p>
            <a:pPr defTabSz="914400" fontAlgn="base">
              <a:spcBef>
                <a:spcPct val="0"/>
              </a:spcBef>
              <a:spcAft>
                <a:spcPct val="0"/>
              </a:spcAft>
            </a:pPr>
            <a:r>
              <a:rPr lang="en-US" dirty="0" smtClean="0">
                <a:solidFill>
                  <a:srgbClr val="000000"/>
                </a:solidFill>
              </a:rPr>
              <a:t>Changing</a:t>
            </a:r>
            <a:endParaRPr lang="en-US" dirty="0">
              <a:solidFill>
                <a:srgbClr val="000000"/>
              </a:solidFill>
            </a:endParaRPr>
          </a:p>
        </p:txBody>
      </p:sp>
      <p:cxnSp>
        <p:nvCxnSpPr>
          <p:cNvPr id="69" name="Straight Connector 68"/>
          <p:cNvCxnSpPr/>
          <p:nvPr/>
        </p:nvCxnSpPr>
        <p:spPr bwMode="auto">
          <a:xfrm>
            <a:off x="4373699" y="5769801"/>
            <a:ext cx="1866600" cy="0"/>
          </a:xfrm>
          <a:prstGeom prst="line">
            <a:avLst/>
          </a:prstGeom>
          <a:noFill/>
          <a:ln w="76200" cap="flat" cmpd="sng" algn="ctr">
            <a:solidFill>
              <a:srgbClr val="FFC000"/>
            </a:solidFill>
            <a:prstDash val="solid"/>
            <a:round/>
            <a:headEnd type="none" w="sm" len="sm"/>
            <a:tailEnd type="none" w="sm" len="sm"/>
          </a:ln>
          <a:effectLst/>
        </p:spPr>
      </p:cxnSp>
      <p:sp>
        <p:nvSpPr>
          <p:cNvPr id="72" name="TextBox 71"/>
          <p:cNvSpPr txBox="1"/>
          <p:nvPr/>
        </p:nvSpPr>
        <p:spPr>
          <a:xfrm>
            <a:off x="4961944" y="5755387"/>
            <a:ext cx="1633114" cy="276999"/>
          </a:xfrm>
          <a:prstGeom prst="rect">
            <a:avLst/>
          </a:prstGeom>
          <a:noFill/>
        </p:spPr>
        <p:txBody>
          <a:bodyPr wrap="square" rtlCol="0">
            <a:spAutoFit/>
          </a:bodyPr>
          <a:lstStyle/>
          <a:p>
            <a:pPr defTabSz="914400" fontAlgn="base">
              <a:spcBef>
                <a:spcPct val="0"/>
              </a:spcBef>
              <a:spcAft>
                <a:spcPct val="0"/>
              </a:spcAft>
            </a:pPr>
            <a:r>
              <a:rPr lang="en-US" sz="1200" dirty="0" smtClean="0">
                <a:solidFill>
                  <a:srgbClr val="000000"/>
                </a:solidFill>
              </a:rPr>
              <a:t>Data Loss</a:t>
            </a:r>
            <a:endParaRPr lang="en-US" sz="1200" dirty="0">
              <a:solidFill>
                <a:srgbClr val="000000"/>
              </a:solidFill>
            </a:endParaRPr>
          </a:p>
        </p:txBody>
      </p:sp>
      <p:sp>
        <p:nvSpPr>
          <p:cNvPr id="73" name="TextBox 72"/>
          <p:cNvSpPr txBox="1"/>
          <p:nvPr/>
        </p:nvSpPr>
        <p:spPr>
          <a:xfrm>
            <a:off x="134471" y="6154307"/>
            <a:ext cx="3083858" cy="276999"/>
          </a:xfrm>
          <a:prstGeom prst="rect">
            <a:avLst/>
          </a:prstGeom>
          <a:noFill/>
        </p:spPr>
        <p:txBody>
          <a:bodyPr wrap="square" rtlCol="0">
            <a:spAutoFit/>
          </a:bodyPr>
          <a:lstStyle/>
          <a:p>
            <a:r>
              <a:rPr lang="en-US" sz="1200" dirty="0" smtClean="0"/>
              <a:t>Data from </a:t>
            </a:r>
            <a:r>
              <a:rPr lang="en-US" sz="1200" dirty="0" smtClean="0">
                <a:hlinkClick r:id="rId3"/>
              </a:rPr>
              <a:t>2017 </a:t>
            </a:r>
            <a:r>
              <a:rPr lang="en-US" sz="1200" dirty="0">
                <a:hlinkClick r:id="rId3"/>
              </a:rPr>
              <a:t>GPDIS </a:t>
            </a:r>
            <a:r>
              <a:rPr lang="en-US" sz="1200" dirty="0" smtClean="0">
                <a:hlinkClick r:id="rId3"/>
              </a:rPr>
              <a:t>MBSE Workshop</a:t>
            </a:r>
            <a:endParaRPr lang="en-US" sz="1200" dirty="0"/>
          </a:p>
        </p:txBody>
      </p:sp>
    </p:spTree>
    <p:extLst>
      <p:ext uri="{BB962C8B-B14F-4D97-AF65-F5344CB8AC3E}">
        <p14:creationId xmlns:p14="http://schemas.microsoft.com/office/powerpoint/2010/main" val="3184053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Definition Affects the Results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16</a:t>
            </a:fld>
            <a:endParaRPr lang="en-US"/>
          </a:p>
        </p:txBody>
      </p:sp>
      <p:pic>
        <p:nvPicPr>
          <p:cNvPr id="7" name="Picture 2"/>
          <p:cNvPicPr>
            <a:picLocks noChangeAspect="1" noChangeArrowheads="1"/>
          </p:cNvPicPr>
          <p:nvPr/>
        </p:nvPicPr>
        <p:blipFill rotWithShape="1">
          <a:blip r:embed="rId2" cstate="print"/>
          <a:srcRect b="6103"/>
          <a:stretch/>
        </p:blipFill>
        <p:spPr bwMode="auto">
          <a:xfrm>
            <a:off x="6533286" y="1810666"/>
            <a:ext cx="4167395" cy="2840848"/>
          </a:xfrm>
          <a:prstGeom prst="rect">
            <a:avLst/>
          </a:prstGeom>
          <a:noFill/>
          <a:ln w="9525" algn="ctr">
            <a:noFill/>
            <a:miter lim="800000"/>
            <a:headEnd/>
            <a:tailEnd/>
          </a:ln>
          <a:effectLst/>
        </p:spPr>
      </p:pic>
      <p:pic>
        <p:nvPicPr>
          <p:cNvPr id="8" name="Picture 7"/>
          <p:cNvPicPr>
            <a:picLocks noChangeAspect="1" noChangeArrowheads="1"/>
          </p:cNvPicPr>
          <p:nvPr/>
        </p:nvPicPr>
        <p:blipFill>
          <a:blip r:embed="rId3" cstate="print"/>
          <a:srcRect/>
          <a:stretch>
            <a:fillRect/>
          </a:stretch>
        </p:blipFill>
        <p:spPr bwMode="auto">
          <a:xfrm>
            <a:off x="1154198" y="1807500"/>
            <a:ext cx="4143488" cy="2870295"/>
          </a:xfrm>
          <a:prstGeom prst="rect">
            <a:avLst/>
          </a:prstGeom>
          <a:noFill/>
          <a:ln w="9525" algn="ctr">
            <a:noFill/>
            <a:miter lim="800000"/>
            <a:headEnd/>
            <a:tailEnd/>
          </a:ln>
          <a:effectLst/>
        </p:spPr>
      </p:pic>
      <p:pic>
        <p:nvPicPr>
          <p:cNvPr id="9" name="Picture 2" descr="https://encrypted-tbn0.gstatic.com/images?q=tbn:ANd9GcRfvU1IP0RK3g3o9S4p9x7eB2g07kldU9stMP8m5nGt7kgs66e2tQ"/>
          <p:cNvPicPr>
            <a:picLocks noChangeAspect="1" noChangeArrowheads="1"/>
          </p:cNvPicPr>
          <p:nvPr/>
        </p:nvPicPr>
        <p:blipFill>
          <a:blip r:embed="rId4" cstate="print"/>
          <a:srcRect t="22055" b="15495"/>
          <a:stretch>
            <a:fillRect/>
          </a:stretch>
        </p:blipFill>
        <p:spPr bwMode="auto">
          <a:xfrm>
            <a:off x="7998722" y="4852690"/>
            <a:ext cx="1313680" cy="816746"/>
          </a:xfrm>
          <a:prstGeom prst="rect">
            <a:avLst/>
          </a:prstGeom>
          <a:noFill/>
        </p:spPr>
      </p:pic>
      <p:pic>
        <p:nvPicPr>
          <p:cNvPr id="10" name="Picture 2" descr="C:\Users\cmw3144\AppData\Local\Temp\SNAGHTMLb076feb.PNG"/>
          <p:cNvPicPr>
            <a:picLocks noChangeAspect="1" noChangeArrowheads="1"/>
          </p:cNvPicPr>
          <p:nvPr/>
        </p:nvPicPr>
        <p:blipFill>
          <a:blip r:embed="rId5" cstate="print"/>
          <a:srcRect/>
          <a:stretch>
            <a:fillRect/>
          </a:stretch>
        </p:blipFill>
        <p:spPr bwMode="auto">
          <a:xfrm>
            <a:off x="2402909" y="4748237"/>
            <a:ext cx="1951692" cy="1550963"/>
          </a:xfrm>
          <a:prstGeom prst="rect">
            <a:avLst/>
          </a:prstGeom>
          <a:noFill/>
        </p:spPr>
      </p:pic>
      <p:sp>
        <p:nvSpPr>
          <p:cNvPr id="11" name="Rectangle 10"/>
          <p:cNvSpPr/>
          <p:nvPr/>
        </p:nvSpPr>
        <p:spPr>
          <a:xfrm>
            <a:off x="7470079" y="1248210"/>
            <a:ext cx="1717359" cy="678528"/>
          </a:xfrm>
          <a:prstGeom prst="rect">
            <a:avLst/>
          </a:prstGeom>
        </p:spPr>
        <p:txBody>
          <a:bodyPr wrap="none">
            <a:noAutofit/>
          </a:bodyPr>
          <a:lstStyle/>
          <a:p>
            <a:r>
              <a:rPr lang="en-US" sz="3600" dirty="0">
                <a:latin typeface="Calibri" panose="020F0502020204030204" pitchFamily="34" charset="0"/>
              </a:rPr>
              <a:t>Federated</a:t>
            </a:r>
          </a:p>
        </p:txBody>
      </p:sp>
      <p:sp>
        <p:nvSpPr>
          <p:cNvPr id="12" name="Rectangle 11"/>
          <p:cNvSpPr/>
          <p:nvPr/>
        </p:nvSpPr>
        <p:spPr>
          <a:xfrm>
            <a:off x="1871938" y="1280407"/>
            <a:ext cx="2274469" cy="646331"/>
          </a:xfrm>
          <a:prstGeom prst="rect">
            <a:avLst/>
          </a:prstGeom>
        </p:spPr>
        <p:txBody>
          <a:bodyPr wrap="none">
            <a:spAutoFit/>
          </a:bodyPr>
          <a:lstStyle/>
          <a:p>
            <a:r>
              <a:rPr lang="en-US" sz="3600" dirty="0">
                <a:latin typeface="Calibri" panose="020F0502020204030204" pitchFamily="34" charset="0"/>
              </a:rPr>
              <a:t>Distributed</a:t>
            </a:r>
          </a:p>
        </p:txBody>
      </p:sp>
      <p:sp>
        <p:nvSpPr>
          <p:cNvPr id="13" name="Rectangle 12"/>
          <p:cNvSpPr/>
          <p:nvPr/>
        </p:nvSpPr>
        <p:spPr>
          <a:xfrm>
            <a:off x="4851443" y="4867933"/>
            <a:ext cx="1997470" cy="1169551"/>
          </a:xfrm>
          <a:prstGeom prst="rect">
            <a:avLst/>
          </a:prstGeom>
        </p:spPr>
        <p:txBody>
          <a:bodyPr wrap="none">
            <a:spAutoFit/>
          </a:bodyPr>
          <a:lstStyle/>
          <a:p>
            <a:r>
              <a:rPr lang="en-US" sz="1400" u="sng" dirty="0"/>
              <a:t>90% market penetration </a:t>
            </a:r>
          </a:p>
          <a:p>
            <a:pPr defTabSz="1144588"/>
            <a:r>
              <a:rPr lang="en-US" sz="1400" dirty="0"/>
              <a:t>cars 	80 years</a:t>
            </a:r>
          </a:p>
          <a:p>
            <a:pPr defTabSz="1144588"/>
            <a:r>
              <a:rPr lang="en-US" sz="1400" dirty="0"/>
              <a:t>TVs 	20 years</a:t>
            </a:r>
          </a:p>
          <a:p>
            <a:pPr defTabSz="1144588">
              <a:tabLst>
                <a:tab pos="1141413" algn="l"/>
              </a:tabLst>
            </a:pPr>
            <a:r>
              <a:rPr lang="en-US" sz="1400" dirty="0"/>
              <a:t>Smart Phone    5 years</a:t>
            </a:r>
          </a:p>
          <a:p>
            <a:pPr defTabSz="1144588"/>
            <a:r>
              <a:rPr lang="en-US" sz="1400" dirty="0"/>
              <a:t>airplanes 	60 years</a:t>
            </a:r>
          </a:p>
        </p:txBody>
      </p:sp>
      <p:sp>
        <p:nvSpPr>
          <p:cNvPr id="14" name="Rectangle 13"/>
          <p:cNvSpPr/>
          <p:nvPr/>
        </p:nvSpPr>
        <p:spPr>
          <a:xfrm>
            <a:off x="7777784" y="6475666"/>
            <a:ext cx="2552700" cy="338554"/>
          </a:xfrm>
          <a:prstGeom prst="rect">
            <a:avLst/>
          </a:prstGeom>
        </p:spPr>
        <p:txBody>
          <a:bodyPr wrap="square">
            <a:spAutoFit/>
          </a:bodyPr>
          <a:lstStyle/>
          <a:p>
            <a:r>
              <a:rPr lang="en-US" sz="800" dirty="0"/>
              <a:t>CREDIT:   IBM Innovate conference in Orlando, 2014.  IBM presentation "Continuous Engineering"</a:t>
            </a:r>
          </a:p>
        </p:txBody>
      </p:sp>
      <p:sp>
        <p:nvSpPr>
          <p:cNvPr id="16" name="TextBox 11"/>
          <p:cNvSpPr txBox="1"/>
          <p:nvPr/>
        </p:nvSpPr>
        <p:spPr>
          <a:xfrm rot="20821158">
            <a:off x="1178166" y="5467372"/>
            <a:ext cx="1486131" cy="646331"/>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ctr"/>
            <a:r>
              <a:rPr lang="en-US" sz="1800" dirty="0">
                <a:solidFill>
                  <a:srgbClr val="C00000"/>
                </a:solidFill>
              </a:rPr>
              <a:t>Technology Evolution</a:t>
            </a:r>
          </a:p>
        </p:txBody>
      </p:sp>
    </p:spTree>
    <p:extLst>
      <p:ext uri="{BB962C8B-B14F-4D97-AF65-F5344CB8AC3E}">
        <p14:creationId xmlns:p14="http://schemas.microsoft.com/office/powerpoint/2010/main" val="2979930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Need for </a:t>
            </a:r>
            <a:r>
              <a:rPr lang="en-US" dirty="0" smtClean="0"/>
              <a:t>Harmonization</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17</a:t>
            </a:fld>
            <a:endParaRPr lang="en-US"/>
          </a:p>
        </p:txBody>
      </p:sp>
      <p:sp>
        <p:nvSpPr>
          <p:cNvPr id="7" name="Title 1"/>
          <p:cNvSpPr txBox="1">
            <a:spLocks/>
          </p:cNvSpPr>
          <p:nvPr/>
        </p:nvSpPr>
        <p:spPr>
          <a:xfrm>
            <a:off x="609918" y="274639"/>
            <a:ext cx="10978515" cy="1143000"/>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rgbClr val="0071CE"/>
                </a:solidFill>
                <a:latin typeface="+mj-lt"/>
                <a:ea typeface="+mj-ea"/>
                <a:cs typeface="Arial"/>
              </a:defRPr>
            </a:lvl1pPr>
          </a:lstStyle>
          <a:p>
            <a:endParaRPr lang="en-US" dirty="0"/>
          </a:p>
        </p:txBody>
      </p:sp>
      <p:sp>
        <p:nvSpPr>
          <p:cNvPr id="8" name="Date Placeholder 3"/>
          <p:cNvSpPr txBox="1">
            <a:spLocks/>
          </p:cNvSpPr>
          <p:nvPr/>
        </p:nvSpPr>
        <p:spPr>
          <a:xfrm>
            <a:off x="609917" y="6356351"/>
            <a:ext cx="2846282" cy="365125"/>
          </a:xfrm>
          <a:prstGeom prst="rect">
            <a:avLst/>
          </a:prstGeom>
        </p:spPr>
        <p:txBody>
          <a:bodyPr vert="horz" lIns="121954" tIns="60977" rIns="121954" bIns="60977" rtlCol="0" anchor="ctr"/>
          <a:lstStyle>
            <a:defPPr>
              <a:defRPr lang="en-US"/>
            </a:defPPr>
            <a:lvl1pPr marL="0" algn="l"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5EFA92B3-C720-49A7-9FC3-EC7BBE8A375A}" type="datetime4">
              <a:rPr lang="en-US" smtClean="0"/>
              <a:pPr/>
              <a:t>January 21, 2018</a:t>
            </a:fld>
            <a:endParaRPr lang="en-US"/>
          </a:p>
        </p:txBody>
      </p:sp>
      <p:sp>
        <p:nvSpPr>
          <p:cNvPr id="9" name="Footer Placeholder 4"/>
          <p:cNvSpPr txBox="1">
            <a:spLocks/>
          </p:cNvSpPr>
          <p:nvPr/>
        </p:nvSpPr>
        <p:spPr>
          <a:xfrm>
            <a:off x="4167770" y="6356351"/>
            <a:ext cx="3862811" cy="365125"/>
          </a:xfrm>
          <a:prstGeom prst="rect">
            <a:avLst/>
          </a:prstGeom>
        </p:spPr>
        <p:txBody>
          <a:bodyPr vert="horz" lIns="121954" tIns="60977" rIns="121954" bIns="60977" rtlCol="0" anchor="ctr"/>
          <a:lstStyle>
            <a:defPPr>
              <a:defRPr lang="en-US"/>
            </a:defPPr>
            <a:lvl1pPr marL="0" algn="ctr"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en-US" smtClean="0"/>
              <a:t>www.incose.org/IW2018</a:t>
            </a:r>
            <a:endParaRPr lang="en-US" dirty="0"/>
          </a:p>
        </p:txBody>
      </p:sp>
      <p:sp>
        <p:nvSpPr>
          <p:cNvPr id="10" name="Slide Number Placeholder 5"/>
          <p:cNvSpPr txBox="1">
            <a:spLocks/>
          </p:cNvSpPr>
          <p:nvPr/>
        </p:nvSpPr>
        <p:spPr>
          <a:xfrm>
            <a:off x="8742151" y="6356351"/>
            <a:ext cx="2846282" cy="365125"/>
          </a:xfrm>
          <a:prstGeom prst="rect">
            <a:avLst/>
          </a:prstGeom>
        </p:spPr>
        <p:txBody>
          <a:bodyPr vert="horz" lIns="121954" tIns="60977" rIns="121954" bIns="60977" rtlCol="0" anchor="ctr"/>
          <a:lstStyle>
            <a:defPPr>
              <a:defRPr lang="en-US"/>
            </a:defPPr>
            <a:lvl1pPr marL="0" algn="r"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fld id="{924B41C4-1474-8D42-B330-D2828683839D}" type="slidenum">
              <a:rPr lang="en-US" smtClean="0"/>
              <a:pPr/>
              <a:t>17</a:t>
            </a:fld>
            <a:endParaRPr lang="en-US"/>
          </a:p>
        </p:txBody>
      </p:sp>
      <p:sp>
        <p:nvSpPr>
          <p:cNvPr id="11" name="Slide Number Placeholder 2"/>
          <p:cNvSpPr txBox="1">
            <a:spLocks/>
          </p:cNvSpPr>
          <p:nvPr/>
        </p:nvSpPr>
        <p:spPr>
          <a:xfrm>
            <a:off x="9753697" y="5452780"/>
            <a:ext cx="2133600" cy="365125"/>
          </a:xfrm>
          <a:prstGeom prst="rect">
            <a:avLst/>
          </a:prstGeom>
        </p:spPr>
        <p:txBody>
          <a:bodyPr vert="horz" lIns="121954" tIns="60977" rIns="121954" bIns="60977" rtlCol="0" anchor="ctr"/>
          <a:lstStyle>
            <a:defPPr>
              <a:defRPr lang="en-US"/>
            </a:defPPr>
            <a:lvl1pPr marL="0" algn="r"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en-US" dirty="0" smtClean="0"/>
              <a:t>Source: </a:t>
            </a:r>
            <a:r>
              <a:rPr lang="en-US" dirty="0" err="1" smtClean="0"/>
              <a:t>Eurostep</a:t>
            </a:r>
            <a:endParaRPr lang="en-US" sz="1000" dirty="0"/>
          </a:p>
        </p:txBody>
      </p:sp>
      <p:grpSp>
        <p:nvGrpSpPr>
          <p:cNvPr id="12" name="Group 11"/>
          <p:cNvGrpSpPr/>
          <p:nvPr/>
        </p:nvGrpSpPr>
        <p:grpSpPr>
          <a:xfrm>
            <a:off x="2495213" y="1179630"/>
            <a:ext cx="7011986" cy="4415436"/>
            <a:chOff x="1751014" y="1295400"/>
            <a:chExt cx="7011986" cy="4415436"/>
          </a:xfrm>
        </p:grpSpPr>
        <p:pic>
          <p:nvPicPr>
            <p:cNvPr id="13" name="Picture 12" descr="http://subsystems.web.boeing.com/plan/7E7/FI/ASPD/projects/standards/data/AP233-SysML-RIF_Capabilities.png"/>
            <p:cNvPicPr/>
            <p:nvPr/>
          </p:nvPicPr>
          <p:blipFill rotWithShape="1">
            <a:blip r:embed="rId2">
              <a:extLst>
                <a:ext uri="{28A0092B-C50C-407E-A947-70E740481C1C}">
                  <a14:useLocalDpi xmlns:a14="http://schemas.microsoft.com/office/drawing/2010/main" val="0"/>
                </a:ext>
              </a:extLst>
            </a:blip>
            <a:srcRect b="1468"/>
            <a:stretch/>
          </p:blipFill>
          <p:spPr bwMode="auto">
            <a:xfrm>
              <a:off x="1751014" y="1295400"/>
              <a:ext cx="7011986" cy="4415436"/>
            </a:xfrm>
            <a:prstGeom prst="rect">
              <a:avLst/>
            </a:prstGeom>
            <a:noFill/>
            <a:ln>
              <a:noFill/>
            </a:ln>
          </p:spPr>
        </p:pic>
        <p:sp>
          <p:nvSpPr>
            <p:cNvPr id="14" name="TextBox 13"/>
            <p:cNvSpPr txBox="1"/>
            <p:nvPr/>
          </p:nvSpPr>
          <p:spPr>
            <a:xfrm>
              <a:off x="4114746" y="5397500"/>
              <a:ext cx="685854" cy="276999"/>
            </a:xfrm>
            <a:prstGeom prst="rect">
              <a:avLst/>
            </a:prstGeom>
            <a:solidFill>
              <a:schemeClr val="bg1"/>
            </a:solidFill>
          </p:spPr>
          <p:txBody>
            <a:bodyPr wrap="square" lIns="0" tIns="0" rIns="0" bIns="0" rtlCol="0">
              <a:spAutoFit/>
            </a:bodyPr>
            <a:lstStyle/>
            <a:p>
              <a:r>
                <a:rPr lang="en-US" sz="1800" dirty="0" smtClean="0">
                  <a:solidFill>
                    <a:schemeClr val="tx2">
                      <a:lumMod val="75000"/>
                    </a:schemeClr>
                  </a:solidFill>
                  <a:latin typeface="+mn-lt"/>
                </a:rPr>
                <a:t>ReqIF</a:t>
              </a:r>
              <a:endParaRPr lang="en-US" sz="1800" dirty="0">
                <a:solidFill>
                  <a:schemeClr val="tx2">
                    <a:lumMod val="75000"/>
                  </a:schemeClr>
                </a:solidFill>
                <a:latin typeface="+mn-lt"/>
              </a:endParaRPr>
            </a:p>
          </p:txBody>
        </p:sp>
      </p:grpSp>
      <p:sp>
        <p:nvSpPr>
          <p:cNvPr id="15" name="TextBox 14"/>
          <p:cNvSpPr txBox="1"/>
          <p:nvPr/>
        </p:nvSpPr>
        <p:spPr>
          <a:xfrm>
            <a:off x="556494" y="4344772"/>
            <a:ext cx="2645266" cy="1600438"/>
          </a:xfrm>
          <a:prstGeom prst="rect">
            <a:avLst/>
          </a:prstGeom>
          <a:solidFill>
            <a:schemeClr val="bg1"/>
          </a:solidFill>
        </p:spPr>
        <p:txBody>
          <a:bodyPr wrap="square" rIns="0" rtlCol="0">
            <a:spAutoFit/>
          </a:bodyPr>
          <a:lstStyle/>
          <a:p>
            <a:r>
              <a:rPr lang="en-US" sz="1400" b="1" dirty="0" smtClean="0"/>
              <a:t>Process Support</a:t>
            </a:r>
          </a:p>
          <a:p>
            <a:pPr marL="168275" indent="-168275">
              <a:buFont typeface="Arial" panose="020B0604020202020204" pitchFamily="34" charset="0"/>
              <a:buChar char="•"/>
            </a:pPr>
            <a:r>
              <a:rPr lang="en-US" sz="1400" dirty="0" smtClean="0"/>
              <a:t>Requirements Allocation</a:t>
            </a:r>
          </a:p>
          <a:p>
            <a:pPr marL="168275" indent="-168275">
              <a:buFont typeface="Arial" panose="020B0604020202020204" pitchFamily="34" charset="0"/>
              <a:buChar char="•"/>
            </a:pPr>
            <a:r>
              <a:rPr lang="en-US" sz="1400" dirty="0" smtClean="0"/>
              <a:t>Design Authoring</a:t>
            </a:r>
          </a:p>
          <a:p>
            <a:pPr marL="168275" indent="-168275">
              <a:buFont typeface="Arial" panose="020B0604020202020204" pitchFamily="34" charset="0"/>
              <a:buChar char="•"/>
            </a:pPr>
            <a:r>
              <a:rPr lang="en-US" sz="1400" dirty="0" smtClean="0"/>
              <a:t>Analysis Verification</a:t>
            </a:r>
          </a:p>
          <a:p>
            <a:pPr marL="168275" indent="-168275">
              <a:buFont typeface="Arial" panose="020B0604020202020204" pitchFamily="34" charset="0"/>
              <a:buChar char="•"/>
            </a:pPr>
            <a:r>
              <a:rPr lang="en-US" sz="1400" dirty="0" smtClean="0"/>
              <a:t>Data / Info Context</a:t>
            </a:r>
          </a:p>
          <a:p>
            <a:pPr marL="168275" indent="-168275">
              <a:buFont typeface="Arial" panose="020B0604020202020204" pitchFamily="34" charset="0"/>
              <a:buChar char="•"/>
            </a:pPr>
            <a:r>
              <a:rPr lang="en-US" sz="1400" dirty="0" smtClean="0"/>
              <a:t>Data Exchange – Suppliers</a:t>
            </a:r>
          </a:p>
          <a:p>
            <a:pPr marL="168275" indent="-168275">
              <a:buFont typeface="Arial" panose="020B0604020202020204" pitchFamily="34" charset="0"/>
              <a:buChar char="•"/>
            </a:pPr>
            <a:r>
              <a:rPr lang="en-US" sz="1400" dirty="0" smtClean="0"/>
              <a:t>Enables Digital Thread</a:t>
            </a:r>
            <a:endParaRPr lang="en-US" sz="1400" dirty="0"/>
          </a:p>
        </p:txBody>
      </p:sp>
      <p:sp>
        <p:nvSpPr>
          <p:cNvPr id="16" name="TextBox 15"/>
          <p:cNvSpPr txBox="1"/>
          <p:nvPr/>
        </p:nvSpPr>
        <p:spPr>
          <a:xfrm>
            <a:off x="565093" y="1756057"/>
            <a:ext cx="1830387" cy="738664"/>
          </a:xfrm>
          <a:prstGeom prst="rect">
            <a:avLst/>
          </a:prstGeom>
          <a:noFill/>
          <a:ln>
            <a:solidFill>
              <a:schemeClr val="accent2">
                <a:lumMod val="50000"/>
              </a:schemeClr>
            </a:solidFill>
          </a:ln>
        </p:spPr>
        <p:txBody>
          <a:bodyPr wrap="square" rtlCol="0">
            <a:spAutoFit/>
          </a:bodyPr>
          <a:lstStyle/>
          <a:p>
            <a:r>
              <a:rPr lang="en-US" sz="1400" dirty="0" smtClean="0">
                <a:solidFill>
                  <a:schemeClr val="tx2">
                    <a:lumMod val="50000"/>
                  </a:schemeClr>
                </a:solidFill>
                <a:latin typeface="+mn-lt"/>
              </a:rPr>
              <a:t>Exchange standard not implemented in the tools</a:t>
            </a:r>
            <a:endParaRPr lang="en-US" sz="1400" dirty="0">
              <a:solidFill>
                <a:schemeClr val="tx2">
                  <a:lumMod val="50000"/>
                </a:schemeClr>
              </a:solidFill>
              <a:latin typeface="+mn-lt"/>
            </a:endParaRPr>
          </a:p>
        </p:txBody>
      </p:sp>
      <p:sp>
        <p:nvSpPr>
          <p:cNvPr id="17" name="TextBox 16"/>
          <p:cNvSpPr txBox="1"/>
          <p:nvPr/>
        </p:nvSpPr>
        <p:spPr>
          <a:xfrm>
            <a:off x="4858945" y="5664333"/>
            <a:ext cx="3314371" cy="523220"/>
          </a:xfrm>
          <a:prstGeom prst="rect">
            <a:avLst/>
          </a:prstGeom>
          <a:solidFill>
            <a:schemeClr val="bg1"/>
          </a:solidFill>
          <a:ln>
            <a:solidFill>
              <a:schemeClr val="accent2">
                <a:lumMod val="50000"/>
              </a:schemeClr>
            </a:solidFill>
          </a:ln>
        </p:spPr>
        <p:txBody>
          <a:bodyPr wrap="square" rIns="0" rtlCol="0">
            <a:spAutoFit/>
          </a:bodyPr>
          <a:lstStyle/>
          <a:p>
            <a:r>
              <a:rPr lang="en-US" sz="1400" dirty="0" smtClean="0">
                <a:solidFill>
                  <a:schemeClr val="tx2">
                    <a:lumMod val="50000"/>
                  </a:schemeClr>
                </a:solidFill>
                <a:latin typeface="+mn-lt"/>
              </a:rPr>
              <a:t>Limited support for Requirements development and traceability strategies</a:t>
            </a:r>
            <a:endParaRPr lang="en-US" sz="1400" dirty="0">
              <a:solidFill>
                <a:schemeClr val="tx2">
                  <a:lumMod val="50000"/>
                </a:schemeClr>
              </a:solidFill>
              <a:latin typeface="+mn-lt"/>
            </a:endParaRPr>
          </a:p>
        </p:txBody>
      </p:sp>
      <p:sp>
        <p:nvSpPr>
          <p:cNvPr id="18" name="TextBox 17"/>
          <p:cNvSpPr txBox="1"/>
          <p:nvPr/>
        </p:nvSpPr>
        <p:spPr>
          <a:xfrm>
            <a:off x="8801024" y="4501470"/>
            <a:ext cx="2494505" cy="523220"/>
          </a:xfrm>
          <a:prstGeom prst="rect">
            <a:avLst/>
          </a:prstGeom>
          <a:noFill/>
          <a:ln>
            <a:solidFill>
              <a:schemeClr val="accent2">
                <a:lumMod val="50000"/>
              </a:schemeClr>
            </a:solidFill>
          </a:ln>
        </p:spPr>
        <p:txBody>
          <a:bodyPr wrap="square" rtlCol="0">
            <a:spAutoFit/>
          </a:bodyPr>
          <a:lstStyle/>
          <a:p>
            <a:r>
              <a:rPr lang="en-US" sz="1400" dirty="0" smtClean="0">
                <a:solidFill>
                  <a:schemeClr val="tx2">
                    <a:lumMod val="50000"/>
                  </a:schemeClr>
                </a:solidFill>
              </a:rPr>
              <a:t>Need specification support </a:t>
            </a:r>
            <a:r>
              <a:rPr lang="en-US" sz="1400" dirty="0">
                <a:solidFill>
                  <a:schemeClr val="tx2">
                    <a:lumMod val="50000"/>
                  </a:schemeClr>
                </a:solidFill>
              </a:rPr>
              <a:t>for Requirements </a:t>
            </a:r>
            <a:r>
              <a:rPr lang="en-US" sz="1400" dirty="0" smtClean="0">
                <a:solidFill>
                  <a:schemeClr val="tx2">
                    <a:lumMod val="50000"/>
                  </a:schemeClr>
                </a:solidFill>
              </a:rPr>
              <a:t>traceability</a:t>
            </a:r>
            <a:endParaRPr lang="en-US" sz="1400" dirty="0">
              <a:solidFill>
                <a:schemeClr val="tx2">
                  <a:lumMod val="50000"/>
                </a:schemeClr>
              </a:solidFill>
              <a:latin typeface="+mn-lt"/>
            </a:endParaRPr>
          </a:p>
        </p:txBody>
      </p:sp>
      <p:cxnSp>
        <p:nvCxnSpPr>
          <p:cNvPr id="19" name="Straight Arrow Connector 18"/>
          <p:cNvCxnSpPr>
            <a:stCxn id="18" idx="0"/>
          </p:cNvCxnSpPr>
          <p:nvPr/>
        </p:nvCxnSpPr>
        <p:spPr>
          <a:xfrm flipH="1" flipV="1">
            <a:off x="8973673" y="4155232"/>
            <a:ext cx="1074604" cy="346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0"/>
          </p:cNvCxnSpPr>
          <p:nvPr/>
        </p:nvCxnSpPr>
        <p:spPr>
          <a:xfrm flipH="1" flipV="1">
            <a:off x="6095245" y="5286267"/>
            <a:ext cx="420886" cy="3780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3"/>
          </p:cNvCxnSpPr>
          <p:nvPr/>
        </p:nvCxnSpPr>
        <p:spPr>
          <a:xfrm>
            <a:off x="2395480" y="2125389"/>
            <a:ext cx="519154" cy="243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296565" y="5926021"/>
            <a:ext cx="4191000" cy="400110"/>
          </a:xfrm>
          <a:prstGeom prst="rect">
            <a:avLst/>
          </a:prstGeom>
          <a:solidFill>
            <a:schemeClr val="bg1"/>
          </a:solidFill>
        </p:spPr>
        <p:txBody>
          <a:bodyPr wrap="square">
            <a:spAutoFit/>
          </a:bodyPr>
          <a:lstStyle/>
          <a:p>
            <a:r>
              <a:rPr lang="en-US" sz="1000" dirty="0" smtClean="0">
                <a:latin typeface="Arial" panose="020B0604020202020204" pitchFamily="34" charset="0"/>
              </a:rPr>
              <a:t>PDES-LOTAR MBSE Working Group</a:t>
            </a:r>
          </a:p>
          <a:p>
            <a:r>
              <a:rPr lang="en-US" sz="1000" dirty="0" smtClean="0">
                <a:latin typeface="Arial" panose="020B0604020202020204" pitchFamily="34" charset="0"/>
              </a:rPr>
              <a:t>INCOSE 2017 International Workshop, Torrance CA</a:t>
            </a:r>
            <a:endParaRPr lang="en-US" sz="1000" dirty="0"/>
          </a:p>
        </p:txBody>
      </p:sp>
      <p:sp>
        <p:nvSpPr>
          <p:cNvPr id="23" name="TextBox 22"/>
          <p:cNvSpPr txBox="1"/>
          <p:nvPr/>
        </p:nvSpPr>
        <p:spPr>
          <a:xfrm>
            <a:off x="9344135" y="1953429"/>
            <a:ext cx="2244298" cy="523220"/>
          </a:xfrm>
          <a:prstGeom prst="rect">
            <a:avLst/>
          </a:prstGeom>
          <a:noFill/>
          <a:ln>
            <a:solidFill>
              <a:schemeClr val="accent2">
                <a:lumMod val="50000"/>
              </a:schemeClr>
            </a:solidFill>
          </a:ln>
        </p:spPr>
        <p:txBody>
          <a:bodyPr wrap="square" rtlCol="0">
            <a:spAutoFit/>
          </a:bodyPr>
          <a:lstStyle/>
          <a:p>
            <a:r>
              <a:rPr lang="en-US" sz="1400" dirty="0" smtClean="0">
                <a:solidFill>
                  <a:schemeClr val="tx2">
                    <a:lumMod val="50000"/>
                  </a:schemeClr>
                </a:solidFill>
                <a:latin typeface="+mn-lt"/>
              </a:rPr>
              <a:t>Product Structure is not exposed in PLM systems</a:t>
            </a:r>
            <a:endParaRPr lang="en-US" sz="1400" dirty="0">
              <a:solidFill>
                <a:schemeClr val="tx2">
                  <a:lumMod val="50000"/>
                </a:schemeClr>
              </a:solidFill>
              <a:latin typeface="+mn-lt"/>
            </a:endParaRPr>
          </a:p>
        </p:txBody>
      </p:sp>
      <p:cxnSp>
        <p:nvCxnSpPr>
          <p:cNvPr id="24" name="Straight Arrow Connector 23"/>
          <p:cNvCxnSpPr>
            <a:stCxn id="23" idx="2"/>
          </p:cNvCxnSpPr>
          <p:nvPr/>
        </p:nvCxnSpPr>
        <p:spPr>
          <a:xfrm flipH="1">
            <a:off x="9380501" y="2476649"/>
            <a:ext cx="1085783" cy="5427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4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AP233 + AP239 + AP243</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a:xfrm>
            <a:off x="10825481" y="6356351"/>
            <a:ext cx="762952" cy="365125"/>
          </a:xfrm>
        </p:spPr>
        <p:txBody>
          <a:bodyPr/>
          <a:lstStyle/>
          <a:p>
            <a:fld id="{924B41C4-1474-8D42-B330-D2828683839D}" type="slidenum">
              <a:rPr lang="en-US" smtClean="0"/>
              <a:t>18</a:t>
            </a:fld>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683" y="1135844"/>
            <a:ext cx="9641435" cy="4996016"/>
          </a:xfrm>
          <a:prstGeom prst="rect">
            <a:avLst/>
          </a:prstGeom>
        </p:spPr>
      </p:pic>
      <p:sp>
        <p:nvSpPr>
          <p:cNvPr id="22" name="Rectangle 21"/>
          <p:cNvSpPr/>
          <p:nvPr/>
        </p:nvSpPr>
        <p:spPr>
          <a:xfrm>
            <a:off x="1944352" y="6059440"/>
            <a:ext cx="10424366" cy="369332"/>
          </a:xfrm>
          <a:prstGeom prst="rect">
            <a:avLst/>
          </a:prstGeom>
        </p:spPr>
        <p:txBody>
          <a:bodyPr wrap="square">
            <a:spAutoFit/>
          </a:bodyPr>
          <a:lstStyle/>
          <a:p>
            <a:r>
              <a:rPr lang="en-US" sz="1800" dirty="0" smtClean="0"/>
              <a:t>MoSSEC = Modelling </a:t>
            </a:r>
            <a:r>
              <a:rPr lang="en-US" sz="1800" dirty="0"/>
              <a:t>and Simulation </a:t>
            </a:r>
            <a:r>
              <a:rPr lang="en-US" sz="1800" dirty="0" smtClean="0"/>
              <a:t>Information </a:t>
            </a:r>
            <a:r>
              <a:rPr lang="en-US" sz="1800" dirty="0"/>
              <a:t>in a Systems Engineering Context</a:t>
            </a:r>
          </a:p>
        </p:txBody>
      </p:sp>
    </p:spTree>
    <p:extLst>
      <p:ext uri="{BB962C8B-B14F-4D97-AF65-F5344CB8AC3E}">
        <p14:creationId xmlns:p14="http://schemas.microsoft.com/office/powerpoint/2010/main" val="397329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ur Memorandum of Understanding </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19</a:t>
            </a:fld>
            <a:endParaRPr lang="en-US"/>
          </a:p>
        </p:txBody>
      </p:sp>
      <p:sp>
        <p:nvSpPr>
          <p:cNvPr id="6" name="Content Placeholder 5"/>
          <p:cNvSpPr>
            <a:spLocks noGrp="1"/>
          </p:cNvSpPr>
          <p:nvPr>
            <p:ph idx="1"/>
          </p:nvPr>
        </p:nvSpPr>
        <p:spPr/>
        <p:txBody>
          <a:bodyPr>
            <a:normAutofit fontScale="85000" lnSpcReduction="20000"/>
          </a:bodyPr>
          <a:lstStyle/>
          <a:p>
            <a:r>
              <a:rPr lang="en-US" dirty="0"/>
              <a:t>What INCOSE can do for PDES, and what PDES can deliver to INCOSE?</a:t>
            </a:r>
          </a:p>
          <a:p>
            <a:pPr>
              <a:spcBef>
                <a:spcPts val="2400"/>
              </a:spcBef>
            </a:pPr>
            <a:r>
              <a:rPr lang="en-US" dirty="0"/>
              <a:t>INCOSE already contributes to PDES with Membership, technologies, </a:t>
            </a:r>
            <a:r>
              <a:rPr lang="en-US" dirty="0" smtClean="0"/>
              <a:t>SysMLv1.4, and </a:t>
            </a:r>
            <a:r>
              <a:rPr lang="en-US" dirty="0"/>
              <a:t>Use Cases</a:t>
            </a:r>
          </a:p>
          <a:p>
            <a:pPr>
              <a:spcBef>
                <a:spcPts val="2400"/>
              </a:spcBef>
            </a:pPr>
            <a:r>
              <a:rPr lang="en-US" dirty="0" smtClean="0"/>
              <a:t>PDES formalized AP233 (thanks INCOSE members!) and the industrialization of SysML applications</a:t>
            </a:r>
            <a:endParaRPr lang="en-US" dirty="0"/>
          </a:p>
        </p:txBody>
      </p:sp>
    </p:spTree>
    <p:extLst>
      <p:ext uri="{BB962C8B-B14F-4D97-AF65-F5344CB8AC3E}">
        <p14:creationId xmlns:p14="http://schemas.microsoft.com/office/powerpoint/2010/main" val="3214849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777" y="1507437"/>
            <a:ext cx="6732494" cy="4525963"/>
          </a:xfrm>
        </p:spPr>
        <p:txBody>
          <a:bodyPr>
            <a:noAutofit/>
          </a:bodyPr>
          <a:lstStyle/>
          <a:p>
            <a:pPr marL="0" indent="0">
              <a:lnSpc>
                <a:spcPts val="4000"/>
              </a:lnSpc>
              <a:spcBef>
                <a:spcPts val="1800"/>
              </a:spcBef>
              <a:buNone/>
            </a:pPr>
            <a:r>
              <a:rPr lang="en-US" sz="3600" dirty="0" smtClean="0"/>
              <a:t>PDES, Inc. is an international consortium joining industry, government and academia.</a:t>
            </a:r>
            <a:endParaRPr lang="en-US" sz="3600" dirty="0"/>
          </a:p>
          <a:p>
            <a:pPr marL="0" indent="0">
              <a:lnSpc>
                <a:spcPts val="4000"/>
              </a:lnSpc>
              <a:spcBef>
                <a:spcPts val="2400"/>
              </a:spcBef>
              <a:buNone/>
            </a:pPr>
            <a:r>
              <a:rPr lang="en-US" sz="3600" dirty="0" smtClean="0"/>
              <a:t>Formed </a:t>
            </a:r>
            <a:r>
              <a:rPr lang="en-US" sz="3600" dirty="0"/>
              <a:t>in </a:t>
            </a:r>
            <a:r>
              <a:rPr lang="en-US" sz="3600" dirty="0" smtClean="0"/>
              <a:t>1988 to standardized data exchange and accelerate the development and implementation of standards.</a:t>
            </a:r>
            <a:endParaRPr lang="en-US" sz="3600" dirty="0"/>
          </a:p>
        </p:txBody>
      </p:sp>
      <p:sp>
        <p:nvSpPr>
          <p:cNvPr id="3" name="Title 2"/>
          <p:cNvSpPr>
            <a:spLocks noGrp="1"/>
          </p:cNvSpPr>
          <p:nvPr>
            <p:ph type="title"/>
          </p:nvPr>
        </p:nvSpPr>
        <p:spPr>
          <a:xfrm>
            <a:off x="2500570" y="214446"/>
            <a:ext cx="6480613" cy="625323"/>
          </a:xfrm>
        </p:spPr>
        <p:txBody>
          <a:bodyPr>
            <a:noAutofit/>
          </a:bodyPr>
          <a:lstStyle/>
          <a:p>
            <a:r>
              <a:rPr lang="en-US" b="1" dirty="0" smtClean="0"/>
              <a:t>Why PDES ?</a:t>
            </a:r>
            <a:endParaRPr lang="en-US" b="1" dirty="0"/>
          </a:p>
        </p:txBody>
      </p:sp>
      <p:pic>
        <p:nvPicPr>
          <p:cNvPr id="4" name="Picture 6" descr="C:\Users\Mary\AppData\Local\Microsoft\Windows\Temporary Internet Files\Content.IE5\0TYKJDBZ\PDES logo_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590" y="1891325"/>
            <a:ext cx="4125497" cy="41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Jack\Downloads\PDE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78" y="142854"/>
            <a:ext cx="1887538" cy="719580"/>
          </a:xfrm>
          <a:prstGeom prst="rect">
            <a:avLst/>
          </a:prstGeom>
          <a:noFill/>
          <a:ln>
            <a:noFill/>
          </a:ln>
          <a:effectLst>
            <a:outerShdw blurRad="508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12994" y="6033400"/>
            <a:ext cx="7241458" cy="584775"/>
          </a:xfrm>
          <a:prstGeom prst="rect">
            <a:avLst/>
          </a:prstGeom>
        </p:spPr>
        <p:txBody>
          <a:bodyPr wrap="square">
            <a:spAutoFit/>
          </a:bodyPr>
          <a:lstStyle/>
          <a:p>
            <a:r>
              <a:rPr lang="en-US" sz="3200" b="1" dirty="0" smtClean="0">
                <a:hlinkClick r:id="rId4"/>
              </a:rPr>
              <a:t>PDES</a:t>
            </a:r>
            <a:r>
              <a:rPr lang="en-US" sz="3200" dirty="0" smtClean="0"/>
              <a:t> = Product </a:t>
            </a:r>
            <a:r>
              <a:rPr lang="en-US" sz="3200" dirty="0"/>
              <a:t>Data Exchange using STEP</a:t>
            </a:r>
          </a:p>
        </p:txBody>
      </p:sp>
    </p:spTree>
    <p:extLst>
      <p:ext uri="{BB962C8B-B14F-4D97-AF65-F5344CB8AC3E}">
        <p14:creationId xmlns:p14="http://schemas.microsoft.com/office/powerpoint/2010/main" val="2286241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for PDES Affiliations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20</a:t>
            </a:fld>
            <a:endParaRPr lang="en-US"/>
          </a:p>
        </p:txBody>
      </p:sp>
      <p:sp>
        <p:nvSpPr>
          <p:cNvPr id="6" name="Content Placeholder 5"/>
          <p:cNvSpPr>
            <a:spLocks noGrp="1"/>
          </p:cNvSpPr>
          <p:nvPr>
            <p:ph idx="1"/>
          </p:nvPr>
        </p:nvSpPr>
        <p:spPr>
          <a:xfrm>
            <a:off x="609917" y="1499049"/>
            <a:ext cx="10978515" cy="4525963"/>
          </a:xfrm>
        </p:spPr>
        <p:txBody>
          <a:bodyPr>
            <a:noAutofit/>
          </a:bodyPr>
          <a:lstStyle/>
          <a:p>
            <a:pPr>
              <a:spcBef>
                <a:spcPts val="1800"/>
              </a:spcBef>
            </a:pPr>
            <a:r>
              <a:rPr lang="en-US" sz="3600" dirty="0" err="1"/>
              <a:t>ProSTEP</a:t>
            </a:r>
            <a:r>
              <a:rPr lang="en-US" sz="3600" dirty="0"/>
              <a:t> </a:t>
            </a:r>
            <a:r>
              <a:rPr lang="en-US" sz="3600" dirty="0" err="1"/>
              <a:t>iViP</a:t>
            </a:r>
            <a:endParaRPr lang="en-US" sz="3600" dirty="0"/>
          </a:p>
          <a:p>
            <a:pPr>
              <a:spcBef>
                <a:spcPts val="1800"/>
              </a:spcBef>
            </a:pPr>
            <a:r>
              <a:rPr lang="en-US" sz="3600" dirty="0"/>
              <a:t>LOTAR International</a:t>
            </a:r>
          </a:p>
          <a:p>
            <a:pPr>
              <a:spcBef>
                <a:spcPts val="1800"/>
              </a:spcBef>
            </a:pPr>
            <a:r>
              <a:rPr lang="en-US" sz="3600" dirty="0"/>
              <a:t>System Modeling and Simulation Group, NAFEMS</a:t>
            </a:r>
          </a:p>
          <a:p>
            <a:pPr>
              <a:spcBef>
                <a:spcPts val="1800"/>
              </a:spcBef>
            </a:pPr>
            <a:r>
              <a:rPr lang="en-US" sz="3600" dirty="0" smtClean="0"/>
              <a:t>Aerospace &amp; Defense, PLM Action Group</a:t>
            </a:r>
          </a:p>
          <a:p>
            <a:pPr>
              <a:spcBef>
                <a:spcPts val="1800"/>
              </a:spcBef>
            </a:pPr>
            <a:r>
              <a:rPr lang="en-US" sz="3600" dirty="0"/>
              <a:t>Now  - INCOSE Tool Integration and Model Lifecycle Management Working Group </a:t>
            </a:r>
            <a:r>
              <a:rPr lang="en-US" sz="3600" dirty="0" smtClean="0"/>
              <a:t>(TIMLM)</a:t>
            </a:r>
          </a:p>
        </p:txBody>
      </p:sp>
    </p:spTree>
    <p:extLst>
      <p:ext uri="{BB962C8B-B14F-4D97-AF65-F5344CB8AC3E}">
        <p14:creationId xmlns:p14="http://schemas.microsoft.com/office/powerpoint/2010/main" val="1563431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contrast="-2000"/>
            <a:extLst>
              <a:ext uri="{28A0092B-C50C-407E-A947-70E740481C1C}">
                <a14:useLocalDpi xmlns:a14="http://schemas.microsoft.com/office/drawing/2010/main" val="0"/>
              </a:ext>
            </a:extLst>
          </a:blip>
          <a:stretch>
            <a:fillRect/>
          </a:stretch>
        </p:blipFill>
        <p:spPr>
          <a:xfrm>
            <a:off x="8742150" y="3621064"/>
            <a:ext cx="3430966" cy="2227193"/>
          </a:xfrm>
          <a:prstGeom prst="rect">
            <a:avLst/>
          </a:prstGeom>
          <a:blipFill>
            <a:blip r:embed="rId3">
              <a:lum contrast="-2000"/>
            </a:blip>
            <a:tile tx="0" ty="0" sx="100000" sy="100000" flip="none" algn="tl"/>
          </a:blipFill>
          <a:effectLst>
            <a:softEdge rad="241300"/>
          </a:effectLst>
        </p:spPr>
      </p:pic>
      <p:sp>
        <p:nvSpPr>
          <p:cNvPr id="2" name="Title 1"/>
          <p:cNvSpPr>
            <a:spLocks noGrp="1"/>
          </p:cNvSpPr>
          <p:nvPr>
            <p:ph type="title"/>
          </p:nvPr>
        </p:nvSpPr>
        <p:spPr/>
        <p:txBody>
          <a:bodyPr/>
          <a:lstStyle/>
          <a:p>
            <a:r>
              <a:rPr lang="en-US" dirty="0" smtClean="0"/>
              <a:t>PDES Request (INCOSE SOW)</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21</a:t>
            </a:fld>
            <a:endParaRPr lang="en-US"/>
          </a:p>
        </p:txBody>
      </p:sp>
      <p:sp>
        <p:nvSpPr>
          <p:cNvPr id="6" name="Content Placeholder 5"/>
          <p:cNvSpPr>
            <a:spLocks noGrp="1"/>
          </p:cNvSpPr>
          <p:nvPr>
            <p:ph idx="1"/>
          </p:nvPr>
        </p:nvSpPr>
        <p:spPr>
          <a:xfrm>
            <a:off x="538198" y="1322294"/>
            <a:ext cx="10978515" cy="4525963"/>
          </a:xfrm>
        </p:spPr>
        <p:txBody>
          <a:bodyPr>
            <a:normAutofit fontScale="47500" lnSpcReduction="20000"/>
          </a:bodyPr>
          <a:lstStyle/>
          <a:p>
            <a:pPr>
              <a:spcBef>
                <a:spcPts val="1200"/>
              </a:spcBef>
            </a:pPr>
            <a:r>
              <a:rPr lang="en-US" sz="4400" dirty="0" smtClean="0"/>
              <a:t>Prioritize </a:t>
            </a:r>
            <a:r>
              <a:rPr lang="en-US" sz="4400" dirty="0"/>
              <a:t>MBSE LOTAR artifacts and applicable standards (or technologies that need a standard)</a:t>
            </a:r>
          </a:p>
          <a:p>
            <a:pPr>
              <a:spcBef>
                <a:spcPts val="1200"/>
              </a:spcBef>
            </a:pPr>
            <a:r>
              <a:rPr lang="en-US" sz="4400" dirty="0"/>
              <a:t>INCOSE to help define Industry’s BEST MBSE practices / deliverables</a:t>
            </a:r>
          </a:p>
          <a:p>
            <a:pPr>
              <a:spcBef>
                <a:spcPts val="1200"/>
              </a:spcBef>
            </a:pPr>
            <a:r>
              <a:rPr lang="en-US" sz="4400" dirty="0"/>
              <a:t>INCOSE assistance to define SysML Exchange strategy and differences with UML (vs. wait to modify UML</a:t>
            </a:r>
            <a:r>
              <a:rPr lang="en-US" sz="4400" dirty="0" smtClean="0"/>
              <a:t>), Where is UMLDI?</a:t>
            </a:r>
            <a:r>
              <a:rPr lang="en-US" sz="4400" dirty="0"/>
              <a:t/>
            </a:r>
            <a:br>
              <a:rPr lang="en-US" sz="4400" dirty="0"/>
            </a:br>
            <a:r>
              <a:rPr lang="en-US" sz="4400" dirty="0" smtClean="0"/>
              <a:t>(Is activity owned </a:t>
            </a:r>
            <a:r>
              <a:rPr lang="en-US" sz="4400" dirty="0"/>
              <a:t>by INCOSE’s Standards </a:t>
            </a:r>
            <a:r>
              <a:rPr lang="en-US" sz="4400" dirty="0" smtClean="0"/>
              <a:t>Initiative?)</a:t>
            </a:r>
            <a:endParaRPr lang="en-US" sz="4400" dirty="0"/>
          </a:p>
          <a:p>
            <a:pPr>
              <a:spcBef>
                <a:spcPts val="1200"/>
              </a:spcBef>
            </a:pPr>
            <a:r>
              <a:rPr lang="en-US" dirty="0"/>
              <a:t>Methods </a:t>
            </a:r>
            <a:r>
              <a:rPr lang="en-US" dirty="0" smtClean="0"/>
              <a:t>supporting traceability </a:t>
            </a:r>
            <a:r>
              <a:rPr lang="en-US" dirty="0"/>
              <a:t>of requirements </a:t>
            </a:r>
            <a:r>
              <a:rPr lang="en-US" dirty="0" smtClean="0"/>
              <a:t>and observed best practices</a:t>
            </a:r>
          </a:p>
          <a:p>
            <a:pPr>
              <a:spcBef>
                <a:spcPts val="1200"/>
              </a:spcBef>
            </a:pPr>
            <a:r>
              <a:rPr lang="en-US" dirty="0" smtClean="0"/>
              <a:t>Design </a:t>
            </a:r>
            <a:r>
              <a:rPr lang="en-US" dirty="0"/>
              <a:t>data </a:t>
            </a:r>
            <a:r>
              <a:rPr lang="en-US" dirty="0" smtClean="0"/>
              <a:t>model for complex products with networks</a:t>
            </a:r>
          </a:p>
          <a:p>
            <a:pPr>
              <a:spcBef>
                <a:spcPts val="1200"/>
              </a:spcBef>
            </a:pPr>
            <a:r>
              <a:rPr lang="en-US" dirty="0" smtClean="0"/>
              <a:t>OEM – Supplier data exchange Use Cases</a:t>
            </a:r>
          </a:p>
          <a:p>
            <a:pPr>
              <a:spcBef>
                <a:spcPts val="1200"/>
              </a:spcBef>
            </a:pPr>
            <a:r>
              <a:rPr lang="en-US" dirty="0" smtClean="0"/>
              <a:t>Security and data protection for exchange/archiving (Block-Chain, OAIS/ISO 14721)</a:t>
            </a:r>
          </a:p>
          <a:p>
            <a:pPr>
              <a:spcBef>
                <a:spcPts val="1200"/>
              </a:spcBef>
            </a:pPr>
            <a:r>
              <a:rPr lang="en-US" dirty="0" smtClean="0"/>
              <a:t>Implementation/future use cases for AP233?</a:t>
            </a:r>
          </a:p>
          <a:p>
            <a:pPr>
              <a:spcBef>
                <a:spcPts val="1200"/>
              </a:spcBef>
            </a:pPr>
            <a:r>
              <a:rPr lang="en-US" dirty="0" smtClean="0"/>
              <a:t>How to </a:t>
            </a:r>
            <a:r>
              <a:rPr lang="en-US" dirty="0" err="1" smtClean="0"/>
              <a:t>ConfigManage</a:t>
            </a:r>
            <a:r>
              <a:rPr lang="en-US" dirty="0" smtClean="0"/>
              <a:t> model properties and parametric data (SAE 649c?)</a:t>
            </a:r>
          </a:p>
        </p:txBody>
      </p:sp>
      <p:sp>
        <p:nvSpPr>
          <p:cNvPr id="8" name="Rectangle 7"/>
          <p:cNvSpPr/>
          <p:nvPr/>
        </p:nvSpPr>
        <p:spPr>
          <a:xfrm>
            <a:off x="8892988" y="3738282"/>
            <a:ext cx="3280128" cy="178397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53288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MBSE </a:t>
            </a:r>
            <a:r>
              <a:rPr lang="en-US" b="1" dirty="0" smtClean="0"/>
              <a:t>for PDES – Priority Use Cases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22</a:t>
            </a:fld>
            <a:endParaRPr lang="en-US"/>
          </a:p>
        </p:txBody>
      </p:sp>
      <p:sp>
        <p:nvSpPr>
          <p:cNvPr id="7" name="Title 1"/>
          <p:cNvSpPr txBox="1">
            <a:spLocks/>
          </p:cNvSpPr>
          <p:nvPr/>
        </p:nvSpPr>
        <p:spPr>
          <a:xfrm>
            <a:off x="457200" y="274638"/>
            <a:ext cx="8229600" cy="708342"/>
          </a:xfrm>
          <a:prstGeom prst="rect">
            <a:avLst/>
          </a:prstGeom>
        </p:spPr>
        <p:txBody>
          <a:bodyPr vert="horz" lIns="121954" tIns="60977" rIns="121954" bIns="60977" rtlCol="0" anchor="ctr">
            <a:normAutofit fontScale="90000" lnSpcReduction="10000"/>
          </a:bodyPr>
          <a:lstStyle>
            <a:lvl1pPr algn="l" defTabSz="609768" rtl="0" eaLnBrk="1" latinLnBrk="0" hangingPunct="1">
              <a:spcBef>
                <a:spcPct val="0"/>
              </a:spcBef>
              <a:buNone/>
              <a:defRPr sz="4400" kern="1200">
                <a:solidFill>
                  <a:srgbClr val="0071CE"/>
                </a:solidFill>
                <a:latin typeface="+mj-lt"/>
                <a:ea typeface="+mj-ea"/>
                <a:cs typeface="Arial"/>
              </a:defRPr>
            </a:lvl1pPr>
          </a:lstStyle>
          <a:p>
            <a:endParaRPr lang="en-US" dirty="0"/>
          </a:p>
        </p:txBody>
      </p:sp>
      <p:sp>
        <p:nvSpPr>
          <p:cNvPr id="8" name="Rectangle 7"/>
          <p:cNvSpPr/>
          <p:nvPr/>
        </p:nvSpPr>
        <p:spPr>
          <a:xfrm>
            <a:off x="8591699" y="1179101"/>
            <a:ext cx="1623008" cy="7315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Requirements</a:t>
            </a:r>
          </a:p>
          <a:p>
            <a:pPr algn="ctr" defTabSz="457200" fontAlgn="auto">
              <a:spcBef>
                <a:spcPts val="0"/>
              </a:spcBef>
              <a:spcAft>
                <a:spcPts val="0"/>
              </a:spcAft>
            </a:pPr>
            <a:r>
              <a:rPr lang="en-US" sz="1800" dirty="0" err="1" smtClean="0">
                <a:solidFill>
                  <a:prstClr val="white"/>
                </a:solidFill>
              </a:rPr>
              <a:t>Mgmt</a:t>
            </a:r>
            <a:endParaRPr lang="en-US" sz="1800" dirty="0">
              <a:solidFill>
                <a:prstClr val="white"/>
              </a:solidFill>
            </a:endParaRPr>
          </a:p>
        </p:txBody>
      </p:sp>
      <p:sp>
        <p:nvSpPr>
          <p:cNvPr id="9" name="Rectangle 8"/>
          <p:cNvSpPr/>
          <p:nvPr/>
        </p:nvSpPr>
        <p:spPr>
          <a:xfrm>
            <a:off x="7797863" y="3989678"/>
            <a:ext cx="1443990" cy="7315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Meta Data</a:t>
            </a:r>
            <a:endParaRPr lang="en-US" sz="1800" dirty="0">
              <a:solidFill>
                <a:prstClr val="white"/>
              </a:solidFill>
            </a:endParaRPr>
          </a:p>
        </p:txBody>
      </p:sp>
      <p:sp>
        <p:nvSpPr>
          <p:cNvPr id="10" name="Rectangle 9"/>
          <p:cNvSpPr/>
          <p:nvPr/>
        </p:nvSpPr>
        <p:spPr>
          <a:xfrm>
            <a:off x="1147948" y="1181981"/>
            <a:ext cx="1470660" cy="7315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System Models</a:t>
            </a:r>
            <a:endParaRPr lang="en-US" sz="1800" dirty="0">
              <a:solidFill>
                <a:prstClr val="white"/>
              </a:solidFill>
            </a:endParaRPr>
          </a:p>
        </p:txBody>
      </p:sp>
      <p:sp>
        <p:nvSpPr>
          <p:cNvPr id="14" name="Rectangle 13"/>
          <p:cNvSpPr/>
          <p:nvPr/>
        </p:nvSpPr>
        <p:spPr>
          <a:xfrm>
            <a:off x="5177598" y="1176759"/>
            <a:ext cx="1569922" cy="7315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solidFill>
                  <a:prstClr val="white"/>
                </a:solidFill>
              </a:rPr>
              <a:t>Process Compatibility</a:t>
            </a:r>
            <a:endParaRPr lang="en-US" sz="1800" dirty="0">
              <a:solidFill>
                <a:prstClr val="white"/>
              </a:solidFill>
            </a:endParaRPr>
          </a:p>
        </p:txBody>
      </p:sp>
      <p:sp>
        <p:nvSpPr>
          <p:cNvPr id="15" name="Rectangle 14"/>
          <p:cNvSpPr/>
          <p:nvPr/>
        </p:nvSpPr>
        <p:spPr>
          <a:xfrm>
            <a:off x="6986419" y="4721198"/>
            <a:ext cx="3079817" cy="1600438"/>
          </a:xfrm>
          <a:prstGeom prst="rect">
            <a:avLst/>
          </a:prstGeom>
        </p:spPr>
        <p:txBody>
          <a:bodyPr wrap="none">
            <a:spAutoFit/>
          </a:bodyPr>
          <a:lstStyle/>
          <a:p>
            <a:pPr defTabSz="457200" fontAlgn="auto">
              <a:spcBef>
                <a:spcPts val="0"/>
              </a:spcBef>
              <a:spcAft>
                <a:spcPts val="0"/>
              </a:spcAft>
            </a:pPr>
            <a:r>
              <a:rPr lang="en-US" sz="1400" dirty="0" smtClean="0">
                <a:solidFill>
                  <a:prstClr val="black"/>
                </a:solidFill>
                <a:latin typeface="Calibri"/>
              </a:rPr>
              <a:t>Meta Data</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Model application</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Model Identification/Activity/</a:t>
            </a:r>
            <a:r>
              <a:rPr lang="en-US" sz="1400" dirty="0" err="1" smtClean="0">
                <a:solidFill>
                  <a:prstClr val="black"/>
                </a:solidFill>
                <a:latin typeface="Calibri"/>
              </a:rPr>
              <a:t>Mgmt</a:t>
            </a:r>
            <a:endParaRPr lang="en-US" sz="1400" dirty="0" smtClean="0">
              <a:solidFill>
                <a:prstClr val="black"/>
              </a:solidFill>
              <a:latin typeface="Calibri"/>
            </a:endParaRP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Collaboration</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Terminology/taxonomy/ontologies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Suitability for Exchange</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Who, What, When, Why, Where</a:t>
            </a:r>
          </a:p>
        </p:txBody>
      </p:sp>
      <p:sp>
        <p:nvSpPr>
          <p:cNvPr id="16" name="Rectangle 15"/>
          <p:cNvSpPr/>
          <p:nvPr/>
        </p:nvSpPr>
        <p:spPr>
          <a:xfrm>
            <a:off x="8375139" y="1964190"/>
            <a:ext cx="2145459" cy="2031325"/>
          </a:xfrm>
          <a:prstGeom prst="rect">
            <a:avLst/>
          </a:prstGeom>
        </p:spPr>
        <p:txBody>
          <a:bodyPr wrap="none">
            <a:spAutoFit/>
          </a:bodyPr>
          <a:lstStyle/>
          <a:p>
            <a:pPr defTabSz="457200" fontAlgn="auto">
              <a:spcBef>
                <a:spcPts val="0"/>
              </a:spcBef>
              <a:spcAft>
                <a:spcPts val="0"/>
              </a:spcAft>
            </a:pPr>
            <a:r>
              <a:rPr lang="en-US" sz="1400" dirty="0" smtClean="0">
                <a:solidFill>
                  <a:prstClr val="black"/>
                </a:solidFill>
                <a:latin typeface="Calibri"/>
              </a:rPr>
              <a:t>Requirements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V&amp;V distinctions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Product design specific</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Tool Exchange</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Lifecycle states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Derivation and linking</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Hierarchy/history</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OEM-Supplier </a:t>
            </a:r>
            <a:r>
              <a:rPr lang="en-US" sz="1400" dirty="0" err="1" smtClean="0">
                <a:solidFill>
                  <a:prstClr val="black"/>
                </a:solidFill>
                <a:latin typeface="Calibri"/>
              </a:rPr>
              <a:t>Mgmt</a:t>
            </a:r>
            <a:endParaRPr lang="en-US" sz="1400" dirty="0" smtClean="0">
              <a:solidFill>
                <a:prstClr val="black"/>
              </a:solidFill>
              <a:latin typeface="Calibri"/>
            </a:endParaRP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Models and  docs</a:t>
            </a:r>
          </a:p>
        </p:txBody>
      </p:sp>
      <p:sp>
        <p:nvSpPr>
          <p:cNvPr id="17" name="Rectangle 16"/>
          <p:cNvSpPr/>
          <p:nvPr/>
        </p:nvSpPr>
        <p:spPr>
          <a:xfrm>
            <a:off x="4050775" y="1906406"/>
            <a:ext cx="3674404" cy="2462213"/>
          </a:xfrm>
          <a:prstGeom prst="rect">
            <a:avLst/>
          </a:prstGeom>
        </p:spPr>
        <p:txBody>
          <a:bodyPr wrap="none">
            <a:spAutoFit/>
          </a:bodyPr>
          <a:lstStyle/>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Artifacts, e.g. Views, products, deliverables</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Security and IP protection</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Recipe for lifecycle states</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Status, milestone, measurement for </a:t>
            </a:r>
            <a:br>
              <a:rPr lang="en-US" sz="1400" dirty="0" smtClean="0">
                <a:solidFill>
                  <a:prstClr val="black"/>
                </a:solidFill>
                <a:latin typeface="Calibri"/>
              </a:rPr>
            </a:br>
            <a:r>
              <a:rPr lang="en-US" sz="1400" dirty="0" smtClean="0">
                <a:solidFill>
                  <a:prstClr val="black"/>
                </a:solidFill>
                <a:latin typeface="Calibri"/>
              </a:rPr>
              <a:t>completeness, quality, and closure</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Task goals and Tool applicability</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Business data exchange type/</a:t>
            </a:r>
            <a:br>
              <a:rPr lang="en-US" sz="1400" dirty="0" smtClean="0">
                <a:solidFill>
                  <a:prstClr val="black"/>
                </a:solidFill>
                <a:latin typeface="Calibri"/>
              </a:rPr>
            </a:br>
            <a:r>
              <a:rPr lang="en-US" sz="1400" dirty="0" smtClean="0">
                <a:solidFill>
                  <a:prstClr val="black"/>
                </a:solidFill>
                <a:latin typeface="Calibri"/>
              </a:rPr>
              <a:t>timing/agreements</a:t>
            </a: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Versioning, </a:t>
            </a:r>
            <a:r>
              <a:rPr lang="en-US" sz="1400" dirty="0" err="1" smtClean="0">
                <a:solidFill>
                  <a:prstClr val="black"/>
                </a:solidFill>
                <a:latin typeface="Calibri"/>
              </a:rPr>
              <a:t>ConfigMgmt</a:t>
            </a:r>
            <a:endParaRPr lang="en-US" sz="1400" dirty="0" smtClean="0">
              <a:solidFill>
                <a:prstClr val="black"/>
              </a:solidFill>
              <a:latin typeface="Calibri"/>
            </a:endParaRPr>
          </a:p>
          <a:p>
            <a:pPr marL="173038" indent="-173038"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BPMN – Business Process Modeling Notation </a:t>
            </a:r>
          </a:p>
          <a:p>
            <a:pPr marL="173038" indent="-173038" defTabSz="457200" fontAlgn="auto">
              <a:spcBef>
                <a:spcPts val="0"/>
              </a:spcBef>
              <a:spcAft>
                <a:spcPts val="0"/>
              </a:spcAft>
              <a:buFont typeface="Arial" panose="020B0604020202020204" pitchFamily="34" charset="0"/>
              <a:buChar char="•"/>
            </a:pPr>
            <a:endParaRPr lang="en-US" sz="1400" dirty="0" smtClean="0">
              <a:solidFill>
                <a:prstClr val="black"/>
              </a:solidFill>
              <a:latin typeface="Calibri"/>
            </a:endParaRPr>
          </a:p>
        </p:txBody>
      </p:sp>
      <p:sp>
        <p:nvSpPr>
          <p:cNvPr id="18" name="Rectangle 17"/>
          <p:cNvSpPr/>
          <p:nvPr/>
        </p:nvSpPr>
        <p:spPr>
          <a:xfrm>
            <a:off x="609917" y="2001939"/>
            <a:ext cx="3374193" cy="3108543"/>
          </a:xfrm>
          <a:prstGeom prst="rect">
            <a:avLst/>
          </a:prstGeom>
        </p:spPr>
        <p:txBody>
          <a:bodyPr wrap="none">
            <a:spAutoFit/>
          </a:bodyPr>
          <a:lstStyle/>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Industry </a:t>
            </a:r>
            <a:r>
              <a:rPr lang="en-US" sz="1400" dirty="0" err="1" smtClean="0">
                <a:solidFill>
                  <a:prstClr val="black"/>
                </a:solidFill>
                <a:latin typeface="Calibri"/>
              </a:rPr>
              <a:t>stds</a:t>
            </a:r>
            <a:r>
              <a:rPr lang="en-US" sz="1400" dirty="0" smtClean="0">
                <a:solidFill>
                  <a:prstClr val="black"/>
                </a:solidFill>
                <a:latin typeface="Calibri"/>
              </a:rPr>
              <a:t> (SysML, AADL)</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Architecture Rep Definition (leaves)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Architecture Views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Architecture Context (tree)</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Data Exchange</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Requirements development</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Other modeling languages </a:t>
            </a:r>
            <a:br>
              <a:rPr lang="en-US" sz="1400" dirty="0" smtClean="0">
                <a:solidFill>
                  <a:prstClr val="black"/>
                </a:solidFill>
                <a:latin typeface="Calibri"/>
              </a:rPr>
            </a:br>
            <a:r>
              <a:rPr lang="en-US" sz="1400" dirty="0" smtClean="0">
                <a:solidFill>
                  <a:prstClr val="black"/>
                </a:solidFill>
                <a:latin typeface="Calibri"/>
              </a:rPr>
              <a:t>(UML, </a:t>
            </a:r>
            <a:r>
              <a:rPr lang="en-US" sz="1400" dirty="0">
                <a:solidFill>
                  <a:prstClr val="black"/>
                </a:solidFill>
                <a:latin typeface="Calibri"/>
              </a:rPr>
              <a:t>M</a:t>
            </a:r>
            <a:r>
              <a:rPr lang="en-US" sz="1400" dirty="0" smtClean="0">
                <a:solidFill>
                  <a:prstClr val="black"/>
                </a:solidFill>
                <a:latin typeface="Calibri"/>
              </a:rPr>
              <a:t>odelica)</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Model mgmt.</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Integration, </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Consistency verification</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Analytical/performance models</a:t>
            </a:r>
          </a:p>
          <a:p>
            <a:pPr marL="285750" indent="-285750" defTabSz="457200" fontAlgn="auto">
              <a:spcBef>
                <a:spcPts val="0"/>
              </a:spcBef>
              <a:spcAft>
                <a:spcPts val="0"/>
              </a:spcAft>
              <a:buFont typeface="Arial" panose="020B0604020202020204" pitchFamily="34" charset="0"/>
              <a:buChar char="•"/>
            </a:pPr>
            <a:r>
              <a:rPr lang="en-US" sz="1400" dirty="0">
                <a:solidFill>
                  <a:prstClr val="black"/>
                </a:solidFill>
                <a:latin typeface="Calibri"/>
              </a:rPr>
              <a:t>Unified data model for </a:t>
            </a:r>
            <a:r>
              <a:rPr lang="en-US" sz="1400" dirty="0" smtClean="0">
                <a:solidFill>
                  <a:prstClr val="black"/>
                </a:solidFill>
                <a:latin typeface="Calibri"/>
              </a:rPr>
              <a:t>design iterations</a:t>
            </a:r>
          </a:p>
          <a:p>
            <a:pPr marL="285750" indent="-285750" defTabSz="457200" fontAlgn="auto">
              <a:spcBef>
                <a:spcPts val="0"/>
              </a:spcBef>
              <a:spcAft>
                <a:spcPts val="0"/>
              </a:spcAft>
              <a:buFont typeface="Arial" panose="020B0604020202020204" pitchFamily="34" charset="0"/>
              <a:buChar char="•"/>
            </a:pPr>
            <a:r>
              <a:rPr lang="en-US" sz="1400" dirty="0" smtClean="0">
                <a:solidFill>
                  <a:prstClr val="black"/>
                </a:solidFill>
                <a:latin typeface="Calibri"/>
              </a:rPr>
              <a:t>Analysis, </a:t>
            </a:r>
            <a:r>
              <a:rPr lang="en-US" sz="1400" dirty="0" err="1" smtClean="0">
                <a:solidFill>
                  <a:prstClr val="black"/>
                </a:solidFill>
                <a:latin typeface="Calibri"/>
              </a:rPr>
              <a:t>Sim</a:t>
            </a:r>
            <a:r>
              <a:rPr lang="en-US" sz="1400" dirty="0" smtClean="0">
                <a:solidFill>
                  <a:prstClr val="black"/>
                </a:solidFill>
                <a:latin typeface="Calibri"/>
              </a:rPr>
              <a:t>, test, logistics, training</a:t>
            </a:r>
          </a:p>
        </p:txBody>
      </p:sp>
      <p:sp>
        <p:nvSpPr>
          <p:cNvPr id="19" name="Rectangle 18"/>
          <p:cNvSpPr/>
          <p:nvPr/>
        </p:nvSpPr>
        <p:spPr>
          <a:xfrm>
            <a:off x="1031629" y="5263142"/>
            <a:ext cx="4909742" cy="830997"/>
          </a:xfrm>
          <a:prstGeom prst="rect">
            <a:avLst/>
          </a:prstGeom>
        </p:spPr>
        <p:txBody>
          <a:bodyPr wrap="none">
            <a:spAutoFit/>
          </a:bodyPr>
          <a:lstStyle/>
          <a:p>
            <a:pPr defTabSz="457200" fontAlgn="auto">
              <a:spcBef>
                <a:spcPts val="0"/>
              </a:spcBef>
              <a:spcAft>
                <a:spcPts val="0"/>
              </a:spcAft>
            </a:pPr>
            <a:r>
              <a:rPr lang="en-US" b="1" dirty="0" smtClean="0">
                <a:solidFill>
                  <a:srgbClr val="C00000"/>
                </a:solidFill>
                <a:latin typeface="Calibri"/>
              </a:rPr>
              <a:t>Use Case defines transition to digital </a:t>
            </a:r>
            <a:br>
              <a:rPr lang="en-US" b="1" dirty="0" smtClean="0">
                <a:solidFill>
                  <a:srgbClr val="C00000"/>
                </a:solidFill>
                <a:latin typeface="Calibri"/>
              </a:rPr>
            </a:br>
            <a:r>
              <a:rPr lang="en-US" b="1" dirty="0" smtClean="0">
                <a:solidFill>
                  <a:srgbClr val="C00000"/>
                </a:solidFill>
                <a:latin typeface="Calibri"/>
              </a:rPr>
              <a:t>from document based process</a:t>
            </a:r>
            <a:endParaRPr lang="en-US" b="1" dirty="0">
              <a:solidFill>
                <a:srgbClr val="C00000"/>
              </a:solidFill>
              <a:latin typeface="Calibri"/>
            </a:endParaRPr>
          </a:p>
        </p:txBody>
      </p:sp>
    </p:spTree>
    <p:extLst>
      <p:ext uri="{BB962C8B-B14F-4D97-AF65-F5344CB8AC3E}">
        <p14:creationId xmlns:p14="http://schemas.microsoft.com/office/powerpoint/2010/main" val="223133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INCOSE Deliverables </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23</a:t>
            </a:fld>
            <a:endParaRPr lang="en-US"/>
          </a:p>
        </p:txBody>
      </p:sp>
      <p:sp>
        <p:nvSpPr>
          <p:cNvPr id="6" name="Content Placeholder 5"/>
          <p:cNvSpPr>
            <a:spLocks noGrp="1"/>
          </p:cNvSpPr>
          <p:nvPr>
            <p:ph idx="1"/>
          </p:nvPr>
        </p:nvSpPr>
        <p:spPr>
          <a:xfrm>
            <a:off x="921002" y="1060517"/>
            <a:ext cx="10212053" cy="4525963"/>
          </a:xfrm>
        </p:spPr>
        <p:txBody>
          <a:bodyPr>
            <a:noAutofit/>
          </a:bodyPr>
          <a:lstStyle/>
          <a:p>
            <a:pPr marL="0" indent="0">
              <a:buNone/>
            </a:pPr>
            <a:r>
              <a:rPr lang="en-US" sz="1600" dirty="0" smtClean="0"/>
              <a:t>1</a:t>
            </a:r>
            <a:r>
              <a:rPr lang="en-US" sz="1600" dirty="0"/>
              <a:t>) Drivers for Long term archive of SE outputs </a:t>
            </a:r>
          </a:p>
          <a:p>
            <a:pPr marL="609767" lvl="1" indent="0">
              <a:buNone/>
            </a:pPr>
            <a:r>
              <a:rPr lang="en-US" sz="1400" dirty="0"/>
              <a:t>a. How many System Engineers are required to keep some or all of their output over time (say more than 3 years)? </a:t>
            </a:r>
          </a:p>
          <a:p>
            <a:pPr marL="609767" lvl="1" indent="0">
              <a:buNone/>
            </a:pPr>
            <a:r>
              <a:rPr lang="en-US" sz="1400" dirty="0"/>
              <a:t>b. Where is the requirement coming from? </a:t>
            </a:r>
          </a:p>
          <a:p>
            <a:pPr marL="609767" lvl="1" indent="0">
              <a:buNone/>
            </a:pPr>
            <a:r>
              <a:rPr lang="en-US" sz="1400" dirty="0"/>
              <a:t>c. How is it done at present? </a:t>
            </a:r>
          </a:p>
          <a:p>
            <a:pPr marL="609767" lvl="1" indent="0">
              <a:buNone/>
            </a:pPr>
            <a:r>
              <a:rPr lang="en-US" sz="1400" dirty="0"/>
              <a:t>i. If not being done, why not? </a:t>
            </a:r>
          </a:p>
          <a:p>
            <a:pPr marL="609767" lvl="1" indent="0">
              <a:buNone/>
            </a:pPr>
            <a:r>
              <a:rPr lang="en-US" sz="1400" dirty="0"/>
              <a:t>d. How many System Engineers have had to go back to previous projects after, say, more than 2 years? </a:t>
            </a:r>
          </a:p>
          <a:p>
            <a:pPr marL="1219535" lvl="2" indent="0">
              <a:buNone/>
            </a:pPr>
            <a:r>
              <a:rPr lang="en-US" sz="1100" dirty="0"/>
              <a:t>i. What challenges/issues if any were encountered in doing so? </a:t>
            </a:r>
          </a:p>
          <a:p>
            <a:pPr marL="1219535" lvl="2" indent="0">
              <a:buNone/>
            </a:pPr>
            <a:r>
              <a:rPr lang="en-US" sz="1100" dirty="0"/>
              <a:t>ii. Were you involved in the previous project? </a:t>
            </a:r>
          </a:p>
          <a:p>
            <a:pPr marL="0" indent="0">
              <a:buNone/>
            </a:pPr>
            <a:r>
              <a:rPr lang="en-US" sz="1600" dirty="0"/>
              <a:t>2) Form of outputs? </a:t>
            </a:r>
          </a:p>
          <a:p>
            <a:pPr marL="533546" lvl="1" indent="0">
              <a:buNone/>
            </a:pPr>
            <a:r>
              <a:rPr lang="en-US" sz="1400" dirty="0"/>
              <a:t>a. Documents ( see Frank's list as produced by DOD for an example) </a:t>
            </a:r>
          </a:p>
          <a:p>
            <a:pPr marL="533546" lvl="1" indent="0">
              <a:buNone/>
            </a:pPr>
            <a:r>
              <a:rPr lang="en-US" sz="1400" dirty="0"/>
              <a:t>b. Models ( types, formats, non-binary forms) </a:t>
            </a:r>
          </a:p>
          <a:p>
            <a:pPr marL="533546" lvl="1" indent="0">
              <a:buNone/>
            </a:pPr>
            <a:r>
              <a:rPr lang="en-US" sz="1400" dirty="0"/>
              <a:t>c. Data </a:t>
            </a:r>
          </a:p>
          <a:p>
            <a:pPr marL="533546" lvl="1" indent="0">
              <a:buNone/>
            </a:pPr>
            <a:r>
              <a:rPr lang="en-US" sz="1400" dirty="0"/>
              <a:t>d. Records of process </a:t>
            </a:r>
          </a:p>
          <a:p>
            <a:pPr marL="1067093" lvl="2" indent="0">
              <a:buNone/>
            </a:pPr>
            <a:r>
              <a:rPr lang="en-US" sz="1100" dirty="0"/>
              <a:t>i. V&amp;V </a:t>
            </a:r>
          </a:p>
          <a:p>
            <a:pPr marL="1067093" lvl="2" indent="0">
              <a:buNone/>
            </a:pPr>
            <a:r>
              <a:rPr lang="en-US" sz="1100" dirty="0"/>
              <a:t>ii. Analyses and simulation records </a:t>
            </a:r>
          </a:p>
          <a:p>
            <a:pPr marL="1067093" lvl="2" indent="0">
              <a:buNone/>
            </a:pPr>
            <a:r>
              <a:rPr lang="en-US" sz="1100" dirty="0"/>
              <a:t>iii. Decisions and reasoning </a:t>
            </a:r>
          </a:p>
          <a:p>
            <a:pPr marL="533546" lvl="1" indent="0">
              <a:buNone/>
            </a:pPr>
            <a:r>
              <a:rPr lang="en-US" sz="1400" dirty="0"/>
              <a:t>e. Other… </a:t>
            </a:r>
            <a:r>
              <a:rPr lang="en-US" sz="1400" dirty="0" smtClean="0"/>
              <a:t>and </a:t>
            </a:r>
            <a:r>
              <a:rPr lang="en-US" sz="1400" dirty="0"/>
              <a:t>what gets archived or otherwise retained?</a:t>
            </a:r>
          </a:p>
          <a:p>
            <a:pPr marL="0" indent="0">
              <a:buNone/>
            </a:pPr>
            <a:r>
              <a:rPr lang="en-US" sz="1600" dirty="0"/>
              <a:t>3</a:t>
            </a:r>
            <a:r>
              <a:rPr lang="en-US" sz="1600" dirty="0" smtClean="0"/>
              <a:t>) </a:t>
            </a:r>
            <a:r>
              <a:rPr lang="en-US" sz="1600" dirty="0"/>
              <a:t>What standards(including de facto as well as formal) are: </a:t>
            </a:r>
          </a:p>
          <a:p>
            <a:pPr marL="533546" lvl="1" indent="0">
              <a:buNone/>
            </a:pPr>
            <a:r>
              <a:rPr lang="en-US" sz="1400" dirty="0"/>
              <a:t>a. Followed? </a:t>
            </a:r>
          </a:p>
          <a:p>
            <a:pPr marL="533546" lvl="1" indent="0">
              <a:buNone/>
            </a:pPr>
            <a:r>
              <a:rPr lang="en-US" sz="1400" dirty="0"/>
              <a:t>b. Used to hold output? </a:t>
            </a:r>
          </a:p>
          <a:p>
            <a:pPr marL="533546" lvl="1" indent="0">
              <a:buNone/>
            </a:pPr>
            <a:r>
              <a:rPr lang="en-US" sz="1400" dirty="0"/>
              <a:t>c. Referenced from outputs? </a:t>
            </a:r>
          </a:p>
        </p:txBody>
      </p:sp>
    </p:spTree>
    <p:extLst>
      <p:ext uri="{BB962C8B-B14F-4D97-AF65-F5344CB8AC3E}">
        <p14:creationId xmlns:p14="http://schemas.microsoft.com/office/powerpoint/2010/main" val="264433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81511963"/>
              </p:ext>
            </p:extLst>
          </p:nvPr>
        </p:nvGraphicFramePr>
        <p:xfrm>
          <a:off x="827376" y="1113624"/>
          <a:ext cx="10459211" cy="4491207"/>
        </p:xfrm>
        <a:graphic>
          <a:graphicData uri="http://schemas.openxmlformats.org/drawingml/2006/table">
            <a:tbl>
              <a:tblPr/>
              <a:tblGrid>
                <a:gridCol w="1023563"/>
                <a:gridCol w="571292"/>
                <a:gridCol w="702213"/>
                <a:gridCol w="1822303"/>
                <a:gridCol w="2255520"/>
                <a:gridCol w="2103120"/>
                <a:gridCol w="1981200"/>
              </a:tblGrid>
              <a:tr h="307890">
                <a:tc>
                  <a:txBody>
                    <a:bodyPr/>
                    <a:lstStyle/>
                    <a:p>
                      <a:pPr algn="ctr" fontAlgn="b"/>
                      <a:r>
                        <a:rPr lang="en-US" sz="1200" b="1" i="0" u="none" strike="noStrike" dirty="0">
                          <a:solidFill>
                            <a:srgbClr val="000000"/>
                          </a:solidFill>
                          <a:effectLst/>
                          <a:latin typeface="Calibri" panose="020F0502020204030204" pitchFamily="34" charset="0"/>
                        </a:rPr>
                        <a:t>Date</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Start</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End</a:t>
                      </a:r>
                    </a:p>
                  </a:txBody>
                  <a:tcPr marL="6471" marR="6471" marT="6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Leader/Speaker</a:t>
                      </a:r>
                    </a:p>
                  </a:txBody>
                  <a:tcPr marL="6471" marR="6471" marT="6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Calibri" panose="020F0502020204030204" pitchFamily="34" charset="0"/>
                        </a:rPr>
                        <a:t>Subject</a:t>
                      </a:r>
                    </a:p>
                  </a:txBody>
                  <a:tcPr marL="6471" marR="6471" marT="6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Calibri" panose="020F0502020204030204" pitchFamily="34" charset="0"/>
                        </a:rPr>
                        <a:t>Leader/Speaker</a:t>
                      </a:r>
                    </a:p>
                  </a:txBody>
                  <a:tcPr marL="6471" marR="6471" marT="6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Calibri" panose="020F0502020204030204" pitchFamily="34" charset="0"/>
                        </a:rPr>
                        <a:t>Subject</a:t>
                      </a:r>
                    </a:p>
                  </a:txBody>
                  <a:tcPr marL="6471" marR="6471" marT="64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6938">
                <a:tc rowSpan="11">
                  <a:txBody>
                    <a:bodyPr/>
                    <a:lstStyle/>
                    <a:p>
                      <a:pPr algn="ctr" fontAlgn="ctr"/>
                      <a:r>
                        <a:rPr lang="en-US" sz="900" b="1" i="0" u="none" strike="noStrike" dirty="0">
                          <a:solidFill>
                            <a:srgbClr val="000000"/>
                          </a:solidFill>
                          <a:effectLst/>
                          <a:latin typeface="Calibri" panose="020F0502020204030204" pitchFamily="34" charset="0"/>
                        </a:rPr>
                        <a:t> Saturday </a:t>
                      </a:r>
                      <a:r>
                        <a:rPr lang="en-US" sz="900" b="1" i="0" u="none" strike="noStrike" dirty="0" smtClean="0">
                          <a:solidFill>
                            <a:srgbClr val="000000"/>
                          </a:solidFill>
                          <a:effectLst/>
                          <a:latin typeface="Calibri" panose="020F0502020204030204" pitchFamily="34" charset="0"/>
                        </a:rPr>
                        <a:t>1/20/2018</a:t>
                      </a:r>
                      <a:endParaRPr lang="en-US" sz="900" b="1" i="0" u="none" strike="noStrike" dirty="0">
                        <a:solidFill>
                          <a:srgbClr val="000000"/>
                        </a:solidFill>
                        <a:effectLst/>
                        <a:latin typeface="Calibri" panose="020F0502020204030204" pitchFamily="34" charset="0"/>
                      </a:endParaRPr>
                    </a:p>
                  </a:txBody>
                  <a:tcPr marL="6471" marR="6471" marT="6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10:30</a:t>
                      </a:r>
                    </a:p>
                  </a:txBody>
                  <a:tcPr marL="6471" marR="6471" marT="64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11:00</a:t>
                      </a:r>
                    </a:p>
                  </a:txBody>
                  <a:tcPr marL="6471" marR="6471" marT="64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6471" marR="6471" marT="64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marL="6471" marR="6471" marT="64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John Nallon, Rene King</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TIMLM WG Opening Session</a:t>
                      </a:r>
                      <a:r>
                        <a:rPr lang="en-US" sz="900" b="1" i="0" u="none" strike="noStrike">
                          <a:solidFill>
                            <a:srgbClr val="000000"/>
                          </a:solidFill>
                          <a:effectLst/>
                          <a:latin typeface="Calibri" panose="020F0502020204030204" pitchFamily="34" charset="0"/>
                        </a:rPr>
                        <a:t> </a:t>
                      </a:r>
                      <a:r>
                        <a:rPr lang="en-US" sz="900" b="1" i="0" u="none" strike="noStrike">
                          <a:solidFill>
                            <a:srgbClr val="FF0000"/>
                          </a:solidFill>
                          <a:effectLst/>
                          <a:latin typeface="Calibri" panose="020F0502020204030204" pitchFamily="34" charset="0"/>
                        </a:rPr>
                        <a:t>(Room TBD)</a:t>
                      </a:r>
                      <a:endParaRPr lang="en-US" sz="900" b="0" i="0" u="none" strike="noStrike">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6667">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11:00</a:t>
                      </a:r>
                    </a:p>
                  </a:txBody>
                  <a:tcPr marL="6471" marR="6471" marT="64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12:00</a:t>
                      </a:r>
                    </a:p>
                  </a:txBody>
                  <a:tcPr marL="6471" marR="6471" marT="647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6471" marR="6471" marT="647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a:p>
                  </a:txBody>
                  <a:tcPr marL="6471" marR="6471" marT="647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John Nallon, Mark Williams</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Calibri" panose="020F0502020204030204" pitchFamily="34" charset="0"/>
                        </a:rPr>
                        <a:t>TIMLM WG - LOTAR for MBSE Overview </a:t>
                      </a:r>
                      <a:r>
                        <a:rPr lang="en-US" sz="900" b="1" i="0" u="none" strike="noStrike" dirty="0">
                          <a:solidFill>
                            <a:srgbClr val="FF0000"/>
                          </a:solidFill>
                          <a:effectLst/>
                          <a:latin typeface="Calibri" panose="020F0502020204030204" pitchFamily="34" charset="0"/>
                        </a:rPr>
                        <a:t>(Room TBD)</a:t>
                      </a:r>
                      <a:endParaRPr lang="en-US" sz="900" b="0" i="0" u="none" strike="noStrike" dirty="0">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8162">
                <a:tc vMerge="1">
                  <a:txBody>
                    <a:bodyPr/>
                    <a:lstStyle/>
                    <a:p>
                      <a:endParaRPr lang="en-US"/>
                    </a:p>
                  </a:txBody>
                  <a:tcPr/>
                </a:tc>
                <a:tc gridSpan="6">
                  <a:txBody>
                    <a:bodyPr/>
                    <a:lstStyle/>
                    <a:p>
                      <a:pPr algn="ctr" fontAlgn="b"/>
                      <a:r>
                        <a:rPr lang="en-US" sz="1000" b="1" i="0" u="none" strike="noStrike" dirty="0">
                          <a:solidFill>
                            <a:srgbClr val="000000"/>
                          </a:solidFill>
                          <a:effectLst/>
                          <a:latin typeface="Calibri" panose="020F0502020204030204" pitchFamily="34" charset="0"/>
                        </a:rPr>
                        <a:t>12:00 until 13:00 LUNCH </a:t>
                      </a:r>
                      <a:r>
                        <a:rPr lang="en-US" sz="1000" b="1" i="0" u="none" strike="noStrike" dirty="0" err="1">
                          <a:solidFill>
                            <a:srgbClr val="000000"/>
                          </a:solidFill>
                          <a:effectLst/>
                          <a:latin typeface="Calibri" panose="020F0502020204030204" pitchFamily="34" charset="0"/>
                        </a:rPr>
                        <a:t>TechOps</a:t>
                      </a:r>
                      <a:r>
                        <a:rPr lang="en-US" sz="1000" b="1" i="0" u="none" strike="noStrike" dirty="0">
                          <a:solidFill>
                            <a:srgbClr val="000000"/>
                          </a:solidFill>
                          <a:effectLst/>
                          <a:latin typeface="Calibri" panose="020F0502020204030204" pitchFamily="34" charset="0"/>
                        </a:rPr>
                        <a:t> Leadership and Working Group Chairs</a:t>
                      </a:r>
                    </a:p>
                  </a:txBody>
                  <a:tcPr marL="6471" marR="6471" marT="6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6159">
                <a:tc vMerge="1">
                  <a:txBody>
                    <a:bodyPr/>
                    <a:lstStyle/>
                    <a:p>
                      <a:endParaRPr lang="en-US"/>
                    </a:p>
                  </a:txBody>
                  <a:tcPr/>
                </a:tc>
                <a:tc>
                  <a:txBody>
                    <a:bodyPr/>
                    <a:lstStyle/>
                    <a:p>
                      <a:pPr algn="ctr" fontAlgn="b"/>
                      <a:r>
                        <a:rPr lang="en-US" sz="900" b="1" i="0" u="none" strike="noStrike">
                          <a:solidFill>
                            <a:srgbClr val="000000"/>
                          </a:solidFill>
                          <a:effectLst/>
                          <a:latin typeface="Calibri" panose="020F0502020204030204" pitchFamily="34" charset="0"/>
                        </a:rPr>
                        <a:t>13:00</a:t>
                      </a:r>
                    </a:p>
                  </a:txBody>
                  <a:tcPr marL="6471" marR="6471" marT="64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14:00</a:t>
                      </a:r>
                    </a:p>
                  </a:txBody>
                  <a:tcPr marL="6471" marR="6471" marT="647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 </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John Nallon, Rene King</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TIMLM WG - Tools Database Project Overview </a:t>
                      </a:r>
                      <a:r>
                        <a:rPr lang="en-US" sz="900" b="1" i="0" u="none" strike="noStrike" dirty="0">
                          <a:solidFill>
                            <a:srgbClr val="FF0000"/>
                          </a:solidFill>
                          <a:effectLst/>
                          <a:latin typeface="Calibri" panose="020F0502020204030204" pitchFamily="34" charset="0"/>
                        </a:rPr>
                        <a:t>(Room TBD)</a:t>
                      </a:r>
                      <a:endParaRPr lang="en-US" sz="900" b="0" i="0" u="none" strike="noStrike" dirty="0">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99440">
                <a:tc vMerge="1">
                  <a:txBody>
                    <a:bodyPr/>
                    <a:lstStyle/>
                    <a:p>
                      <a:endParaRPr lang="en-US"/>
                    </a:p>
                  </a:txBody>
                  <a:tcPr/>
                </a:tc>
                <a:tc rowSpan="2" gridSpan="2">
                  <a:txBody>
                    <a:bodyPr/>
                    <a:lstStyle/>
                    <a:p>
                      <a:pPr algn="ctr" fontAlgn="ctr"/>
                      <a:r>
                        <a:rPr lang="en-US" sz="900" b="1" i="0" u="none" strike="noStrike">
                          <a:solidFill>
                            <a:srgbClr val="000000"/>
                          </a:solidFill>
                          <a:effectLst/>
                          <a:latin typeface="Calibri" panose="020F0502020204030204" pitchFamily="34" charset="0"/>
                        </a:rPr>
                        <a:t>14:15 - 15:00</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000" b="1" i="0" u="none" strike="noStrike" dirty="0">
                          <a:solidFill>
                            <a:srgbClr val="000000"/>
                          </a:solidFill>
                          <a:effectLst/>
                          <a:latin typeface="Calibri" panose="020F0502020204030204" pitchFamily="34" charset="0"/>
                        </a:rPr>
                        <a:t>Future Directions for SysML v2 </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000000"/>
                          </a:solidFill>
                          <a:effectLst/>
                          <a:latin typeface="Calibri" panose="020F0502020204030204" pitchFamily="34" charset="0"/>
                        </a:rPr>
                        <a:t>(Sandy </a:t>
                      </a:r>
                      <a:r>
                        <a:rPr lang="en-US" sz="1000" b="1" i="0" u="none" strike="noStrike" dirty="0" err="1">
                          <a:solidFill>
                            <a:srgbClr val="000000"/>
                          </a:solidFill>
                          <a:effectLst/>
                          <a:latin typeface="Calibri" panose="020F0502020204030204" pitchFamily="34" charset="0"/>
                        </a:rPr>
                        <a:t>Friedenthal</a:t>
                      </a:r>
                      <a:r>
                        <a:rPr lang="en-US" sz="1000" b="1" i="0" u="none" strike="noStrike" dirty="0">
                          <a:solidFill>
                            <a:srgbClr val="000000"/>
                          </a:solidFill>
                          <a:effectLst/>
                          <a:latin typeface="Calibri" panose="020F0502020204030204" pitchFamily="34" charset="0"/>
                        </a:rPr>
                        <a:t>)</a:t>
                      </a:r>
                      <a:br>
                        <a:rPr lang="en-US" sz="1000" b="1" i="0" u="none" strike="noStrike" dirty="0">
                          <a:solidFill>
                            <a:srgbClr val="000000"/>
                          </a:solidFill>
                          <a:effectLst/>
                          <a:latin typeface="Calibri" panose="020F0502020204030204" pitchFamily="34" charset="0"/>
                        </a:rPr>
                      </a:br>
                      <a:r>
                        <a:rPr lang="en-US" sz="1000" b="1" i="0" u="none" strike="noStrike" dirty="0">
                          <a:solidFill>
                            <a:srgbClr val="FF0000"/>
                          </a:solidFill>
                          <a:effectLst/>
                          <a:latin typeface="Calibri" panose="020F0502020204030204" pitchFamily="34" charset="0"/>
                        </a:rPr>
                        <a:t>Grand Ballroom 6&amp;7</a:t>
                      </a:r>
                      <a:endParaRPr lang="en-US" sz="1000" b="1" i="0" u="none" strike="noStrike" dirty="0">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66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62">
                <a:tc vMerge="1">
                  <a:txBody>
                    <a:bodyPr/>
                    <a:lstStyle/>
                    <a:p>
                      <a:endParaRPr lang="en-US"/>
                    </a:p>
                  </a:txBody>
                  <a:tcPr/>
                </a:tc>
                <a:tc gridSpan="6">
                  <a:txBody>
                    <a:bodyPr/>
                    <a:lstStyle/>
                    <a:p>
                      <a:pPr algn="ctr" fontAlgn="b"/>
                      <a:r>
                        <a:rPr lang="en-US" sz="1000" b="1" i="0" u="none" strike="noStrike" dirty="0">
                          <a:solidFill>
                            <a:srgbClr val="000000"/>
                          </a:solidFill>
                          <a:effectLst/>
                          <a:latin typeface="Calibri" panose="020F0502020204030204" pitchFamily="34" charset="0"/>
                        </a:rPr>
                        <a:t>15:00 - 15:30 BREAK</a:t>
                      </a:r>
                    </a:p>
                  </a:txBody>
                  <a:tcPr marL="6471" marR="6471" marT="647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299">
                <a:tc vMerge="1">
                  <a:txBody>
                    <a:bodyPr/>
                    <a:lstStyle/>
                    <a:p>
                      <a:endParaRPr lang="en-US"/>
                    </a:p>
                  </a:txBody>
                  <a:tcPr/>
                </a:tc>
                <a:tc rowSpan="2" gridSpan="2">
                  <a:txBody>
                    <a:bodyPr/>
                    <a:lstStyle/>
                    <a:p>
                      <a:pPr algn="ctr" fontAlgn="b"/>
                      <a:r>
                        <a:rPr lang="en-US" sz="900" b="0" i="0" u="none" strike="noStrike">
                          <a:solidFill>
                            <a:srgbClr val="000000"/>
                          </a:solidFill>
                          <a:effectLst/>
                          <a:latin typeface="Calibri" panose="020F0502020204030204" pitchFamily="34" charset="0"/>
                        </a:rPr>
                        <a:t>15:30 - 16:45</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John Herrold</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User's Perspective of SysML v2 </a:t>
                      </a:r>
                      <a:r>
                        <a:rPr lang="en-US" sz="900" b="0" i="0" u="none" strike="noStrike" dirty="0" smtClean="0">
                          <a:solidFill>
                            <a:srgbClr val="000000"/>
                          </a:solidFill>
                          <a:effectLst/>
                          <a:latin typeface="Calibri" panose="020F0502020204030204" pitchFamily="34" charset="0"/>
                        </a:rPr>
                        <a:t/>
                      </a:r>
                      <a:br>
                        <a:rPr lang="en-US" sz="900" b="0" i="0" u="none" strike="noStrike" dirty="0" smtClean="0">
                          <a:solidFill>
                            <a:srgbClr val="000000"/>
                          </a:solidFill>
                          <a:effectLst/>
                          <a:latin typeface="Calibri" panose="020F0502020204030204" pitchFamily="34" charset="0"/>
                        </a:rPr>
                      </a:br>
                      <a:r>
                        <a:rPr lang="en-US" sz="900" b="0" i="0" u="none" strike="noStrike" dirty="0" smtClean="0">
                          <a:solidFill>
                            <a:srgbClr val="000000"/>
                          </a:solidFill>
                          <a:effectLst/>
                          <a:latin typeface="Calibri" panose="020F0502020204030204" pitchFamily="34" charset="0"/>
                        </a:rPr>
                        <a:t>      </a:t>
                      </a:r>
                      <a:r>
                        <a:rPr lang="en-US" sz="900" b="1" i="0" u="none" strike="noStrike" dirty="0">
                          <a:solidFill>
                            <a:srgbClr val="FF0000"/>
                          </a:solidFill>
                          <a:effectLst/>
                          <a:latin typeface="Calibri" panose="020F0502020204030204" pitchFamily="34" charset="0"/>
                        </a:rPr>
                        <a:t>(Room TBD)</a:t>
                      </a:r>
                      <a:endParaRPr lang="en-US" sz="900" b="0" i="0" u="none" strike="noStrike" dirty="0">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29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48299">
                <a:tc vMerge="1">
                  <a:txBody>
                    <a:bodyPr/>
                    <a:lstStyle/>
                    <a:p>
                      <a:endParaRPr lang="en-US"/>
                    </a:p>
                  </a:txBody>
                  <a:tcPr/>
                </a:tc>
                <a:tc rowSpan="2" gridSpan="2">
                  <a:txBody>
                    <a:bodyPr/>
                    <a:lstStyle/>
                    <a:p>
                      <a:pPr algn="ctr" fontAlgn="b"/>
                      <a:r>
                        <a:rPr lang="en-US" sz="900" b="0" i="0" u="none" strike="noStrike">
                          <a:solidFill>
                            <a:srgbClr val="000000"/>
                          </a:solidFill>
                          <a:effectLst/>
                          <a:latin typeface="Calibri" panose="020F0502020204030204" pitchFamily="34" charset="0"/>
                        </a:rPr>
                        <a:t>16:45 - 18:00</a:t>
                      </a:r>
                    </a:p>
                  </a:txBody>
                  <a:tcPr marL="6471" marR="6471" marT="64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 </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Axel Reichwein, John Herrold, Bill Chown</a:t>
                      </a: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 OSLC: What's new and open discussion </a:t>
                      </a:r>
                      <a:r>
                        <a:rPr lang="en-US" sz="900" b="1" i="0" u="none" strike="noStrike" dirty="0">
                          <a:solidFill>
                            <a:srgbClr val="FF0000"/>
                          </a:solidFill>
                          <a:effectLst/>
                          <a:latin typeface="Calibri" panose="020F0502020204030204" pitchFamily="34" charset="0"/>
                        </a:rPr>
                        <a:t>(Room TBD)</a:t>
                      </a:r>
                      <a:endParaRPr lang="en-US" sz="900" b="0" i="0" u="none" strike="noStrike" dirty="0">
                        <a:solidFill>
                          <a:srgbClr val="000000"/>
                        </a:solidFill>
                        <a:effectLst/>
                        <a:latin typeface="Calibri" panose="020F0502020204030204" pitchFamily="34" charset="0"/>
                      </a:endParaRPr>
                    </a:p>
                  </a:txBody>
                  <a:tcPr marL="6471" marR="6471" marT="64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428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6471" marR="6471" marT="64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471" marR="6471" marT="64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
        <p:nvSpPr>
          <p:cNvPr id="4" name="Date Placeholder 3"/>
          <p:cNvSpPr>
            <a:spLocks noGrp="1"/>
          </p:cNvSpPr>
          <p:nvPr>
            <p:ph type="dt" sz="half" idx="10"/>
          </p:nvPr>
        </p:nvSpPr>
        <p:spPr/>
        <p:txBody>
          <a:bodyPr/>
          <a:lstStyle/>
          <a:p>
            <a:fld id="{5EFA92B3-C720-49A7-9FC3-EC7BBE8A375A}"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24</a:t>
            </a:fld>
            <a:endParaRPr lang="en-US"/>
          </a:p>
        </p:txBody>
      </p:sp>
      <p:sp>
        <p:nvSpPr>
          <p:cNvPr id="3" name="Rectangle 2"/>
          <p:cNvSpPr/>
          <p:nvPr/>
        </p:nvSpPr>
        <p:spPr>
          <a:xfrm>
            <a:off x="3606729" y="1755448"/>
            <a:ext cx="1141659" cy="461665"/>
          </a:xfrm>
          <a:prstGeom prst="rect">
            <a:avLst/>
          </a:prstGeom>
        </p:spPr>
        <p:txBody>
          <a:bodyPr wrap="none">
            <a:spAutoFit/>
          </a:bodyPr>
          <a:lstStyle/>
          <a:p>
            <a:r>
              <a:rPr lang="en-US" dirty="0">
                <a:hlinkClick r:id="rId2"/>
              </a:rPr>
              <a:t>TIMLM</a:t>
            </a:r>
            <a:endParaRPr lang="en-US" dirty="0"/>
          </a:p>
        </p:txBody>
      </p:sp>
      <p:sp>
        <p:nvSpPr>
          <p:cNvPr id="8" name="Title 1"/>
          <p:cNvSpPr>
            <a:spLocks noGrp="1"/>
          </p:cNvSpPr>
          <p:nvPr>
            <p:ph type="title"/>
          </p:nvPr>
        </p:nvSpPr>
        <p:spPr>
          <a:xfrm>
            <a:off x="609918" y="36101"/>
            <a:ext cx="10978515" cy="1143000"/>
          </a:xfrm>
        </p:spPr>
        <p:txBody>
          <a:bodyPr/>
          <a:lstStyle/>
          <a:p>
            <a:r>
              <a:rPr lang="en-US" dirty="0" smtClean="0"/>
              <a:t>Saturday, 1/20/2018</a:t>
            </a:r>
            <a:endParaRPr lang="en-US" dirty="0"/>
          </a:p>
        </p:txBody>
      </p:sp>
    </p:spTree>
    <p:extLst>
      <p:ext uri="{BB962C8B-B14F-4D97-AF65-F5344CB8AC3E}">
        <p14:creationId xmlns:p14="http://schemas.microsoft.com/office/powerpoint/2010/main" val="3207901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59060897"/>
              </p:ext>
            </p:extLst>
          </p:nvPr>
        </p:nvGraphicFramePr>
        <p:xfrm>
          <a:off x="1452880" y="1124342"/>
          <a:ext cx="8815070" cy="4844294"/>
        </p:xfrm>
        <a:graphic>
          <a:graphicData uri="http://schemas.openxmlformats.org/drawingml/2006/table">
            <a:tbl>
              <a:tblPr/>
              <a:tblGrid>
                <a:gridCol w="961012"/>
                <a:gridCol w="463879"/>
                <a:gridCol w="678229"/>
                <a:gridCol w="1284449"/>
                <a:gridCol w="1809167"/>
                <a:gridCol w="1809167"/>
                <a:gridCol w="1809167"/>
              </a:tblGrid>
              <a:tr h="115617">
                <a:tc>
                  <a:txBody>
                    <a:bodyPr/>
                    <a:lstStyle/>
                    <a:p>
                      <a:pPr algn="ctr" fontAlgn="b"/>
                      <a:r>
                        <a:rPr lang="en-US" sz="1000" b="1" i="0" u="none" strike="noStrike" dirty="0">
                          <a:solidFill>
                            <a:srgbClr val="000000"/>
                          </a:solidFill>
                          <a:effectLst/>
                          <a:latin typeface="Calibri" panose="020F0502020204030204" pitchFamily="34" charset="0"/>
                        </a:rPr>
                        <a:t>Date</a:t>
                      </a:r>
                    </a:p>
                  </a:txBody>
                  <a:tcPr marL="5266" marR="5266" marT="52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dirty="0">
                          <a:solidFill>
                            <a:srgbClr val="000000"/>
                          </a:solidFill>
                          <a:effectLst/>
                          <a:latin typeface="Calibri" panose="020F0502020204030204" pitchFamily="34" charset="0"/>
                        </a:rPr>
                        <a:t>Start</a:t>
                      </a:r>
                    </a:p>
                  </a:txBody>
                  <a:tcPr marL="5266" marR="5266" marT="52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dirty="0">
                          <a:solidFill>
                            <a:srgbClr val="000000"/>
                          </a:solidFill>
                          <a:effectLst/>
                          <a:latin typeface="Calibri" panose="020F0502020204030204" pitchFamily="34" charset="0"/>
                        </a:rPr>
                        <a:t>End</a:t>
                      </a:r>
                    </a:p>
                  </a:txBody>
                  <a:tcPr marL="5266" marR="5266" marT="526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dirty="0">
                          <a:solidFill>
                            <a:srgbClr val="000000"/>
                          </a:solidFill>
                          <a:effectLst/>
                          <a:latin typeface="Calibri" panose="020F0502020204030204" pitchFamily="34" charset="0"/>
                        </a:rPr>
                        <a:t>Leader/Speaker</a:t>
                      </a:r>
                    </a:p>
                  </a:txBody>
                  <a:tcPr marL="5266" marR="5266" marT="5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a:solidFill>
                            <a:srgbClr val="000000"/>
                          </a:solidFill>
                          <a:effectLst/>
                          <a:latin typeface="Calibri" panose="020F0502020204030204" pitchFamily="34" charset="0"/>
                        </a:rPr>
                        <a:t>Subject</a:t>
                      </a:r>
                    </a:p>
                  </a:txBody>
                  <a:tcPr marL="5266" marR="5266" marT="5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a:solidFill>
                            <a:srgbClr val="000000"/>
                          </a:solidFill>
                          <a:effectLst/>
                          <a:latin typeface="Calibri" panose="020F0502020204030204" pitchFamily="34" charset="0"/>
                        </a:rPr>
                        <a:t>Leader/Speaker</a:t>
                      </a:r>
                    </a:p>
                  </a:txBody>
                  <a:tcPr marL="5266" marR="5266" marT="5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a:solidFill>
                            <a:srgbClr val="000000"/>
                          </a:solidFill>
                          <a:effectLst/>
                          <a:latin typeface="Calibri" panose="020F0502020204030204" pitchFamily="34" charset="0"/>
                        </a:rPr>
                        <a:t>Subject</a:t>
                      </a:r>
                    </a:p>
                  </a:txBody>
                  <a:tcPr marL="5266" marR="5266" marT="5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08781">
                <a:tc rowSpan="4">
                  <a:txBody>
                    <a:bodyPr/>
                    <a:lstStyle/>
                    <a:p>
                      <a:pPr algn="ctr" fontAlgn="ctr"/>
                      <a:r>
                        <a:rPr lang="en-US" sz="1200" b="1" i="0" u="none" strike="noStrike" dirty="0">
                          <a:solidFill>
                            <a:srgbClr val="000000"/>
                          </a:solidFill>
                          <a:effectLst/>
                          <a:latin typeface="Calibri" panose="020F0502020204030204" pitchFamily="34" charset="0"/>
                        </a:rPr>
                        <a:t> Sunday </a:t>
                      </a:r>
                      <a:r>
                        <a:rPr lang="en-US" sz="1200" b="1" i="0" u="none" strike="noStrike" dirty="0" smtClean="0">
                          <a:solidFill>
                            <a:srgbClr val="000000"/>
                          </a:solidFill>
                          <a:effectLst/>
                          <a:latin typeface="Calibri" panose="020F0502020204030204" pitchFamily="34" charset="0"/>
                        </a:rPr>
                        <a:t>1/21/2018</a:t>
                      </a:r>
                      <a:endParaRPr lang="en-US" sz="1200" b="1" i="0" u="none" strike="noStrike" dirty="0">
                        <a:solidFill>
                          <a:srgbClr val="000000"/>
                        </a:solidFill>
                        <a:effectLst/>
                        <a:latin typeface="Calibri" panose="020F0502020204030204"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Robert Malone</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Criteria for a Robust MBSE Environment</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dirty="0" smtClean="0"/>
                        <a:t>Room: City Terrace 9</a:t>
                      </a:r>
                      <a:r>
                        <a:rPr lang="en-US" sz="800" b="0" i="0" u="none" strike="noStrike" dirty="0" smtClean="0">
                          <a:solidFill>
                            <a:srgbClr val="000000"/>
                          </a:solidFill>
                          <a:effectLst/>
                          <a:latin typeface="Calibri" panose="020F0502020204030204" pitchFamily="34" charset="0"/>
                        </a:rPr>
                        <a:t> </a:t>
                      </a:r>
                      <a:endParaRPr lang="en-US" sz="800" b="0"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81">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9:00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Robert Malone</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Modeling Standards and Boeing Methodology (IS2017 Paper Review)</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dirty="0" smtClean="0"/>
                        <a:t>Room: City Terrace 9</a:t>
                      </a:r>
                      <a:r>
                        <a:rPr lang="en-US" sz="800" b="0" i="0" u="none" strike="noStrike" dirty="0">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66">
                <a:tc vMerge="1">
                  <a:txBody>
                    <a:bodyPr/>
                    <a:lstStyle/>
                    <a:p>
                      <a:endParaRPr lang="en-US"/>
                    </a:p>
                  </a:txBody>
                  <a:tcPr/>
                </a:tc>
                <a:tc gridSpan="6">
                  <a:txBody>
                    <a:bodyPr/>
                    <a:lstStyle/>
                    <a:p>
                      <a:pPr algn="ctr" fontAlgn="b"/>
                      <a:r>
                        <a:rPr lang="en-US" sz="800" b="1" i="0" u="none" strike="noStrike" dirty="0">
                          <a:solidFill>
                            <a:srgbClr val="000000"/>
                          </a:solidFill>
                          <a:effectLst/>
                          <a:latin typeface="Calibri" panose="020F0502020204030204" pitchFamily="34" charset="0"/>
                        </a:rPr>
                        <a:t>10:00 - 10:30 BREAK</a:t>
                      </a:r>
                    </a:p>
                  </a:txBody>
                  <a:tcPr marL="5266" marR="5266" marT="5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85">
                <a:tc vMerge="1">
                  <a:txBody>
                    <a:bodyPr/>
                    <a:lstStyle/>
                    <a:p>
                      <a:endParaRPr lang="en-US"/>
                    </a:p>
                  </a:txBody>
                  <a:tcPr/>
                </a:tc>
                <a:tc>
                  <a:txBody>
                    <a:bodyPr/>
                    <a:lstStyle/>
                    <a:p>
                      <a:pPr algn="ctr" fontAlgn="b"/>
                      <a:r>
                        <a:rPr lang="en-US" sz="800" b="0" i="0" u="none" strike="noStrike" dirty="0">
                          <a:solidFill>
                            <a:srgbClr val="000000"/>
                          </a:solidFill>
                          <a:effectLst/>
                          <a:latin typeface="Calibri" panose="020F0502020204030204" pitchFamily="34" charset="0"/>
                        </a:rPr>
                        <a:t>10:30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Don Tolle, </a:t>
                      </a:r>
                      <a:r>
                        <a:rPr lang="en-US" sz="1200" b="0" i="0" u="none" strike="noStrike" dirty="0" smtClean="0">
                          <a:solidFill>
                            <a:srgbClr val="000000"/>
                          </a:solidFill>
                          <a:effectLst/>
                          <a:latin typeface="Calibri" panose="020F0502020204030204" pitchFamily="34" charset="0"/>
                        </a:rPr>
                        <a:t/>
                      </a:r>
                      <a:br>
                        <a:rPr lang="en-US" sz="1200" b="0" i="0" u="none" strike="noStrike" dirty="0" smtClean="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Mark </a:t>
                      </a:r>
                      <a:r>
                        <a:rPr lang="en-US" sz="1200" b="0" i="0" u="none" strike="noStrike" dirty="0">
                          <a:solidFill>
                            <a:srgbClr val="000000"/>
                          </a:solidFill>
                          <a:effectLst/>
                          <a:latin typeface="Calibri" panose="020F0502020204030204" pitchFamily="34" charset="0"/>
                        </a:rPr>
                        <a:t>Williams</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Modeling and Data Interoperability Standards: Where to Next?</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5266" marR="5266" marT="52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dirty="0" smtClean="0"/>
                        <a:t>Room: City Terrace 9</a:t>
                      </a:r>
                      <a:r>
                        <a:rPr lang="en-US" sz="800" b="0" i="0" u="none" strike="noStrike" dirty="0" smtClean="0">
                          <a:solidFill>
                            <a:srgbClr val="000000"/>
                          </a:solidFill>
                          <a:effectLst/>
                          <a:latin typeface="Calibri" panose="020F0502020204030204" pitchFamily="34" charset="0"/>
                        </a:rPr>
                        <a:t> </a:t>
                      </a:r>
                      <a:endParaRPr lang="en-US" sz="800" b="0"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88">
                <a:tc rowSpan="11">
                  <a:txBody>
                    <a:bodyPr/>
                    <a:lstStyle/>
                    <a:p>
                      <a:pPr marL="0" marR="0" indent="0" algn="ctr" defTabSz="609768"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panose="020F0502020204030204" pitchFamily="34" charset="0"/>
                        </a:rPr>
                        <a:t> Sunday 1/21/2018</a:t>
                      </a:r>
                    </a:p>
                    <a:p>
                      <a:pPr algn="ctr"/>
                      <a:endParaRPr lang="en-US" sz="1200" dirty="0"/>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en-US" sz="800" b="1" i="0" u="none" strike="noStrike" dirty="0">
                          <a:solidFill>
                            <a:srgbClr val="000000"/>
                          </a:solidFill>
                          <a:effectLst/>
                          <a:latin typeface="Calibri" panose="020F0502020204030204" pitchFamily="34" charset="0"/>
                        </a:rPr>
                        <a:t>12:00 until 13:00 LUNCH</a:t>
                      </a:r>
                    </a:p>
                  </a:txBody>
                  <a:tcPr marL="5266" marR="5266" marT="5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4231">
                <a:tc v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13:00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rgbClr val="000000"/>
                          </a:solidFill>
                          <a:effectLst/>
                          <a:latin typeface="Calibri" panose="020F0502020204030204" pitchFamily="34" charset="0"/>
                        </a:rPr>
                        <a:t>14:00</a:t>
                      </a:r>
                      <a:endParaRPr lang="en-US" sz="800" b="1" i="0" u="none" strike="noStrike" dirty="0">
                        <a:solidFill>
                          <a:srgbClr val="000000"/>
                        </a:solidFill>
                        <a:effectLst/>
                        <a:latin typeface="Calibri" panose="020F0502020204030204" pitchFamily="34" charset="0"/>
                      </a:endParaRP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09768"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Frank Salvatore</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0" u="none" strike="noStrike" dirty="0">
                          <a:solidFill>
                            <a:srgbClr val="000000"/>
                          </a:solidFill>
                          <a:effectLst/>
                          <a:latin typeface="Calibri" panose="020F0502020204030204" pitchFamily="34" charset="0"/>
                        </a:rPr>
                        <a:t>Digital Artifacts</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(Frank Salvatore)</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800" b="0" i="0" u="none" strike="noStrike">
                          <a:solidFill>
                            <a:srgbClr val="000000"/>
                          </a:solidFill>
                          <a:effectLst/>
                          <a:latin typeface="Calibri" panose="020F0502020204030204" pitchFamily="34" charset="0"/>
                        </a:rPr>
                        <a:t>13:45 - 14:00</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AWG Request for Support of the Tools Database </a:t>
                      </a:r>
                      <a:r>
                        <a:rPr lang="en-US" sz="700" b="1" i="0" u="none" strike="noStrike">
                          <a:solidFill>
                            <a:srgbClr val="FF0000"/>
                          </a:solidFill>
                          <a:effectLst/>
                          <a:latin typeface="Arial" panose="020B0604020202020204" pitchFamily="34" charset="0"/>
                        </a:rPr>
                        <a:t>(Room TBD)</a:t>
                      </a:r>
                      <a:endParaRPr lang="en-US" sz="700" b="0" i="0" u="none" strike="noStrike">
                        <a:solidFill>
                          <a:srgbClr val="000000"/>
                        </a:solidFill>
                        <a:effectLst/>
                        <a:latin typeface="Arial" panose="020B060402020202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5920">
                <a:tc v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14:00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14:20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Don Tolle</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Digital Engineering / PLM</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(Don Tolle, </a:t>
                      </a:r>
                      <a:r>
                        <a:rPr lang="en-US" sz="700" b="1" i="0" u="none" strike="noStrike" dirty="0" err="1">
                          <a:solidFill>
                            <a:srgbClr val="000000"/>
                          </a:solidFill>
                          <a:effectLst/>
                          <a:latin typeface="Calibri" panose="020F0502020204030204" pitchFamily="34" charset="0"/>
                        </a:rPr>
                        <a:t>CIMdata</a:t>
                      </a:r>
                      <a:r>
                        <a:rPr lang="en-US" sz="700" b="1" i="0" u="none" strike="noStrike" dirty="0">
                          <a:solidFill>
                            <a:srgbClr val="000000"/>
                          </a:solidFill>
                          <a:effectLst/>
                          <a:latin typeface="Calibri" panose="020F0502020204030204" pitchFamily="34" charset="0"/>
                        </a:rPr>
                        <a:t>)</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800" b="0" i="0" u="none" strike="noStrike" dirty="0">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56">
                <a:tc v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14:20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14:40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John Nallon</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0" u="none" strike="noStrike" dirty="0">
                          <a:solidFill>
                            <a:srgbClr val="000000"/>
                          </a:solidFill>
                          <a:effectLst/>
                          <a:latin typeface="Calibri" panose="020F0502020204030204" pitchFamily="34" charset="0"/>
                        </a:rPr>
                        <a:t>TIMLM WG Update</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(John Nallon, DXC)</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14:40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Mark Williams</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0" u="none" strike="noStrike" dirty="0">
                          <a:solidFill>
                            <a:srgbClr val="000000"/>
                          </a:solidFill>
                          <a:effectLst/>
                          <a:latin typeface="Calibri" panose="020F0502020204030204" pitchFamily="34" charset="0"/>
                        </a:rPr>
                        <a:t>LOTAR for MBSE</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(Mark Williams, Boeing)</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800" b="0" i="0" u="none" strike="noStrike" dirty="0">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866">
                <a:tc vMerge="1">
                  <a:txBody>
                    <a:bodyPr/>
                    <a:lstStyle/>
                    <a:p>
                      <a:endParaRPr lang="en-US"/>
                    </a:p>
                  </a:txBody>
                  <a:tcPr/>
                </a:tc>
                <a:tc gridSpan="6">
                  <a:txBody>
                    <a:bodyPr/>
                    <a:lstStyle/>
                    <a:p>
                      <a:pPr algn="ctr" fontAlgn="b"/>
                      <a:r>
                        <a:rPr lang="en-US" sz="800" b="1" i="0" u="none" strike="noStrike" dirty="0">
                          <a:solidFill>
                            <a:srgbClr val="000000"/>
                          </a:solidFill>
                          <a:effectLst/>
                          <a:latin typeface="Calibri" panose="020F0502020204030204" pitchFamily="34" charset="0"/>
                        </a:rPr>
                        <a:t>15:00 - 15:30 BREAK</a:t>
                      </a:r>
                    </a:p>
                  </a:txBody>
                  <a:tcPr marL="5266" marR="5266" marT="5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198">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15:30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Axel Reichwein</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An Overview of OSLC</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(Axel Reichwein, </a:t>
                      </a:r>
                      <a:r>
                        <a:rPr lang="en-US" sz="700" b="1" i="0" u="none" strike="noStrike" dirty="0" err="1">
                          <a:solidFill>
                            <a:srgbClr val="000000"/>
                          </a:solidFill>
                          <a:effectLst/>
                          <a:latin typeface="Calibri" panose="020F0502020204030204" pitchFamily="34" charset="0"/>
                        </a:rPr>
                        <a:t>Koneksys</a:t>
                      </a:r>
                      <a:r>
                        <a:rPr lang="en-US" sz="700" b="1" i="0" u="none" strike="noStrike" dirty="0">
                          <a:solidFill>
                            <a:srgbClr val="000000"/>
                          </a:solidFill>
                          <a:effectLst/>
                          <a:latin typeface="Calibri" panose="020F0502020204030204" pitchFamily="34" charset="0"/>
                        </a:rPr>
                        <a:t>)</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328">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16:00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16:30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Roger Burkhart</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NAFEMS-INCOSE Collaboration</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(Roger Burkhart, John Deere)</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r>
              <a:tr h="365760">
                <a:tc vMerge="1">
                  <a:txBody>
                    <a:bodyPr/>
                    <a:lstStyle/>
                    <a:p>
                      <a:endParaRPr lang="en-US"/>
                    </a:p>
                  </a:txBody>
                  <a:tcPr/>
                </a:tc>
                <a:tc>
                  <a:txBody>
                    <a:bodyPr/>
                    <a:lstStyle/>
                    <a:p>
                      <a:pPr algn="ctr" fontAlgn="b"/>
                      <a:r>
                        <a:rPr lang="en-US" sz="800" b="0" i="0" u="none" strike="noStrike">
                          <a:solidFill>
                            <a:srgbClr val="000000"/>
                          </a:solidFill>
                          <a:effectLst/>
                          <a:latin typeface="Calibri" panose="020F0502020204030204" pitchFamily="34" charset="0"/>
                        </a:rPr>
                        <a:t>16:30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17:00</a:t>
                      </a:r>
                    </a:p>
                  </a:txBody>
                  <a:tcPr marL="5266" marR="5266" marT="52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Bill </a:t>
                      </a:r>
                      <a:r>
                        <a:rPr lang="en-US" sz="800" b="0" i="0" u="none" strike="noStrike" dirty="0" err="1">
                          <a:solidFill>
                            <a:srgbClr val="000000"/>
                          </a:solidFill>
                          <a:effectLst/>
                          <a:latin typeface="Calibri" panose="020F0502020204030204" pitchFamily="34" charset="0"/>
                        </a:rPr>
                        <a:t>Schindel</a:t>
                      </a:r>
                      <a:endParaRPr lang="en-US" sz="800" b="0" i="0" u="none" strike="noStrike" dirty="0">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ASME Standardizing V&amp;V Models</a:t>
                      </a:r>
                      <a:br>
                        <a:rPr lang="en-US" sz="700" b="1" i="0" u="none" strike="noStrike">
                          <a:solidFill>
                            <a:srgbClr val="000000"/>
                          </a:solidFill>
                          <a:effectLst/>
                          <a:latin typeface="Calibri" panose="020F0502020204030204" pitchFamily="34" charset="0"/>
                        </a:rPr>
                      </a:br>
                      <a:r>
                        <a:rPr lang="en-US" sz="700" b="1" i="0" u="none" strike="noStrike">
                          <a:solidFill>
                            <a:srgbClr val="000000"/>
                          </a:solidFill>
                          <a:effectLst/>
                          <a:latin typeface="Calibri" panose="020F0502020204030204" pitchFamily="34" charset="0"/>
                        </a:rPr>
                        <a:t>(Bill Schindel, ICTT)</a:t>
                      </a:r>
                      <a:br>
                        <a:rPr lang="en-US" sz="700" b="1" i="0" u="none" strike="noStrike">
                          <a:solidFill>
                            <a:srgbClr val="000000"/>
                          </a:solidFill>
                          <a:effectLst/>
                          <a:latin typeface="Calibri" panose="020F0502020204030204" pitchFamily="34" charset="0"/>
                        </a:rPr>
                      </a:br>
                      <a:r>
                        <a:rPr lang="en-US" sz="700" b="1" i="0" u="none" strike="noStrike">
                          <a:solidFill>
                            <a:srgbClr val="FF0000"/>
                          </a:solidFill>
                          <a:effectLst/>
                          <a:latin typeface="Calibri" panose="020F0502020204030204" pitchFamily="34" charset="0"/>
                        </a:rPr>
                        <a:t>Grand Ballroom 6&amp;7</a:t>
                      </a:r>
                      <a:endParaRPr lang="en-US" sz="700" b="1" i="0" u="none" strike="noStrike">
                        <a:solidFill>
                          <a:srgbClr val="000000"/>
                        </a:solidFill>
                        <a:effectLst/>
                        <a:latin typeface="Calibri" panose="020F0502020204030204" pitchFamily="34" charset="0"/>
                      </a:endParaRP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3">
                  <a:txBody>
                    <a:bodyPr/>
                    <a:lstStyle/>
                    <a:p>
                      <a:pPr algn="ctr"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800" b="0" i="0" u="none" strike="noStrike">
                          <a:solidFill>
                            <a:srgbClr val="000000"/>
                          </a:solidFill>
                          <a:effectLst/>
                          <a:latin typeface="Calibri" panose="020F0502020204030204" pitchFamily="34" charset="0"/>
                        </a:rPr>
                        <a:t> </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0">
                <a:tc vMerge="1">
                  <a:txBody>
                    <a:bodyPr/>
                    <a:lstStyle/>
                    <a:p>
                      <a:endParaRPr lang="en-US"/>
                    </a:p>
                  </a:txBody>
                  <a:tcPr/>
                </a:tc>
                <a:tc rowSpan="2">
                  <a:txBody>
                    <a:bodyPr/>
                    <a:lstStyle/>
                    <a:p>
                      <a:pPr algn="ctr" fontAlgn="b"/>
                      <a:r>
                        <a:rPr lang="en-US" sz="800" b="0" i="0" u="none" strike="noStrike" dirty="0">
                          <a:solidFill>
                            <a:srgbClr val="000000"/>
                          </a:solidFill>
                          <a:effectLst/>
                          <a:latin typeface="Calibri" panose="020F0502020204030204" pitchFamily="34" charset="0"/>
                        </a:rPr>
                        <a:t>17:00</a:t>
                      </a:r>
                    </a:p>
                  </a:txBody>
                  <a:tcPr marL="5266" marR="5266" marT="52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800" b="0" i="0" u="none" strike="noStrike" dirty="0">
                          <a:solidFill>
                            <a:srgbClr val="000000"/>
                          </a:solidFill>
                          <a:effectLst/>
                          <a:latin typeface="Calibri" panose="020F0502020204030204" pitchFamily="34" charset="0"/>
                        </a:rPr>
                        <a:t>17:30</a:t>
                      </a:r>
                    </a:p>
                  </a:txBody>
                  <a:tcPr marL="5266" marR="5266" marT="5266"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Joe Walsh</a:t>
                      </a:r>
                    </a:p>
                  </a:txBody>
                  <a:tcPr marL="5266" marR="5266" marT="52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700" b="1" i="0" u="none" strike="noStrike" dirty="0">
                          <a:solidFill>
                            <a:srgbClr val="000000"/>
                          </a:solidFill>
                          <a:effectLst/>
                          <a:latin typeface="Calibri" panose="020F0502020204030204" pitchFamily="34" charset="0"/>
                        </a:rPr>
                        <a:t>ASSESS Initiative Overview</a:t>
                      </a:r>
                      <a:br>
                        <a:rPr lang="en-US" sz="700" b="1" i="0" u="none" strike="noStrike" dirty="0">
                          <a:solidFill>
                            <a:srgbClr val="000000"/>
                          </a:solidFill>
                          <a:effectLst/>
                          <a:latin typeface="Calibri" panose="020F0502020204030204" pitchFamily="34" charset="0"/>
                        </a:rPr>
                      </a:br>
                      <a:r>
                        <a:rPr lang="en-US" sz="700" b="1" i="0" u="none" strike="noStrike" dirty="0">
                          <a:solidFill>
                            <a:srgbClr val="000000"/>
                          </a:solidFill>
                          <a:effectLst/>
                          <a:latin typeface="Calibri" panose="020F0502020204030204" pitchFamily="34" charset="0"/>
                        </a:rPr>
                        <a:t>(Joe Walsh, </a:t>
                      </a:r>
                      <a:r>
                        <a:rPr lang="en-US" sz="700" b="1" i="0" u="none" strike="noStrike" dirty="0" err="1">
                          <a:solidFill>
                            <a:srgbClr val="000000"/>
                          </a:solidFill>
                          <a:effectLst/>
                          <a:latin typeface="Calibri" panose="020F0502020204030204" pitchFamily="34" charset="0"/>
                        </a:rPr>
                        <a:t>IntrinSIM</a:t>
                      </a:r>
                      <a:r>
                        <a:rPr lang="en-US" sz="700" b="1" i="0" u="none" strike="noStrike" dirty="0">
                          <a:solidFill>
                            <a:srgbClr val="000000"/>
                          </a:solidFill>
                          <a:effectLst/>
                          <a:latin typeface="Calibri" panose="020F0502020204030204" pitchFamily="34" charset="0"/>
                        </a:rPr>
                        <a:t>)</a:t>
                      </a:r>
                      <a:br>
                        <a:rPr lang="en-US" sz="700" b="1" i="0" u="none" strike="noStrike" dirty="0">
                          <a:solidFill>
                            <a:srgbClr val="000000"/>
                          </a:solidFill>
                          <a:effectLst/>
                          <a:latin typeface="Calibri" panose="020F0502020204030204" pitchFamily="34" charset="0"/>
                        </a:rPr>
                      </a:br>
                      <a:r>
                        <a:rPr lang="en-US" sz="700" b="1" i="0" u="none" strike="noStrike" dirty="0">
                          <a:solidFill>
                            <a:srgbClr val="FF0000"/>
                          </a:solidFill>
                          <a:effectLst/>
                          <a:latin typeface="Calibri" panose="020F0502020204030204" pitchFamily="34" charset="0"/>
                        </a:rPr>
                        <a:t>Grand Ballroom 6&amp;7</a:t>
                      </a:r>
                      <a:endParaRPr lang="en-US" sz="700" b="1" i="0" u="none" strike="noStrike" dirty="0">
                        <a:solidFill>
                          <a:srgbClr val="000000"/>
                        </a:solidFill>
                        <a:effectLst/>
                        <a:latin typeface="Calibri" panose="020F0502020204030204" pitchFamily="34" charset="0"/>
                      </a:endParaRPr>
                    </a:p>
                  </a:txBody>
                  <a:tcPr marL="5266" marR="5266" marT="526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vMerge="1">
                  <a:txBody>
                    <a:bodyPr/>
                    <a:lstStyle/>
                    <a:p>
                      <a:endParaRPr lang="en-US"/>
                    </a:p>
                  </a:txBody>
                  <a:tcPr/>
                </a:tc>
              </a:tr>
              <a:tr h="345254">
                <a:tc vMerge="1">
                  <a:txBody>
                    <a:bodyPr/>
                    <a:lstStyle/>
                    <a:p>
                      <a:endParaRPr lang="en-US"/>
                    </a:p>
                  </a:txBody>
                  <a:tcPr/>
                </a:tc>
                <a:tc vMerge="1">
                  <a:txBody>
                    <a:bodyPr/>
                    <a:lstStyle/>
                    <a:p>
                      <a:pPr algn="ctr" fontAlgn="b"/>
                      <a:endParaRPr lang="en-US" sz="800" b="0" i="0" u="none" strike="noStrike">
                        <a:solidFill>
                          <a:srgbClr val="000000"/>
                        </a:solidFill>
                        <a:effectLst/>
                        <a:latin typeface="Calibri" panose="020F0502020204030204" pitchFamily="34" charset="0"/>
                      </a:endParaRPr>
                    </a:p>
                  </a:txBody>
                  <a:tcPr marL="5266" marR="5266" marT="526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pPr algn="ctr" fontAlgn="ctr"/>
                      <a:endParaRPr lang="en-US" sz="700" b="1" i="0" u="none" strike="noStrike">
                        <a:solidFill>
                          <a:srgbClr val="000000"/>
                        </a:solidFill>
                        <a:effectLst/>
                        <a:latin typeface="Calibri" panose="020F0502020204030204" pitchFamily="34" charset="0"/>
                      </a:endParaRPr>
                    </a:p>
                  </a:txBody>
                  <a:tcPr marL="5266" marR="5266" marT="526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tc>
                  <a:txBody>
                    <a:bodyPr/>
                    <a:lstStyle/>
                    <a:p>
                      <a:pPr algn="ctr" fontAlgn="ctr"/>
                      <a:r>
                        <a:rPr lang="en-US" sz="800" b="1" i="0" u="none" strike="noStrike" dirty="0">
                          <a:solidFill>
                            <a:srgbClr val="000000"/>
                          </a:solidFill>
                          <a:effectLst/>
                          <a:latin typeface="Calibri" panose="020F0502020204030204" pitchFamily="34" charset="0"/>
                        </a:rPr>
                        <a:t>TILML WG requested to attend by AD</a:t>
                      </a:r>
                    </a:p>
                  </a:txBody>
                  <a:tcPr marL="5266" marR="5266" marT="5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5EFA92B3-C720-49A7-9FC3-EC7BBE8A375A}"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25</a:t>
            </a:fld>
            <a:endParaRPr lang="en-US"/>
          </a:p>
        </p:txBody>
      </p:sp>
      <p:sp>
        <p:nvSpPr>
          <p:cNvPr id="2" name="Rectangle 1"/>
          <p:cNvSpPr/>
          <p:nvPr/>
        </p:nvSpPr>
        <p:spPr>
          <a:xfrm>
            <a:off x="1504707" y="4434840"/>
            <a:ext cx="838691" cy="369332"/>
          </a:xfrm>
          <a:prstGeom prst="rect">
            <a:avLst/>
          </a:prstGeom>
        </p:spPr>
        <p:txBody>
          <a:bodyPr wrap="none">
            <a:spAutoFit/>
          </a:bodyPr>
          <a:lstStyle/>
          <a:p>
            <a:r>
              <a:rPr lang="en-US" sz="1800" dirty="0">
                <a:hlinkClick r:id="rId2"/>
              </a:rPr>
              <a:t>MBSE</a:t>
            </a:r>
            <a:endParaRPr lang="en-US" sz="1800" dirty="0"/>
          </a:p>
        </p:txBody>
      </p:sp>
      <p:sp>
        <p:nvSpPr>
          <p:cNvPr id="7" name="Title 1"/>
          <p:cNvSpPr>
            <a:spLocks noGrp="1"/>
          </p:cNvSpPr>
          <p:nvPr>
            <p:ph type="title"/>
          </p:nvPr>
        </p:nvSpPr>
        <p:spPr>
          <a:xfrm>
            <a:off x="609918" y="36101"/>
            <a:ext cx="10978515" cy="1143000"/>
          </a:xfrm>
        </p:spPr>
        <p:txBody>
          <a:bodyPr/>
          <a:lstStyle/>
          <a:p>
            <a:r>
              <a:rPr lang="en-US" dirty="0" smtClean="0"/>
              <a:t>Sunday</a:t>
            </a:r>
            <a:r>
              <a:rPr lang="en-US" dirty="0"/>
              <a:t>, </a:t>
            </a:r>
            <a:r>
              <a:rPr lang="en-US" dirty="0" smtClean="0"/>
              <a:t>1/21/2018</a:t>
            </a:r>
            <a:endParaRPr lang="en-US" dirty="0"/>
          </a:p>
        </p:txBody>
      </p:sp>
      <p:sp>
        <p:nvSpPr>
          <p:cNvPr id="8" name="Rectangle 7"/>
          <p:cNvSpPr/>
          <p:nvPr/>
        </p:nvSpPr>
        <p:spPr>
          <a:xfrm>
            <a:off x="1462228" y="2232299"/>
            <a:ext cx="902811" cy="369332"/>
          </a:xfrm>
          <a:prstGeom prst="rect">
            <a:avLst/>
          </a:prstGeom>
        </p:spPr>
        <p:txBody>
          <a:bodyPr wrap="none">
            <a:spAutoFit/>
          </a:bodyPr>
          <a:lstStyle/>
          <a:p>
            <a:r>
              <a:rPr lang="en-US" sz="1800" dirty="0">
                <a:hlinkClick r:id="rId3"/>
              </a:rPr>
              <a:t>TIMLM</a:t>
            </a:r>
            <a:endParaRPr lang="en-US" sz="1800" dirty="0"/>
          </a:p>
        </p:txBody>
      </p:sp>
    </p:spTree>
    <p:extLst>
      <p:ext uri="{BB962C8B-B14F-4D97-AF65-F5344CB8AC3E}">
        <p14:creationId xmlns:p14="http://schemas.microsoft.com/office/powerpoint/2010/main" val="292154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2731881"/>
              </p:ext>
            </p:extLst>
          </p:nvPr>
        </p:nvGraphicFramePr>
        <p:xfrm>
          <a:off x="212873" y="925195"/>
          <a:ext cx="6486652" cy="4358015"/>
        </p:xfrm>
        <a:graphic>
          <a:graphicData uri="http://schemas.openxmlformats.org/drawingml/2006/table">
            <a:tbl>
              <a:tblPr/>
              <a:tblGrid>
                <a:gridCol w="1157379"/>
                <a:gridCol w="471747"/>
                <a:gridCol w="370086"/>
                <a:gridCol w="1056640"/>
                <a:gridCol w="640080"/>
                <a:gridCol w="481122"/>
                <a:gridCol w="2309598"/>
              </a:tblGrid>
              <a:tr h="222883">
                <a:tc>
                  <a:txBody>
                    <a:bodyPr/>
                    <a:lstStyle/>
                    <a:p>
                      <a:pPr algn="ctr" fontAlgn="b"/>
                      <a:r>
                        <a:rPr lang="en-US" sz="1300" b="1" i="0" u="none" strike="noStrike" dirty="0">
                          <a:solidFill>
                            <a:srgbClr val="000000"/>
                          </a:solidFill>
                          <a:effectLst/>
                          <a:latin typeface="Calibri" panose="020F0502020204030204" pitchFamily="34" charset="0"/>
                        </a:rPr>
                        <a:t>Date</a:t>
                      </a:r>
                    </a:p>
                  </a:txBody>
                  <a:tcPr marL="7190" marR="7190" marT="7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n-US" sz="1000" b="1" i="0" u="none" strike="noStrike">
                          <a:solidFill>
                            <a:srgbClr val="000000"/>
                          </a:solidFill>
                          <a:effectLst/>
                          <a:latin typeface="Calibri" panose="020F0502020204030204" pitchFamily="34" charset="0"/>
                        </a:rPr>
                        <a:t>Monday</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ctr" fontAlgn="b"/>
                      <a:r>
                        <a:rPr lang="en-US" sz="1300" b="1" i="0" u="none" strike="noStrike" dirty="0" smtClean="0">
                          <a:solidFill>
                            <a:srgbClr val="000000"/>
                          </a:solidFill>
                          <a:effectLst/>
                          <a:latin typeface="Calibri" panose="020F0502020204030204" pitchFamily="34" charset="0"/>
                        </a:rPr>
                        <a:t>Speaker</a:t>
                      </a:r>
                      <a:endParaRPr lang="en-US" sz="1300" b="1" i="0" u="none" strike="noStrike" dirty="0">
                        <a:solidFill>
                          <a:srgbClr val="000000"/>
                        </a:solidFill>
                        <a:effectLst/>
                        <a:latin typeface="Calibri" panose="020F0502020204030204" pitchFamily="34" charset="0"/>
                      </a:endParaRP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fontAlgn="b"/>
                      <a:r>
                        <a:rPr lang="en-US" sz="1300" b="1" i="0" u="none" strike="noStrike" dirty="0">
                          <a:solidFill>
                            <a:srgbClr val="000000"/>
                          </a:solidFill>
                          <a:effectLst/>
                          <a:latin typeface="Calibri" panose="020F0502020204030204" pitchFamily="34" charset="0"/>
                        </a:rPr>
                        <a:t>Subject</a:t>
                      </a: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fontAlgn="b"/>
                      <a:endParaRPr lang="en-US" sz="1300" b="1" i="0" u="none" strike="noStrike">
                        <a:solidFill>
                          <a:srgbClr val="000000"/>
                        </a:solidFill>
                        <a:effectLst/>
                        <a:latin typeface="Calibri" panose="020F0502020204030204" pitchFamily="34" charset="0"/>
                      </a:endParaRP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fontAlgn="b"/>
                      <a:endParaRPr lang="en-US" sz="1300" b="1" i="0" u="none" strike="noStrike">
                        <a:solidFill>
                          <a:srgbClr val="000000"/>
                        </a:solidFill>
                        <a:effectLst/>
                        <a:latin typeface="Calibri" panose="020F0502020204030204" pitchFamily="34" charset="0"/>
                      </a:endParaRP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30246">
                <a:tc>
                  <a:txBody>
                    <a:bodyPr/>
                    <a:lstStyle/>
                    <a:p>
                      <a:pPr algn="l" fontAlgn="ctr"/>
                      <a:r>
                        <a:rPr lang="en-US" sz="1000" b="1" i="0" u="none" strike="noStrike" dirty="0">
                          <a:solidFill>
                            <a:srgbClr val="000000"/>
                          </a:solidFill>
                          <a:effectLst/>
                          <a:latin typeface="Calibri" panose="020F0502020204030204" pitchFamily="34" charset="0"/>
                        </a:rPr>
                        <a:t> Monday 1/22/2018</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effectLst/>
                          <a:latin typeface="Calibri" panose="020F0502020204030204" pitchFamily="34" charset="0"/>
                        </a:rPr>
                        <a:t>9:00</a:t>
                      </a:r>
                    </a:p>
                  </a:txBody>
                  <a:tcPr marL="7190" marR="7190" marT="71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10:00</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Greg Pollari</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900" b="0" i="0" u="none" strike="noStrike" dirty="0" err="1">
                          <a:solidFill>
                            <a:srgbClr val="000000"/>
                          </a:solidFill>
                          <a:effectLst/>
                          <a:latin typeface="Arial" panose="020B0604020202020204" pitchFamily="34" charset="0"/>
                        </a:rPr>
                        <a:t>MoSSeC</a:t>
                      </a:r>
                      <a:r>
                        <a:rPr lang="en-US" sz="900" b="0" i="0" u="none" strike="noStrike" dirty="0">
                          <a:solidFill>
                            <a:srgbClr val="000000"/>
                          </a:solidFill>
                          <a:effectLst/>
                          <a:latin typeface="Arial" panose="020B0604020202020204" pitchFamily="34" charset="0"/>
                        </a:rPr>
                        <a:t> (AP243) Standard and Model </a:t>
                      </a:r>
                      <a:r>
                        <a:rPr lang="en-US" sz="900" b="0" i="0" u="none" strike="noStrike" dirty="0" smtClean="0">
                          <a:solidFill>
                            <a:srgbClr val="000000"/>
                          </a:solidFill>
                          <a:effectLst/>
                          <a:latin typeface="Arial" panose="020B0604020202020204" pitchFamily="34" charset="0"/>
                        </a:rPr>
                        <a:t>Interoperability, </a:t>
                      </a:r>
                      <a:r>
                        <a:rPr lang="en-US" sz="1000" b="0" i="0" u="none" strike="noStrike" kern="1200" dirty="0" smtClean="0">
                          <a:solidFill>
                            <a:srgbClr val="FF0000"/>
                          </a:solidFill>
                          <a:effectLst/>
                          <a:latin typeface="Calibri" panose="020F0502020204030204" pitchFamily="34" charset="0"/>
                          <a:ea typeface="+mn-ea"/>
                          <a:cs typeface="+mn-cs"/>
                        </a:rPr>
                        <a:t>Room: City Terrace 7</a:t>
                      </a:r>
                      <a:endParaRPr lang="en-US" sz="900" b="0" i="0" u="none" strike="noStrike" dirty="0">
                        <a:solidFill>
                          <a:srgbClr val="000000"/>
                        </a:solidFill>
                        <a:effectLst/>
                        <a:latin typeface="Arial" panose="020B060402020202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900" b="0" i="0" u="none" strike="noStrike">
                        <a:solidFill>
                          <a:srgbClr val="000000"/>
                        </a:solidFill>
                        <a:effectLst/>
                        <a:latin typeface="Arial" panose="020B060402020202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n-US" sz="900" b="0" i="0" u="none" strike="noStrike">
                        <a:solidFill>
                          <a:srgbClr val="000000"/>
                        </a:solidFill>
                        <a:effectLst/>
                        <a:latin typeface="Arial" panose="020B060402020202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5693">
                <a:tc>
                  <a:txBody>
                    <a:bodyPr/>
                    <a:lstStyle/>
                    <a:p>
                      <a:pPr algn="l" fontAlgn="ctr"/>
                      <a:r>
                        <a:rPr lang="en-US" sz="1000" b="1" i="0" u="none" strike="noStrike">
                          <a:solidFill>
                            <a:srgbClr val="000000"/>
                          </a:solidFill>
                          <a:effectLst/>
                          <a:latin typeface="Calibri" panose="020F0502020204030204" pitchFamily="34" charset="0"/>
                        </a:rPr>
                        <a:t> </a:t>
                      </a:r>
                    </a:p>
                  </a:txBody>
                  <a:tcPr marL="7190" marR="7190" marT="719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b"/>
                      <a:r>
                        <a:rPr lang="en-US" sz="1100" b="1" i="0" u="none" strike="noStrike" dirty="0">
                          <a:solidFill>
                            <a:srgbClr val="000000"/>
                          </a:solidFill>
                          <a:effectLst/>
                          <a:latin typeface="Calibri" panose="020F0502020204030204" pitchFamily="34" charset="0"/>
                        </a:rPr>
                        <a:t>10:00 - 10:30 BREAK</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263">
                <a:tc>
                  <a:txBody>
                    <a:bodyPr/>
                    <a:lstStyle/>
                    <a:p>
                      <a:pPr algn="l" fontAlgn="b"/>
                      <a:endParaRPr lang="en-US" sz="1000" b="0" i="0" u="none" strike="noStrike">
                        <a:solidFill>
                          <a:srgbClr val="000000"/>
                        </a:solidFill>
                        <a:effectLst/>
                        <a:latin typeface="Calibri" panose="020F0502020204030204" pitchFamily="34" charset="0"/>
                      </a:endParaRPr>
                    </a:p>
                  </a:txBody>
                  <a:tcPr marL="7190" marR="7190" marT="719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10:30</a:t>
                      </a:r>
                    </a:p>
                  </a:txBody>
                  <a:tcPr marL="7190" marR="7190" marT="71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12:00</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ctr"/>
                      <a:r>
                        <a:rPr lang="en-US" sz="1000" b="0" i="0" u="none" strike="noStrike" dirty="0">
                          <a:solidFill>
                            <a:srgbClr val="000000"/>
                          </a:solidFill>
                          <a:effectLst/>
                          <a:latin typeface="Calibri" panose="020F0502020204030204" pitchFamily="34" charset="0"/>
                        </a:rPr>
                        <a:t> </a:t>
                      </a:r>
                    </a:p>
                  </a:txBody>
                  <a:tcPr marL="7190" marR="7190" marT="719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none</a:t>
                      </a:r>
                    </a:p>
                  </a:txBody>
                  <a:tcPr marL="7190" marR="7190" marT="719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24">
                <a:tc>
                  <a:txBody>
                    <a:bodyPr/>
                    <a:lstStyle/>
                    <a:p>
                      <a:pPr algn="l" fontAlgn="ctr"/>
                      <a:r>
                        <a:rPr lang="en-US" sz="1000" b="1" i="0" u="none" strike="noStrike">
                          <a:solidFill>
                            <a:srgbClr val="000000"/>
                          </a:solidFill>
                          <a:effectLst/>
                          <a:latin typeface="Calibri" panose="020F0502020204030204" pitchFamily="34" charset="0"/>
                        </a:rPr>
                        <a:t> </a:t>
                      </a:r>
                    </a:p>
                  </a:txBody>
                  <a:tcPr marL="7190" marR="7190" marT="719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1100" b="1" i="0" u="none" strike="noStrike" dirty="0">
                          <a:solidFill>
                            <a:srgbClr val="000000"/>
                          </a:solidFill>
                          <a:effectLst/>
                          <a:latin typeface="Calibri" panose="020F0502020204030204" pitchFamily="34" charset="0"/>
                        </a:rPr>
                        <a:t>12:00 until 13:00 LUNCH</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591">
                <a:tc>
                  <a:txBody>
                    <a:bodyPr/>
                    <a:lstStyle/>
                    <a:p>
                      <a:pPr algn="l" fontAlgn="ctr"/>
                      <a:r>
                        <a:rPr lang="en-US" sz="1000" b="1" i="0" u="none" strike="noStrike">
                          <a:solidFill>
                            <a:srgbClr val="000000"/>
                          </a:solidFill>
                          <a:effectLst/>
                          <a:latin typeface="Calibri" panose="020F0502020204030204" pitchFamily="34" charset="0"/>
                        </a:rPr>
                        <a:t> </a:t>
                      </a:r>
                    </a:p>
                  </a:txBody>
                  <a:tcPr marL="7190" marR="7190" marT="719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effectLst/>
                          <a:latin typeface="Calibri" panose="020F0502020204030204" pitchFamily="34" charset="0"/>
                        </a:rPr>
                        <a:t>13:00</a:t>
                      </a:r>
                    </a:p>
                  </a:txBody>
                  <a:tcPr marL="7190" marR="7190" marT="71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15:00</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dirty="0">
                          <a:solidFill>
                            <a:srgbClr val="000000"/>
                          </a:solidFill>
                          <a:effectLst/>
                          <a:latin typeface="Calibri" panose="020F0502020204030204" pitchFamily="34" charset="0"/>
                        </a:rPr>
                        <a:t> </a:t>
                      </a:r>
                    </a:p>
                  </a:txBody>
                  <a:tcPr marL="7190" marR="7190" marT="7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900" b="0" i="0" u="none" strike="noStrike" dirty="0">
                          <a:solidFill>
                            <a:srgbClr val="000000"/>
                          </a:solidFill>
                          <a:effectLst/>
                          <a:latin typeface="Arial" panose="020B0604020202020204" pitchFamily="34" charset="0"/>
                        </a:rPr>
                        <a:t>none</a:t>
                      </a:r>
                    </a:p>
                  </a:txBody>
                  <a:tcPr marL="7190" marR="7190" marT="7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solidFill>
                          <a:srgbClr val="000000"/>
                        </a:solidFill>
                        <a:effectLst/>
                        <a:latin typeface="Arial" panose="020B0604020202020204" pitchFamily="34" charset="0"/>
                      </a:endParaRPr>
                    </a:p>
                  </a:txBody>
                  <a:tcPr marL="7190" marR="7190" marT="7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124">
                <a:tc>
                  <a:txBody>
                    <a:bodyPr/>
                    <a:lstStyle/>
                    <a:p>
                      <a:pPr algn="l" fontAlgn="ctr"/>
                      <a:r>
                        <a:rPr lang="en-US" sz="1000" b="1" i="0" u="none" strike="noStrike">
                          <a:solidFill>
                            <a:srgbClr val="000000"/>
                          </a:solidFill>
                          <a:effectLst/>
                          <a:latin typeface="Calibri" panose="020F0502020204030204" pitchFamily="34" charset="0"/>
                        </a:rPr>
                        <a:t> </a:t>
                      </a:r>
                    </a:p>
                  </a:txBody>
                  <a:tcPr marL="7190" marR="7190" marT="7190" marB="0" anchor="ctr">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US" sz="1100" b="1" i="0" u="none" strike="noStrike" dirty="0">
                          <a:solidFill>
                            <a:srgbClr val="000000"/>
                          </a:solidFill>
                          <a:effectLst/>
                          <a:latin typeface="Calibri" panose="020F0502020204030204" pitchFamily="34" charset="0"/>
                        </a:rPr>
                        <a:t>15:00 - 15:30 BREAK</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9744">
                <a:tc>
                  <a:txBody>
                    <a:bodyPr/>
                    <a:lstStyle/>
                    <a:p>
                      <a:pPr algn="l" fontAlgn="ctr"/>
                      <a:endParaRPr lang="en-US" sz="1000" b="1" i="0" u="none" strike="noStrike">
                        <a:solidFill>
                          <a:srgbClr val="000000"/>
                        </a:solidFill>
                        <a:effectLst/>
                        <a:latin typeface="Calibri" panose="020F0502020204030204" pitchFamily="34" charset="0"/>
                      </a:endParaRPr>
                    </a:p>
                  </a:txBody>
                  <a:tcPr marL="7190" marR="7190" marT="7190"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US" sz="1000" b="0" i="0" u="none" strike="noStrike">
                          <a:solidFill>
                            <a:srgbClr val="000000"/>
                          </a:solidFill>
                          <a:effectLst/>
                          <a:latin typeface="Calibri" panose="020F0502020204030204" pitchFamily="34" charset="0"/>
                        </a:rPr>
                        <a:t>16:30 - 18:00</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algn="ctr" fontAlgn="ctr"/>
                      <a:r>
                        <a:rPr lang="en-US" sz="1000" b="0" i="0" u="none" strike="noStrike" dirty="0">
                          <a:solidFill>
                            <a:srgbClr val="000000"/>
                          </a:solidFill>
                          <a:effectLst/>
                          <a:latin typeface="Calibri" panose="020F0502020204030204" pitchFamily="34" charset="0"/>
                        </a:rPr>
                        <a:t>John Nallon, </a:t>
                      </a:r>
                      <a:r>
                        <a:rPr lang="en-US" sz="1000" b="0" i="0" u="none" strike="noStrike" dirty="0" smtClean="0">
                          <a:solidFill>
                            <a:srgbClr val="000000"/>
                          </a:solidFill>
                          <a:effectLst/>
                          <a:latin typeface="Calibri" panose="020F0502020204030204" pitchFamily="34" charset="0"/>
                        </a:rPr>
                        <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Rene </a:t>
                      </a:r>
                      <a:r>
                        <a:rPr lang="en-US" sz="1000" b="0" i="0" u="none" strike="noStrike" dirty="0">
                          <a:solidFill>
                            <a:srgbClr val="000000"/>
                          </a:solidFill>
                          <a:effectLst/>
                          <a:latin typeface="Calibri" panose="020F0502020204030204" pitchFamily="34" charset="0"/>
                        </a:rPr>
                        <a:t>King</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marL="0" marR="0" indent="0" algn="ctr" defTabSz="609768"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TIMLM Tools </a:t>
                      </a:r>
                      <a:r>
                        <a:rPr lang="en-US" sz="1000" b="0" i="0" u="none" strike="noStrike" dirty="0" smtClean="0">
                          <a:solidFill>
                            <a:srgbClr val="000000"/>
                          </a:solidFill>
                          <a:effectLst/>
                          <a:latin typeface="Calibri" panose="020F0502020204030204" pitchFamily="34" charset="0"/>
                        </a:rPr>
                        <a:t>Database, </a:t>
                      </a:r>
                      <a:r>
                        <a:rPr lang="en-US" sz="1000" b="0" i="0" u="none" strike="noStrike" dirty="0" smtClean="0">
                          <a:solidFill>
                            <a:srgbClr val="FF0000"/>
                          </a:solidFill>
                          <a:effectLst/>
                          <a:latin typeface="Calibri" panose="020F0502020204030204" pitchFamily="34" charset="0"/>
                        </a:rPr>
                        <a:t>Room: City Terrace 7</a:t>
                      </a: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(John Nallon, DXC) </a:t>
                      </a:r>
                      <a:r>
                        <a:rPr lang="en-US" sz="1000" b="0" i="0" u="none" strike="noStrike" dirty="0">
                          <a:solidFill>
                            <a:srgbClr val="FF0000"/>
                          </a:solidFill>
                          <a:effectLst/>
                          <a:latin typeface="Calibri" panose="020F0502020204030204" pitchFamily="34" charset="0"/>
                        </a:rPr>
                        <a:t>(Rene King, PPI)</a:t>
                      </a:r>
                      <a:br>
                        <a:rPr lang="en-US" sz="1000" b="0" i="0" u="none" strike="noStrike" dirty="0">
                          <a:solidFill>
                            <a:srgbClr val="FF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pPr marL="0" marR="0" indent="0" algn="ctr" defTabSz="609768"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alibri" panose="020F050202020403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pPr algn="ctr" fontAlgn="ctr"/>
                      <a:endParaRPr lang="en-US" sz="1000" b="0" i="0" u="none" strike="noStrike" dirty="0">
                        <a:solidFill>
                          <a:srgbClr val="000000"/>
                        </a:solidFill>
                        <a:effectLst/>
                        <a:latin typeface="Calibri" panose="020F0502020204030204" pitchFamily="34" charset="0"/>
                      </a:endParaRP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8576">
                <a:tc>
                  <a:txBody>
                    <a:bodyPr/>
                    <a:lstStyle/>
                    <a:p>
                      <a:pPr algn="l" fontAlgn="ctr"/>
                      <a:endParaRPr lang="en-US" sz="1000" b="1" i="0" u="none" strike="noStrike" dirty="0">
                        <a:solidFill>
                          <a:srgbClr val="000000"/>
                        </a:solidFill>
                        <a:effectLst/>
                        <a:latin typeface="Calibri" panose="020F0502020204030204" pitchFamily="34" charset="0"/>
                      </a:endParaRPr>
                    </a:p>
                  </a:txBody>
                  <a:tcPr marL="7190" marR="7190" marT="7190"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194124">
                <a:tc>
                  <a:txBody>
                    <a:bodyPr/>
                    <a:lstStyle/>
                    <a:p>
                      <a:pPr algn="l" fontAlgn="ctr"/>
                      <a:r>
                        <a:rPr lang="en-US" sz="1000" b="1" i="0" u="none" strike="noStrike">
                          <a:solidFill>
                            <a:srgbClr val="000000"/>
                          </a:solidFill>
                          <a:effectLst/>
                          <a:latin typeface="Calibri" panose="020F0502020204030204" pitchFamily="34" charset="0"/>
                        </a:rPr>
                        <a:t> </a:t>
                      </a:r>
                    </a:p>
                  </a:txBody>
                  <a:tcPr marL="7190" marR="7190" marT="719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100" b="1" i="0" u="none" strike="noStrike" dirty="0">
                          <a:solidFill>
                            <a:srgbClr val="000000"/>
                          </a:solidFill>
                          <a:effectLst/>
                          <a:latin typeface="Calibri" panose="020F0502020204030204" pitchFamily="34" charset="0"/>
                        </a:rPr>
                        <a:t>End of the Day</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503">
                <a:tc>
                  <a:txBody>
                    <a:bodyPr/>
                    <a:lstStyle/>
                    <a:p>
                      <a:pPr algn="ctr" fontAlgn="b"/>
                      <a:r>
                        <a:rPr lang="en-US" sz="1300" b="1" i="0" u="none" strike="noStrike">
                          <a:solidFill>
                            <a:srgbClr val="000000"/>
                          </a:solidFill>
                          <a:effectLst/>
                          <a:latin typeface="Calibri" panose="020F0502020204030204" pitchFamily="34" charset="0"/>
                        </a:rPr>
                        <a:t>Date</a:t>
                      </a:r>
                    </a:p>
                  </a:txBody>
                  <a:tcPr marL="7190" marR="7190" marT="71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en-US" sz="1300" b="1" i="0" u="none" strike="noStrike">
                          <a:solidFill>
                            <a:srgbClr val="000000"/>
                          </a:solidFill>
                          <a:effectLst/>
                          <a:latin typeface="Calibri" panose="020F0502020204030204" pitchFamily="34" charset="0"/>
                        </a:rPr>
                        <a:t>Tuesday</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panose="020F0502020204030204" pitchFamily="34" charset="0"/>
                        </a:rPr>
                        <a:t>Leader/Speaker</a:t>
                      </a: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fontAlgn="b"/>
                      <a:r>
                        <a:rPr lang="en-US" sz="1300" b="1" i="0" u="none" strike="noStrike" dirty="0">
                          <a:solidFill>
                            <a:srgbClr val="000000"/>
                          </a:solidFill>
                          <a:effectLst/>
                          <a:latin typeface="Calibri" panose="020F0502020204030204" pitchFamily="34" charset="0"/>
                        </a:rPr>
                        <a:t>Subject</a:t>
                      </a: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pPr algn="ctr" fontAlgn="b"/>
                      <a:endParaRPr lang="en-US" sz="1300" b="1" i="0" u="none" strike="noStrike">
                        <a:solidFill>
                          <a:srgbClr val="000000"/>
                        </a:solidFill>
                        <a:effectLst/>
                        <a:latin typeface="Calibri" panose="020F0502020204030204" pitchFamily="34" charset="0"/>
                      </a:endParaRPr>
                    </a:p>
                  </a:txBody>
                  <a:tcPr marL="7190" marR="7190" marT="7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30118">
                <a:tc>
                  <a:txBody>
                    <a:bodyPr/>
                    <a:lstStyle/>
                    <a:p>
                      <a:pPr algn="l" fontAlgn="b"/>
                      <a:endParaRPr lang="en-US" sz="1300" b="1" i="0" u="none" strike="noStrike" dirty="0">
                        <a:solidFill>
                          <a:srgbClr val="000000"/>
                        </a:solidFill>
                        <a:effectLst/>
                        <a:latin typeface="Calibri" panose="020F0502020204030204" pitchFamily="34" charset="0"/>
                      </a:endParaRP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dirty="0">
                          <a:solidFill>
                            <a:srgbClr val="000000"/>
                          </a:solidFill>
                          <a:effectLst/>
                          <a:latin typeface="Calibri" panose="020F0502020204030204" pitchFamily="34" charset="0"/>
                        </a:rPr>
                        <a:t>8:00</a:t>
                      </a:r>
                    </a:p>
                  </a:txBody>
                  <a:tcPr marL="7190" marR="7190" marT="71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10:00</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John Nallon, </a:t>
                      </a:r>
                      <a:r>
                        <a:rPr lang="en-US" sz="1000" b="0" i="0" u="none" strike="noStrike" dirty="0" smtClean="0">
                          <a:solidFill>
                            <a:srgbClr val="000000"/>
                          </a:solidFill>
                          <a:effectLst/>
                          <a:latin typeface="Calibri" panose="020F0502020204030204" pitchFamily="34" charset="0"/>
                        </a:rPr>
                        <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Rene </a:t>
                      </a:r>
                      <a:r>
                        <a:rPr lang="en-US" sz="1000" b="0" i="0" u="none" strike="noStrike" dirty="0">
                          <a:solidFill>
                            <a:srgbClr val="000000"/>
                          </a:solidFill>
                          <a:effectLst/>
                          <a:latin typeface="Calibri" panose="020F0502020204030204" pitchFamily="34" charset="0"/>
                        </a:rPr>
                        <a:t>King</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609768"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 TIMLM Tools </a:t>
                      </a:r>
                      <a:r>
                        <a:rPr lang="en-US" sz="1000" b="0" i="0" u="none" strike="noStrike" dirty="0" smtClean="0">
                          <a:solidFill>
                            <a:srgbClr val="000000"/>
                          </a:solidFill>
                          <a:effectLst/>
                          <a:latin typeface="Calibri" panose="020F0502020204030204" pitchFamily="34" charset="0"/>
                        </a:rPr>
                        <a:t>Database </a:t>
                      </a:r>
                      <a:r>
                        <a:rPr lang="en-US" sz="1000" b="0" i="0" u="none" strike="noStrike" dirty="0" smtClean="0">
                          <a:solidFill>
                            <a:srgbClr val="FF0000"/>
                          </a:solidFill>
                          <a:effectLst/>
                          <a:latin typeface="Calibri" panose="020F0502020204030204" pitchFamily="34" charset="0"/>
                        </a:rPr>
                        <a:t>Room TBD</a:t>
                      </a:r>
                      <a:r>
                        <a:rPr lang="en-US" sz="1000" b="0" i="0" u="none" strike="noStrike" dirty="0" smtClean="0">
                          <a:solidFill>
                            <a:srgbClr val="000000"/>
                          </a:solidFill>
                          <a:effectLst/>
                          <a:latin typeface="Calibri" panose="020F0502020204030204" pitchFamily="34" charset="0"/>
                        </a:rPr>
                        <a:t> </a:t>
                      </a: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(John Nallon, DXC) (Rene King, PPI)</a:t>
                      </a:r>
                      <a:br>
                        <a:rPr lang="en-US" sz="1000" b="0" i="0" u="none" strike="noStrike" dirty="0">
                          <a:solidFill>
                            <a:srgbClr val="000000"/>
                          </a:solidFill>
                          <a:effectLst/>
                          <a:latin typeface="Calibri" panose="020F0502020204030204" pitchFamily="34" charset="0"/>
                        </a:rPr>
                      </a:br>
                      <a:r>
                        <a:rPr lang="en-US" sz="1000" b="1" i="0" u="none" strike="noStrike" dirty="0" smtClean="0">
                          <a:solidFill>
                            <a:srgbClr val="000000"/>
                          </a:solidFill>
                          <a:effectLst/>
                          <a:latin typeface="Calibri" panose="020F0502020204030204" pitchFamily="34" charset="0"/>
                        </a:rPr>
                        <a:t>Requirements Working Group Tools Database Joint Meeting</a:t>
                      </a:r>
                      <a:endParaRPr lang="en-US" sz="1000" b="0" i="0" u="none" strike="noStrike" dirty="0">
                        <a:solidFill>
                          <a:srgbClr val="000000"/>
                        </a:solidFill>
                        <a:effectLst/>
                        <a:latin typeface="Calibri" panose="020F0502020204030204" pitchFamily="34" charset="0"/>
                      </a:endParaRPr>
                    </a:p>
                  </a:txBody>
                  <a:tcPr marL="7190" marR="7190" marT="71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pPr marL="0" marR="0" indent="0" algn="ctr" defTabSz="609768" rtl="0" eaLnBrk="1" fontAlgn="t"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Calibri" panose="020F0502020204030204" pitchFamily="34" charset="0"/>
                      </a:endParaRPr>
                    </a:p>
                  </a:txBody>
                  <a:tcPr marL="7190" marR="7190" marT="71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503">
                <a:tc>
                  <a:txBody>
                    <a:bodyPr/>
                    <a:lstStyle/>
                    <a:p>
                      <a:pPr algn="l" fontAlgn="b"/>
                      <a:r>
                        <a:rPr lang="en-US" sz="1300" b="1" i="0" u="none" strike="noStrike">
                          <a:solidFill>
                            <a:srgbClr val="000000"/>
                          </a:solidFill>
                          <a:effectLst/>
                          <a:latin typeface="Calibri" panose="020F0502020204030204" pitchFamily="34" charset="0"/>
                        </a:rPr>
                        <a:t> </a:t>
                      </a:r>
                    </a:p>
                  </a:txBody>
                  <a:tcPr marL="7190" marR="7190" marT="719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000" b="1" i="0" u="none" strike="noStrike" dirty="0">
                          <a:solidFill>
                            <a:srgbClr val="000000"/>
                          </a:solidFill>
                          <a:effectLst/>
                          <a:latin typeface="Calibri" panose="020F0502020204030204" pitchFamily="34" charset="0"/>
                        </a:rPr>
                        <a:t> 10:00 - 10:30 Break</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2399">
                <a:tc>
                  <a:txBody>
                    <a:bodyPr/>
                    <a:lstStyle/>
                    <a:p>
                      <a:pPr algn="l" fontAlgn="ctr"/>
                      <a:r>
                        <a:rPr lang="en-US" sz="1000" b="1" i="0" u="none" strike="noStrike" dirty="0">
                          <a:solidFill>
                            <a:srgbClr val="000000"/>
                          </a:solidFill>
                          <a:effectLst/>
                          <a:latin typeface="Calibri" panose="020F0502020204030204" pitchFamily="34" charset="0"/>
                        </a:rPr>
                        <a:t> </a:t>
                      </a:r>
                      <a:r>
                        <a:rPr lang="en-US" sz="1000" b="1" i="0" u="none" strike="noStrike" dirty="0" smtClean="0">
                          <a:solidFill>
                            <a:srgbClr val="000000"/>
                          </a:solidFill>
                          <a:effectLst/>
                          <a:latin typeface="Calibri" panose="020F0502020204030204" pitchFamily="34" charset="0"/>
                        </a:rPr>
                        <a:t>Tuesday </a:t>
                      </a:r>
                      <a:r>
                        <a:rPr lang="en-US" sz="1000" b="1" i="0" u="none" strike="noStrike" dirty="0">
                          <a:solidFill>
                            <a:srgbClr val="000000"/>
                          </a:solidFill>
                          <a:effectLst/>
                          <a:latin typeface="Calibri" panose="020F0502020204030204" pitchFamily="34" charset="0"/>
                        </a:rPr>
                        <a:t>1/23/2018</a:t>
                      </a:r>
                    </a:p>
                  </a:txBody>
                  <a:tcPr marL="7190" marR="7190" marT="71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effectLst/>
                          <a:latin typeface="Calibri" panose="020F0502020204030204" pitchFamily="34" charset="0"/>
                        </a:rPr>
                        <a:t>10:30</a:t>
                      </a:r>
                    </a:p>
                  </a:txBody>
                  <a:tcPr marL="7190" marR="7190" marT="71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John Nallon</a:t>
                      </a:r>
                    </a:p>
                  </a:txBody>
                  <a:tcPr marL="7190" marR="7190" marT="719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1300" b="0" i="0" u="none" strike="noStrike" dirty="0">
                          <a:solidFill>
                            <a:srgbClr val="000000"/>
                          </a:solidFill>
                          <a:effectLst/>
                          <a:latin typeface="Calibri" panose="020F0502020204030204" pitchFamily="34" charset="0"/>
                        </a:rPr>
                        <a:t>Prep for WG Bazaar</a:t>
                      </a:r>
                    </a:p>
                  </a:txBody>
                  <a:tcPr marL="7190" marR="7190" marT="7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pPr algn="ctr" fontAlgn="ctr"/>
                      <a:endParaRPr lang="en-US" sz="1300" b="0" i="0" u="none" strike="noStrike">
                        <a:solidFill>
                          <a:srgbClr val="000000"/>
                        </a:solidFill>
                        <a:effectLst/>
                        <a:latin typeface="Calibri" panose="020F0502020204030204" pitchFamily="34" charset="0"/>
                      </a:endParaRPr>
                    </a:p>
                  </a:txBody>
                  <a:tcPr marL="7190" marR="7190" marT="719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4124">
                <a:tc>
                  <a:txBody>
                    <a:bodyPr/>
                    <a:lstStyle/>
                    <a:p>
                      <a:pPr algn="l" fontAlgn="b"/>
                      <a:r>
                        <a:rPr lang="en-US" sz="1000" b="1" i="0" u="none" strike="noStrike">
                          <a:solidFill>
                            <a:srgbClr val="000000"/>
                          </a:solidFill>
                          <a:effectLst/>
                          <a:latin typeface="Calibri" panose="020F0502020204030204" pitchFamily="34" charset="0"/>
                        </a:rPr>
                        <a:t> </a:t>
                      </a:r>
                    </a:p>
                  </a:txBody>
                  <a:tcPr marL="7190" marR="7190" marT="71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en-US" sz="1100" b="1" i="0" u="none" strike="noStrike" dirty="0">
                          <a:solidFill>
                            <a:srgbClr val="000000"/>
                          </a:solidFill>
                          <a:effectLst/>
                          <a:latin typeface="Calibri" panose="020F0502020204030204" pitchFamily="34" charset="0"/>
                        </a:rPr>
                        <a:t>12:00 until 13:00 LUNCH</a:t>
                      </a:r>
                    </a:p>
                  </a:txBody>
                  <a:tcPr marL="7190" marR="7190" marT="71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Date Placeholder 3"/>
          <p:cNvSpPr>
            <a:spLocks noGrp="1"/>
          </p:cNvSpPr>
          <p:nvPr>
            <p:ph type="dt" sz="half" idx="10"/>
          </p:nvPr>
        </p:nvSpPr>
        <p:spPr/>
        <p:txBody>
          <a:bodyPr/>
          <a:lstStyle/>
          <a:p>
            <a:fld id="{5EFA92B3-C720-49A7-9FC3-EC7BBE8A375A}"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26</a:t>
            </a:fld>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1025866313"/>
              </p:ext>
            </p:extLst>
          </p:nvPr>
        </p:nvGraphicFramePr>
        <p:xfrm>
          <a:off x="6844747" y="1340823"/>
          <a:ext cx="4697819" cy="3721686"/>
        </p:xfrm>
        <a:graphic>
          <a:graphicData uri="http://schemas.openxmlformats.org/drawingml/2006/table">
            <a:tbl>
              <a:tblPr firstRow="1" firstCol="1" bandRow="1"/>
              <a:tblGrid>
                <a:gridCol w="852382"/>
                <a:gridCol w="2336800"/>
                <a:gridCol w="1508637"/>
              </a:tblGrid>
              <a:tr h="220962">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9:00-9:15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Welcome and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Overview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of SMSWG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Roger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Burkhart (Chair</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000">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9:15-9:30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What is Functional Mockup Interface (FMI)?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Hubertus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Tummescheit</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(Modelon)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4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9:30-9:45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What is Systems Modeling and Simulation?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Roger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Burkhart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John Deere)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64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9:45-10:00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Perspective on Standards for Systems Modeling and Simulation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Don Tolle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CIMdata</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0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10:00-10:30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Break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74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Updates on specific standards activities being tracked by SMSWG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00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10:30-10:45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Modelica</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Association: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Modelica</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FMI, System Structure and Parameterization (SSP)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Hubertus Tummescheit (Modelon)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2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10:45-11:00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PDES and ISO STEP: MBSE for PDES, LOTAR, MoSSEC, STEP AP’s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Mark Williams (Boeing)</a:t>
                      </a:r>
                      <a:b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Greg Pollari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608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11:00-11:15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Object Management Group: SysML v2, SysML Extension for Physical Interaction and Signal Flow Simulation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SysPhs</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Sanford </a:t>
                      </a:r>
                      <a:r>
                        <a:rPr lang="en-US" sz="1000" b="1" dirty="0" err="1" smtClean="0">
                          <a:effectLst/>
                          <a:latin typeface="Calibri" panose="020F0502020204030204" pitchFamily="34" charset="0"/>
                          <a:ea typeface="Calibri" panose="020F0502020204030204" pitchFamily="34" charset="0"/>
                          <a:cs typeface="Times New Roman" panose="02020603050405020304" pitchFamily="18" charset="0"/>
                        </a:rPr>
                        <a:t>Friedenthal</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OMG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SIG), Conrad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Bock (NIST)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11:15-11:30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Open Services for Lifecycle Collaboration (OSLC)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Axel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Reichwein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Koneksys</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00">
                <a:tc>
                  <a:txBody>
                    <a:bodyPr/>
                    <a:lstStyle/>
                    <a:p>
                      <a:pPr marL="0" marR="0">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11:30-12:00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SMSWG roadmap and scheduling of 2018 activities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All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055" marR="660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Rectangle 15"/>
          <p:cNvSpPr/>
          <p:nvPr/>
        </p:nvSpPr>
        <p:spPr>
          <a:xfrm>
            <a:off x="6839982" y="919327"/>
            <a:ext cx="4707955" cy="461665"/>
          </a:xfrm>
          <a:prstGeom prst="rect">
            <a:avLst/>
          </a:prstGeom>
        </p:spPr>
        <p:txBody>
          <a:bodyPr wrap="none">
            <a:spAutoFit/>
          </a:bodyPr>
          <a:lstStyle/>
          <a:p>
            <a:r>
              <a:rPr lang="en-US" b="1" dirty="0">
                <a:solidFill>
                  <a:srgbClr val="000000"/>
                </a:solidFill>
                <a:latin typeface="Calibri" panose="020F0502020204030204" pitchFamily="34" charset="0"/>
              </a:rPr>
              <a:t>Monday </a:t>
            </a:r>
            <a:r>
              <a:rPr lang="en-US" b="1" dirty="0" smtClean="0">
                <a:solidFill>
                  <a:srgbClr val="000000"/>
                </a:solidFill>
                <a:latin typeface="Calibri" panose="020F0502020204030204" pitchFamily="34" charset="0"/>
              </a:rPr>
              <a:t>1/22/2018, </a:t>
            </a:r>
            <a:r>
              <a:rPr lang="en-GB" dirty="0"/>
              <a:t>City Terrace 9</a:t>
            </a:r>
            <a:endParaRPr lang="en-US" dirty="0"/>
          </a:p>
        </p:txBody>
      </p:sp>
      <p:sp>
        <p:nvSpPr>
          <p:cNvPr id="9" name="Title 1"/>
          <p:cNvSpPr>
            <a:spLocks noGrp="1"/>
          </p:cNvSpPr>
          <p:nvPr>
            <p:ph type="title"/>
          </p:nvPr>
        </p:nvSpPr>
        <p:spPr>
          <a:xfrm>
            <a:off x="609918" y="36101"/>
            <a:ext cx="10978515" cy="1143000"/>
          </a:xfrm>
        </p:spPr>
        <p:txBody>
          <a:bodyPr/>
          <a:lstStyle/>
          <a:p>
            <a:r>
              <a:rPr lang="en-US" dirty="0" smtClean="0"/>
              <a:t>Monday and Tuesday</a:t>
            </a:r>
            <a:endParaRPr lang="en-US" dirty="0"/>
          </a:p>
        </p:txBody>
      </p:sp>
    </p:spTree>
    <p:extLst>
      <p:ext uri="{BB962C8B-B14F-4D97-AF65-F5344CB8AC3E}">
        <p14:creationId xmlns:p14="http://schemas.microsoft.com/office/powerpoint/2010/main" val="2984068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This is a great spot for a mission statement</a:t>
            </a:r>
          </a:p>
        </p:txBody>
      </p:sp>
      <p:sp>
        <p:nvSpPr>
          <p:cNvPr id="21" name="Text Placeholder 20"/>
          <p:cNvSpPr>
            <a:spLocks noGrp="1"/>
          </p:cNvSpPr>
          <p:nvPr>
            <p:ph type="body" sz="quarter" idx="11"/>
          </p:nvPr>
        </p:nvSpPr>
        <p:spPr>
          <a:xfrm>
            <a:off x="4988130" y="2513899"/>
            <a:ext cx="2245561" cy="3787310"/>
          </a:xfrm>
        </p:spPr>
        <p:txBody>
          <a:bodyPr/>
          <a:lstStyle/>
          <a:p>
            <a:pPr algn="ctr">
              <a:lnSpc>
                <a:spcPct val="115000"/>
              </a:lnSpc>
            </a:pPr>
            <a:r>
              <a:rPr lang="en-US" sz="1412" dirty="0">
                <a:solidFill>
                  <a:schemeClr val="tx1"/>
                </a:solidFill>
                <a:ea typeface="Times New Roman" panose="02020603050405020304" pitchFamily="18" charset="0"/>
                <a:cs typeface="Times New Roman" panose="02020603050405020304" pitchFamily="18" charset="0"/>
              </a:rPr>
              <a:t>Contact us today for more information: </a:t>
            </a:r>
          </a:p>
          <a:p>
            <a:pPr algn="ctr">
              <a:lnSpc>
                <a:spcPct val="115000"/>
              </a:lnSpc>
            </a:pPr>
            <a:endParaRPr lang="en-US" sz="618" dirty="0">
              <a:solidFill>
                <a:schemeClr val="tx1"/>
              </a:solidFill>
              <a:ea typeface="Times New Roman" panose="02020603050405020304" pitchFamily="18" charset="0"/>
              <a:cs typeface="Times New Roman" panose="02020603050405020304" pitchFamily="18" charset="0"/>
            </a:endParaRPr>
          </a:p>
          <a:p>
            <a:pPr algn="ctr">
              <a:lnSpc>
                <a:spcPct val="115000"/>
              </a:lnSpc>
            </a:pPr>
            <a:r>
              <a:rPr lang="en-US" sz="1588" dirty="0">
                <a:solidFill>
                  <a:schemeClr val="tx1"/>
                </a:solidFill>
                <a:ea typeface="Times New Roman" panose="02020603050405020304" pitchFamily="18" charset="0"/>
                <a:cs typeface="Times New Roman" panose="02020603050405020304" pitchFamily="18" charset="0"/>
              </a:rPr>
              <a:t>Jack R. Harris</a:t>
            </a:r>
          </a:p>
          <a:p>
            <a:pPr algn="ctr">
              <a:lnSpc>
                <a:spcPct val="115000"/>
              </a:lnSpc>
            </a:pPr>
            <a:r>
              <a:rPr lang="en-US" sz="1412" dirty="0">
                <a:solidFill>
                  <a:schemeClr val="tx1"/>
                </a:solidFill>
                <a:ea typeface="Times New Roman" panose="02020603050405020304" pitchFamily="18" charset="0"/>
                <a:cs typeface="Times New Roman" panose="02020603050405020304" pitchFamily="18" charset="0"/>
              </a:rPr>
              <a:t>CEO/General Manager</a:t>
            </a:r>
            <a:endParaRPr lang="en-US" sz="1412" dirty="0">
              <a:solidFill>
                <a:schemeClr val="tx1"/>
              </a:solidFill>
              <a:ea typeface="Times New Roman" panose="02020603050405020304" pitchFamily="18" charset="0"/>
            </a:endParaRPr>
          </a:p>
          <a:p>
            <a:pPr algn="ctr">
              <a:lnSpc>
                <a:spcPct val="115000"/>
              </a:lnSpc>
            </a:pPr>
            <a:r>
              <a:rPr lang="en-US" sz="1412" dirty="0">
                <a:solidFill>
                  <a:schemeClr val="tx1"/>
                </a:solidFill>
                <a:ea typeface="Times New Roman" panose="02020603050405020304" pitchFamily="18" charset="0"/>
                <a:cs typeface="Times New Roman" panose="02020603050405020304" pitchFamily="18" charset="0"/>
              </a:rPr>
              <a:t>(319) 432-3407 harris.jackr@gmail.com</a:t>
            </a:r>
            <a:endParaRPr lang="en-US" sz="1412" dirty="0">
              <a:solidFill>
                <a:schemeClr val="tx1"/>
              </a:solidFill>
              <a:ea typeface="Times New Roman" panose="02020603050405020304" pitchFamily="18" charset="0"/>
            </a:endParaRPr>
          </a:p>
          <a:p>
            <a:pPr algn="ctr">
              <a:lnSpc>
                <a:spcPct val="115000"/>
              </a:lnSpc>
            </a:pPr>
            <a:r>
              <a:rPr lang="en-US" sz="1588" dirty="0">
                <a:solidFill>
                  <a:schemeClr val="tx1"/>
                </a:solidFill>
                <a:ea typeface="Times New Roman" panose="02020603050405020304" pitchFamily="18" charset="0"/>
                <a:cs typeface="Times New Roman" panose="02020603050405020304" pitchFamily="18" charset="0"/>
              </a:rPr>
              <a:t/>
            </a:r>
            <a:br>
              <a:rPr lang="en-US" sz="1588" dirty="0">
                <a:solidFill>
                  <a:schemeClr val="tx1"/>
                </a:solidFill>
                <a:ea typeface="Times New Roman" panose="02020603050405020304" pitchFamily="18" charset="0"/>
                <a:cs typeface="Times New Roman" panose="02020603050405020304" pitchFamily="18" charset="0"/>
              </a:rPr>
            </a:br>
            <a:r>
              <a:rPr lang="en-US" sz="1588" dirty="0">
                <a:solidFill>
                  <a:schemeClr val="tx1"/>
                </a:solidFill>
                <a:ea typeface="Times New Roman" panose="02020603050405020304" pitchFamily="18" charset="0"/>
                <a:cs typeface="Times New Roman" panose="02020603050405020304" pitchFamily="18" charset="0"/>
              </a:rPr>
              <a:t>Dr. Michael R. </a:t>
            </a:r>
            <a:r>
              <a:rPr lang="en-US" sz="1588" dirty="0" err="1">
                <a:solidFill>
                  <a:schemeClr val="tx1"/>
                </a:solidFill>
                <a:ea typeface="Times New Roman" panose="02020603050405020304" pitchFamily="18" charset="0"/>
                <a:cs typeface="Times New Roman" panose="02020603050405020304" pitchFamily="18" charset="0"/>
              </a:rPr>
              <a:t>Jahadi</a:t>
            </a:r>
            <a:r>
              <a:rPr lang="en-US" sz="1588" dirty="0">
                <a:solidFill>
                  <a:schemeClr val="tx1"/>
                </a:solidFill>
                <a:ea typeface="Times New Roman" panose="02020603050405020304" pitchFamily="18" charset="0"/>
                <a:cs typeface="Times New Roman" panose="02020603050405020304" pitchFamily="18" charset="0"/>
              </a:rPr>
              <a:t> </a:t>
            </a:r>
            <a:r>
              <a:rPr lang="en-US" sz="1412" dirty="0">
                <a:solidFill>
                  <a:schemeClr val="tx1"/>
                </a:solidFill>
                <a:ea typeface="Times New Roman" panose="02020603050405020304" pitchFamily="18" charset="0"/>
                <a:cs typeface="Times New Roman" panose="02020603050405020304" pitchFamily="18" charset="0"/>
              </a:rPr>
              <a:t>President and Chairman, </a:t>
            </a:r>
            <a:endParaRPr lang="en-US" sz="1412" dirty="0">
              <a:solidFill>
                <a:schemeClr val="tx1"/>
              </a:solidFill>
              <a:ea typeface="Times New Roman" panose="02020603050405020304" pitchFamily="18" charset="0"/>
            </a:endParaRPr>
          </a:p>
          <a:p>
            <a:pPr algn="ctr">
              <a:lnSpc>
                <a:spcPct val="115000"/>
              </a:lnSpc>
            </a:pPr>
            <a:r>
              <a:rPr lang="en-US" sz="1412" dirty="0">
                <a:solidFill>
                  <a:schemeClr val="tx1"/>
                </a:solidFill>
                <a:ea typeface="Times New Roman" panose="02020603050405020304" pitchFamily="18" charset="0"/>
                <a:cs typeface="Times New Roman" panose="02020603050405020304" pitchFamily="18" charset="0"/>
              </a:rPr>
              <a:t>Executive Board, </a:t>
            </a:r>
            <a:endParaRPr lang="en-US" sz="1412" dirty="0">
              <a:solidFill>
                <a:schemeClr val="tx1"/>
              </a:solidFill>
              <a:ea typeface="Times New Roman" panose="02020603050405020304" pitchFamily="18" charset="0"/>
            </a:endParaRPr>
          </a:p>
          <a:p>
            <a:pPr algn="ctr"/>
            <a:r>
              <a:rPr lang="en-US" sz="1412" dirty="0">
                <a:solidFill>
                  <a:schemeClr val="tx1"/>
                </a:solidFill>
                <a:ea typeface="Calibri" panose="020F0502020204030204" pitchFamily="34" charset="0"/>
                <a:cs typeface="Times New Roman" panose="02020603050405020304" pitchFamily="18" charset="0"/>
              </a:rPr>
              <a:t>(817)-935-4537 michael.r.jahadi@lmco.com</a:t>
            </a:r>
            <a:endParaRPr lang="en-US" sz="1412" dirty="0">
              <a:solidFill>
                <a:schemeClr val="tx1"/>
              </a:solidFill>
            </a:endParaRPr>
          </a:p>
          <a:p>
            <a:endParaRPr lang="en-US" dirty="0"/>
          </a:p>
        </p:txBody>
      </p:sp>
      <p:pic>
        <p:nvPicPr>
          <p:cNvPr id="12" name="Picture 11"/>
          <p:cNvPicPr>
            <a:picLocks noChangeAspect="1"/>
          </p:cNvPicPr>
          <p:nvPr/>
        </p:nvPicPr>
        <p:blipFill>
          <a:blip r:embed="rId2"/>
          <a:stretch>
            <a:fillRect/>
          </a:stretch>
        </p:blipFill>
        <p:spPr>
          <a:xfrm>
            <a:off x="7715535" y="92192"/>
            <a:ext cx="2495990" cy="849927"/>
          </a:xfrm>
          <a:prstGeom prst="rect">
            <a:avLst/>
          </a:prstGeom>
        </p:spPr>
      </p:pic>
      <p:sp>
        <p:nvSpPr>
          <p:cNvPr id="15" name="Rectangle 14"/>
          <p:cNvSpPr/>
          <p:nvPr/>
        </p:nvSpPr>
        <p:spPr>
          <a:xfrm>
            <a:off x="7742320" y="966567"/>
            <a:ext cx="2630776" cy="499560"/>
          </a:xfrm>
          <a:prstGeom prst="rect">
            <a:avLst/>
          </a:prstGeom>
        </p:spPr>
        <p:txBody>
          <a:bodyPr wrap="square">
            <a:spAutoFit/>
          </a:bodyPr>
          <a:lstStyle/>
          <a:p>
            <a:pPr algn="ctr" defTabSz="403433"/>
            <a:r>
              <a:rPr lang="en-US" sz="882" i="1" dirty="0">
                <a:solidFill>
                  <a:prstClr val="black"/>
                </a:solidFill>
                <a:ea typeface="Calibri" panose="020F0502020204030204" pitchFamily="34" charset="0"/>
              </a:rPr>
              <a:t>VISION: Provide the Digital Enterprise strong business value through collaboration in standards development and best practices</a:t>
            </a:r>
          </a:p>
        </p:txBody>
      </p:sp>
      <p:pic>
        <p:nvPicPr>
          <p:cNvPr id="14" name="Picture 13"/>
          <p:cNvPicPr>
            <a:picLocks noChangeAspect="1"/>
          </p:cNvPicPr>
          <p:nvPr/>
        </p:nvPicPr>
        <p:blipFill rotWithShape="1">
          <a:blip r:embed="rId3"/>
          <a:srcRect l="8499" t="7058" r="10563" b="1847"/>
          <a:stretch/>
        </p:blipFill>
        <p:spPr>
          <a:xfrm>
            <a:off x="7720692" y="1726431"/>
            <a:ext cx="2792465" cy="2769949"/>
          </a:xfrm>
          <a:prstGeom prst="rect">
            <a:avLst/>
          </a:prstGeom>
        </p:spPr>
      </p:pic>
      <p:sp>
        <p:nvSpPr>
          <p:cNvPr id="18" name="Text Box 6"/>
          <p:cNvSpPr txBox="1">
            <a:spLocks noChangeArrowheads="1"/>
          </p:cNvSpPr>
          <p:nvPr/>
        </p:nvSpPr>
        <p:spPr bwMode="auto">
          <a:xfrm rot="18224981">
            <a:off x="7657408" y="2841885"/>
            <a:ext cx="1075959" cy="169511"/>
          </a:xfrm>
          <a:prstGeom prst="rect">
            <a:avLst/>
          </a:prstGeom>
          <a:solidFill>
            <a:srgbClr val="FFFFFF"/>
          </a:solidFill>
          <a:ln w="9525">
            <a:solidFill>
              <a:schemeClr val="bg1"/>
            </a:solidFill>
            <a:miter lim="800000"/>
            <a:headEnd/>
            <a:tailEnd/>
          </a:ln>
        </p:spPr>
        <p:txBody>
          <a:bodyPr vert="horz" wrap="square" lIns="121024" tIns="60512" rIns="121024" bIns="60512" numCol="1" anchor="t" anchorCtr="0" compatLnSpc="1">
            <a:prstTxWarp prst="textNoShape">
              <a:avLst/>
            </a:prstTxWarp>
          </a:bodyPr>
          <a:lstStyle/>
          <a:p>
            <a:pPr defTabSz="1210300" eaLnBrk="0" fontAlgn="base" hangingPunct="0">
              <a:spcBef>
                <a:spcPct val="0"/>
              </a:spcBef>
              <a:spcAft>
                <a:spcPct val="0"/>
              </a:spcAft>
            </a:pPr>
            <a:r>
              <a:rPr lang="en-US" altLang="en-US" sz="971" b="1" dirty="0">
                <a:solidFill>
                  <a:prstClr val="black">
                    <a:lumMod val="85000"/>
                    <a:lumOff val="15000"/>
                  </a:prstClr>
                </a:solidFill>
                <a:latin typeface="Calibri Light" panose="020F0302020204030204"/>
                <a:ea typeface="Calibri" panose="020F0502020204030204" pitchFamily="34" charset="0"/>
                <a:cs typeface="Times New Roman" panose="02020603050405020304" pitchFamily="18" charset="0"/>
              </a:rPr>
              <a:t>Technical View</a:t>
            </a:r>
            <a:endParaRPr lang="en-US" altLang="en-US" sz="971" dirty="0">
              <a:solidFill>
                <a:prstClr val="black">
                  <a:lumMod val="85000"/>
                  <a:lumOff val="15000"/>
                </a:prstClr>
              </a:solidFill>
              <a:latin typeface="Calibri Light" panose="020F0302020204030204"/>
            </a:endParaRPr>
          </a:p>
        </p:txBody>
      </p:sp>
      <p:sp>
        <p:nvSpPr>
          <p:cNvPr id="19" name="Text Box 6"/>
          <p:cNvSpPr txBox="1">
            <a:spLocks noChangeArrowheads="1"/>
          </p:cNvSpPr>
          <p:nvPr/>
        </p:nvSpPr>
        <p:spPr bwMode="auto">
          <a:xfrm rot="3572856">
            <a:off x="9526746" y="2903920"/>
            <a:ext cx="973498" cy="163770"/>
          </a:xfrm>
          <a:prstGeom prst="rect">
            <a:avLst/>
          </a:prstGeom>
          <a:solidFill>
            <a:srgbClr val="FFFFFF"/>
          </a:solidFill>
          <a:ln w="9525">
            <a:solidFill>
              <a:schemeClr val="bg1"/>
            </a:solidFill>
            <a:miter lim="800000"/>
            <a:headEnd/>
            <a:tailEnd/>
          </a:ln>
        </p:spPr>
        <p:txBody>
          <a:bodyPr vert="horz" wrap="square" lIns="121024" tIns="60512" rIns="121024" bIns="60512" numCol="1" anchor="t" anchorCtr="0" compatLnSpc="1">
            <a:prstTxWarp prst="textNoShape">
              <a:avLst/>
            </a:prstTxWarp>
          </a:bodyPr>
          <a:lstStyle/>
          <a:p>
            <a:pPr defTabSz="1210300" eaLnBrk="0" fontAlgn="base" hangingPunct="0">
              <a:spcBef>
                <a:spcPct val="0"/>
              </a:spcBef>
              <a:spcAft>
                <a:spcPct val="0"/>
              </a:spcAft>
            </a:pPr>
            <a:r>
              <a:rPr lang="en-US" altLang="en-US" sz="971" b="1" dirty="0">
                <a:solidFill>
                  <a:prstClr val="black">
                    <a:lumMod val="85000"/>
                    <a:lumOff val="15000"/>
                  </a:prstClr>
                </a:solidFill>
                <a:latin typeface="Calibri Light" panose="020F0302020204030204"/>
                <a:ea typeface="Calibri" panose="020F0502020204030204" pitchFamily="34" charset="0"/>
                <a:cs typeface="Times New Roman" panose="02020603050405020304" pitchFamily="18" charset="0"/>
              </a:rPr>
              <a:t>Business View </a:t>
            </a:r>
            <a:endParaRPr lang="en-US" altLang="en-US" sz="971" dirty="0">
              <a:solidFill>
                <a:prstClr val="black">
                  <a:lumMod val="85000"/>
                  <a:lumOff val="15000"/>
                </a:prstClr>
              </a:solidFill>
              <a:latin typeface="Calibri Light" panose="020F0302020204030204"/>
            </a:endParaRPr>
          </a:p>
        </p:txBody>
      </p:sp>
      <p:sp>
        <p:nvSpPr>
          <p:cNvPr id="16" name="Text Box 1"/>
          <p:cNvSpPr txBox="1">
            <a:spLocks noChangeArrowheads="1"/>
          </p:cNvSpPr>
          <p:nvPr/>
        </p:nvSpPr>
        <p:spPr bwMode="auto">
          <a:xfrm>
            <a:off x="7675420" y="1441693"/>
            <a:ext cx="2837737" cy="260855"/>
          </a:xfrm>
          <a:prstGeom prst="rect">
            <a:avLst/>
          </a:prstGeom>
          <a:solidFill>
            <a:srgbClr val="FFFFFF"/>
          </a:solidFill>
          <a:ln w="9525">
            <a:solidFill>
              <a:schemeClr val="bg1"/>
            </a:solidFill>
            <a:miter lim="800000"/>
            <a:headEnd/>
            <a:tailEnd/>
          </a:ln>
        </p:spPr>
        <p:txBody>
          <a:bodyPr vert="horz" wrap="square" lIns="121024" tIns="60512" rIns="121024" bIns="60512" numCol="1" anchor="t" anchorCtr="0" compatLnSpc="1">
            <a:prstTxWarp prst="textNoShape">
              <a:avLst/>
            </a:prstTxWarp>
          </a:bodyPr>
          <a:lstStyle/>
          <a:p>
            <a:pPr algn="ctr" defTabSz="1210300" eaLnBrk="0" fontAlgn="base" hangingPunct="0">
              <a:spcBef>
                <a:spcPct val="0"/>
              </a:spcBef>
              <a:spcAft>
                <a:spcPct val="0"/>
              </a:spcAft>
            </a:pPr>
            <a:r>
              <a:rPr lang="en-US" altLang="en-US" sz="971" cap="all" dirty="0">
                <a:solidFill>
                  <a:prstClr val="black"/>
                </a:solidFill>
                <a:latin typeface="Calibri Light" panose="020F0302020204030204"/>
                <a:ea typeface="Microsoft JhengHei UI" panose="020B0604030504040204" pitchFamily="34" charset="-120"/>
                <a:cs typeface="Calibri Light" panose="020F0302020204030204" pitchFamily="34" charset="0"/>
              </a:rPr>
              <a:t>Critical Standards for the Digital Enterprise</a:t>
            </a:r>
          </a:p>
          <a:p>
            <a:pPr defTabSz="1210300" eaLnBrk="0" fontAlgn="base" hangingPunct="0">
              <a:spcBef>
                <a:spcPct val="0"/>
              </a:spcBef>
              <a:spcAft>
                <a:spcPct val="0"/>
              </a:spcAft>
            </a:pPr>
            <a:endParaRPr lang="en-US" altLang="en-US" sz="2382" dirty="0">
              <a:solidFill>
                <a:prstClr val="black"/>
              </a:solidFill>
              <a:latin typeface="Arial" panose="020B0604020202020204" pitchFamily="34" charset="0"/>
            </a:endParaRPr>
          </a:p>
        </p:txBody>
      </p:sp>
      <p:sp>
        <p:nvSpPr>
          <p:cNvPr id="23" name="Text Box 2"/>
          <p:cNvSpPr txBox="1">
            <a:spLocks noChangeArrowheads="1"/>
          </p:cNvSpPr>
          <p:nvPr/>
        </p:nvSpPr>
        <p:spPr bwMode="auto">
          <a:xfrm>
            <a:off x="9151722" y="4436126"/>
            <a:ext cx="1251446" cy="2297283"/>
          </a:xfrm>
          <a:prstGeom prst="rect">
            <a:avLst/>
          </a:prstGeom>
          <a:solidFill>
            <a:schemeClr val="bg1"/>
          </a:solidFill>
          <a:ln w="12700">
            <a:solidFill>
              <a:srgbClr val="002060"/>
            </a:solidFill>
            <a:miter lim="800000"/>
            <a:headEnd/>
            <a:tailEnd/>
          </a:ln>
        </p:spPr>
        <p:txBody>
          <a:bodyPr vert="horz" wrap="square" lIns="121024" tIns="60512" rIns="121024" bIns="60512" numCol="1" anchor="t" anchorCtr="0" compatLnSpc="1">
            <a:prstTxWarp prst="textNoShape">
              <a:avLst/>
            </a:prstTxWarp>
          </a:bodyPr>
          <a:lstStyle/>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National Aeronautics and Space Administration (NASA</a:t>
            </a:r>
            <a:r>
              <a:rPr lang="en-US" altLang="en-US" sz="706" dirty="0">
                <a:solidFill>
                  <a:srgbClr val="002060"/>
                </a:solidFill>
                <a:ea typeface="Calibri" panose="020F0502020204030204" pitchFamily="34" charset="0"/>
                <a:cs typeface="Times New Roman" panose="02020603050405020304" pitchFamily="18" charset="0"/>
              </a:rPr>
              <a:t>)</a:t>
            </a:r>
            <a:endParaRPr lang="en-US" altLang="en-US" sz="794" dirty="0">
              <a:solidFill>
                <a:srgbClr val="002060"/>
              </a:solidFill>
              <a:ea typeface="Calibri" panose="020F0502020204030204" pitchFamily="34" charset="0"/>
              <a:cs typeface="Times New Roman" panose="02020603050405020304" pitchFamily="18" charset="0"/>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National Institute of Standards and Technology (NIST)</a:t>
            </a: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Office of the Secretary of Defense (OSD) ManTech</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Purdue University</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PTC</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Sandia National Laboratories</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Theorem Solutions</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University of South Carolina</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Wichita State University</a:t>
            </a:r>
            <a:endParaRPr lang="en-US" altLang="en-US" sz="794" dirty="0">
              <a:solidFill>
                <a:srgbClr val="002060"/>
              </a:solidFill>
            </a:endParaRPr>
          </a:p>
          <a:p>
            <a:pPr defTabSz="1210300" eaLnBrk="0" fontAlgn="base" hangingPunct="0">
              <a:spcBef>
                <a:spcPct val="0"/>
              </a:spcBef>
              <a:spcAft>
                <a:spcPct val="0"/>
              </a:spcAft>
            </a:pPr>
            <a:endParaRPr lang="en-US" altLang="en-US" sz="2382" dirty="0">
              <a:solidFill>
                <a:srgbClr val="002060"/>
              </a:solidFill>
              <a:latin typeface="Arial" panose="020B0604020202020204" pitchFamily="34" charset="0"/>
            </a:endParaRPr>
          </a:p>
        </p:txBody>
      </p:sp>
      <p:pic>
        <p:nvPicPr>
          <p:cNvPr id="24" name="Picture 23"/>
          <p:cNvPicPr>
            <a:picLocks noChangeAspect="1"/>
          </p:cNvPicPr>
          <p:nvPr/>
        </p:nvPicPr>
        <p:blipFill>
          <a:blip r:embed="rId4"/>
          <a:stretch>
            <a:fillRect/>
          </a:stretch>
        </p:blipFill>
        <p:spPr>
          <a:xfrm>
            <a:off x="4979124" y="185002"/>
            <a:ext cx="2149226" cy="2143354"/>
          </a:xfrm>
          <a:prstGeom prst="rect">
            <a:avLst/>
          </a:prstGeom>
        </p:spPr>
      </p:pic>
      <p:sp>
        <p:nvSpPr>
          <p:cNvPr id="25" name="Rectangle 24"/>
          <p:cNvSpPr/>
          <p:nvPr/>
        </p:nvSpPr>
        <p:spPr>
          <a:xfrm>
            <a:off x="4679281" y="6415739"/>
            <a:ext cx="2823882" cy="363946"/>
          </a:xfrm>
          <a:prstGeom prst="rect">
            <a:avLst/>
          </a:prstGeom>
        </p:spPr>
        <p:txBody>
          <a:bodyPr wrap="square">
            <a:spAutoFit/>
          </a:bodyPr>
          <a:lstStyle/>
          <a:p>
            <a:pPr algn="ctr" defTabSz="403433">
              <a:spcBef>
                <a:spcPts val="529"/>
              </a:spcBef>
            </a:pPr>
            <a:r>
              <a:rPr lang="en-US" sz="1765" b="1" dirty="0">
                <a:solidFill>
                  <a:srgbClr val="002060"/>
                </a:solidFill>
                <a:latin typeface="Calibri Light" panose="020F0302020204030204"/>
                <a:ea typeface="Calibri" panose="020F0502020204030204" pitchFamily="34" charset="0"/>
              </a:rPr>
              <a:t>www.pdesinc.org</a:t>
            </a:r>
            <a:endParaRPr lang="en-US" sz="882" dirty="0">
              <a:solidFill>
                <a:srgbClr val="002060"/>
              </a:solidFill>
              <a:latin typeface="Calibri Light" panose="020F0302020204030204"/>
              <a:ea typeface="Times New Roman" panose="02020603050405020304" pitchFamily="18" charset="0"/>
            </a:endParaRPr>
          </a:p>
        </p:txBody>
      </p:sp>
      <p:sp>
        <p:nvSpPr>
          <p:cNvPr id="32" name="Rectangle 31"/>
          <p:cNvSpPr/>
          <p:nvPr/>
        </p:nvSpPr>
        <p:spPr>
          <a:xfrm>
            <a:off x="1734502" y="2045049"/>
            <a:ext cx="2497807" cy="4465838"/>
          </a:xfrm>
          <a:prstGeom prst="rect">
            <a:avLst/>
          </a:prstGeom>
        </p:spPr>
        <p:txBody>
          <a:bodyPr wrap="square">
            <a:spAutoFit/>
          </a:bodyPr>
          <a:lstStyle/>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Participation in focused projects in high-payoff areas</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STEP product testing in a dynamic environment </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Insight into industry Enterprise Integration strategies</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Ability to work closely with customers and suppliers</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Rapid access to STEP experts and expertise </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Knowledge sharing through technical workshops</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Awareness of vendor product capabilities and plans	</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Access to Recommended Practices and extensive Lessons Learned from STEP deployments in industry</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Hands-on experience using STEP tools and technology </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Direct influence on setting and extending the STEP standard</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Focused cost sharing and collaboration through resource pooling</a:t>
            </a:r>
          </a:p>
          <a:p>
            <a:pPr marL="151287" indent="-151287" algn="just" defTabSz="403433">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Leverage vendors to support new requirements</a:t>
            </a:r>
          </a:p>
          <a:p>
            <a:pPr marL="151287" indent="-151287" algn="just" defTabSz="403433">
              <a:spcAft>
                <a:spcPts val="882"/>
              </a:spcAft>
              <a:buFont typeface="Arial" panose="020B0604020202020204" pitchFamily="34" charset="0"/>
              <a:buChar char="•"/>
            </a:pPr>
            <a:r>
              <a:rPr lang="en-US" sz="1015" dirty="0">
                <a:solidFill>
                  <a:prstClr val="black"/>
                </a:solidFill>
                <a:ea typeface="Calibri" panose="020F0502020204030204" pitchFamily="34" charset="0"/>
                <a:cs typeface="Times New Roman" panose="02020603050405020304" pitchFamily="18" charset="0"/>
              </a:rPr>
              <a:t>Up-to-date knowledge on how industry implements standards across the supply chain and product life cycle</a:t>
            </a:r>
          </a:p>
        </p:txBody>
      </p:sp>
      <p:sp>
        <p:nvSpPr>
          <p:cNvPr id="33" name="TextBox 32"/>
          <p:cNvSpPr txBox="1"/>
          <p:nvPr/>
        </p:nvSpPr>
        <p:spPr>
          <a:xfrm>
            <a:off x="1716629" y="92191"/>
            <a:ext cx="2751337" cy="2152192"/>
          </a:xfrm>
          <a:prstGeom prst="rect">
            <a:avLst/>
          </a:prstGeom>
          <a:noFill/>
        </p:spPr>
        <p:txBody>
          <a:bodyPr wrap="square" rtlCol="0">
            <a:spAutoFit/>
          </a:bodyPr>
          <a:lstStyle/>
          <a:p>
            <a:pPr algn="just" defTabSz="403433">
              <a:spcAft>
                <a:spcPts val="265"/>
              </a:spcAft>
              <a:tabLst>
                <a:tab pos="1512875" algn="l"/>
              </a:tabLst>
            </a:pPr>
            <a:r>
              <a:rPr lang="en-US" sz="1412" b="1" dirty="0">
                <a:solidFill>
                  <a:srgbClr val="002060"/>
                </a:solidFill>
                <a:ea typeface="Calibri" panose="020F0502020204030204" pitchFamily="34" charset="0"/>
                <a:cs typeface="Times New Roman" panose="02020603050405020304" pitchFamily="18" charset="0"/>
              </a:rPr>
              <a:t>Participation Benefits</a:t>
            </a:r>
            <a:r>
              <a:rPr lang="en-US" sz="927" b="1" dirty="0">
                <a:solidFill>
                  <a:srgbClr val="002060"/>
                </a:solidFill>
                <a:ea typeface="Calibri" panose="020F0502020204030204" pitchFamily="34" charset="0"/>
                <a:cs typeface="Times New Roman" panose="02020603050405020304" pitchFamily="18" charset="0"/>
              </a:rPr>
              <a:t>	</a:t>
            </a:r>
          </a:p>
          <a:p>
            <a:pPr algn="just" defTabSz="403433">
              <a:spcAft>
                <a:spcPts val="265"/>
              </a:spcAft>
              <a:tabLst>
                <a:tab pos="1512875" algn="l"/>
              </a:tabLst>
            </a:pPr>
            <a:r>
              <a:rPr lang="en-US" sz="971" dirty="0">
                <a:solidFill>
                  <a:prstClr val="black"/>
                </a:solidFill>
                <a:ea typeface="Calibri" panose="020F0502020204030204" pitchFamily="34" charset="0"/>
                <a:cs typeface="Times New Roman" panose="02020603050405020304" pitchFamily="18" charset="0"/>
              </a:rPr>
              <a:t>Through pilot projects and implementer forums, </a:t>
            </a:r>
            <a:r>
              <a:rPr lang="en-US" sz="971" i="1" dirty="0">
                <a:solidFill>
                  <a:prstClr val="black"/>
                </a:solidFill>
                <a:ea typeface="Calibri" panose="020F0502020204030204" pitchFamily="34" charset="0"/>
                <a:cs typeface="Times New Roman" panose="02020603050405020304" pitchFamily="18" charset="0"/>
              </a:rPr>
              <a:t>PDES, Inc</a:t>
            </a:r>
            <a:r>
              <a:rPr lang="en-US" sz="971" dirty="0">
                <a:solidFill>
                  <a:prstClr val="black"/>
                </a:solidFill>
                <a:ea typeface="Calibri" panose="020F0502020204030204" pitchFamily="34" charset="0"/>
                <a:cs typeface="Times New Roman" panose="02020603050405020304" pitchFamily="18" charset="0"/>
              </a:rPr>
              <a:t>. participants gain hands-on experience in using STEP and implementing the standard within their own organizations. In addition to realizing competitive advantages from their use of STEP, the participants work together to influence both enhancement of the STEP standard and the development strategies of organizations that provide commercial STEP software products. Benefits of participating in </a:t>
            </a:r>
            <a:r>
              <a:rPr lang="en-US" sz="971" i="1" dirty="0">
                <a:solidFill>
                  <a:prstClr val="black"/>
                </a:solidFill>
                <a:ea typeface="Calibri" panose="020F0502020204030204" pitchFamily="34" charset="0"/>
                <a:cs typeface="Times New Roman" panose="02020603050405020304" pitchFamily="18" charset="0"/>
              </a:rPr>
              <a:t>PDES, Inc.</a:t>
            </a:r>
            <a:r>
              <a:rPr lang="en-US" sz="971" dirty="0">
                <a:solidFill>
                  <a:prstClr val="black"/>
                </a:solidFill>
                <a:ea typeface="Calibri" panose="020F0502020204030204" pitchFamily="34" charset="0"/>
                <a:cs typeface="Times New Roman" panose="02020603050405020304" pitchFamily="18" charset="0"/>
              </a:rPr>
              <a:t> activities include:</a:t>
            </a:r>
          </a:p>
          <a:p>
            <a:pPr defTabSz="403433"/>
            <a:endParaRPr lang="en-US" sz="794" dirty="0">
              <a:solidFill>
                <a:prstClr val="black"/>
              </a:solidFill>
            </a:endParaRPr>
          </a:p>
        </p:txBody>
      </p:sp>
      <p:pic>
        <p:nvPicPr>
          <p:cNvPr id="3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1731" b="3981"/>
          <a:stretch/>
        </p:blipFill>
        <p:spPr bwMode="auto">
          <a:xfrm rot="21339981">
            <a:off x="7802532" y="1653095"/>
            <a:ext cx="1081518" cy="4843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6"/>
          <a:srcRect l="-5785" r="-1" b="2734"/>
          <a:stretch/>
        </p:blipFill>
        <p:spPr>
          <a:xfrm>
            <a:off x="9380228" y="1692199"/>
            <a:ext cx="992868" cy="451166"/>
          </a:xfrm>
          <a:prstGeom prst="rect">
            <a:avLst/>
          </a:prstGeom>
        </p:spPr>
      </p:pic>
      <p:pic>
        <p:nvPicPr>
          <p:cNvPr id="37" name="Picture 36"/>
          <p:cNvPicPr>
            <a:picLocks noChangeAspect="1"/>
          </p:cNvPicPr>
          <p:nvPr/>
        </p:nvPicPr>
        <p:blipFill>
          <a:blip r:embed="rId7"/>
          <a:stretch>
            <a:fillRect/>
          </a:stretch>
        </p:blipFill>
        <p:spPr>
          <a:xfrm rot="11462048" flipH="1" flipV="1">
            <a:off x="9590343" y="2121350"/>
            <a:ext cx="961584" cy="538618"/>
          </a:xfrm>
          <a:prstGeom prst="rect">
            <a:avLst/>
          </a:prstGeom>
        </p:spPr>
      </p:pic>
      <p:pic>
        <p:nvPicPr>
          <p:cNvPr id="38" name="Picture 37"/>
          <p:cNvPicPr>
            <a:picLocks noChangeAspect="1"/>
          </p:cNvPicPr>
          <p:nvPr/>
        </p:nvPicPr>
        <p:blipFill>
          <a:blip r:embed="rId8"/>
          <a:stretch>
            <a:fillRect/>
          </a:stretch>
        </p:blipFill>
        <p:spPr>
          <a:xfrm>
            <a:off x="7596873" y="2177597"/>
            <a:ext cx="981876" cy="363544"/>
          </a:xfrm>
          <a:prstGeom prst="rect">
            <a:avLst/>
          </a:prstGeom>
        </p:spPr>
      </p:pic>
      <p:sp>
        <p:nvSpPr>
          <p:cNvPr id="20" name="Text Box 11"/>
          <p:cNvSpPr txBox="1">
            <a:spLocks noChangeArrowheads="1"/>
          </p:cNvSpPr>
          <p:nvPr/>
        </p:nvSpPr>
        <p:spPr bwMode="auto">
          <a:xfrm>
            <a:off x="7807283" y="4436126"/>
            <a:ext cx="1279721" cy="2297283"/>
          </a:xfrm>
          <a:prstGeom prst="rect">
            <a:avLst/>
          </a:prstGeom>
          <a:solidFill>
            <a:schemeClr val="bg1"/>
          </a:solidFill>
          <a:ln w="12700">
            <a:solidFill>
              <a:srgbClr val="002060"/>
            </a:solidFill>
            <a:headEnd/>
            <a:tailEnd/>
          </a:ln>
        </p:spPr>
        <p:style>
          <a:lnRef idx="2">
            <a:schemeClr val="dk1"/>
          </a:lnRef>
          <a:fillRef idx="1">
            <a:schemeClr val="lt1"/>
          </a:fillRef>
          <a:effectRef idx="0">
            <a:schemeClr val="dk1"/>
          </a:effectRef>
          <a:fontRef idx="minor">
            <a:schemeClr val="dk1"/>
          </a:fontRef>
        </p:style>
        <p:txBody>
          <a:bodyPr vert="horz" wrap="square" lIns="121024" tIns="60512" rIns="121024" bIns="60512" numCol="1" anchor="t" anchorCtr="0" compatLnSpc="1">
            <a:prstTxWarp prst="textNoShape">
              <a:avLst/>
            </a:prstTxWarp>
          </a:bodyPr>
          <a:lstStyle/>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AIRBUS</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BAE Systems</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Boeing</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Boost-</a:t>
            </a:r>
            <a:r>
              <a:rPr lang="en-US" altLang="en-US" sz="794" dirty="0" err="1">
                <a:solidFill>
                  <a:srgbClr val="002060"/>
                </a:solidFill>
                <a:ea typeface="Calibri" panose="020F0502020204030204" pitchFamily="34" charset="0"/>
                <a:cs typeface="Times New Roman" panose="02020603050405020304" pitchFamily="18" charset="0"/>
              </a:rPr>
              <a:t>conseil</a:t>
            </a:r>
            <a:endParaRPr lang="en-US" altLang="en-US" sz="794" dirty="0">
              <a:solidFill>
                <a:srgbClr val="002060"/>
              </a:solidFill>
            </a:endParaRPr>
          </a:p>
          <a:p>
            <a:pPr defTabSz="1210300" eaLnBrk="0" fontAlgn="base" hangingPunct="0">
              <a:spcBef>
                <a:spcPct val="0"/>
              </a:spcBef>
              <a:spcAft>
                <a:spcPct val="0"/>
              </a:spcAft>
            </a:pPr>
            <a:r>
              <a:rPr lang="en-US" altLang="en-US" sz="794" dirty="0" err="1">
                <a:solidFill>
                  <a:srgbClr val="002060"/>
                </a:solidFill>
                <a:ea typeface="Calibri" panose="020F0502020204030204" pitchFamily="34" charset="0"/>
                <a:cs typeface="Times New Roman" panose="02020603050405020304" pitchFamily="18" charset="0"/>
              </a:rPr>
              <a:t>Capvidia</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CT Core Technologies</a:t>
            </a:r>
            <a:endParaRPr lang="en-US" altLang="en-US" sz="794" dirty="0">
              <a:solidFill>
                <a:srgbClr val="002060"/>
              </a:solidFill>
            </a:endParaRPr>
          </a:p>
          <a:p>
            <a:pPr defTabSz="1210300" eaLnBrk="0" fontAlgn="base" hangingPunct="0">
              <a:spcBef>
                <a:spcPct val="0"/>
              </a:spcBef>
              <a:spcAft>
                <a:spcPct val="0"/>
              </a:spcAft>
            </a:pPr>
            <a:r>
              <a:rPr lang="en-US" altLang="en-US" sz="794" dirty="0" err="1">
                <a:solidFill>
                  <a:srgbClr val="002060"/>
                </a:solidFill>
                <a:ea typeface="Calibri" panose="020F0502020204030204" pitchFamily="34" charset="0"/>
                <a:cs typeface="Times New Roman" panose="02020603050405020304" pitchFamily="18" charset="0"/>
              </a:rPr>
              <a:t>Dassault</a:t>
            </a:r>
            <a:r>
              <a:rPr lang="en-US" altLang="en-US" sz="794" dirty="0">
                <a:solidFill>
                  <a:srgbClr val="002060"/>
                </a:solidFill>
                <a:ea typeface="Calibri" panose="020F0502020204030204" pitchFamily="34" charset="0"/>
                <a:cs typeface="Times New Roman" panose="02020603050405020304" pitchFamily="18" charset="0"/>
              </a:rPr>
              <a:t> </a:t>
            </a:r>
            <a:r>
              <a:rPr lang="en-US" sz="794" dirty="0" err="1">
                <a:solidFill>
                  <a:srgbClr val="002060"/>
                </a:solidFill>
              </a:rPr>
              <a:t>Systèmes</a:t>
            </a:r>
            <a:endParaRPr lang="en-US" altLang="en-US" sz="794" dirty="0">
              <a:solidFill>
                <a:srgbClr val="002060"/>
              </a:solidFill>
              <a:ea typeface="Calibri" panose="020F0502020204030204" pitchFamily="34" charset="0"/>
              <a:cs typeface="Times New Roman" panose="02020603050405020304" pitchFamily="18" charset="0"/>
            </a:endParaRPr>
          </a:p>
          <a:p>
            <a:pPr defTabSz="1210300" eaLnBrk="0" fontAlgn="base" hangingPunct="0">
              <a:spcBef>
                <a:spcPct val="0"/>
              </a:spcBef>
              <a:spcAft>
                <a:spcPct val="0"/>
              </a:spcAft>
            </a:pPr>
            <a:r>
              <a:rPr lang="en-US" altLang="en-US" sz="794" dirty="0" err="1">
                <a:solidFill>
                  <a:srgbClr val="002060"/>
                </a:solidFill>
                <a:ea typeface="Calibri" panose="020F0502020204030204" pitchFamily="34" charset="0"/>
                <a:cs typeface="Times New Roman" panose="02020603050405020304" pitchFamily="18" charset="0"/>
              </a:rPr>
              <a:t>Engisis</a:t>
            </a:r>
            <a:endParaRPr lang="en-US" altLang="en-US" sz="794" dirty="0">
              <a:solidFill>
                <a:srgbClr val="002060"/>
              </a:solidFill>
            </a:endParaRPr>
          </a:p>
          <a:p>
            <a:pPr defTabSz="1210300" eaLnBrk="0" fontAlgn="base" hangingPunct="0">
              <a:spcBef>
                <a:spcPct val="0"/>
              </a:spcBef>
              <a:spcAft>
                <a:spcPct val="0"/>
              </a:spcAft>
            </a:pPr>
            <a:r>
              <a:rPr lang="en-US" altLang="en-US" sz="794" dirty="0" err="1">
                <a:solidFill>
                  <a:srgbClr val="002060"/>
                </a:solidFill>
                <a:ea typeface="Calibri" panose="020F0502020204030204" pitchFamily="34" charset="0"/>
                <a:cs typeface="Times New Roman" panose="02020603050405020304" pitchFamily="18" charset="0"/>
              </a:rPr>
              <a:t>Eurostep</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Georgia Institute of Technology</a:t>
            </a: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International </a:t>
            </a:r>
            <a:r>
              <a:rPr lang="en-US" altLang="en-US" sz="794" dirty="0" err="1">
                <a:solidFill>
                  <a:srgbClr val="002060"/>
                </a:solidFill>
                <a:ea typeface="Calibri" panose="020F0502020204030204" pitchFamily="34" charset="0"/>
                <a:cs typeface="Times New Roman" panose="02020603050405020304" pitchFamily="18" charset="0"/>
              </a:rPr>
              <a:t>TechneGroup</a:t>
            </a:r>
            <a:r>
              <a:rPr lang="en-US" altLang="en-US" sz="794" dirty="0">
                <a:solidFill>
                  <a:srgbClr val="002060"/>
                </a:solidFill>
                <a:ea typeface="Calibri" panose="020F0502020204030204" pitchFamily="34" charset="0"/>
                <a:cs typeface="Times New Roman" panose="02020603050405020304" pitchFamily="18" charset="0"/>
              </a:rPr>
              <a:t>, Inc. (ITI)</a:t>
            </a: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JOTNE EPM Technology</a:t>
            </a:r>
            <a:endParaRPr lang="en-US" altLang="en-US" sz="794" dirty="0">
              <a:solidFill>
                <a:srgbClr val="002060"/>
              </a:solidFill>
            </a:endParaRPr>
          </a:p>
          <a:p>
            <a:pPr defTabSz="1210300" eaLnBrk="0" fontAlgn="base" hangingPunct="0">
              <a:spcBef>
                <a:spcPct val="0"/>
              </a:spcBef>
              <a:spcAft>
                <a:spcPct val="0"/>
              </a:spcAft>
            </a:pPr>
            <a:r>
              <a:rPr lang="en-US" altLang="en-US" sz="794" dirty="0">
                <a:solidFill>
                  <a:srgbClr val="002060"/>
                </a:solidFill>
                <a:ea typeface="Calibri" panose="020F0502020204030204" pitchFamily="34" charset="0"/>
                <a:cs typeface="Times New Roman" panose="02020603050405020304" pitchFamily="18" charset="0"/>
              </a:rPr>
              <a:t>Lockheed Martin</a:t>
            </a:r>
            <a:endParaRPr lang="en-US" altLang="en-US" sz="794" dirty="0">
              <a:solidFill>
                <a:srgbClr val="002060"/>
              </a:solidFill>
            </a:endParaRPr>
          </a:p>
          <a:p>
            <a:pPr algn="ctr" defTabSz="1210300" eaLnBrk="0" fontAlgn="base" hangingPunct="0">
              <a:spcBef>
                <a:spcPct val="0"/>
              </a:spcBef>
              <a:spcAft>
                <a:spcPct val="0"/>
              </a:spcAft>
            </a:pPr>
            <a:endParaRPr lang="en-US" altLang="en-US" sz="706" dirty="0">
              <a:solidFill>
                <a:srgbClr val="002060"/>
              </a:solidFill>
              <a:latin typeface="Lucida Sans" panose="020B0602030504020204" pitchFamily="34" charset="0"/>
            </a:endParaRPr>
          </a:p>
          <a:p>
            <a:pPr algn="ctr" defTabSz="1210300" eaLnBrk="0" fontAlgn="base" hangingPunct="0">
              <a:spcBef>
                <a:spcPct val="0"/>
              </a:spcBef>
              <a:spcAft>
                <a:spcPct val="0"/>
              </a:spcAft>
            </a:pPr>
            <a:endParaRPr lang="en-US" altLang="en-US" sz="706" dirty="0">
              <a:solidFill>
                <a:srgbClr val="002060"/>
              </a:solidFill>
              <a:latin typeface="Lucida Sans" panose="020B0602030504020204" pitchFamily="34" charset="0"/>
            </a:endParaRPr>
          </a:p>
          <a:p>
            <a:pPr algn="ctr" defTabSz="1210300" eaLnBrk="0" fontAlgn="base" hangingPunct="0">
              <a:spcBef>
                <a:spcPct val="0"/>
              </a:spcBef>
              <a:spcAft>
                <a:spcPct val="0"/>
              </a:spcAft>
            </a:pPr>
            <a:endParaRPr lang="en-US" altLang="en-US" sz="2382" dirty="0">
              <a:solidFill>
                <a:srgbClr val="002060"/>
              </a:solidFill>
              <a:latin typeface="Arial" panose="020B0604020202020204" pitchFamily="34" charset="0"/>
            </a:endParaRPr>
          </a:p>
        </p:txBody>
      </p:sp>
    </p:spTree>
    <p:extLst>
      <p:ext uri="{BB962C8B-B14F-4D97-AF65-F5344CB8AC3E}">
        <p14:creationId xmlns:p14="http://schemas.microsoft.com/office/powerpoint/2010/main" val="414607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6296" b="15961"/>
          <a:stretch/>
        </p:blipFill>
        <p:spPr>
          <a:xfrm>
            <a:off x="5096185" y="1074719"/>
            <a:ext cx="1919523" cy="1786774"/>
          </a:xfrm>
          <a:prstGeom prst="rect">
            <a:avLst/>
          </a:prstGeom>
        </p:spPr>
      </p:pic>
      <p:pic>
        <p:nvPicPr>
          <p:cNvPr id="7" name="Picture 6"/>
          <p:cNvPicPr>
            <a:picLocks noChangeAspect="1"/>
          </p:cNvPicPr>
          <p:nvPr/>
        </p:nvPicPr>
        <p:blipFill>
          <a:blip r:embed="rId4"/>
          <a:stretch>
            <a:fillRect/>
          </a:stretch>
        </p:blipFill>
        <p:spPr>
          <a:xfrm>
            <a:off x="1661646" y="3872243"/>
            <a:ext cx="2937729" cy="2985757"/>
          </a:xfrm>
          <a:prstGeom prst="rect">
            <a:avLst/>
          </a:prstGeom>
        </p:spPr>
      </p:pic>
      <p:sp>
        <p:nvSpPr>
          <p:cNvPr id="28" name="TextBox 27"/>
          <p:cNvSpPr txBox="1"/>
          <p:nvPr/>
        </p:nvSpPr>
        <p:spPr>
          <a:xfrm>
            <a:off x="1743820" y="32454"/>
            <a:ext cx="2728384" cy="1056379"/>
          </a:xfrm>
          <a:prstGeom prst="rect">
            <a:avLst/>
          </a:prstGeom>
          <a:noFill/>
        </p:spPr>
        <p:txBody>
          <a:bodyPr wrap="square" rtlCol="0">
            <a:spAutoFit/>
          </a:bodyPr>
          <a:lstStyle/>
          <a:p>
            <a:pPr algn="just" defTabSz="403433"/>
            <a:r>
              <a:rPr lang="en-US" sz="971" b="1" dirty="0">
                <a:solidFill>
                  <a:srgbClr val="002060"/>
                </a:solidFill>
              </a:rPr>
              <a:t>Vision</a:t>
            </a:r>
            <a:r>
              <a:rPr lang="en-US" sz="882" b="1" dirty="0">
                <a:solidFill>
                  <a:srgbClr val="8BC145"/>
                </a:solidFill>
                <a:latin typeface="Calibri Light" panose="020F0302020204030204"/>
              </a:rPr>
              <a:t> </a:t>
            </a:r>
            <a:r>
              <a:rPr lang="en-US" sz="971" i="1" dirty="0">
                <a:solidFill>
                  <a:prstClr val="black"/>
                </a:solidFill>
                <a:ea typeface="Calibri" panose="020F0502020204030204" pitchFamily="34" charset="0"/>
              </a:rPr>
              <a:t>Provide the Digital Enterprise strong business value through collaboration in standards development and best practices</a:t>
            </a:r>
          </a:p>
          <a:p>
            <a:pPr algn="just" defTabSz="403433"/>
            <a:r>
              <a:rPr lang="en-US" sz="882" dirty="0">
                <a:solidFill>
                  <a:prstClr val="black"/>
                </a:solidFill>
              </a:rPr>
              <a:t>.</a:t>
            </a:r>
          </a:p>
          <a:p>
            <a:pPr defTabSz="403433"/>
            <a:r>
              <a:rPr lang="en-US" sz="1588" dirty="0">
                <a:solidFill>
                  <a:prstClr val="black"/>
                </a:solidFill>
              </a:rPr>
              <a:t> </a:t>
            </a:r>
          </a:p>
          <a:p>
            <a:pPr defTabSz="403433"/>
            <a:endParaRPr lang="en-US" sz="882" dirty="0">
              <a:solidFill>
                <a:prstClr val="black"/>
              </a:solidFill>
            </a:endParaRPr>
          </a:p>
        </p:txBody>
      </p:sp>
      <p:sp>
        <p:nvSpPr>
          <p:cNvPr id="29" name="TextBox 28"/>
          <p:cNvSpPr txBox="1"/>
          <p:nvPr/>
        </p:nvSpPr>
        <p:spPr>
          <a:xfrm>
            <a:off x="1728698" y="511215"/>
            <a:ext cx="2728384" cy="1138132"/>
          </a:xfrm>
          <a:prstGeom prst="rect">
            <a:avLst/>
          </a:prstGeom>
          <a:noFill/>
        </p:spPr>
        <p:txBody>
          <a:bodyPr wrap="square" rtlCol="0">
            <a:spAutoFit/>
          </a:bodyPr>
          <a:lstStyle/>
          <a:p>
            <a:pPr algn="just" defTabSz="403433"/>
            <a:r>
              <a:rPr lang="en-US" sz="971" b="1" dirty="0">
                <a:solidFill>
                  <a:srgbClr val="002060"/>
                </a:solidFill>
              </a:rPr>
              <a:t>Mission</a:t>
            </a:r>
            <a:r>
              <a:rPr lang="en-US" sz="882" b="1" dirty="0">
                <a:solidFill>
                  <a:prstClr val="black"/>
                </a:solidFill>
                <a:latin typeface="Calibri Light" panose="020F0302020204030204"/>
              </a:rPr>
              <a:t> </a:t>
            </a:r>
            <a:r>
              <a:rPr lang="en-US" sz="971" i="1" dirty="0">
                <a:solidFill>
                  <a:prstClr val="black"/>
                </a:solidFill>
              </a:rPr>
              <a:t>PDES, Inc. </a:t>
            </a:r>
            <a:r>
              <a:rPr lang="en-US" sz="971" dirty="0">
                <a:solidFill>
                  <a:prstClr val="black"/>
                </a:solidFill>
              </a:rPr>
              <a:t>is an international industry/ government/academia consortium committed to accelerating the development and implementation of critical technical standards that reduce cycle time and costs, improve quality, and enable model based integration, interoperability, and sustainability for its participants.</a:t>
            </a:r>
          </a:p>
        </p:txBody>
      </p:sp>
      <p:sp>
        <p:nvSpPr>
          <p:cNvPr id="30" name="TextBox 29"/>
          <p:cNvSpPr txBox="1"/>
          <p:nvPr/>
        </p:nvSpPr>
        <p:spPr>
          <a:xfrm>
            <a:off x="1730763" y="1527137"/>
            <a:ext cx="2741441" cy="2781531"/>
          </a:xfrm>
          <a:prstGeom prst="rect">
            <a:avLst/>
          </a:prstGeom>
          <a:noFill/>
        </p:spPr>
        <p:txBody>
          <a:bodyPr wrap="square" rtlCol="0">
            <a:spAutoFit/>
          </a:bodyPr>
          <a:lstStyle/>
          <a:p>
            <a:pPr algn="just" defTabSz="403433"/>
            <a:r>
              <a:rPr lang="en-US" sz="971" b="1" dirty="0">
                <a:solidFill>
                  <a:srgbClr val="002060"/>
                </a:solidFill>
              </a:rPr>
              <a:t>Program Description </a:t>
            </a:r>
            <a:r>
              <a:rPr lang="en-US" sz="971" dirty="0">
                <a:solidFill>
                  <a:prstClr val="black"/>
                </a:solidFill>
              </a:rPr>
              <a:t>PDES, Inc. focuses on model-based information standards that enable model-based engineering, manufacturing and sustainment. These standards support 3-D product data that describes company products in all stages of the product life cycle – design, analysis, manufacture, sustainment. PDES, Inc. participants recognize that the effective flow of product information within a company and across its supply chain drives down costs, reduces cycle time, and improves quality. Due to the complexity of supply chains required to bring goods to market, standards that support interoperability across diverse systems is critical to success. Currently, PDES, Inc. supports ISO 10303 (the STEP standards), and the EN/NAS 9300 (the LOTAR standards).</a:t>
            </a:r>
          </a:p>
          <a:p>
            <a:pPr defTabSz="403433"/>
            <a:r>
              <a:rPr lang="en-US" sz="971" dirty="0">
                <a:solidFill>
                  <a:prstClr val="black"/>
                </a:solidFill>
              </a:rPr>
              <a:t> </a:t>
            </a:r>
          </a:p>
        </p:txBody>
      </p:sp>
      <p:sp>
        <p:nvSpPr>
          <p:cNvPr id="31" name="TextBox 30"/>
          <p:cNvSpPr txBox="1"/>
          <p:nvPr/>
        </p:nvSpPr>
        <p:spPr>
          <a:xfrm>
            <a:off x="4797525" y="2776751"/>
            <a:ext cx="2729856" cy="1885131"/>
          </a:xfrm>
          <a:prstGeom prst="rect">
            <a:avLst/>
          </a:prstGeom>
          <a:noFill/>
        </p:spPr>
        <p:txBody>
          <a:bodyPr wrap="square" rtlCol="0">
            <a:spAutoFit/>
          </a:bodyPr>
          <a:lstStyle/>
          <a:p>
            <a:pPr algn="just" defTabSz="403433"/>
            <a:r>
              <a:rPr lang="en-US" sz="971" b="1" dirty="0">
                <a:solidFill>
                  <a:srgbClr val="002060"/>
                </a:solidFill>
              </a:rPr>
              <a:t>Technical Team Efforts</a:t>
            </a:r>
            <a:r>
              <a:rPr lang="en-US" sz="971" b="1" dirty="0">
                <a:solidFill>
                  <a:prstClr val="black"/>
                </a:solidFill>
              </a:rPr>
              <a:t> </a:t>
            </a:r>
            <a:r>
              <a:rPr lang="en-US" sz="971" i="1" dirty="0">
                <a:solidFill>
                  <a:prstClr val="black"/>
                </a:solidFill>
              </a:rPr>
              <a:t>PDES, Inc.  </a:t>
            </a:r>
            <a:r>
              <a:rPr lang="en-US" sz="971" dirty="0">
                <a:solidFill>
                  <a:prstClr val="black"/>
                </a:solidFill>
              </a:rPr>
              <a:t>technical teams are comprised of the participant organizations’ resources. Teams leverage knowledge across industry to solve shared problems, such as maintaining data quality. Currently, project areas include, LOTAR, Systems Engineering, Product Life-Cycle Support, Model-based Engineering and related areas such as PMI, CAE, PDM, EWH and composites. Additionally, testing forums, such as the Computer-aided X </a:t>
            </a:r>
            <a:r>
              <a:rPr lang="en-US" sz="971" dirty="0" err="1">
                <a:solidFill>
                  <a:prstClr val="black"/>
                </a:solidFill>
              </a:rPr>
              <a:t>Implementor</a:t>
            </a:r>
            <a:r>
              <a:rPr lang="en-US" sz="971" dirty="0">
                <a:solidFill>
                  <a:prstClr val="black"/>
                </a:solidFill>
              </a:rPr>
              <a:t> Forum, enable vendors to implement the standards by developing best practices</a:t>
            </a:r>
          </a:p>
        </p:txBody>
      </p:sp>
      <p:sp>
        <p:nvSpPr>
          <p:cNvPr id="32" name="TextBox 31"/>
          <p:cNvSpPr txBox="1"/>
          <p:nvPr/>
        </p:nvSpPr>
        <p:spPr>
          <a:xfrm>
            <a:off x="4779198" y="32454"/>
            <a:ext cx="2748183" cy="1138132"/>
          </a:xfrm>
          <a:prstGeom prst="rect">
            <a:avLst/>
          </a:prstGeom>
          <a:noFill/>
        </p:spPr>
        <p:txBody>
          <a:bodyPr wrap="square" rtlCol="0">
            <a:spAutoFit/>
          </a:bodyPr>
          <a:lstStyle/>
          <a:p>
            <a:pPr algn="just" defTabSz="403433"/>
            <a:r>
              <a:rPr lang="en-US" sz="971" b="1" dirty="0">
                <a:solidFill>
                  <a:srgbClr val="002060"/>
                </a:solidFill>
              </a:rPr>
              <a:t>PDES, Inc. Strategic Plan and TMP</a:t>
            </a:r>
          </a:p>
          <a:p>
            <a:pPr algn="just" defTabSz="403433"/>
            <a:r>
              <a:rPr lang="en-US" sz="971" dirty="0">
                <a:solidFill>
                  <a:prstClr val="black"/>
                </a:solidFill>
              </a:rPr>
              <a:t>Efforts are organized under a project focused Technology Management Plan (TMP), which aligns with business driven strategic goals. Participants’ define the strategic plan at the Board-level and their  technical resources develop projects that align with those goals</a:t>
            </a:r>
          </a:p>
        </p:txBody>
      </p:sp>
      <p:sp>
        <p:nvSpPr>
          <p:cNvPr id="77" name="Text Box 3"/>
          <p:cNvSpPr txBox="1">
            <a:spLocks noChangeArrowheads="1"/>
          </p:cNvSpPr>
          <p:nvPr/>
        </p:nvSpPr>
        <p:spPr bwMode="auto">
          <a:xfrm>
            <a:off x="7916521" y="4650567"/>
            <a:ext cx="2452098" cy="2148116"/>
          </a:xfrm>
          <a:prstGeom prst="rect">
            <a:avLst/>
          </a:prstGeom>
          <a:solidFill>
            <a:schemeClr val="bg1"/>
          </a:solidFill>
          <a:ln w="12700">
            <a:solidFill>
              <a:srgbClr val="002060"/>
            </a:solidFill>
            <a:miter lim="800000"/>
            <a:headEnd/>
            <a:tailEnd/>
          </a:ln>
          <a:effectLst>
            <a:outerShdw blurRad="50800" dist="38100" dir="2700000" algn="tl" rotWithShape="0">
              <a:prstClr val="black">
                <a:alpha val="40000"/>
              </a:prstClr>
            </a:outerShdw>
          </a:effectLst>
        </p:spPr>
        <p:txBody>
          <a:bodyPr rot="0" vert="horz" wrap="square" lIns="80682" tIns="40341" rIns="80682" bIns="40341" numCol="2" anchor="t" anchorCtr="0" upright="1">
            <a:noAutofit/>
          </a:bodyPr>
          <a:lstStyle/>
          <a:p>
            <a:pPr defTabSz="403433"/>
            <a:endParaRPr lang="en-US" sz="794" dirty="0">
              <a:solidFill>
                <a:prstClr val="black"/>
              </a:solidFill>
              <a:ea typeface="Calibri" panose="020F0502020204030204" pitchFamily="34" charset="0"/>
              <a:cs typeface="Times New Roman" panose="02020603050405020304" pitchFamily="18" charset="0"/>
            </a:endParaRPr>
          </a:p>
          <a:p>
            <a:pPr defTabSz="403433"/>
            <a:endParaRPr lang="en-US" sz="794" dirty="0">
              <a:solidFill>
                <a:prstClr val="black"/>
              </a:solidFill>
              <a:ea typeface="Calibri" panose="020F0502020204030204" pitchFamily="34" charset="0"/>
              <a:cs typeface="Times New Roman" panose="02020603050405020304" pitchFamily="18" charset="0"/>
            </a:endParaRPr>
          </a:p>
          <a:p>
            <a:pPr defTabSz="403433"/>
            <a:endParaRPr lang="en-US" sz="794" dirty="0">
              <a:solidFill>
                <a:prstClr val="black"/>
              </a:solidFill>
              <a:ea typeface="Calibri" panose="020F0502020204030204" pitchFamily="34" charset="0"/>
              <a:cs typeface="Times New Roman" panose="02020603050405020304" pitchFamily="18" charset="0"/>
            </a:endParaRPr>
          </a:p>
          <a:p>
            <a:pPr defTabSz="403433"/>
            <a:endParaRPr lang="en-US" sz="794" dirty="0">
              <a:solidFill>
                <a:prstClr val="black"/>
              </a:solidFill>
              <a:ea typeface="Calibri" panose="020F0502020204030204" pitchFamily="34" charset="0"/>
              <a:cs typeface="Times New Roman" panose="02020603050405020304" pitchFamily="18" charset="0"/>
            </a:endParaRP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Solid models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Surface models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Tessellated geometry</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Supplemental geometry</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Mixed models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Assemblies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Configuration management</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CAD/PDM integration</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Geometric accuracy</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PMI</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3D presentation</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Colors and layers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Validation properties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Production models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User defined attributes</a:t>
            </a:r>
          </a:p>
          <a:p>
            <a:pPr marL="151287" indent="-151287" defTabSz="403433">
              <a:buFont typeface="Arial" panose="020B0604020202020204" pitchFamily="34" charset="0"/>
              <a:buChar char="•"/>
            </a:pPr>
            <a:r>
              <a:rPr lang="en-US" sz="838" dirty="0">
                <a:solidFill>
                  <a:srgbClr val="002060"/>
                </a:solidFill>
                <a:ea typeface="Calibri" panose="020F0502020204030204" pitchFamily="34" charset="0"/>
                <a:cs typeface="Times New Roman" panose="02020603050405020304" pitchFamily="18" charset="0"/>
              </a:rPr>
              <a:t>AP203, AP214, AP242</a:t>
            </a:r>
          </a:p>
        </p:txBody>
      </p:sp>
      <p:sp>
        <p:nvSpPr>
          <p:cNvPr id="78" name="TextBox 77"/>
          <p:cNvSpPr txBox="1"/>
          <p:nvPr/>
        </p:nvSpPr>
        <p:spPr>
          <a:xfrm>
            <a:off x="7916522" y="4681064"/>
            <a:ext cx="1164818" cy="499560"/>
          </a:xfrm>
          <a:prstGeom prst="rect">
            <a:avLst/>
          </a:prstGeom>
          <a:noFill/>
        </p:spPr>
        <p:txBody>
          <a:bodyPr wrap="square" rtlCol="0">
            <a:spAutoFit/>
          </a:bodyPr>
          <a:lstStyle/>
          <a:p>
            <a:pPr algn="ctr" defTabSz="403433"/>
            <a:r>
              <a:rPr lang="en-US" sz="882" b="1" dirty="0" err="1">
                <a:solidFill>
                  <a:srgbClr val="002060"/>
                </a:solidFill>
                <a:latin typeface="Calibri Light" panose="020F0302020204030204"/>
                <a:ea typeface="Calibri" panose="020F0502020204030204" pitchFamily="34" charset="0"/>
                <a:cs typeface="Times New Roman" panose="02020603050405020304" pitchFamily="18" charset="0"/>
              </a:rPr>
              <a:t>CAx</a:t>
            </a:r>
            <a:r>
              <a:rPr lang="en-US" sz="882" b="1" dirty="0">
                <a:solidFill>
                  <a:srgbClr val="002060"/>
                </a:solidFill>
                <a:latin typeface="Calibri Light" panose="020F0302020204030204"/>
                <a:ea typeface="Calibri" panose="020F0502020204030204" pitchFamily="34" charset="0"/>
                <a:cs typeface="Times New Roman" panose="02020603050405020304" pitchFamily="18" charset="0"/>
              </a:rPr>
              <a:t> </a:t>
            </a:r>
            <a:r>
              <a:rPr lang="en-US" sz="882" b="1" dirty="0" err="1">
                <a:solidFill>
                  <a:srgbClr val="002060"/>
                </a:solidFill>
                <a:latin typeface="Calibri Light" panose="020F0302020204030204"/>
                <a:ea typeface="Calibri" panose="020F0502020204030204" pitchFamily="34" charset="0"/>
                <a:cs typeface="Times New Roman" panose="02020603050405020304" pitchFamily="18" charset="0"/>
              </a:rPr>
              <a:t>Implementor</a:t>
            </a:r>
            <a:r>
              <a:rPr lang="en-US" sz="882" b="1" dirty="0">
                <a:solidFill>
                  <a:srgbClr val="002060"/>
                </a:solidFill>
                <a:latin typeface="Calibri Light" panose="020F0302020204030204"/>
                <a:ea typeface="Calibri" panose="020F0502020204030204" pitchFamily="34" charset="0"/>
                <a:cs typeface="Times New Roman" panose="02020603050405020304" pitchFamily="18" charset="0"/>
              </a:rPr>
              <a:t> Forum </a:t>
            </a:r>
            <a:br>
              <a:rPr lang="en-US" sz="882" b="1" dirty="0">
                <a:solidFill>
                  <a:srgbClr val="002060"/>
                </a:solidFill>
                <a:latin typeface="Calibri Light" panose="020F0302020204030204"/>
                <a:ea typeface="Calibri" panose="020F0502020204030204" pitchFamily="34" charset="0"/>
                <a:cs typeface="Times New Roman" panose="02020603050405020304" pitchFamily="18" charset="0"/>
              </a:rPr>
            </a:br>
            <a:r>
              <a:rPr lang="en-US" sz="882" b="1" dirty="0">
                <a:solidFill>
                  <a:srgbClr val="002060"/>
                </a:solidFill>
                <a:latin typeface="Calibri Light" panose="020F0302020204030204"/>
                <a:ea typeface="Calibri" panose="020F0502020204030204" pitchFamily="34" charset="0"/>
                <a:cs typeface="Times New Roman" panose="02020603050405020304" pitchFamily="18" charset="0"/>
              </a:rPr>
              <a:t>testing includes</a:t>
            </a:r>
            <a:r>
              <a:rPr lang="en-US" sz="882" dirty="0">
                <a:solidFill>
                  <a:srgbClr val="002060"/>
                </a:solidFill>
                <a:latin typeface="Calibri Light" panose="020F0302020204030204"/>
                <a:ea typeface="Calibri" panose="020F0502020204030204" pitchFamily="34" charset="0"/>
                <a:cs typeface="Times New Roman" panose="02020603050405020304" pitchFamily="18" charset="0"/>
              </a:rPr>
              <a:t>:</a:t>
            </a:r>
          </a:p>
        </p:txBody>
      </p:sp>
      <p:pic>
        <p:nvPicPr>
          <p:cNvPr id="79" name="Picture 78"/>
          <p:cNvPicPr>
            <a:picLocks noChangeAspect="1"/>
          </p:cNvPicPr>
          <p:nvPr/>
        </p:nvPicPr>
        <p:blipFill>
          <a:blip r:embed="rId5"/>
          <a:stretch>
            <a:fillRect/>
          </a:stretch>
        </p:blipFill>
        <p:spPr>
          <a:xfrm>
            <a:off x="9051330" y="6140680"/>
            <a:ext cx="1299898" cy="589525"/>
          </a:xfrm>
          <a:prstGeom prst="rect">
            <a:avLst/>
          </a:prstGeom>
        </p:spPr>
      </p:pic>
      <p:sp>
        <p:nvSpPr>
          <p:cNvPr id="3" name="TextBox 2"/>
          <p:cNvSpPr txBox="1"/>
          <p:nvPr/>
        </p:nvSpPr>
        <p:spPr>
          <a:xfrm>
            <a:off x="2474526" y="5126759"/>
            <a:ext cx="1236729" cy="418320"/>
          </a:xfrm>
          <a:prstGeom prst="rect">
            <a:avLst/>
          </a:prstGeom>
          <a:noFill/>
        </p:spPr>
        <p:txBody>
          <a:bodyPr wrap="square" rtlCol="0">
            <a:spAutoFit/>
          </a:bodyPr>
          <a:lstStyle/>
          <a:p>
            <a:pPr algn="ctr" defTabSz="403433"/>
            <a:r>
              <a:rPr lang="en-US" sz="1059" b="1" dirty="0">
                <a:solidFill>
                  <a:srgbClr val="002060"/>
                </a:solidFill>
                <a:latin typeface="Calibri Light" panose="020F0302020204030204"/>
              </a:rPr>
              <a:t>PDES, Inc.</a:t>
            </a:r>
          </a:p>
          <a:p>
            <a:pPr algn="ctr" defTabSz="403433"/>
            <a:r>
              <a:rPr lang="en-US" sz="1059" b="1" dirty="0">
                <a:solidFill>
                  <a:srgbClr val="002060"/>
                </a:solidFill>
                <a:latin typeface="Calibri Light" panose="020F0302020204030204"/>
              </a:rPr>
              <a:t> Key Strategic Goals </a:t>
            </a:r>
            <a:endParaRPr lang="en-US" sz="1059" dirty="0">
              <a:solidFill>
                <a:prstClr val="black"/>
              </a:solidFill>
              <a:latin typeface="Calibri Light" panose="020F0302020204030204"/>
            </a:endParaRPr>
          </a:p>
        </p:txBody>
      </p:sp>
      <p:sp>
        <p:nvSpPr>
          <p:cNvPr id="4" name="Rectangle 3"/>
          <p:cNvSpPr/>
          <p:nvPr/>
        </p:nvSpPr>
        <p:spPr>
          <a:xfrm>
            <a:off x="7871454" y="32454"/>
            <a:ext cx="2479774" cy="4868833"/>
          </a:xfrm>
          <a:prstGeom prst="rect">
            <a:avLst/>
          </a:prstGeom>
        </p:spPr>
        <p:txBody>
          <a:bodyPr wrap="square">
            <a:spAutoFit/>
          </a:bodyPr>
          <a:lstStyle/>
          <a:p>
            <a:pPr algn="just" defTabSz="403433">
              <a:tabLst>
                <a:tab pos="605150" algn="l"/>
                <a:tab pos="1462446" algn="l"/>
              </a:tabLst>
            </a:pPr>
            <a:r>
              <a:rPr lang="en-US" sz="971" b="1" dirty="0">
                <a:solidFill>
                  <a:srgbClr val="002060"/>
                </a:solidFill>
                <a:ea typeface="Calibri" panose="020F0502020204030204" pitchFamily="34" charset="0"/>
                <a:cs typeface="Calibri" panose="020F0502020204030204" pitchFamily="34" charset="0"/>
              </a:rPr>
              <a:t>How We Support the Digital Enterprise </a:t>
            </a:r>
          </a:p>
          <a:p>
            <a:pPr algn="just" defTabSz="403433">
              <a:spcAft>
                <a:spcPts val="706"/>
              </a:spcAft>
              <a:tabLst>
                <a:tab pos="605150" algn="l"/>
                <a:tab pos="1462446" algn="l"/>
              </a:tabLst>
            </a:pPr>
            <a:r>
              <a:rPr lang="en-US" sz="971" dirty="0">
                <a:solidFill>
                  <a:prstClr val="black"/>
                </a:solidFill>
                <a:ea typeface="Calibri" panose="020F0502020204030204" pitchFamily="34" charset="0"/>
                <a:cs typeface="Calibri" panose="020F0502020204030204" pitchFamily="34" charset="0"/>
              </a:rPr>
              <a:t>PDES, Inc. helps participants enable the digital enterprise across the entire product life cycle and through the entire supply chain. Participants get their requirements into the relevant standards, The testing forums ensure the standards are implementable. Participants can also be assured that the standards are harmonized with related standards due to the long-standing relationships PDES, Inc. maintains with other organizations, such as the 3D-PDF consortium, </a:t>
            </a:r>
            <a:r>
              <a:rPr lang="en-US" sz="971" dirty="0" err="1">
                <a:solidFill>
                  <a:prstClr val="black"/>
                </a:solidFill>
                <a:ea typeface="Calibri" panose="020F0502020204030204" pitchFamily="34" charset="0"/>
                <a:cs typeface="Calibri" panose="020F0502020204030204" pitchFamily="34" charset="0"/>
              </a:rPr>
              <a:t>ProSTEP</a:t>
            </a:r>
            <a:r>
              <a:rPr lang="en-US" sz="971" dirty="0">
                <a:solidFill>
                  <a:prstClr val="black"/>
                </a:solidFill>
                <a:ea typeface="Calibri" panose="020F0502020204030204" pitchFamily="34" charset="0"/>
                <a:cs typeface="Calibri" panose="020F0502020204030204" pitchFamily="34" charset="0"/>
              </a:rPr>
              <a:t>, and INCOSE. In addition to access to expert resources in ISO 30303 and LOTAR standards, participation in PDES, Inc. as resulted in:</a:t>
            </a:r>
            <a:endParaRPr lang="en-US" sz="971" dirty="0">
              <a:solidFill>
                <a:prstClr val="black"/>
              </a:solidFill>
              <a:ea typeface="Calibri" panose="020F0502020204030204" pitchFamily="34" charset="0"/>
              <a:cs typeface="Times New Roman" panose="02020603050405020304" pitchFamily="18" charset="0"/>
            </a:endParaRPr>
          </a:p>
          <a:p>
            <a:pPr marL="302575" indent="-302575" algn="just" defTabSz="403433">
              <a:lnSpc>
                <a:spcPct val="107000"/>
              </a:lnSpc>
              <a:buFont typeface="+mj-lt"/>
              <a:buAutoNum type="arabicPeriod"/>
              <a:tabLst>
                <a:tab pos="605150" algn="l"/>
                <a:tab pos="1462446" algn="l"/>
              </a:tabLst>
            </a:pPr>
            <a:r>
              <a:rPr lang="en-US" sz="971" dirty="0">
                <a:solidFill>
                  <a:prstClr val="black"/>
                </a:solidFill>
                <a:ea typeface="Calibri" panose="020F0502020204030204" pitchFamily="34" charset="0"/>
                <a:cs typeface="Calibri" panose="020F0502020204030204" pitchFamily="34" charset="0"/>
              </a:rPr>
              <a:t>Quality improvements – our quality project demonstrated the use of standards to improve quality of data exchanges</a:t>
            </a:r>
            <a:endParaRPr lang="en-US" sz="971" dirty="0">
              <a:solidFill>
                <a:prstClr val="black"/>
              </a:solidFill>
              <a:ea typeface="Calibri" panose="020F0502020204030204" pitchFamily="34" charset="0"/>
              <a:cs typeface="Times New Roman" panose="02020603050405020304" pitchFamily="18" charset="0"/>
            </a:endParaRPr>
          </a:p>
          <a:p>
            <a:pPr marL="302575" indent="-302575" algn="just" defTabSz="403433">
              <a:lnSpc>
                <a:spcPct val="107000"/>
              </a:lnSpc>
              <a:buFont typeface="+mj-lt"/>
              <a:buAutoNum type="arabicPeriod"/>
              <a:tabLst>
                <a:tab pos="605150" algn="l"/>
                <a:tab pos="1462446" algn="l"/>
              </a:tabLst>
            </a:pPr>
            <a:r>
              <a:rPr lang="en-US" sz="971" dirty="0">
                <a:solidFill>
                  <a:prstClr val="black"/>
                </a:solidFill>
                <a:ea typeface="Calibri" panose="020F0502020204030204" pitchFamily="34" charset="0"/>
                <a:cs typeface="Calibri" panose="020F0502020204030204" pitchFamily="34" charset="0"/>
              </a:rPr>
              <a:t>Cost savings – the Customer Supplier Interoperability project estimated $35million in savings on a single large project.</a:t>
            </a:r>
            <a:endParaRPr lang="en-US" sz="971" dirty="0">
              <a:solidFill>
                <a:prstClr val="black"/>
              </a:solidFill>
              <a:ea typeface="Calibri" panose="020F0502020204030204" pitchFamily="34" charset="0"/>
              <a:cs typeface="Times New Roman" panose="02020603050405020304" pitchFamily="18" charset="0"/>
            </a:endParaRPr>
          </a:p>
          <a:p>
            <a:pPr marL="302575" indent="-302575" algn="just" defTabSz="403433">
              <a:lnSpc>
                <a:spcPct val="107000"/>
              </a:lnSpc>
              <a:spcAft>
                <a:spcPts val="706"/>
              </a:spcAft>
              <a:buFont typeface="+mj-lt"/>
              <a:buAutoNum type="arabicPeriod"/>
              <a:tabLst>
                <a:tab pos="605150" algn="l"/>
                <a:tab pos="1462446" algn="l"/>
              </a:tabLst>
            </a:pPr>
            <a:r>
              <a:rPr lang="en-US" sz="971" dirty="0">
                <a:solidFill>
                  <a:prstClr val="black"/>
                </a:solidFill>
                <a:ea typeface="Calibri" panose="020F0502020204030204" pitchFamily="34" charset="0"/>
                <a:cs typeface="Calibri" panose="020F0502020204030204" pitchFamily="34" charset="0"/>
              </a:rPr>
              <a:t>Reduced rework – quality product data exchanges result in less rework to “heal” 3-D designs</a:t>
            </a:r>
            <a:endParaRPr lang="en-US" sz="971" dirty="0">
              <a:solidFill>
                <a:prstClr val="black"/>
              </a:solidFill>
              <a:ea typeface="Calibri" panose="020F0502020204030204" pitchFamily="34" charset="0"/>
              <a:cs typeface="Times New Roman" panose="02020603050405020304" pitchFamily="18" charset="0"/>
            </a:endParaRPr>
          </a:p>
          <a:p>
            <a:pPr algn="just" defTabSz="403433"/>
            <a:r>
              <a:rPr lang="en-US" sz="971" dirty="0">
                <a:solidFill>
                  <a:prstClr val="black"/>
                </a:solidFill>
                <a:ea typeface="Calibri" panose="020F0502020204030204" pitchFamily="34" charset="0"/>
              </a:rPr>
              <a:t>Design for manufacture – manufacturing information becomes accessible to the designer</a:t>
            </a:r>
            <a:endParaRPr lang="en-US" sz="971" dirty="0">
              <a:solidFill>
                <a:prstClr val="black"/>
              </a:solidFill>
            </a:endParaRPr>
          </a:p>
        </p:txBody>
      </p:sp>
      <p:sp>
        <p:nvSpPr>
          <p:cNvPr id="6" name="Rectangle 5"/>
          <p:cNvSpPr/>
          <p:nvPr/>
        </p:nvSpPr>
        <p:spPr>
          <a:xfrm>
            <a:off x="4797525" y="4675199"/>
            <a:ext cx="2729856" cy="2349939"/>
          </a:xfrm>
          <a:prstGeom prst="rect">
            <a:avLst/>
          </a:prstGeom>
        </p:spPr>
        <p:txBody>
          <a:bodyPr wrap="square">
            <a:spAutoFit/>
          </a:bodyPr>
          <a:lstStyle/>
          <a:p>
            <a:pPr algn="just" defTabSz="403433">
              <a:lnSpc>
                <a:spcPct val="107000"/>
              </a:lnSpc>
              <a:spcAft>
                <a:spcPts val="706"/>
              </a:spcAft>
            </a:pPr>
            <a:r>
              <a:rPr lang="en-US" sz="971" b="1" dirty="0">
                <a:solidFill>
                  <a:srgbClr val="002060"/>
                </a:solidFill>
                <a:ea typeface="Calibri" panose="020F0502020204030204" pitchFamily="34" charset="0"/>
                <a:cs typeface="Calibri" panose="020F0502020204030204" pitchFamily="34" charset="0"/>
              </a:rPr>
              <a:t>Preparing for future technologies</a:t>
            </a:r>
            <a:r>
              <a:rPr lang="en-US" sz="971" b="1" dirty="0">
                <a:solidFill>
                  <a:srgbClr val="002060"/>
                </a:solidFill>
                <a:ea typeface="Calibri" panose="020F0502020204030204" pitchFamily="34" charset="0"/>
                <a:cs typeface="Times New Roman" panose="02020603050405020304" pitchFamily="18" charset="0"/>
              </a:rPr>
              <a:t> </a:t>
            </a:r>
            <a:r>
              <a:rPr lang="en-US" sz="971" dirty="0">
                <a:solidFill>
                  <a:srgbClr val="000000"/>
                </a:solidFill>
                <a:ea typeface="Calibri" panose="020F0502020204030204" pitchFamily="34" charset="0"/>
                <a:cs typeface="Calibri" panose="020F0502020204030204" pitchFamily="34" charset="0"/>
              </a:rPr>
              <a:t>PDES, Inc. is working to incorporate requirements for cutting edge technologies, and is currently focusing on the following advanced manufacturing techniques:</a:t>
            </a:r>
            <a:endParaRPr lang="en-US" sz="971" dirty="0">
              <a:solidFill>
                <a:prstClr val="black"/>
              </a:solidFill>
              <a:ea typeface="Calibri" panose="020F0502020204030204" pitchFamily="34" charset="0"/>
              <a:cs typeface="Times New Roman" panose="02020603050405020304" pitchFamily="18" charset="0"/>
            </a:endParaRPr>
          </a:p>
          <a:p>
            <a:pPr algn="just" defTabSz="403433">
              <a:lnSpc>
                <a:spcPct val="107000"/>
              </a:lnSpc>
              <a:spcAft>
                <a:spcPts val="706"/>
              </a:spcAft>
            </a:pPr>
            <a:r>
              <a:rPr lang="en-US" sz="971" dirty="0">
                <a:solidFill>
                  <a:srgbClr val="000000"/>
                </a:solidFill>
                <a:ea typeface="Calibri" panose="020F0502020204030204" pitchFamily="34" charset="0"/>
                <a:cs typeface="Calibri" panose="020F0502020204030204" pitchFamily="34" charset="0"/>
              </a:rPr>
              <a:t>Composites – more products are being created using composites and this area of the standards is being updated, supporting manufacture, analysis and archiving for composites</a:t>
            </a:r>
            <a:endParaRPr lang="en-US" sz="971" dirty="0">
              <a:solidFill>
                <a:prstClr val="black"/>
              </a:solidFill>
              <a:ea typeface="Calibri" panose="020F0502020204030204" pitchFamily="34" charset="0"/>
              <a:cs typeface="Times New Roman" panose="02020603050405020304" pitchFamily="18" charset="0"/>
            </a:endParaRPr>
          </a:p>
          <a:p>
            <a:pPr algn="just" defTabSz="403433">
              <a:lnSpc>
                <a:spcPct val="107000"/>
              </a:lnSpc>
              <a:spcAft>
                <a:spcPts val="706"/>
              </a:spcAft>
            </a:pPr>
            <a:r>
              <a:rPr lang="en-US" sz="971" dirty="0">
                <a:solidFill>
                  <a:srgbClr val="000000"/>
                </a:solidFill>
                <a:ea typeface="Calibri" panose="020F0502020204030204" pitchFamily="34" charset="0"/>
                <a:cs typeface="Calibri" panose="020F0502020204030204" pitchFamily="34" charset="0"/>
              </a:rPr>
              <a:t>Additive manufacturing – the additive manufacturing team is currently involved in updating the ISO10303 standard for this break-through technology.</a:t>
            </a:r>
            <a:endParaRPr lang="en-US" sz="97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26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https://pdesinc.org</a:t>
            </a:r>
            <a:r>
              <a:rPr lang="en-US" dirty="0" smtClean="0"/>
              <a:t>/</a:t>
            </a:r>
            <a:endParaRPr lang="en-US" dirty="0"/>
          </a:p>
        </p:txBody>
      </p:sp>
      <p:pic>
        <p:nvPicPr>
          <p:cNvPr id="7" name="Content Placeholder 6"/>
          <p:cNvPicPr>
            <a:picLocks noGrp="1" noChangeAspect="1"/>
          </p:cNvPicPr>
          <p:nvPr>
            <p:ph idx="1"/>
          </p:nvPr>
        </p:nvPicPr>
        <p:blipFill rotWithShape="1">
          <a:blip r:embed="rId2"/>
          <a:srcRect l="45510" r="1"/>
          <a:stretch/>
        </p:blipFill>
        <p:spPr>
          <a:xfrm>
            <a:off x="493058" y="1429261"/>
            <a:ext cx="5647766" cy="4858269"/>
          </a:xfrm>
          <a:prstGeom prst="rect">
            <a:avLst/>
          </a:prstGeom>
        </p:spPr>
      </p:pic>
      <p:sp>
        <p:nvSpPr>
          <p:cNvPr id="4" name="Date Placeholder 3"/>
          <p:cNvSpPr>
            <a:spLocks noGrp="1"/>
          </p:cNvSpPr>
          <p:nvPr>
            <p:ph type="dt" sz="half" idx="10"/>
          </p:nvPr>
        </p:nvSpPr>
        <p:spPr/>
        <p:txBody>
          <a:bodyPr/>
          <a:lstStyle/>
          <a:p>
            <a:fld id="{5EFA92B3-C720-49A7-9FC3-EC7BBE8A375A}" type="datetime4">
              <a:rPr lang="en-US" smtClean="0"/>
              <a:t>January 21, 2018</a:t>
            </a:fld>
            <a:endParaRPr lang="en-US"/>
          </a:p>
        </p:txBody>
      </p:sp>
      <p:sp>
        <p:nvSpPr>
          <p:cNvPr id="5" name="Footer Placeholder 4"/>
          <p:cNvSpPr>
            <a:spLocks noGrp="1"/>
          </p:cNvSpPr>
          <p:nvPr>
            <p:ph type="ftr" sz="quarter" idx="11"/>
          </p:nvPr>
        </p:nvSpPr>
        <p:spPr/>
        <p:txBody>
          <a:bodyPr/>
          <a:lstStyle/>
          <a:p>
            <a:r>
              <a:rPr lang="en-US" smtClean="0"/>
              <a:t>www.incose.org/IW2018</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29</a:t>
            </a:fld>
            <a:endParaRPr lang="en-US"/>
          </a:p>
        </p:txBody>
      </p:sp>
      <p:pic>
        <p:nvPicPr>
          <p:cNvPr id="8" name="Picture 7"/>
          <p:cNvPicPr>
            <a:picLocks noChangeAspect="1"/>
          </p:cNvPicPr>
          <p:nvPr/>
        </p:nvPicPr>
        <p:blipFill rotWithShape="1">
          <a:blip r:embed="rId3"/>
          <a:srcRect t="7459"/>
          <a:stretch/>
        </p:blipFill>
        <p:spPr>
          <a:xfrm>
            <a:off x="6466087" y="1454198"/>
            <a:ext cx="5372100" cy="4865594"/>
          </a:xfrm>
          <a:prstGeom prst="rect">
            <a:avLst/>
          </a:prstGeom>
        </p:spPr>
      </p:pic>
      <p:sp>
        <p:nvSpPr>
          <p:cNvPr id="9" name="TextBox 8"/>
          <p:cNvSpPr txBox="1"/>
          <p:nvPr/>
        </p:nvSpPr>
        <p:spPr>
          <a:xfrm>
            <a:off x="6913351" y="5298435"/>
            <a:ext cx="4464422" cy="830997"/>
          </a:xfrm>
          <a:prstGeom prst="rect">
            <a:avLst/>
          </a:prstGeom>
          <a:solidFill>
            <a:schemeClr val="bg1">
              <a:lumMod val="65000"/>
              <a:alpha val="42000"/>
            </a:schemeClr>
          </a:solidFill>
        </p:spPr>
        <p:txBody>
          <a:bodyPr wrap="square" rtlCol="0">
            <a:spAutoFit/>
          </a:bodyPr>
          <a:lstStyle/>
          <a:p>
            <a:pPr algn="ctr"/>
            <a:r>
              <a:rPr lang="en-US" dirty="0" smtClean="0"/>
              <a:t>Howard Mason, </a:t>
            </a:r>
            <a:br>
              <a:rPr lang="en-US" dirty="0" smtClean="0"/>
            </a:br>
            <a:r>
              <a:rPr lang="en-US" dirty="0" smtClean="0"/>
              <a:t>17 years as ISO SC4 Chairman</a:t>
            </a:r>
            <a:endParaRPr lang="en-US" dirty="0"/>
          </a:p>
        </p:txBody>
      </p:sp>
      <p:sp>
        <p:nvSpPr>
          <p:cNvPr id="10" name="Rectangle 9"/>
          <p:cNvSpPr/>
          <p:nvPr/>
        </p:nvSpPr>
        <p:spPr>
          <a:xfrm>
            <a:off x="3456199" y="1593631"/>
            <a:ext cx="2154757" cy="461665"/>
          </a:xfrm>
          <a:prstGeom prst="rect">
            <a:avLst/>
          </a:prstGeom>
          <a:solidFill>
            <a:schemeClr val="bg2">
              <a:lumMod val="50000"/>
              <a:alpha val="70000"/>
            </a:schemeClr>
          </a:solidFill>
        </p:spPr>
        <p:txBody>
          <a:bodyPr wrap="none">
            <a:spAutoFit/>
          </a:bodyPr>
          <a:lstStyle/>
          <a:p>
            <a:r>
              <a:rPr lang="en-US" dirty="0"/>
              <a:t>F-35 Lightning</a:t>
            </a:r>
          </a:p>
        </p:txBody>
      </p:sp>
    </p:spTree>
    <p:extLst>
      <p:ext uri="{BB962C8B-B14F-4D97-AF65-F5344CB8AC3E}">
        <p14:creationId xmlns:p14="http://schemas.microsoft.com/office/powerpoint/2010/main" val="271262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PDES </a:t>
            </a:r>
            <a:r>
              <a:rPr lang="en-US" dirty="0"/>
              <a:t>Focus on STEP</a:t>
            </a:r>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3</a:t>
            </a:fld>
            <a:endParaRPr lang="en-US"/>
          </a:p>
        </p:txBody>
      </p:sp>
      <p:sp>
        <p:nvSpPr>
          <p:cNvPr id="6" name="Content Placeholder 5"/>
          <p:cNvSpPr>
            <a:spLocks noGrp="1"/>
          </p:cNvSpPr>
          <p:nvPr>
            <p:ph idx="1"/>
          </p:nvPr>
        </p:nvSpPr>
        <p:spPr/>
        <p:txBody>
          <a:bodyPr>
            <a:normAutofit/>
          </a:bodyPr>
          <a:lstStyle/>
          <a:p>
            <a:r>
              <a:rPr lang="en-US" sz="4000" dirty="0"/>
              <a:t>STEP is officially called ISO 10303</a:t>
            </a:r>
          </a:p>
          <a:p>
            <a:pPr>
              <a:lnSpc>
                <a:spcPts val="4200"/>
              </a:lnSpc>
              <a:spcBef>
                <a:spcPts val="2400"/>
              </a:spcBef>
            </a:pPr>
            <a:r>
              <a:rPr lang="en-US" sz="4000" dirty="0"/>
              <a:t>ISO 10303 is the standard for the </a:t>
            </a:r>
            <a:r>
              <a:rPr lang="en-US" sz="4000" dirty="0" smtClean="0"/>
              <a:t>digital </a:t>
            </a:r>
            <a:r>
              <a:rPr lang="en-US" sz="4000" dirty="0"/>
              <a:t>representation and exchange of product modeling </a:t>
            </a:r>
            <a:r>
              <a:rPr lang="en-US" sz="4000" dirty="0" smtClean="0"/>
              <a:t>information</a:t>
            </a:r>
          </a:p>
          <a:p>
            <a:pPr>
              <a:spcBef>
                <a:spcPts val="2400"/>
              </a:spcBef>
            </a:pPr>
            <a:r>
              <a:rPr lang="en-US" sz="4000" dirty="0"/>
              <a:t>STEP </a:t>
            </a:r>
            <a:r>
              <a:rPr lang="en-US" sz="4000" dirty="0" smtClean="0"/>
              <a:t>standards are computer sensible</a:t>
            </a:r>
            <a:endParaRPr lang="en-US" sz="4000" dirty="0"/>
          </a:p>
        </p:txBody>
      </p:sp>
      <p:sp>
        <p:nvSpPr>
          <p:cNvPr id="7" name="Rectangle 6"/>
          <p:cNvSpPr/>
          <p:nvPr/>
        </p:nvSpPr>
        <p:spPr>
          <a:xfrm>
            <a:off x="742123" y="5664499"/>
            <a:ext cx="10866783" cy="584775"/>
          </a:xfrm>
          <a:prstGeom prst="rect">
            <a:avLst/>
          </a:prstGeom>
        </p:spPr>
        <p:txBody>
          <a:bodyPr wrap="square">
            <a:spAutoFit/>
          </a:bodyPr>
          <a:lstStyle/>
          <a:p>
            <a:r>
              <a:rPr lang="en-US" sz="3200" dirty="0"/>
              <a:t>STEP = Standard for the Exchange of Project model data</a:t>
            </a:r>
          </a:p>
        </p:txBody>
      </p:sp>
    </p:spTree>
    <p:extLst>
      <p:ext uri="{BB962C8B-B14F-4D97-AF65-F5344CB8AC3E}">
        <p14:creationId xmlns:p14="http://schemas.microsoft.com/office/powerpoint/2010/main" val="2944066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Standards?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4</a:t>
            </a:fld>
            <a:endParaRPr lang="en-US"/>
          </a:p>
        </p:txBody>
      </p:sp>
      <p:sp>
        <p:nvSpPr>
          <p:cNvPr id="6" name="Content Placeholder 5"/>
          <p:cNvSpPr>
            <a:spLocks noGrp="1"/>
          </p:cNvSpPr>
          <p:nvPr>
            <p:ph idx="1"/>
          </p:nvPr>
        </p:nvSpPr>
        <p:spPr>
          <a:xfrm>
            <a:off x="609918" y="1533941"/>
            <a:ext cx="10978515" cy="4525963"/>
          </a:xfrm>
        </p:spPr>
        <p:txBody>
          <a:bodyPr/>
          <a:lstStyle/>
          <a:p>
            <a:r>
              <a:rPr lang="en-US" sz="4000" dirty="0" smtClean="0"/>
              <a:t>Reduce Cost $$</a:t>
            </a:r>
          </a:p>
          <a:p>
            <a:r>
              <a:rPr lang="en-US" sz="4000" dirty="0" smtClean="0"/>
              <a:t>Control Part and Process Quality</a:t>
            </a:r>
          </a:p>
          <a:p>
            <a:r>
              <a:rPr lang="en-US" sz="4000" dirty="0"/>
              <a:t>Support for Design Reuse</a:t>
            </a:r>
          </a:p>
          <a:p>
            <a:r>
              <a:rPr lang="en-US" sz="4000" dirty="0" smtClean="0"/>
              <a:t>Avenue for Data Exchange</a:t>
            </a:r>
            <a:endParaRPr lang="en-US" sz="4000" dirty="0"/>
          </a:p>
        </p:txBody>
      </p:sp>
      <p:cxnSp>
        <p:nvCxnSpPr>
          <p:cNvPr id="9" name="Straight Connector 8"/>
          <p:cNvCxnSpPr/>
          <p:nvPr/>
        </p:nvCxnSpPr>
        <p:spPr>
          <a:xfrm>
            <a:off x="901148" y="5645426"/>
            <a:ext cx="1022405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14400" y="5380382"/>
            <a:ext cx="0" cy="58309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138452" y="5332967"/>
            <a:ext cx="0" cy="58309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70413" y="5360504"/>
            <a:ext cx="0" cy="58309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26426" y="5353878"/>
            <a:ext cx="0" cy="58309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582439" y="5366326"/>
            <a:ext cx="0" cy="58309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258186" y="5100245"/>
            <a:ext cx="1023037" cy="461665"/>
          </a:xfrm>
          <a:prstGeom prst="rect">
            <a:avLst/>
          </a:prstGeom>
        </p:spPr>
        <p:txBody>
          <a:bodyPr wrap="none">
            <a:spAutoFit/>
          </a:bodyPr>
          <a:lstStyle/>
          <a:p>
            <a:r>
              <a:rPr lang="en-US" b="1" dirty="0" smtClean="0">
                <a:solidFill>
                  <a:prstClr val="black"/>
                </a:solidFill>
              </a:rPr>
              <a:t>PDES</a:t>
            </a:r>
            <a:endParaRPr lang="en-US" b="1" dirty="0"/>
          </a:p>
        </p:txBody>
      </p:sp>
      <p:sp>
        <p:nvSpPr>
          <p:cNvPr id="18" name="Rectangle 17"/>
          <p:cNvSpPr/>
          <p:nvPr/>
        </p:nvSpPr>
        <p:spPr>
          <a:xfrm>
            <a:off x="3538062" y="4898839"/>
            <a:ext cx="1127232" cy="461665"/>
          </a:xfrm>
          <a:prstGeom prst="rect">
            <a:avLst/>
          </a:prstGeom>
        </p:spPr>
        <p:txBody>
          <a:bodyPr wrap="none">
            <a:spAutoFit/>
          </a:bodyPr>
          <a:lstStyle/>
          <a:p>
            <a:r>
              <a:rPr lang="en-US" b="1" dirty="0" smtClean="0">
                <a:solidFill>
                  <a:prstClr val="black"/>
                </a:solidFill>
              </a:rPr>
              <a:t>AP203</a:t>
            </a:r>
            <a:endParaRPr lang="en-US" b="1" dirty="0"/>
          </a:p>
        </p:txBody>
      </p:sp>
      <p:sp>
        <p:nvSpPr>
          <p:cNvPr id="19" name="Rectangle 18"/>
          <p:cNvSpPr/>
          <p:nvPr/>
        </p:nvSpPr>
        <p:spPr>
          <a:xfrm>
            <a:off x="556399" y="5949421"/>
            <a:ext cx="697627" cy="369332"/>
          </a:xfrm>
          <a:prstGeom prst="rect">
            <a:avLst/>
          </a:prstGeom>
        </p:spPr>
        <p:txBody>
          <a:bodyPr wrap="none">
            <a:spAutoFit/>
          </a:bodyPr>
          <a:lstStyle/>
          <a:p>
            <a:r>
              <a:rPr lang="en-US" sz="1800" dirty="0" smtClean="0">
                <a:solidFill>
                  <a:prstClr val="black"/>
                </a:solidFill>
              </a:rPr>
              <a:t>1980</a:t>
            </a:r>
            <a:endParaRPr lang="en-US" sz="1800" dirty="0"/>
          </a:p>
        </p:txBody>
      </p:sp>
      <p:sp>
        <p:nvSpPr>
          <p:cNvPr id="20" name="Rectangle 19"/>
          <p:cNvSpPr/>
          <p:nvPr/>
        </p:nvSpPr>
        <p:spPr>
          <a:xfrm>
            <a:off x="3067206" y="5929543"/>
            <a:ext cx="697627" cy="369332"/>
          </a:xfrm>
          <a:prstGeom prst="rect">
            <a:avLst/>
          </a:prstGeom>
        </p:spPr>
        <p:txBody>
          <a:bodyPr wrap="none">
            <a:spAutoFit/>
          </a:bodyPr>
          <a:lstStyle/>
          <a:p>
            <a:r>
              <a:rPr lang="en-US" sz="1800" dirty="0" smtClean="0">
                <a:solidFill>
                  <a:prstClr val="black"/>
                </a:solidFill>
              </a:rPr>
              <a:t>1990</a:t>
            </a:r>
            <a:endParaRPr lang="en-US" sz="1800" dirty="0"/>
          </a:p>
        </p:txBody>
      </p:sp>
      <p:sp>
        <p:nvSpPr>
          <p:cNvPr id="21" name="Rectangle 20"/>
          <p:cNvSpPr/>
          <p:nvPr/>
        </p:nvSpPr>
        <p:spPr>
          <a:xfrm>
            <a:off x="5644751" y="5949421"/>
            <a:ext cx="697627" cy="369332"/>
          </a:xfrm>
          <a:prstGeom prst="rect">
            <a:avLst/>
          </a:prstGeom>
        </p:spPr>
        <p:txBody>
          <a:bodyPr wrap="none">
            <a:spAutoFit/>
          </a:bodyPr>
          <a:lstStyle/>
          <a:p>
            <a:r>
              <a:rPr lang="en-US" sz="1800" dirty="0">
                <a:solidFill>
                  <a:prstClr val="black"/>
                </a:solidFill>
              </a:rPr>
              <a:t>2</a:t>
            </a:r>
            <a:r>
              <a:rPr lang="en-US" sz="1800" dirty="0" smtClean="0">
                <a:solidFill>
                  <a:prstClr val="black"/>
                </a:solidFill>
              </a:rPr>
              <a:t>000</a:t>
            </a:r>
            <a:endParaRPr lang="en-US" sz="1800" dirty="0"/>
          </a:p>
        </p:txBody>
      </p:sp>
      <p:sp>
        <p:nvSpPr>
          <p:cNvPr id="22" name="Rectangle 21"/>
          <p:cNvSpPr/>
          <p:nvPr/>
        </p:nvSpPr>
        <p:spPr>
          <a:xfrm>
            <a:off x="8252233" y="5916062"/>
            <a:ext cx="697627" cy="369332"/>
          </a:xfrm>
          <a:prstGeom prst="rect">
            <a:avLst/>
          </a:prstGeom>
        </p:spPr>
        <p:txBody>
          <a:bodyPr wrap="none">
            <a:spAutoFit/>
          </a:bodyPr>
          <a:lstStyle/>
          <a:p>
            <a:r>
              <a:rPr lang="en-US" sz="1800" dirty="0" smtClean="0">
                <a:solidFill>
                  <a:prstClr val="black"/>
                </a:solidFill>
              </a:rPr>
              <a:t>2010</a:t>
            </a:r>
            <a:endParaRPr lang="en-US" sz="1800" dirty="0"/>
          </a:p>
        </p:txBody>
      </p:sp>
      <p:sp>
        <p:nvSpPr>
          <p:cNvPr id="23" name="Rectangle 22"/>
          <p:cNvSpPr/>
          <p:nvPr/>
        </p:nvSpPr>
        <p:spPr>
          <a:xfrm>
            <a:off x="10750305" y="5916752"/>
            <a:ext cx="697627" cy="369332"/>
          </a:xfrm>
          <a:prstGeom prst="rect">
            <a:avLst/>
          </a:prstGeom>
        </p:spPr>
        <p:txBody>
          <a:bodyPr wrap="none">
            <a:spAutoFit/>
          </a:bodyPr>
          <a:lstStyle/>
          <a:p>
            <a:r>
              <a:rPr lang="en-US" sz="1800" dirty="0" smtClean="0">
                <a:solidFill>
                  <a:prstClr val="black"/>
                </a:solidFill>
              </a:rPr>
              <a:t>2020</a:t>
            </a:r>
            <a:endParaRPr lang="en-US" sz="1800" dirty="0"/>
          </a:p>
        </p:txBody>
      </p:sp>
      <p:sp>
        <p:nvSpPr>
          <p:cNvPr id="25" name="Rectangle 24"/>
          <p:cNvSpPr/>
          <p:nvPr/>
        </p:nvSpPr>
        <p:spPr>
          <a:xfrm>
            <a:off x="4871831" y="5104927"/>
            <a:ext cx="1127232" cy="461665"/>
          </a:xfrm>
          <a:prstGeom prst="rect">
            <a:avLst/>
          </a:prstGeom>
        </p:spPr>
        <p:txBody>
          <a:bodyPr wrap="none">
            <a:spAutoFit/>
          </a:bodyPr>
          <a:lstStyle/>
          <a:p>
            <a:r>
              <a:rPr lang="en-US" b="1" dirty="0" smtClean="0">
                <a:solidFill>
                  <a:prstClr val="black"/>
                </a:solidFill>
              </a:rPr>
              <a:t>AP210</a:t>
            </a:r>
            <a:endParaRPr lang="en-US" b="1" dirty="0"/>
          </a:p>
        </p:txBody>
      </p:sp>
      <p:sp>
        <p:nvSpPr>
          <p:cNvPr id="26" name="Rectangle 25"/>
          <p:cNvSpPr/>
          <p:nvPr/>
        </p:nvSpPr>
        <p:spPr>
          <a:xfrm>
            <a:off x="6099175" y="4893939"/>
            <a:ext cx="1127232" cy="461665"/>
          </a:xfrm>
          <a:prstGeom prst="rect">
            <a:avLst/>
          </a:prstGeom>
        </p:spPr>
        <p:txBody>
          <a:bodyPr wrap="none">
            <a:spAutoFit/>
          </a:bodyPr>
          <a:lstStyle/>
          <a:p>
            <a:r>
              <a:rPr lang="en-US" b="1" dirty="0" smtClean="0">
                <a:solidFill>
                  <a:prstClr val="black"/>
                </a:solidFill>
              </a:rPr>
              <a:t>AP209</a:t>
            </a:r>
            <a:endParaRPr lang="en-US" b="1" dirty="0"/>
          </a:p>
        </p:txBody>
      </p:sp>
      <p:sp>
        <p:nvSpPr>
          <p:cNvPr id="27" name="Rectangle 26"/>
          <p:cNvSpPr/>
          <p:nvPr/>
        </p:nvSpPr>
        <p:spPr>
          <a:xfrm>
            <a:off x="9243401" y="5094988"/>
            <a:ext cx="1127232" cy="461665"/>
          </a:xfrm>
          <a:prstGeom prst="rect">
            <a:avLst/>
          </a:prstGeom>
        </p:spPr>
        <p:txBody>
          <a:bodyPr wrap="none">
            <a:spAutoFit/>
          </a:bodyPr>
          <a:lstStyle/>
          <a:p>
            <a:r>
              <a:rPr lang="en-US" b="1" dirty="0" smtClean="0">
                <a:solidFill>
                  <a:prstClr val="black"/>
                </a:solidFill>
              </a:rPr>
              <a:t>AP242</a:t>
            </a:r>
            <a:endParaRPr lang="en-US" b="1" dirty="0"/>
          </a:p>
        </p:txBody>
      </p:sp>
      <p:sp>
        <p:nvSpPr>
          <p:cNvPr id="28" name="Rectangle 27"/>
          <p:cNvSpPr/>
          <p:nvPr/>
        </p:nvSpPr>
        <p:spPr>
          <a:xfrm>
            <a:off x="7049870" y="5104927"/>
            <a:ext cx="1127232" cy="461665"/>
          </a:xfrm>
          <a:prstGeom prst="rect">
            <a:avLst/>
          </a:prstGeom>
        </p:spPr>
        <p:txBody>
          <a:bodyPr wrap="none">
            <a:spAutoFit/>
          </a:bodyPr>
          <a:lstStyle/>
          <a:p>
            <a:r>
              <a:rPr lang="en-US" b="1" dirty="0" smtClean="0">
                <a:solidFill>
                  <a:prstClr val="black"/>
                </a:solidFill>
              </a:rPr>
              <a:t>AP239</a:t>
            </a:r>
            <a:endParaRPr lang="en-US" b="1" dirty="0"/>
          </a:p>
        </p:txBody>
      </p:sp>
      <p:sp>
        <p:nvSpPr>
          <p:cNvPr id="24" name="Rectangle 23"/>
          <p:cNvSpPr/>
          <p:nvPr/>
        </p:nvSpPr>
        <p:spPr>
          <a:xfrm>
            <a:off x="8159469" y="4892213"/>
            <a:ext cx="1127232" cy="461665"/>
          </a:xfrm>
          <a:prstGeom prst="rect">
            <a:avLst/>
          </a:prstGeom>
        </p:spPr>
        <p:txBody>
          <a:bodyPr wrap="none">
            <a:spAutoFit/>
          </a:bodyPr>
          <a:lstStyle/>
          <a:p>
            <a:r>
              <a:rPr lang="en-US" b="1" dirty="0" smtClean="0">
                <a:solidFill>
                  <a:prstClr val="black"/>
                </a:solidFill>
              </a:rPr>
              <a:t>AP233</a:t>
            </a:r>
            <a:endParaRPr lang="en-US" b="1" dirty="0"/>
          </a:p>
        </p:txBody>
      </p:sp>
      <p:pic>
        <p:nvPicPr>
          <p:cNvPr id="7" name="Picture 6">
            <a:hlinkClick r:id="rId3"/>
          </p:cNvPr>
          <p:cNvPicPr>
            <a:picLocks noChangeAspect="1"/>
          </p:cNvPicPr>
          <p:nvPr/>
        </p:nvPicPr>
        <p:blipFill>
          <a:blip r:embed="rId4"/>
          <a:stretch>
            <a:fillRect/>
          </a:stretch>
        </p:blipFill>
        <p:spPr>
          <a:xfrm>
            <a:off x="8988083" y="1363464"/>
            <a:ext cx="2453361" cy="3326062"/>
          </a:xfrm>
          <a:prstGeom prst="rect">
            <a:avLst/>
          </a:prstGeom>
        </p:spPr>
      </p:pic>
    </p:spTree>
    <p:extLst>
      <p:ext uri="{BB962C8B-B14F-4D97-AF65-F5344CB8AC3E}">
        <p14:creationId xmlns:p14="http://schemas.microsoft.com/office/powerpoint/2010/main" val="2308738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MBSE Data Standards</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5</a:t>
            </a:fld>
            <a:endParaRPr lang="en-US"/>
          </a:p>
        </p:txBody>
      </p:sp>
      <p:sp>
        <p:nvSpPr>
          <p:cNvPr id="71" name="Rectangle 70"/>
          <p:cNvSpPr/>
          <p:nvPr/>
        </p:nvSpPr>
        <p:spPr bwMode="auto">
          <a:xfrm>
            <a:off x="2898513" y="1720056"/>
            <a:ext cx="3142283" cy="1968761"/>
          </a:xfrm>
          <a:prstGeom prst="rect">
            <a:avLst/>
          </a:prstGeom>
          <a:gradFill flip="none" rotWithShape="1">
            <a:gsLst>
              <a:gs pos="0">
                <a:srgbClr val="006B3F">
                  <a:tint val="66000"/>
                  <a:satMod val="160000"/>
                  <a:lumMod val="69000"/>
                  <a:lumOff val="31000"/>
                </a:srgbClr>
              </a:gs>
              <a:gs pos="50000">
                <a:srgbClr val="006B3F">
                  <a:lumMod val="60000"/>
                  <a:lumOff val="40000"/>
                  <a:tint val="44500"/>
                  <a:satMod val="160000"/>
                </a:srgbClr>
              </a:gs>
              <a:gs pos="100000">
                <a:srgbClr val="006B3F">
                  <a:lumMod val="60000"/>
                  <a:lumOff val="40000"/>
                  <a:tint val="23500"/>
                  <a:satMod val="160000"/>
                </a:srgbClr>
              </a:gs>
            </a:gsLst>
            <a:lin ang="18900000" scaled="1"/>
            <a:tileRect/>
          </a:gradFill>
          <a:ln w="9525" cap="flat" cmpd="sng" algn="ctr">
            <a:solidFill>
              <a:srgbClr val="000000"/>
            </a:solidFill>
            <a:prstDash val="solid"/>
            <a:round/>
            <a:headEnd type="none" w="sm" len="sm"/>
            <a:tailEnd type="none" w="sm" len="sm"/>
          </a:ln>
          <a:effectLst>
            <a:outerShdw blurRad="50800" dist="38100" dir="18900000" algn="bl" rotWithShape="0">
              <a:prstClr val="black">
                <a:alpha val="40000"/>
              </a:prstClr>
            </a:outerShdw>
          </a:effectLst>
        </p:spPr>
        <p:txBody>
          <a:bodyPr vert="horz" wrap="square" lIns="51435" tIns="25718" rIns="51435" bIns="25718" numCol="1" rtlCol="0" anchor="ctr"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Modeling</a:t>
            </a:r>
          </a:p>
        </p:txBody>
      </p:sp>
      <p:sp>
        <p:nvSpPr>
          <p:cNvPr id="72" name="Parallelogram 71"/>
          <p:cNvSpPr/>
          <p:nvPr/>
        </p:nvSpPr>
        <p:spPr bwMode="auto">
          <a:xfrm rot="16200000" flipV="1">
            <a:off x="277632" y="2154529"/>
            <a:ext cx="3055353" cy="2186407"/>
          </a:xfrm>
          <a:prstGeom prst="parallelogram">
            <a:avLst>
              <a:gd name="adj" fmla="val 49887"/>
            </a:avLst>
          </a:prstGeom>
          <a:gradFill flip="none" rotWithShape="1">
            <a:gsLst>
              <a:gs pos="0">
                <a:srgbClr val="006B3F">
                  <a:lumMod val="20000"/>
                  <a:lumOff val="80000"/>
                  <a:shade val="30000"/>
                  <a:satMod val="115000"/>
                </a:srgbClr>
              </a:gs>
              <a:gs pos="50000">
                <a:srgbClr val="006B3F">
                  <a:lumMod val="20000"/>
                  <a:lumOff val="80000"/>
                  <a:shade val="67500"/>
                  <a:satMod val="115000"/>
                </a:srgbClr>
              </a:gs>
              <a:gs pos="100000">
                <a:srgbClr val="006B3F">
                  <a:lumMod val="20000"/>
                  <a:lumOff val="80000"/>
                  <a:shade val="100000"/>
                  <a:satMod val="115000"/>
                </a:srgbClr>
              </a:gs>
            </a:gsLst>
            <a:path path="circle">
              <a:fillToRect r="100000" b="100000"/>
            </a:path>
            <a:tileRect l="-100000" t="-100000"/>
          </a:gradFill>
          <a:ln w="9525" cap="flat" cmpd="sng" algn="ctr">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vert="vert270" wrap="none" lIns="51435" tIns="25718" rIns="51435" bIns="25718" numCol="1" rtlCol="0" anchor="ctr" anchorCtr="0" compatLnSpc="1">
            <a:prstTxWarp prst="textNoShape">
              <a:avLst/>
            </a:prstTxWarp>
          </a:bodyPr>
          <a:lstStyle/>
          <a:p>
            <a:pPr marL="0" marR="0" lvl="0" indent="0" defTabSz="514350" eaLnBrk="0" fontAlgn="base" latinLnBrk="0" hangingPunct="0">
              <a:lnSpc>
                <a:spcPct val="100000"/>
              </a:lnSpc>
              <a:spcBef>
                <a:spcPct val="0"/>
              </a:spcBef>
              <a:spcAft>
                <a:spcPct val="0"/>
              </a:spcAft>
              <a:buClrTx/>
              <a:buSzTx/>
              <a:buFontTx/>
              <a:buNone/>
              <a:tabLst/>
              <a:defRPr/>
            </a:pPr>
            <a:endParaRPr kumimoji="0" lang="en-US" sz="1350" b="0" i="1" u="none" strike="noStrike" kern="0" cap="none" spc="0" normalizeH="0" baseline="0" noProof="0" dirty="0" smtClean="0">
              <a:ln>
                <a:noFill/>
              </a:ln>
              <a:solidFill>
                <a:srgbClr val="000000"/>
              </a:solidFill>
              <a:effectLst/>
              <a:uLnTx/>
              <a:uFillTx/>
            </a:endParaRPr>
          </a:p>
        </p:txBody>
      </p:sp>
      <p:sp>
        <p:nvSpPr>
          <p:cNvPr id="73" name="Parallelogram 72"/>
          <p:cNvSpPr/>
          <p:nvPr/>
        </p:nvSpPr>
        <p:spPr bwMode="auto">
          <a:xfrm>
            <a:off x="712105" y="3688818"/>
            <a:ext cx="5328691" cy="1091414"/>
          </a:xfrm>
          <a:prstGeom prst="parallelogram">
            <a:avLst>
              <a:gd name="adj" fmla="val 200000"/>
            </a:avLst>
          </a:prstGeom>
          <a:gradFill flip="none" rotWithShape="1">
            <a:gsLst>
              <a:gs pos="0">
                <a:srgbClr val="006B3F">
                  <a:lumMod val="40000"/>
                  <a:lumOff val="60000"/>
                  <a:shade val="30000"/>
                  <a:satMod val="115000"/>
                </a:srgbClr>
              </a:gs>
              <a:gs pos="50000">
                <a:srgbClr val="006B3F">
                  <a:lumMod val="40000"/>
                  <a:lumOff val="60000"/>
                  <a:shade val="67500"/>
                  <a:satMod val="115000"/>
                </a:srgbClr>
              </a:gs>
              <a:gs pos="100000">
                <a:srgbClr val="006B3F">
                  <a:lumMod val="40000"/>
                  <a:lumOff val="60000"/>
                  <a:shade val="100000"/>
                  <a:satMod val="115000"/>
                </a:srgbClr>
              </a:gs>
            </a:gsLst>
            <a:lin ang="2700000" scaled="1"/>
            <a:tileRect/>
          </a:gradFill>
          <a:ln w="9525" cap="flat" cmpd="sng" algn="ctr">
            <a:solidFill>
              <a:srgbClr val="0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411480" tIns="0" rIns="0" bIns="822960"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350" b="0" i="1" u="none" strike="noStrike" kern="0" cap="none" spc="0" normalizeH="0" baseline="0" noProof="0" dirty="0" smtClean="0">
                <a:ln>
                  <a:noFill/>
                </a:ln>
                <a:solidFill>
                  <a:srgbClr val="000000"/>
                </a:solidFill>
                <a:effectLst/>
                <a:uLnTx/>
                <a:uFillTx/>
              </a:rPr>
              <a:t>    </a:t>
            </a:r>
            <a:r>
              <a:rPr kumimoji="0" lang="en-US" sz="1800" b="1" i="0" u="none" strike="noStrike" kern="0" cap="none" spc="0" normalizeH="0" baseline="0" noProof="0" dirty="0" smtClean="0">
                <a:ln>
                  <a:noFill/>
                </a:ln>
                <a:solidFill>
                  <a:srgbClr val="000000"/>
                </a:solidFill>
                <a:effectLst/>
                <a:uLnTx/>
                <a:uFillTx/>
              </a:rPr>
              <a:t>Communication</a:t>
            </a:r>
            <a:r>
              <a:rPr kumimoji="0" lang="en-US" sz="1800" b="1" i="1" u="none" strike="noStrike" kern="0" cap="none" spc="0" normalizeH="0" baseline="0" noProof="0" dirty="0" smtClean="0">
                <a:ln>
                  <a:noFill/>
                </a:ln>
                <a:solidFill>
                  <a:srgbClr val="000000"/>
                </a:solidFill>
                <a:effectLst/>
                <a:uLnTx/>
                <a:uFillTx/>
                <a:latin typeface="Times" pitchFamily="18" charset="0"/>
              </a:rPr>
              <a:t/>
            </a:r>
            <a:br>
              <a:rPr kumimoji="0" lang="en-US" sz="1800" b="1" i="1" u="none" strike="noStrike" kern="0" cap="none" spc="0" normalizeH="0" baseline="0" noProof="0" dirty="0" smtClean="0">
                <a:ln>
                  <a:noFill/>
                </a:ln>
                <a:solidFill>
                  <a:srgbClr val="000000"/>
                </a:solidFill>
                <a:effectLst/>
                <a:uLnTx/>
                <a:uFillTx/>
                <a:latin typeface="Times" pitchFamily="18" charset="0"/>
              </a:rPr>
            </a:br>
            <a:endParaRPr kumimoji="0" lang="en-US" sz="1800" b="1" i="1" u="none" strike="noStrike" kern="0" cap="none" spc="0" normalizeH="0" baseline="0" noProof="0" dirty="0" smtClean="0">
              <a:ln>
                <a:noFill/>
              </a:ln>
              <a:solidFill>
                <a:srgbClr val="000000"/>
              </a:solidFill>
              <a:effectLst/>
              <a:uLnTx/>
              <a:uFillTx/>
            </a:endParaRPr>
          </a:p>
        </p:txBody>
      </p:sp>
      <p:sp>
        <p:nvSpPr>
          <p:cNvPr id="74" name="Oval 73"/>
          <p:cNvSpPr/>
          <p:nvPr/>
        </p:nvSpPr>
        <p:spPr bwMode="auto">
          <a:xfrm>
            <a:off x="3080404" y="280091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SysML</a:t>
            </a:r>
          </a:p>
        </p:txBody>
      </p:sp>
      <p:sp>
        <p:nvSpPr>
          <p:cNvPr id="75" name="Oval 74"/>
          <p:cNvSpPr/>
          <p:nvPr/>
        </p:nvSpPr>
        <p:spPr bwMode="auto">
          <a:xfrm>
            <a:off x="1657010" y="4300271"/>
            <a:ext cx="1097280" cy="274320"/>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OSLC</a:t>
            </a:r>
          </a:p>
        </p:txBody>
      </p:sp>
      <p:sp>
        <p:nvSpPr>
          <p:cNvPr id="76" name="Oval 75"/>
          <p:cNvSpPr/>
          <p:nvPr/>
        </p:nvSpPr>
        <p:spPr bwMode="auto">
          <a:xfrm>
            <a:off x="1778205" y="2341743"/>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FMI</a:t>
            </a:r>
          </a:p>
        </p:txBody>
      </p:sp>
      <p:sp>
        <p:nvSpPr>
          <p:cNvPr id="77" name="Rectangle 76"/>
          <p:cNvSpPr/>
          <p:nvPr/>
        </p:nvSpPr>
        <p:spPr>
          <a:xfrm>
            <a:off x="668989" y="3309158"/>
            <a:ext cx="2212601" cy="338554"/>
          </a:xfrm>
          <a:prstGeom prst="rect">
            <a:avLst/>
          </a:prstGeom>
        </p:spPr>
        <p:txBody>
          <a:bodyPr wrap="square" rIns="0">
            <a:spAutoFit/>
          </a:bodyPr>
          <a:lstStyle/>
          <a:p>
            <a:pPr defTabSz="914400" eaLnBrk="0" fontAlgn="base" hangingPunct="0">
              <a:spcBef>
                <a:spcPct val="0"/>
              </a:spcBef>
              <a:spcAft>
                <a:spcPct val="0"/>
              </a:spcAft>
            </a:pPr>
            <a:r>
              <a:rPr lang="en-US" sz="1600" b="1" dirty="0">
                <a:solidFill>
                  <a:srgbClr val="000000"/>
                </a:solidFill>
                <a:cs typeface="Arial" panose="020B0604020202020204" pitchFamily="34" charset="0"/>
              </a:rPr>
              <a:t>Execution/Translation</a:t>
            </a:r>
          </a:p>
        </p:txBody>
      </p:sp>
      <p:sp>
        <p:nvSpPr>
          <p:cNvPr id="78" name="Oval 77"/>
          <p:cNvSpPr/>
          <p:nvPr/>
        </p:nvSpPr>
        <p:spPr bwMode="auto">
          <a:xfrm>
            <a:off x="1724026" y="2994598"/>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rPr>
              <a:t>ReqIF</a:t>
            </a:r>
          </a:p>
        </p:txBody>
      </p:sp>
      <p:sp>
        <p:nvSpPr>
          <p:cNvPr id="79" name="Oval 78"/>
          <p:cNvSpPr/>
          <p:nvPr/>
        </p:nvSpPr>
        <p:spPr bwMode="auto">
          <a:xfrm>
            <a:off x="2955662" y="4264541"/>
            <a:ext cx="1322424" cy="274320"/>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0" i="1" u="none" strike="noStrike" kern="0" cap="none" spc="0" normalizeH="0" baseline="0" noProof="0" dirty="0" smtClean="0">
                <a:ln>
                  <a:noFill/>
                </a:ln>
                <a:solidFill>
                  <a:srgbClr val="000000"/>
                </a:solidFill>
                <a:effectLst/>
                <a:uLnTx/>
                <a:uFillTx/>
              </a:rPr>
              <a:t>OWL Ontology</a:t>
            </a:r>
          </a:p>
        </p:txBody>
      </p:sp>
      <p:sp>
        <p:nvSpPr>
          <p:cNvPr id="80" name="Oval 79"/>
          <p:cNvSpPr/>
          <p:nvPr/>
        </p:nvSpPr>
        <p:spPr bwMode="auto">
          <a:xfrm>
            <a:off x="2984922" y="2149459"/>
            <a:ext cx="1554480"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lang="en-US" sz="1100" b="1" i="1" kern="0" dirty="0" smtClean="0">
                <a:solidFill>
                  <a:srgbClr val="0039A6"/>
                </a:solidFill>
              </a:rPr>
              <a:t>Company</a:t>
            </a:r>
            <a:r>
              <a:rPr kumimoji="0" lang="en-US" sz="1100" b="1" i="1" u="none" strike="noStrike" kern="0" cap="none" spc="0" normalizeH="0" baseline="0" noProof="0" dirty="0" smtClean="0">
                <a:ln>
                  <a:noFill/>
                </a:ln>
                <a:solidFill>
                  <a:srgbClr val="0039A6"/>
                </a:solidFill>
                <a:effectLst/>
                <a:uLnTx/>
                <a:uFillTx/>
              </a:rPr>
              <a:t> Data Model</a:t>
            </a:r>
          </a:p>
        </p:txBody>
      </p:sp>
      <p:sp>
        <p:nvSpPr>
          <p:cNvPr id="81" name="Oval 80"/>
          <p:cNvSpPr/>
          <p:nvPr/>
        </p:nvSpPr>
        <p:spPr bwMode="auto">
          <a:xfrm>
            <a:off x="898641" y="268834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0"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XMI</a:t>
            </a:r>
          </a:p>
        </p:txBody>
      </p:sp>
      <p:grpSp>
        <p:nvGrpSpPr>
          <p:cNvPr id="82" name="Group 81"/>
          <p:cNvGrpSpPr/>
          <p:nvPr/>
        </p:nvGrpSpPr>
        <p:grpSpPr>
          <a:xfrm>
            <a:off x="812597" y="5081256"/>
            <a:ext cx="7274128" cy="708116"/>
            <a:chOff x="422072" y="5176506"/>
            <a:chExt cx="7274128" cy="576995"/>
          </a:xfrm>
        </p:grpSpPr>
        <p:sp>
          <p:nvSpPr>
            <p:cNvPr id="83" name="Title 1"/>
            <p:cNvSpPr txBox="1">
              <a:spLocks/>
            </p:cNvSpPr>
            <p:nvPr/>
          </p:nvSpPr>
          <p:spPr bwMode="auto">
            <a:xfrm>
              <a:off x="422072" y="5176506"/>
              <a:ext cx="7274128" cy="576995"/>
            </a:xfrm>
            <a:prstGeom prst="rect">
              <a:avLst/>
            </a:prstGeom>
            <a:noFill/>
            <a:ln w="9525">
              <a:solidFill>
                <a:srgbClr val="006B3F"/>
              </a:solidFill>
              <a:miter lim="800000"/>
              <a:headEnd/>
              <a:tailEnd/>
            </a:ln>
            <a:effectLst/>
          </p:spPr>
          <p:txBody>
            <a:bodyPr vert="horz" wrap="square" lIns="0" tIns="0" rIns="0" bIns="0" numCol="1" anchor="t" anchorCtr="0" compatLnSpc="1">
              <a:prstTxWarp prst="textNoShape">
                <a:avLst/>
              </a:prstTxWarp>
              <a:noAutofit/>
            </a:bodyPr>
            <a:lstStyle>
              <a:lvl1pPr algn="l" defTabSz="1020763" rtl="0" eaLnBrk="1" fontAlgn="base" hangingPunct="1">
                <a:lnSpc>
                  <a:spcPct val="90000"/>
                </a:lnSpc>
                <a:spcBef>
                  <a:spcPct val="0"/>
                </a:spcBef>
                <a:spcAft>
                  <a:spcPct val="0"/>
                </a:spcAft>
                <a:defRPr sz="2800" b="0">
                  <a:solidFill>
                    <a:schemeClr val="tx2"/>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tx2"/>
                  </a:solidFill>
                  <a:latin typeface="Arial" charset="0"/>
                </a:defRPr>
              </a:lvl2pPr>
              <a:lvl3pPr algn="l" defTabSz="1020763" rtl="0" eaLnBrk="1" fontAlgn="base" hangingPunct="1">
                <a:lnSpc>
                  <a:spcPct val="90000"/>
                </a:lnSpc>
                <a:spcBef>
                  <a:spcPct val="0"/>
                </a:spcBef>
                <a:spcAft>
                  <a:spcPct val="0"/>
                </a:spcAft>
                <a:defRPr sz="3200" b="1">
                  <a:solidFill>
                    <a:schemeClr val="tx2"/>
                  </a:solidFill>
                  <a:latin typeface="Arial" charset="0"/>
                </a:defRPr>
              </a:lvl3pPr>
              <a:lvl4pPr algn="l" defTabSz="1020763" rtl="0" eaLnBrk="1" fontAlgn="base" hangingPunct="1">
                <a:lnSpc>
                  <a:spcPct val="90000"/>
                </a:lnSpc>
                <a:spcBef>
                  <a:spcPct val="0"/>
                </a:spcBef>
                <a:spcAft>
                  <a:spcPct val="0"/>
                </a:spcAft>
                <a:defRPr sz="3200" b="1">
                  <a:solidFill>
                    <a:schemeClr val="tx2"/>
                  </a:solidFill>
                  <a:latin typeface="Arial" charset="0"/>
                </a:defRPr>
              </a:lvl4pPr>
              <a:lvl5pPr algn="l" defTabSz="1020763" rtl="0" eaLnBrk="1" fontAlgn="base" hangingPunct="1">
                <a:lnSpc>
                  <a:spcPct val="90000"/>
                </a:lnSpc>
                <a:spcBef>
                  <a:spcPct val="0"/>
                </a:spcBef>
                <a:spcAft>
                  <a:spcPct val="0"/>
                </a:spcAft>
                <a:defRPr sz="3200" b="1">
                  <a:solidFill>
                    <a:schemeClr val="tx2"/>
                  </a:solidFill>
                  <a:latin typeface="Arial" charset="0"/>
                </a:defRPr>
              </a:lvl5pPr>
              <a:lvl6pPr marL="457200" algn="l" defTabSz="1020763" rtl="0" eaLnBrk="1" fontAlgn="base" hangingPunct="1">
                <a:lnSpc>
                  <a:spcPct val="90000"/>
                </a:lnSpc>
                <a:spcBef>
                  <a:spcPct val="0"/>
                </a:spcBef>
                <a:spcAft>
                  <a:spcPct val="0"/>
                </a:spcAft>
                <a:defRPr sz="3200" b="1">
                  <a:solidFill>
                    <a:schemeClr val="tx2"/>
                  </a:solidFill>
                  <a:latin typeface="Arial" charset="0"/>
                </a:defRPr>
              </a:lvl6pPr>
              <a:lvl7pPr marL="914400" algn="l" defTabSz="1020763" rtl="0" eaLnBrk="1" fontAlgn="base" hangingPunct="1">
                <a:lnSpc>
                  <a:spcPct val="90000"/>
                </a:lnSpc>
                <a:spcBef>
                  <a:spcPct val="0"/>
                </a:spcBef>
                <a:spcAft>
                  <a:spcPct val="0"/>
                </a:spcAft>
                <a:defRPr sz="3200" b="1">
                  <a:solidFill>
                    <a:schemeClr val="tx2"/>
                  </a:solidFill>
                  <a:latin typeface="Arial" charset="0"/>
                </a:defRPr>
              </a:lvl7pPr>
              <a:lvl8pPr marL="1371600" algn="l" defTabSz="1020763" rtl="0" eaLnBrk="1" fontAlgn="base" hangingPunct="1">
                <a:lnSpc>
                  <a:spcPct val="90000"/>
                </a:lnSpc>
                <a:spcBef>
                  <a:spcPct val="0"/>
                </a:spcBef>
                <a:spcAft>
                  <a:spcPct val="0"/>
                </a:spcAft>
                <a:defRPr sz="3200" b="1">
                  <a:solidFill>
                    <a:schemeClr val="tx2"/>
                  </a:solidFill>
                  <a:latin typeface="Arial" charset="0"/>
                </a:defRPr>
              </a:lvl8pPr>
              <a:lvl9pPr marL="1828800" algn="l" defTabSz="1020763" rtl="0" eaLnBrk="1" fontAlgn="base" hangingPunct="1">
                <a:lnSpc>
                  <a:spcPct val="90000"/>
                </a:lnSpc>
                <a:spcBef>
                  <a:spcPct val="0"/>
                </a:spcBef>
                <a:spcAft>
                  <a:spcPct val="0"/>
                </a:spcAft>
                <a:defRPr sz="3200" b="1">
                  <a:solidFill>
                    <a:schemeClr val="tx2"/>
                  </a:solidFill>
                  <a:latin typeface="Arial" charset="0"/>
                </a:defRPr>
              </a:lvl9pPr>
            </a:lstStyle>
            <a:p>
              <a:pPr marL="0" marR="0" lvl="0" indent="0" algn="l" defTabSz="1020763" rtl="0" eaLnBrk="1" fontAlgn="base" latinLnBrk="0" hangingPunct="1">
                <a:lnSpc>
                  <a:spcPct val="90000"/>
                </a:lnSpc>
                <a:spcBef>
                  <a:spcPct val="0"/>
                </a:spcBef>
                <a:spcAft>
                  <a:spcPct val="0"/>
                </a:spcAft>
                <a:buClrTx/>
                <a:buSzTx/>
                <a:buFontTx/>
                <a:buNone/>
                <a:tabLst/>
                <a:defRPr/>
              </a:pPr>
              <a:r>
                <a:rPr kumimoji="0" lang="en-US" sz="1350" b="0" i="0" u="none" strike="noStrike" kern="0" cap="none" spc="0" normalizeH="0" baseline="0" noProof="0" dirty="0">
                  <a:ln>
                    <a:noFill/>
                  </a:ln>
                  <a:solidFill>
                    <a:srgbClr val="0039A6"/>
                  </a:solidFill>
                  <a:effectLst/>
                  <a:uLnTx/>
                  <a:uFillTx/>
                  <a:latin typeface="Arial"/>
                  <a:ea typeface="+mj-ea"/>
                  <a:cs typeface="+mj-cs"/>
                </a:rPr>
                <a:t>Standard Body Legend</a:t>
              </a:r>
            </a:p>
          </p:txBody>
        </p:sp>
        <p:sp>
          <p:nvSpPr>
            <p:cNvPr id="84" name="Oval 83"/>
            <p:cNvSpPr/>
            <p:nvPr/>
          </p:nvSpPr>
          <p:spPr bwMode="auto">
            <a:xfrm>
              <a:off x="471305" y="5382998"/>
              <a:ext cx="1097280" cy="27432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39A6"/>
                  </a:solidFill>
                  <a:effectLst/>
                  <a:uLnTx/>
                  <a:uFillTx/>
                </a:rPr>
                <a:t>Company</a:t>
              </a:r>
            </a:p>
          </p:txBody>
        </p:sp>
        <p:sp>
          <p:nvSpPr>
            <p:cNvPr id="85" name="Oval 84"/>
            <p:cNvSpPr/>
            <p:nvPr/>
          </p:nvSpPr>
          <p:spPr bwMode="auto">
            <a:xfrm>
              <a:off x="1633855" y="5379962"/>
              <a:ext cx="1097280" cy="274320"/>
            </a:xfrm>
            <a:prstGeom prst="ellipse">
              <a:avLst/>
            </a:prstGeom>
            <a:solidFill>
              <a:srgbClr val="CCE981"/>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OMG</a:t>
              </a:r>
            </a:p>
          </p:txBody>
        </p:sp>
        <p:sp>
          <p:nvSpPr>
            <p:cNvPr id="86" name="Oval 85"/>
            <p:cNvSpPr/>
            <p:nvPr/>
          </p:nvSpPr>
          <p:spPr bwMode="auto">
            <a:xfrm>
              <a:off x="2816110" y="5391496"/>
              <a:ext cx="1097280" cy="274320"/>
            </a:xfrm>
            <a:prstGeom prst="ellipse">
              <a:avLst/>
            </a:prstGeom>
            <a:solidFill>
              <a:srgbClr val="FFFFFF">
                <a:lumMod val="75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OASIS</a:t>
              </a:r>
            </a:p>
          </p:txBody>
        </p:sp>
        <p:sp>
          <p:nvSpPr>
            <p:cNvPr id="87" name="Oval 86"/>
            <p:cNvSpPr/>
            <p:nvPr/>
          </p:nvSpPr>
          <p:spPr bwMode="auto">
            <a:xfrm>
              <a:off x="3977161" y="5391496"/>
              <a:ext cx="1097280" cy="274320"/>
            </a:xfrm>
            <a:prstGeom prst="ellipse">
              <a:avLst/>
            </a:prstGeom>
            <a:solidFill>
              <a:srgbClr val="00329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W3C</a:t>
              </a:r>
            </a:p>
          </p:txBody>
        </p:sp>
        <p:sp>
          <p:nvSpPr>
            <p:cNvPr id="88" name="Oval 87"/>
            <p:cNvSpPr/>
            <p:nvPr/>
          </p:nvSpPr>
          <p:spPr bwMode="auto">
            <a:xfrm>
              <a:off x="5281087" y="5403030"/>
              <a:ext cx="1097280" cy="27432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ISO</a:t>
              </a:r>
            </a:p>
          </p:txBody>
        </p:sp>
        <p:sp>
          <p:nvSpPr>
            <p:cNvPr id="89" name="Oval 88"/>
            <p:cNvSpPr/>
            <p:nvPr/>
          </p:nvSpPr>
          <p:spPr bwMode="auto">
            <a:xfrm>
              <a:off x="6499288" y="5397345"/>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softEdge rad="0"/>
            </a:effectLst>
            <a:scene3d>
              <a:camera prst="orthographicFront">
                <a:rot lat="0" lon="0" rev="0"/>
              </a:camera>
              <a:lightRig rig="balanced" dir="t">
                <a:rot lat="0" lon="0" rev="8700000"/>
              </a:lightRig>
            </a:scene3d>
            <a:sp3d contourW="3810">
              <a:bevelT w="190500" h="38100"/>
            </a:sp3d>
          </p:spPr>
          <p:txBody>
            <a:bodyPr vert="horz" wrap="square" lIns="0" tIns="25718"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SAE/other</a:t>
              </a:r>
            </a:p>
          </p:txBody>
        </p:sp>
      </p:grpSp>
      <p:sp>
        <p:nvSpPr>
          <p:cNvPr id="90" name="Oval 89"/>
          <p:cNvSpPr/>
          <p:nvPr/>
        </p:nvSpPr>
        <p:spPr bwMode="auto">
          <a:xfrm>
            <a:off x="4831036" y="2137502"/>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5718"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rPr>
              <a:t>AADL</a:t>
            </a:r>
          </a:p>
        </p:txBody>
      </p:sp>
      <p:sp>
        <p:nvSpPr>
          <p:cNvPr id="91" name="Oval 90"/>
          <p:cNvSpPr/>
          <p:nvPr/>
        </p:nvSpPr>
        <p:spPr bwMode="auto">
          <a:xfrm>
            <a:off x="4881078" y="2829268"/>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25718"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MoSSEC</a:t>
            </a:r>
          </a:p>
        </p:txBody>
      </p:sp>
      <p:sp>
        <p:nvSpPr>
          <p:cNvPr id="92" name="Oval 91"/>
          <p:cNvSpPr/>
          <p:nvPr/>
        </p:nvSpPr>
        <p:spPr bwMode="auto">
          <a:xfrm>
            <a:off x="823072" y="3966790"/>
            <a:ext cx="1097280" cy="27432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AP233</a:t>
            </a:r>
          </a:p>
        </p:txBody>
      </p:sp>
      <p:sp>
        <p:nvSpPr>
          <p:cNvPr id="93" name="Oval 92"/>
          <p:cNvSpPr/>
          <p:nvPr/>
        </p:nvSpPr>
        <p:spPr bwMode="auto">
          <a:xfrm>
            <a:off x="1069408" y="3750153"/>
            <a:ext cx="1097280" cy="274320"/>
          </a:xfrm>
          <a:prstGeom prst="ellipse">
            <a:avLst/>
          </a:prstGeom>
          <a:solidFill>
            <a:srgbClr val="CEACAE">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51435" tIns="25718" rIns="51435"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smtClean="0">
                <a:ln>
                  <a:noFill/>
                </a:ln>
                <a:solidFill>
                  <a:srgbClr val="000000"/>
                </a:solidFill>
                <a:effectLst/>
                <a:uLnTx/>
                <a:uFillTx/>
              </a:rPr>
              <a:t>AP239</a:t>
            </a:r>
          </a:p>
        </p:txBody>
      </p:sp>
      <p:sp>
        <p:nvSpPr>
          <p:cNvPr id="94" name="Oval 93"/>
          <p:cNvSpPr/>
          <p:nvPr/>
        </p:nvSpPr>
        <p:spPr bwMode="auto">
          <a:xfrm>
            <a:off x="3971285" y="3289861"/>
            <a:ext cx="1326856" cy="240150"/>
          </a:xfrm>
          <a:prstGeom prst="ellipse">
            <a:avLst/>
          </a:prstGeom>
          <a:solidFill>
            <a:srgbClr val="A32638">
              <a:lumMod val="40000"/>
              <a:lumOff val="6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0" tIns="0" rIns="0" bIns="0"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lang="en-US" sz="1100" b="1" i="1" kern="0" dirty="0" smtClean="0">
                <a:solidFill>
                  <a:srgbClr val="0039A6"/>
                </a:solidFill>
              </a:rPr>
              <a:t>Company</a:t>
            </a:r>
            <a:r>
              <a:rPr kumimoji="0" lang="en-US" sz="1100" b="1" i="1" u="none" strike="noStrike" kern="0" cap="none" spc="0" normalizeH="0" baseline="0" noProof="0" dirty="0" smtClean="0">
                <a:ln>
                  <a:noFill/>
                </a:ln>
                <a:solidFill>
                  <a:srgbClr val="0039A6"/>
                </a:solidFill>
                <a:effectLst/>
                <a:uLnTx/>
                <a:uFillTx/>
              </a:rPr>
              <a:t> Profile</a:t>
            </a:r>
          </a:p>
        </p:txBody>
      </p:sp>
      <p:sp>
        <p:nvSpPr>
          <p:cNvPr id="95" name="Parallelogram 94"/>
          <p:cNvSpPr/>
          <p:nvPr/>
        </p:nvSpPr>
        <p:spPr>
          <a:xfrm>
            <a:off x="4375150" y="3688817"/>
            <a:ext cx="4368799" cy="1086592"/>
          </a:xfrm>
          <a:prstGeom prst="parallelogram">
            <a:avLst>
              <a:gd name="adj" fmla="val 183472"/>
            </a:avLst>
          </a:prstGeom>
          <a:gradFill>
            <a:gsLst>
              <a:gs pos="0">
                <a:srgbClr val="006B3F">
                  <a:lumMod val="40000"/>
                  <a:lumOff val="60000"/>
                  <a:shade val="30000"/>
                  <a:satMod val="115000"/>
                </a:srgbClr>
              </a:gs>
              <a:gs pos="50000">
                <a:srgbClr val="006B3F">
                  <a:lumMod val="40000"/>
                  <a:lumOff val="60000"/>
                  <a:shade val="67500"/>
                  <a:satMod val="115000"/>
                </a:srgbClr>
              </a:gs>
              <a:gs pos="100000">
                <a:srgbClr val="006B3F">
                  <a:lumMod val="40000"/>
                  <a:lumOff val="60000"/>
                  <a:shade val="100000"/>
                  <a:satMod val="115000"/>
                </a:srgbClr>
              </a:gs>
            </a:gsLst>
            <a:lin ang="2700000" scaled="1"/>
          </a:gradFill>
          <a:ln w="12700" cap="flat" cmpd="sng" algn="ctr">
            <a:solidFill>
              <a:srgbClr val="000000"/>
            </a:solidFill>
            <a:prstDash val="solid"/>
          </a:ln>
          <a:effectLst/>
        </p:spPr>
        <p:txBody>
          <a:bodyPr b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ea typeface="+mn-ea"/>
                <a:cs typeface="+mn-cs"/>
              </a:rPr>
              <a:t>Analysis</a:t>
            </a:r>
            <a:br>
              <a:rPr kumimoji="0" lang="en-US" sz="1800" b="1" i="0" u="none" strike="noStrike" kern="0" cap="none" spc="0" normalizeH="0" baseline="0" noProof="0" dirty="0" smtClean="0">
                <a:ln>
                  <a:noFill/>
                </a:ln>
                <a:solidFill>
                  <a:srgbClr val="000000"/>
                </a:solidFill>
                <a:effectLst/>
                <a:uLnTx/>
                <a:uFillTx/>
                <a:latin typeface="Arial"/>
                <a:ea typeface="+mn-ea"/>
                <a:cs typeface="+mn-cs"/>
              </a:rPr>
            </a:br>
            <a:r>
              <a:rPr kumimoji="0" lang="en-US" sz="1800" b="1" i="0" u="none" strike="noStrike" kern="0" cap="none" spc="0" normalizeH="0" baseline="0" noProof="0" dirty="0" smtClean="0">
                <a:ln>
                  <a:noFill/>
                </a:ln>
                <a:solidFill>
                  <a:srgbClr val="000000"/>
                </a:solidFill>
                <a:effectLst/>
                <a:uLnTx/>
                <a:uFillTx/>
                <a:latin typeface="Arial"/>
                <a:ea typeface="+mn-ea"/>
                <a:cs typeface="+mn-cs"/>
              </a:rPr>
              <a:t>Simulation</a:t>
            </a:r>
          </a:p>
        </p:txBody>
      </p:sp>
      <p:sp>
        <p:nvSpPr>
          <p:cNvPr id="96" name="Oval 95"/>
          <p:cNvSpPr/>
          <p:nvPr/>
        </p:nvSpPr>
        <p:spPr bwMode="auto">
          <a:xfrm>
            <a:off x="5004426" y="4419743"/>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rPr>
              <a:t>Modelica</a:t>
            </a:r>
          </a:p>
        </p:txBody>
      </p:sp>
      <p:sp>
        <p:nvSpPr>
          <p:cNvPr id="97" name="Left-Right Arrow 96"/>
          <p:cNvSpPr/>
          <p:nvPr/>
        </p:nvSpPr>
        <p:spPr>
          <a:xfrm>
            <a:off x="4650061" y="3966790"/>
            <a:ext cx="1277665" cy="240326"/>
          </a:xfrm>
          <a:prstGeom prst="leftRightArrow">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srgbClr val="FFFFFF"/>
              </a:solidFill>
              <a:effectLst/>
              <a:uLnTx/>
              <a:uFillTx/>
              <a:latin typeface="Arial"/>
              <a:ea typeface="+mn-ea"/>
              <a:cs typeface="+mn-cs"/>
            </a:endParaRPr>
          </a:p>
        </p:txBody>
      </p:sp>
      <p:sp>
        <p:nvSpPr>
          <p:cNvPr id="98" name="Oval 97"/>
          <p:cNvSpPr/>
          <p:nvPr/>
        </p:nvSpPr>
        <p:spPr bwMode="auto">
          <a:xfrm>
            <a:off x="6968794" y="3758869"/>
            <a:ext cx="1097280" cy="274320"/>
          </a:xfrm>
          <a:prstGeom prst="ellipse">
            <a:avLst/>
          </a:prstGeom>
          <a:solidFill>
            <a:srgbClr val="0038A8">
              <a:lumMod val="20000"/>
              <a:lumOff val="80000"/>
            </a:srgbClr>
          </a:solidFill>
          <a:ln w="9525"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25718" numCol="1" rtlCol="0" anchor="t" anchorCtr="0" compatLnSpc="1">
            <a:prstTxWarp prst="textNoShape">
              <a:avLst/>
            </a:prstTxWarp>
          </a:bodyPr>
          <a:lstStyle/>
          <a:p>
            <a:pPr marL="0" marR="0" lvl="0" indent="0" algn="ctr" defTabSz="51435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FMI</a:t>
            </a:r>
          </a:p>
        </p:txBody>
      </p:sp>
      <p:sp>
        <p:nvSpPr>
          <p:cNvPr id="99" name="Rectangle 98"/>
          <p:cNvSpPr/>
          <p:nvPr/>
        </p:nvSpPr>
        <p:spPr>
          <a:xfrm>
            <a:off x="2301708" y="6179935"/>
            <a:ext cx="3790950" cy="215444"/>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rPr>
              <a:t>CREDIT:   Bill </a:t>
            </a:r>
            <a:r>
              <a:rPr kumimoji="0" lang="en-US" sz="800" b="0" i="0" u="none" strike="noStrike" kern="0" cap="none" spc="0" normalizeH="0" baseline="0" noProof="0" dirty="0" err="1" smtClean="0">
                <a:ln>
                  <a:noFill/>
                </a:ln>
                <a:solidFill>
                  <a:srgbClr val="000000"/>
                </a:solidFill>
                <a:effectLst/>
                <a:uLnTx/>
                <a:uFillTx/>
              </a:rPr>
              <a:t>Chown</a:t>
            </a:r>
            <a:r>
              <a:rPr kumimoji="0" lang="en-US" sz="800" b="0" i="0" u="none" strike="noStrike" kern="0" cap="none" spc="0" normalizeH="0" baseline="0" noProof="0" dirty="0" smtClean="0">
                <a:ln>
                  <a:noFill/>
                </a:ln>
                <a:solidFill>
                  <a:srgbClr val="000000"/>
                </a:solidFill>
                <a:effectLst/>
                <a:uLnTx/>
                <a:uFillTx/>
              </a:rPr>
              <a:t>, Mentor Graphics;   MBSE Roundtable, 2015 GPDIS</a:t>
            </a:r>
          </a:p>
        </p:txBody>
      </p:sp>
      <p:sp>
        <p:nvSpPr>
          <p:cNvPr id="100" name="TextBox 99"/>
          <p:cNvSpPr txBox="1"/>
          <p:nvPr/>
        </p:nvSpPr>
        <p:spPr>
          <a:xfrm>
            <a:off x="7984323" y="1205121"/>
            <a:ext cx="2117547" cy="107721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rPr>
              <a:t>Critical </a:t>
            </a:r>
            <a:br>
              <a:rPr kumimoji="0" lang="en-US" sz="3200" b="0" i="0" u="none" strike="noStrike" kern="0" cap="none" spc="0" normalizeH="0" baseline="0" noProof="0" dirty="0" smtClean="0">
                <a:ln>
                  <a:noFill/>
                </a:ln>
                <a:solidFill>
                  <a:srgbClr val="000000"/>
                </a:solidFill>
                <a:effectLst/>
                <a:uLnTx/>
                <a:uFillTx/>
              </a:rPr>
            </a:br>
            <a:r>
              <a:rPr kumimoji="0" lang="en-US" sz="3200" b="0" i="0" u="none" strike="noStrike" kern="0" cap="none" spc="0" normalizeH="0" baseline="0" noProof="0" dirty="0" smtClean="0">
                <a:ln>
                  <a:noFill/>
                </a:ln>
                <a:solidFill>
                  <a:srgbClr val="000000"/>
                </a:solidFill>
                <a:effectLst/>
                <a:uLnTx/>
                <a:uFillTx/>
              </a:rPr>
              <a:t>Enablers !</a:t>
            </a:r>
          </a:p>
        </p:txBody>
      </p:sp>
      <p:sp>
        <p:nvSpPr>
          <p:cNvPr id="102" name="Rectangle 101"/>
          <p:cNvSpPr/>
          <p:nvPr/>
        </p:nvSpPr>
        <p:spPr>
          <a:xfrm>
            <a:off x="8817610" y="2259778"/>
            <a:ext cx="1833563" cy="861103"/>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 Data Model</a:t>
            </a:r>
          </a:p>
        </p:txBody>
      </p:sp>
      <p:sp>
        <p:nvSpPr>
          <p:cNvPr id="103" name="Rectangle 102"/>
          <p:cNvSpPr/>
          <p:nvPr/>
        </p:nvSpPr>
        <p:spPr>
          <a:xfrm>
            <a:off x="9183370" y="3118682"/>
            <a:ext cx="1833563" cy="861103"/>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Modeling Architecture</a:t>
            </a:r>
          </a:p>
        </p:txBody>
      </p:sp>
      <p:sp>
        <p:nvSpPr>
          <p:cNvPr id="104" name="Rectangle 103"/>
          <p:cNvSpPr/>
          <p:nvPr/>
        </p:nvSpPr>
        <p:spPr>
          <a:xfrm>
            <a:off x="9561830" y="3977052"/>
            <a:ext cx="1833563" cy="861103"/>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a:t>
            </a:r>
          </a:p>
        </p:txBody>
      </p:sp>
    </p:spTree>
    <p:extLst>
      <p:ext uri="{BB962C8B-B14F-4D97-AF65-F5344CB8AC3E}">
        <p14:creationId xmlns:p14="http://schemas.microsoft.com/office/powerpoint/2010/main" val="10329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3000"/>
                            </p:stCondLst>
                            <p:childTnLst>
                              <p:par>
                                <p:cTn id="23" presetID="53" presetClass="entr" presetSubtype="16" fill="hold" grpId="0" nodeType="afterEffect">
                                  <p:stCondLst>
                                    <p:cond delay="50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5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childTnLst>
                          </p:cTn>
                        </p:par>
                        <p:par>
                          <p:cTn id="35" fill="hold">
                            <p:stCondLst>
                              <p:cond delay="1000"/>
                            </p:stCondLst>
                            <p:childTnLst>
                              <p:par>
                                <p:cTn id="36" presetID="53" presetClass="entr" presetSubtype="16" fill="hold" grpId="0" nodeType="afterEffect">
                                  <p:stCondLst>
                                    <p:cond delay="50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Effect transition="in" filter="fade">
                                      <p:cBhvr>
                                        <p:cTn id="40" dur="500"/>
                                        <p:tgtEl>
                                          <p:spTgt spid="79"/>
                                        </p:tgtEl>
                                      </p:cBhvr>
                                    </p:animEffect>
                                  </p:childTnLst>
                                </p:cTn>
                              </p:par>
                            </p:childTnLst>
                          </p:cTn>
                        </p:par>
                        <p:par>
                          <p:cTn id="41" fill="hold">
                            <p:stCondLst>
                              <p:cond delay="2000"/>
                            </p:stCondLst>
                            <p:childTnLst>
                              <p:par>
                                <p:cTn id="42" presetID="53" presetClass="entr" presetSubtype="16" fill="hold" grpId="0" nodeType="afterEffect">
                                  <p:stCondLst>
                                    <p:cond delay="500"/>
                                  </p:stCondLst>
                                  <p:childTnLst>
                                    <p:set>
                                      <p:cBhvr>
                                        <p:cTn id="43" dur="1" fill="hold">
                                          <p:stCondLst>
                                            <p:cond delay="0"/>
                                          </p:stCondLst>
                                        </p:cTn>
                                        <p:tgtEl>
                                          <p:spTgt spid="80"/>
                                        </p:tgtEl>
                                        <p:attrNameLst>
                                          <p:attrName>style.visibility</p:attrName>
                                        </p:attrNameLst>
                                      </p:cBhvr>
                                      <p:to>
                                        <p:strVal val="visible"/>
                                      </p:to>
                                    </p:set>
                                    <p:anim calcmode="lin" valueType="num">
                                      <p:cBhvr>
                                        <p:cTn id="44" dur="500" fill="hold"/>
                                        <p:tgtEl>
                                          <p:spTgt spid="80"/>
                                        </p:tgtEl>
                                        <p:attrNameLst>
                                          <p:attrName>ppt_w</p:attrName>
                                        </p:attrNameLst>
                                      </p:cBhvr>
                                      <p:tavLst>
                                        <p:tav tm="0">
                                          <p:val>
                                            <p:fltVal val="0"/>
                                          </p:val>
                                        </p:tav>
                                        <p:tav tm="100000">
                                          <p:val>
                                            <p:strVal val="#ppt_w"/>
                                          </p:val>
                                        </p:tav>
                                      </p:tavLst>
                                    </p:anim>
                                    <p:anim calcmode="lin" valueType="num">
                                      <p:cBhvr>
                                        <p:cTn id="45" dur="500" fill="hold"/>
                                        <p:tgtEl>
                                          <p:spTgt spid="80"/>
                                        </p:tgtEl>
                                        <p:attrNameLst>
                                          <p:attrName>ppt_h</p:attrName>
                                        </p:attrNameLst>
                                      </p:cBhvr>
                                      <p:tavLst>
                                        <p:tav tm="0">
                                          <p:val>
                                            <p:fltVal val="0"/>
                                          </p:val>
                                        </p:tav>
                                        <p:tav tm="100000">
                                          <p:val>
                                            <p:strVal val="#ppt_h"/>
                                          </p:val>
                                        </p:tav>
                                      </p:tavLst>
                                    </p:anim>
                                    <p:animEffect transition="in" filter="fade">
                                      <p:cBhvr>
                                        <p:cTn id="46" dur="500"/>
                                        <p:tgtEl>
                                          <p:spTgt spid="80"/>
                                        </p:tgtEl>
                                      </p:cBhvr>
                                    </p:animEffect>
                                  </p:childTnLst>
                                </p:cTn>
                              </p:par>
                            </p:childTnLst>
                          </p:cTn>
                        </p:par>
                        <p:par>
                          <p:cTn id="47" fill="hold">
                            <p:stCondLst>
                              <p:cond delay="3000"/>
                            </p:stCondLst>
                            <p:childTnLst>
                              <p:par>
                                <p:cTn id="48" presetID="53" presetClass="entr" presetSubtype="16" fill="hold" grpId="0" nodeType="afterEffect">
                                  <p:stCondLst>
                                    <p:cond delay="500"/>
                                  </p:stCondLst>
                                  <p:childTnLst>
                                    <p:set>
                                      <p:cBhvr>
                                        <p:cTn id="49" dur="1" fill="hold">
                                          <p:stCondLst>
                                            <p:cond delay="0"/>
                                          </p:stCondLst>
                                        </p:cTn>
                                        <p:tgtEl>
                                          <p:spTgt spid="81"/>
                                        </p:tgtEl>
                                        <p:attrNameLst>
                                          <p:attrName>style.visibility</p:attrName>
                                        </p:attrNameLst>
                                      </p:cBhvr>
                                      <p:to>
                                        <p:strVal val="visible"/>
                                      </p:to>
                                    </p:set>
                                    <p:anim calcmode="lin" valueType="num">
                                      <p:cBhvr>
                                        <p:cTn id="50" dur="500" fill="hold"/>
                                        <p:tgtEl>
                                          <p:spTgt spid="81"/>
                                        </p:tgtEl>
                                        <p:attrNameLst>
                                          <p:attrName>ppt_w</p:attrName>
                                        </p:attrNameLst>
                                      </p:cBhvr>
                                      <p:tavLst>
                                        <p:tav tm="0">
                                          <p:val>
                                            <p:fltVal val="0"/>
                                          </p:val>
                                        </p:tav>
                                        <p:tav tm="100000">
                                          <p:val>
                                            <p:strVal val="#ppt_w"/>
                                          </p:val>
                                        </p:tav>
                                      </p:tavLst>
                                    </p:anim>
                                    <p:anim calcmode="lin" valueType="num">
                                      <p:cBhvr>
                                        <p:cTn id="51" dur="500" fill="hold"/>
                                        <p:tgtEl>
                                          <p:spTgt spid="81"/>
                                        </p:tgtEl>
                                        <p:attrNameLst>
                                          <p:attrName>ppt_h</p:attrName>
                                        </p:attrNameLst>
                                      </p:cBhvr>
                                      <p:tavLst>
                                        <p:tav tm="0">
                                          <p:val>
                                            <p:fltVal val="0"/>
                                          </p:val>
                                        </p:tav>
                                        <p:tav tm="100000">
                                          <p:val>
                                            <p:strVal val="#ppt_h"/>
                                          </p:val>
                                        </p:tav>
                                      </p:tavLst>
                                    </p:anim>
                                    <p:animEffect transition="in" filter="fade">
                                      <p:cBhvr>
                                        <p:cTn id="52" dur="500"/>
                                        <p:tgtEl>
                                          <p:spTgt spid="81"/>
                                        </p:tgtEl>
                                      </p:cBhvr>
                                    </p:animEffect>
                                  </p:childTnLst>
                                </p:cTn>
                              </p:par>
                            </p:childTnLst>
                          </p:cTn>
                        </p:par>
                        <p:par>
                          <p:cTn id="53" fill="hold">
                            <p:stCondLst>
                              <p:cond delay="4000"/>
                            </p:stCondLst>
                            <p:childTnLst>
                              <p:par>
                                <p:cTn id="54" presetID="53" presetClass="entr" presetSubtype="16" fill="hold" grpId="0" nodeType="afterEffect">
                                  <p:stCondLst>
                                    <p:cond delay="500"/>
                                  </p:stCondLst>
                                  <p:childTnLst>
                                    <p:set>
                                      <p:cBhvr>
                                        <p:cTn id="55" dur="1" fill="hold">
                                          <p:stCondLst>
                                            <p:cond delay="0"/>
                                          </p:stCondLst>
                                        </p:cTn>
                                        <p:tgtEl>
                                          <p:spTgt spid="90"/>
                                        </p:tgtEl>
                                        <p:attrNameLst>
                                          <p:attrName>style.visibility</p:attrName>
                                        </p:attrNameLst>
                                      </p:cBhvr>
                                      <p:to>
                                        <p:strVal val="visible"/>
                                      </p:to>
                                    </p:set>
                                    <p:anim calcmode="lin" valueType="num">
                                      <p:cBhvr>
                                        <p:cTn id="56" dur="500" fill="hold"/>
                                        <p:tgtEl>
                                          <p:spTgt spid="90"/>
                                        </p:tgtEl>
                                        <p:attrNameLst>
                                          <p:attrName>ppt_w</p:attrName>
                                        </p:attrNameLst>
                                      </p:cBhvr>
                                      <p:tavLst>
                                        <p:tav tm="0">
                                          <p:val>
                                            <p:fltVal val="0"/>
                                          </p:val>
                                        </p:tav>
                                        <p:tav tm="100000">
                                          <p:val>
                                            <p:strVal val="#ppt_w"/>
                                          </p:val>
                                        </p:tav>
                                      </p:tavLst>
                                    </p:anim>
                                    <p:anim calcmode="lin" valueType="num">
                                      <p:cBhvr>
                                        <p:cTn id="57" dur="500" fill="hold"/>
                                        <p:tgtEl>
                                          <p:spTgt spid="90"/>
                                        </p:tgtEl>
                                        <p:attrNameLst>
                                          <p:attrName>ppt_h</p:attrName>
                                        </p:attrNameLst>
                                      </p:cBhvr>
                                      <p:tavLst>
                                        <p:tav tm="0">
                                          <p:val>
                                            <p:fltVal val="0"/>
                                          </p:val>
                                        </p:tav>
                                        <p:tav tm="100000">
                                          <p:val>
                                            <p:strVal val="#ppt_h"/>
                                          </p:val>
                                        </p:tav>
                                      </p:tavLst>
                                    </p:anim>
                                    <p:animEffect transition="in" filter="fade">
                                      <p:cBhvr>
                                        <p:cTn id="58" dur="500"/>
                                        <p:tgtEl>
                                          <p:spTgt spid="90"/>
                                        </p:tgtEl>
                                      </p:cBhvr>
                                    </p:animEffect>
                                  </p:childTnLst>
                                </p:cTn>
                              </p:par>
                            </p:childTnLst>
                          </p:cTn>
                        </p:par>
                        <p:par>
                          <p:cTn id="59" fill="hold">
                            <p:stCondLst>
                              <p:cond delay="5000"/>
                            </p:stCondLst>
                            <p:childTnLst>
                              <p:par>
                                <p:cTn id="60" presetID="53" presetClass="entr" presetSubtype="16" fill="hold" grpId="0" nodeType="afterEffect">
                                  <p:stCondLst>
                                    <p:cond delay="500"/>
                                  </p:stCondLst>
                                  <p:childTnLst>
                                    <p:set>
                                      <p:cBhvr>
                                        <p:cTn id="61" dur="1" fill="hold">
                                          <p:stCondLst>
                                            <p:cond delay="0"/>
                                          </p:stCondLst>
                                        </p:cTn>
                                        <p:tgtEl>
                                          <p:spTgt spid="91"/>
                                        </p:tgtEl>
                                        <p:attrNameLst>
                                          <p:attrName>style.visibility</p:attrName>
                                        </p:attrNameLst>
                                      </p:cBhvr>
                                      <p:to>
                                        <p:strVal val="visible"/>
                                      </p:to>
                                    </p:set>
                                    <p:anim calcmode="lin" valueType="num">
                                      <p:cBhvr>
                                        <p:cTn id="62" dur="500" fill="hold"/>
                                        <p:tgtEl>
                                          <p:spTgt spid="91"/>
                                        </p:tgtEl>
                                        <p:attrNameLst>
                                          <p:attrName>ppt_w</p:attrName>
                                        </p:attrNameLst>
                                      </p:cBhvr>
                                      <p:tavLst>
                                        <p:tav tm="0">
                                          <p:val>
                                            <p:fltVal val="0"/>
                                          </p:val>
                                        </p:tav>
                                        <p:tav tm="100000">
                                          <p:val>
                                            <p:strVal val="#ppt_w"/>
                                          </p:val>
                                        </p:tav>
                                      </p:tavLst>
                                    </p:anim>
                                    <p:anim calcmode="lin" valueType="num">
                                      <p:cBhvr>
                                        <p:cTn id="63" dur="500" fill="hold"/>
                                        <p:tgtEl>
                                          <p:spTgt spid="91"/>
                                        </p:tgtEl>
                                        <p:attrNameLst>
                                          <p:attrName>ppt_h</p:attrName>
                                        </p:attrNameLst>
                                      </p:cBhvr>
                                      <p:tavLst>
                                        <p:tav tm="0">
                                          <p:val>
                                            <p:fltVal val="0"/>
                                          </p:val>
                                        </p:tav>
                                        <p:tav tm="100000">
                                          <p:val>
                                            <p:strVal val="#ppt_h"/>
                                          </p:val>
                                        </p:tav>
                                      </p:tavLst>
                                    </p:anim>
                                    <p:animEffect transition="in" filter="fade">
                                      <p:cBhvr>
                                        <p:cTn id="64" dur="500"/>
                                        <p:tgtEl>
                                          <p:spTgt spid="91"/>
                                        </p:tgtEl>
                                      </p:cBhvr>
                                    </p:animEffect>
                                  </p:childTnLst>
                                </p:cTn>
                              </p:par>
                            </p:childTnLst>
                          </p:cTn>
                        </p:par>
                        <p:par>
                          <p:cTn id="65" fill="hold">
                            <p:stCondLst>
                              <p:cond delay="6000"/>
                            </p:stCondLst>
                            <p:childTnLst>
                              <p:par>
                                <p:cTn id="66" presetID="53" presetClass="entr" presetSubtype="16" fill="hold" grpId="0" nodeType="afterEffect">
                                  <p:stCondLst>
                                    <p:cond delay="500"/>
                                  </p:stCondLst>
                                  <p:childTnLst>
                                    <p:set>
                                      <p:cBhvr>
                                        <p:cTn id="67" dur="1" fill="hold">
                                          <p:stCondLst>
                                            <p:cond delay="0"/>
                                          </p:stCondLst>
                                        </p:cTn>
                                        <p:tgtEl>
                                          <p:spTgt spid="92"/>
                                        </p:tgtEl>
                                        <p:attrNameLst>
                                          <p:attrName>style.visibility</p:attrName>
                                        </p:attrNameLst>
                                      </p:cBhvr>
                                      <p:to>
                                        <p:strVal val="visible"/>
                                      </p:to>
                                    </p:set>
                                    <p:anim calcmode="lin" valueType="num">
                                      <p:cBhvr>
                                        <p:cTn id="68" dur="500" fill="hold"/>
                                        <p:tgtEl>
                                          <p:spTgt spid="92"/>
                                        </p:tgtEl>
                                        <p:attrNameLst>
                                          <p:attrName>ppt_w</p:attrName>
                                        </p:attrNameLst>
                                      </p:cBhvr>
                                      <p:tavLst>
                                        <p:tav tm="0">
                                          <p:val>
                                            <p:fltVal val="0"/>
                                          </p:val>
                                        </p:tav>
                                        <p:tav tm="100000">
                                          <p:val>
                                            <p:strVal val="#ppt_w"/>
                                          </p:val>
                                        </p:tav>
                                      </p:tavLst>
                                    </p:anim>
                                    <p:anim calcmode="lin" valueType="num">
                                      <p:cBhvr>
                                        <p:cTn id="69" dur="500" fill="hold"/>
                                        <p:tgtEl>
                                          <p:spTgt spid="92"/>
                                        </p:tgtEl>
                                        <p:attrNameLst>
                                          <p:attrName>ppt_h</p:attrName>
                                        </p:attrNameLst>
                                      </p:cBhvr>
                                      <p:tavLst>
                                        <p:tav tm="0">
                                          <p:val>
                                            <p:fltVal val="0"/>
                                          </p:val>
                                        </p:tav>
                                        <p:tav tm="100000">
                                          <p:val>
                                            <p:strVal val="#ppt_h"/>
                                          </p:val>
                                        </p:tav>
                                      </p:tavLst>
                                    </p:anim>
                                    <p:animEffect transition="in" filter="fade">
                                      <p:cBhvr>
                                        <p:cTn id="70" dur="500"/>
                                        <p:tgtEl>
                                          <p:spTgt spid="92"/>
                                        </p:tgtEl>
                                      </p:cBhvr>
                                    </p:animEffect>
                                  </p:childTnLst>
                                </p:cTn>
                              </p:par>
                            </p:childTnLst>
                          </p:cTn>
                        </p:par>
                        <p:par>
                          <p:cTn id="71" fill="hold">
                            <p:stCondLst>
                              <p:cond delay="7000"/>
                            </p:stCondLst>
                            <p:childTnLst>
                              <p:par>
                                <p:cTn id="72" presetID="53" presetClass="entr" presetSubtype="16" fill="hold" grpId="0" nodeType="afterEffect">
                                  <p:stCondLst>
                                    <p:cond delay="500"/>
                                  </p:stCondLst>
                                  <p:childTnLst>
                                    <p:set>
                                      <p:cBhvr>
                                        <p:cTn id="73" dur="1" fill="hold">
                                          <p:stCondLst>
                                            <p:cond delay="0"/>
                                          </p:stCondLst>
                                        </p:cTn>
                                        <p:tgtEl>
                                          <p:spTgt spid="93"/>
                                        </p:tgtEl>
                                        <p:attrNameLst>
                                          <p:attrName>style.visibility</p:attrName>
                                        </p:attrNameLst>
                                      </p:cBhvr>
                                      <p:to>
                                        <p:strVal val="visible"/>
                                      </p:to>
                                    </p:set>
                                    <p:anim calcmode="lin" valueType="num">
                                      <p:cBhvr>
                                        <p:cTn id="74" dur="500" fill="hold"/>
                                        <p:tgtEl>
                                          <p:spTgt spid="93"/>
                                        </p:tgtEl>
                                        <p:attrNameLst>
                                          <p:attrName>ppt_w</p:attrName>
                                        </p:attrNameLst>
                                      </p:cBhvr>
                                      <p:tavLst>
                                        <p:tav tm="0">
                                          <p:val>
                                            <p:fltVal val="0"/>
                                          </p:val>
                                        </p:tav>
                                        <p:tav tm="100000">
                                          <p:val>
                                            <p:strVal val="#ppt_w"/>
                                          </p:val>
                                        </p:tav>
                                      </p:tavLst>
                                    </p:anim>
                                    <p:anim calcmode="lin" valueType="num">
                                      <p:cBhvr>
                                        <p:cTn id="75" dur="500" fill="hold"/>
                                        <p:tgtEl>
                                          <p:spTgt spid="93"/>
                                        </p:tgtEl>
                                        <p:attrNameLst>
                                          <p:attrName>ppt_h</p:attrName>
                                        </p:attrNameLst>
                                      </p:cBhvr>
                                      <p:tavLst>
                                        <p:tav tm="0">
                                          <p:val>
                                            <p:fltVal val="0"/>
                                          </p:val>
                                        </p:tav>
                                        <p:tav tm="100000">
                                          <p:val>
                                            <p:strVal val="#ppt_h"/>
                                          </p:val>
                                        </p:tav>
                                      </p:tavLst>
                                    </p:anim>
                                    <p:animEffect transition="in" filter="fade">
                                      <p:cBhvr>
                                        <p:cTn id="76" dur="500"/>
                                        <p:tgtEl>
                                          <p:spTgt spid="93"/>
                                        </p:tgtEl>
                                      </p:cBhvr>
                                    </p:animEffect>
                                  </p:childTnLst>
                                </p:cTn>
                              </p:par>
                            </p:childTnLst>
                          </p:cTn>
                        </p:par>
                        <p:par>
                          <p:cTn id="77" fill="hold">
                            <p:stCondLst>
                              <p:cond delay="8000"/>
                            </p:stCondLst>
                            <p:childTnLst>
                              <p:par>
                                <p:cTn id="78" presetID="53" presetClass="entr" presetSubtype="16" fill="hold" grpId="0" nodeType="afterEffect">
                                  <p:stCondLst>
                                    <p:cond delay="500"/>
                                  </p:stCondLst>
                                  <p:childTnLst>
                                    <p:set>
                                      <p:cBhvr>
                                        <p:cTn id="79" dur="1" fill="hold">
                                          <p:stCondLst>
                                            <p:cond delay="0"/>
                                          </p:stCondLst>
                                        </p:cTn>
                                        <p:tgtEl>
                                          <p:spTgt spid="94"/>
                                        </p:tgtEl>
                                        <p:attrNameLst>
                                          <p:attrName>style.visibility</p:attrName>
                                        </p:attrNameLst>
                                      </p:cBhvr>
                                      <p:to>
                                        <p:strVal val="visible"/>
                                      </p:to>
                                    </p:set>
                                    <p:anim calcmode="lin" valueType="num">
                                      <p:cBhvr>
                                        <p:cTn id="80" dur="500" fill="hold"/>
                                        <p:tgtEl>
                                          <p:spTgt spid="94"/>
                                        </p:tgtEl>
                                        <p:attrNameLst>
                                          <p:attrName>ppt_w</p:attrName>
                                        </p:attrNameLst>
                                      </p:cBhvr>
                                      <p:tavLst>
                                        <p:tav tm="0">
                                          <p:val>
                                            <p:fltVal val="0"/>
                                          </p:val>
                                        </p:tav>
                                        <p:tav tm="100000">
                                          <p:val>
                                            <p:strVal val="#ppt_w"/>
                                          </p:val>
                                        </p:tav>
                                      </p:tavLst>
                                    </p:anim>
                                    <p:anim calcmode="lin" valueType="num">
                                      <p:cBhvr>
                                        <p:cTn id="81" dur="500" fill="hold"/>
                                        <p:tgtEl>
                                          <p:spTgt spid="94"/>
                                        </p:tgtEl>
                                        <p:attrNameLst>
                                          <p:attrName>ppt_h</p:attrName>
                                        </p:attrNameLst>
                                      </p:cBhvr>
                                      <p:tavLst>
                                        <p:tav tm="0">
                                          <p:val>
                                            <p:fltVal val="0"/>
                                          </p:val>
                                        </p:tav>
                                        <p:tav tm="100000">
                                          <p:val>
                                            <p:strVal val="#ppt_h"/>
                                          </p:val>
                                        </p:tav>
                                      </p:tavLst>
                                    </p:anim>
                                    <p:animEffect transition="in" filter="fade">
                                      <p:cBhvr>
                                        <p:cTn id="82" dur="500"/>
                                        <p:tgtEl>
                                          <p:spTgt spid="94"/>
                                        </p:tgtEl>
                                      </p:cBhvr>
                                    </p:animEffect>
                                  </p:childTnLst>
                                </p:cTn>
                              </p:par>
                            </p:childTnLst>
                          </p:cTn>
                        </p:par>
                        <p:par>
                          <p:cTn id="83" fill="hold">
                            <p:stCondLst>
                              <p:cond delay="9000"/>
                            </p:stCondLst>
                            <p:childTnLst>
                              <p:par>
                                <p:cTn id="84" presetID="53" presetClass="entr" presetSubtype="16" fill="hold" grpId="0" nodeType="afterEffect">
                                  <p:stCondLst>
                                    <p:cond delay="500"/>
                                  </p:stCondLst>
                                  <p:childTnLst>
                                    <p:set>
                                      <p:cBhvr>
                                        <p:cTn id="85" dur="1" fill="hold">
                                          <p:stCondLst>
                                            <p:cond delay="0"/>
                                          </p:stCondLst>
                                        </p:cTn>
                                        <p:tgtEl>
                                          <p:spTgt spid="98"/>
                                        </p:tgtEl>
                                        <p:attrNameLst>
                                          <p:attrName>style.visibility</p:attrName>
                                        </p:attrNameLst>
                                      </p:cBhvr>
                                      <p:to>
                                        <p:strVal val="visible"/>
                                      </p:to>
                                    </p:set>
                                    <p:anim calcmode="lin" valueType="num">
                                      <p:cBhvr>
                                        <p:cTn id="86" dur="500" fill="hold"/>
                                        <p:tgtEl>
                                          <p:spTgt spid="98"/>
                                        </p:tgtEl>
                                        <p:attrNameLst>
                                          <p:attrName>ppt_w</p:attrName>
                                        </p:attrNameLst>
                                      </p:cBhvr>
                                      <p:tavLst>
                                        <p:tav tm="0">
                                          <p:val>
                                            <p:fltVal val="0"/>
                                          </p:val>
                                        </p:tav>
                                        <p:tav tm="100000">
                                          <p:val>
                                            <p:strVal val="#ppt_w"/>
                                          </p:val>
                                        </p:tav>
                                      </p:tavLst>
                                    </p:anim>
                                    <p:anim calcmode="lin" valueType="num">
                                      <p:cBhvr>
                                        <p:cTn id="87" dur="500" fill="hold"/>
                                        <p:tgtEl>
                                          <p:spTgt spid="98"/>
                                        </p:tgtEl>
                                        <p:attrNameLst>
                                          <p:attrName>ppt_h</p:attrName>
                                        </p:attrNameLst>
                                      </p:cBhvr>
                                      <p:tavLst>
                                        <p:tav tm="0">
                                          <p:val>
                                            <p:fltVal val="0"/>
                                          </p:val>
                                        </p:tav>
                                        <p:tav tm="100000">
                                          <p:val>
                                            <p:strVal val="#ppt_h"/>
                                          </p:val>
                                        </p:tav>
                                      </p:tavLst>
                                    </p:anim>
                                    <p:animEffect transition="in" filter="fade">
                                      <p:cBhvr>
                                        <p:cTn id="8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8" grpId="0" animBg="1"/>
      <p:bldP spid="79" grpId="0" animBg="1"/>
      <p:bldP spid="80" grpId="0" animBg="1"/>
      <p:bldP spid="81" grpId="0" animBg="1"/>
      <p:bldP spid="90" grpId="0" animBg="1"/>
      <p:bldP spid="91" grpId="0" animBg="1"/>
      <p:bldP spid="92" grpId="0" animBg="1"/>
      <p:bldP spid="93" grpId="0" animBg="1"/>
      <p:bldP spid="94" grpId="0" animBg="1"/>
      <p:bldP spid="96"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46364" y="1118602"/>
            <a:ext cx="5085117" cy="2179336"/>
          </a:xfrm>
          <a:prstGeom prst="rect">
            <a:avLst/>
          </a:prstGeom>
        </p:spPr>
      </p:pic>
      <p:sp>
        <p:nvSpPr>
          <p:cNvPr id="2" name="Title 1"/>
          <p:cNvSpPr>
            <a:spLocks noGrp="1"/>
          </p:cNvSpPr>
          <p:nvPr>
            <p:ph type="title"/>
          </p:nvPr>
        </p:nvSpPr>
        <p:spPr/>
        <p:txBody>
          <a:bodyPr/>
          <a:lstStyle/>
          <a:p>
            <a:r>
              <a:rPr lang="en-US" dirty="0" smtClean="0"/>
              <a:t>Why LOTAR?</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dirty="0"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6</a:t>
            </a:fld>
            <a:endParaRPr lang="en-US" dirty="0"/>
          </a:p>
        </p:txBody>
      </p:sp>
      <p:sp>
        <p:nvSpPr>
          <p:cNvPr id="6" name="Content Placeholder 5"/>
          <p:cNvSpPr>
            <a:spLocks noGrp="1"/>
          </p:cNvSpPr>
          <p:nvPr>
            <p:ph idx="1"/>
          </p:nvPr>
        </p:nvSpPr>
        <p:spPr>
          <a:xfrm>
            <a:off x="609917" y="3297938"/>
            <a:ext cx="10978515" cy="2971719"/>
          </a:xfrm>
        </p:spPr>
        <p:txBody>
          <a:bodyPr>
            <a:noAutofit/>
          </a:bodyPr>
          <a:lstStyle/>
          <a:p>
            <a:pPr>
              <a:spcBef>
                <a:spcPts val="1200"/>
              </a:spcBef>
            </a:pPr>
            <a:r>
              <a:rPr lang="en-US" sz="3200" dirty="0" smtClean="0"/>
              <a:t>LOTAR is Enabled </a:t>
            </a:r>
            <a:r>
              <a:rPr lang="en-US" sz="3200" dirty="0"/>
              <a:t>by Standards</a:t>
            </a:r>
          </a:p>
          <a:p>
            <a:pPr>
              <a:spcBef>
                <a:spcPts val="1200"/>
              </a:spcBef>
            </a:pPr>
            <a:r>
              <a:rPr lang="en-US" sz="3200" dirty="0" smtClean="0"/>
              <a:t>Justification:  Safety</a:t>
            </a:r>
            <a:r>
              <a:rPr lang="en-US" sz="3200" dirty="0"/>
              <a:t>, Accident </a:t>
            </a:r>
            <a:r>
              <a:rPr lang="en-US" sz="3200" dirty="0" smtClean="0"/>
              <a:t>Investigations, Maintenance, Regulations, Obsolescence </a:t>
            </a:r>
          </a:p>
          <a:p>
            <a:pPr algn="just">
              <a:spcBef>
                <a:spcPts val="1200"/>
              </a:spcBef>
            </a:pPr>
            <a:r>
              <a:rPr lang="en-US" sz="3200" dirty="0" smtClean="0"/>
              <a:t>Assume Application versions 3yr; storage/access 10yrs; translate to stable formats for </a:t>
            </a:r>
            <a:r>
              <a:rPr lang="en-US" sz="3200" dirty="0"/>
              <a:t>50yr </a:t>
            </a:r>
            <a:r>
              <a:rPr lang="en-US" sz="3200" dirty="0" smtClean="0"/>
              <a:t>product cycles.</a:t>
            </a:r>
            <a:endParaRPr lang="en-US" sz="3200" dirty="0"/>
          </a:p>
        </p:txBody>
      </p:sp>
      <p:sp>
        <p:nvSpPr>
          <p:cNvPr id="8" name="Rectangle 7"/>
          <p:cNvSpPr/>
          <p:nvPr/>
        </p:nvSpPr>
        <p:spPr>
          <a:xfrm>
            <a:off x="965805" y="1667542"/>
            <a:ext cx="4980787" cy="1200329"/>
          </a:xfrm>
          <a:prstGeom prst="rect">
            <a:avLst/>
          </a:prstGeom>
        </p:spPr>
        <p:txBody>
          <a:bodyPr wrap="none">
            <a:spAutoFit/>
          </a:bodyPr>
          <a:lstStyle/>
          <a:p>
            <a:r>
              <a:rPr lang="en-US" sz="3600" b="1" dirty="0" err="1">
                <a:solidFill>
                  <a:schemeClr val="accent2">
                    <a:lumMod val="50000"/>
                  </a:schemeClr>
                </a:solidFill>
              </a:rPr>
              <a:t>LOng</a:t>
            </a:r>
            <a:r>
              <a:rPr lang="en-US" sz="3600" b="1" dirty="0">
                <a:solidFill>
                  <a:schemeClr val="accent2">
                    <a:lumMod val="50000"/>
                  </a:schemeClr>
                </a:solidFill>
              </a:rPr>
              <a:t> Term Archiving </a:t>
            </a:r>
            <a:r>
              <a:rPr lang="en-US" sz="3600" b="1" dirty="0" smtClean="0">
                <a:solidFill>
                  <a:schemeClr val="accent2">
                    <a:lumMod val="50000"/>
                  </a:schemeClr>
                </a:solidFill>
              </a:rPr>
              <a:t/>
            </a:r>
            <a:br>
              <a:rPr lang="en-US" sz="3600" b="1" dirty="0" smtClean="0">
                <a:solidFill>
                  <a:schemeClr val="accent2">
                    <a:lumMod val="50000"/>
                  </a:schemeClr>
                </a:solidFill>
              </a:rPr>
            </a:br>
            <a:r>
              <a:rPr lang="en-US" sz="3600" b="1" dirty="0" smtClean="0">
                <a:solidFill>
                  <a:schemeClr val="accent2">
                    <a:lumMod val="50000"/>
                  </a:schemeClr>
                </a:solidFill>
              </a:rPr>
              <a:t>and </a:t>
            </a:r>
            <a:r>
              <a:rPr lang="en-US" sz="3600" b="1" dirty="0">
                <a:solidFill>
                  <a:schemeClr val="accent2">
                    <a:lumMod val="50000"/>
                  </a:schemeClr>
                </a:solidFill>
              </a:rPr>
              <a:t>Retrieval </a:t>
            </a:r>
            <a:endParaRPr lang="en-US" sz="3600" dirty="0"/>
          </a:p>
        </p:txBody>
      </p:sp>
    </p:spTree>
    <p:extLst>
      <p:ext uri="{BB962C8B-B14F-4D97-AF65-F5344CB8AC3E}">
        <p14:creationId xmlns:p14="http://schemas.microsoft.com/office/powerpoint/2010/main" val="280295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LOTAR Parts </a:t>
            </a:r>
            <a:r>
              <a:rPr lang="en-US" dirty="0" smtClean="0"/>
              <a:t>Structure</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7</a:t>
            </a:fld>
            <a:endParaRPr lang="en-US"/>
          </a:p>
        </p:txBody>
      </p:sp>
      <p:sp>
        <p:nvSpPr>
          <p:cNvPr id="7" name="Title 1"/>
          <p:cNvSpPr txBox="1">
            <a:spLocks/>
          </p:cNvSpPr>
          <p:nvPr/>
        </p:nvSpPr>
        <p:spPr>
          <a:xfrm>
            <a:off x="457200" y="259151"/>
            <a:ext cx="8229600" cy="817315"/>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rgbClr val="0071CE"/>
                </a:solidFill>
                <a:latin typeface="+mj-lt"/>
                <a:ea typeface="+mj-ea"/>
                <a:cs typeface="Arial"/>
              </a:defRPr>
            </a:lvl1pPr>
          </a:lstStyle>
          <a:p>
            <a:endParaRPr lang="en-US" dirty="0"/>
          </a:p>
        </p:txBody>
      </p:sp>
      <p:pic>
        <p:nvPicPr>
          <p:cNvPr id="8" name="Content Placeholder 3"/>
          <p:cNvPicPr>
            <a:picLocks noChangeAspect="1"/>
          </p:cNvPicPr>
          <p:nvPr/>
        </p:nvPicPr>
        <p:blipFill>
          <a:blip r:embed="rId2"/>
          <a:stretch>
            <a:fillRect/>
          </a:stretch>
        </p:blipFill>
        <p:spPr>
          <a:xfrm>
            <a:off x="5087040" y="1491319"/>
            <a:ext cx="6367618" cy="4682957"/>
          </a:xfrm>
          <a:prstGeom prst="rect">
            <a:avLst/>
          </a:prstGeom>
        </p:spPr>
      </p:pic>
      <p:sp>
        <p:nvSpPr>
          <p:cNvPr id="9" name="Rectangle 8">
            <a:hlinkClick r:id="rId3"/>
          </p:cNvPr>
          <p:cNvSpPr/>
          <p:nvPr/>
        </p:nvSpPr>
        <p:spPr>
          <a:xfrm>
            <a:off x="497840" y="5804944"/>
            <a:ext cx="3542573" cy="369332"/>
          </a:xfrm>
          <a:prstGeom prst="rect">
            <a:avLst/>
          </a:prstGeom>
        </p:spPr>
        <p:txBody>
          <a:bodyPr wrap="none">
            <a:spAutoFit/>
          </a:bodyPr>
          <a:lstStyle/>
          <a:p>
            <a:r>
              <a:rPr lang="en-US" dirty="0">
                <a:hlinkClick r:id="rId3"/>
              </a:rPr>
              <a:t>http://</a:t>
            </a:r>
            <a:r>
              <a:rPr lang="en-US" dirty="0" smtClean="0">
                <a:hlinkClick r:id="rId3"/>
              </a:rPr>
              <a:t>www.lotar-international.org</a:t>
            </a:r>
            <a:endParaRPr lang="en-US" dirty="0"/>
          </a:p>
        </p:txBody>
      </p:sp>
      <p:sp>
        <p:nvSpPr>
          <p:cNvPr id="10" name="Rectangle 9"/>
          <p:cNvSpPr/>
          <p:nvPr/>
        </p:nvSpPr>
        <p:spPr>
          <a:xfrm>
            <a:off x="6099175" y="1164954"/>
            <a:ext cx="2834174" cy="369332"/>
          </a:xfrm>
          <a:prstGeom prst="rect">
            <a:avLst/>
          </a:prstGeom>
        </p:spPr>
        <p:txBody>
          <a:bodyPr wrap="none">
            <a:spAutoFit/>
          </a:bodyPr>
          <a:lstStyle/>
          <a:p>
            <a:r>
              <a:rPr lang="en-US" b="1" dirty="0" smtClean="0"/>
              <a:t>EN/NAS 9300 Specifications</a:t>
            </a:r>
            <a:endParaRPr lang="en-US" dirty="0"/>
          </a:p>
        </p:txBody>
      </p:sp>
      <p:sp>
        <p:nvSpPr>
          <p:cNvPr id="11" name="Rectangle 10"/>
          <p:cNvSpPr/>
          <p:nvPr/>
        </p:nvSpPr>
        <p:spPr>
          <a:xfrm>
            <a:off x="497840" y="1565078"/>
            <a:ext cx="4786854" cy="1938992"/>
          </a:xfrm>
          <a:prstGeom prst="rect">
            <a:avLst/>
          </a:prstGeom>
        </p:spPr>
        <p:txBody>
          <a:bodyPr wrap="square">
            <a:spAutoFit/>
          </a:bodyPr>
          <a:lstStyle/>
          <a:p>
            <a:r>
              <a:rPr lang="en-US" dirty="0"/>
              <a:t>LOTAR International </a:t>
            </a:r>
            <a:r>
              <a:rPr lang="en-US" dirty="0" smtClean="0"/>
              <a:t>is </a:t>
            </a:r>
            <a:r>
              <a:rPr lang="en-US" dirty="0"/>
              <a:t>a working group, supported by the AIA and PDES Inc. in the </a:t>
            </a:r>
            <a:r>
              <a:rPr lang="en-US" dirty="0" smtClean="0"/>
              <a:t>US, </a:t>
            </a:r>
            <a:r>
              <a:rPr lang="en-US" dirty="0"/>
              <a:t>and ASD-STAN and </a:t>
            </a:r>
            <a:r>
              <a:rPr lang="en-US" dirty="0" smtClean="0"/>
              <a:t>the </a:t>
            </a:r>
            <a:r>
              <a:rPr lang="en-US" dirty="0" err="1" smtClean="0"/>
              <a:t>ProSTEP</a:t>
            </a:r>
            <a:r>
              <a:rPr lang="en-US" dirty="0" smtClean="0"/>
              <a:t> </a:t>
            </a:r>
            <a:r>
              <a:rPr lang="en-US" dirty="0" err="1"/>
              <a:t>iViP</a:t>
            </a:r>
            <a:r>
              <a:rPr lang="en-US" dirty="0"/>
              <a:t> </a:t>
            </a:r>
            <a:r>
              <a:rPr lang="en-US" dirty="0" smtClean="0"/>
              <a:t>Associations </a:t>
            </a:r>
            <a:r>
              <a:rPr lang="en-US" dirty="0"/>
              <a:t>in Europe.</a:t>
            </a:r>
          </a:p>
        </p:txBody>
      </p:sp>
      <p:sp>
        <p:nvSpPr>
          <p:cNvPr id="12" name="Rectangle 11"/>
          <p:cNvSpPr/>
          <p:nvPr/>
        </p:nvSpPr>
        <p:spPr>
          <a:xfrm>
            <a:off x="497840" y="3871410"/>
            <a:ext cx="4980197" cy="1569660"/>
          </a:xfrm>
          <a:prstGeom prst="rect">
            <a:avLst/>
          </a:prstGeom>
        </p:spPr>
        <p:txBody>
          <a:bodyPr wrap="square">
            <a:spAutoFit/>
          </a:bodyPr>
          <a:lstStyle/>
          <a:p>
            <a:r>
              <a:rPr lang="en-US" dirty="0" smtClean="0"/>
              <a:t>LOTAR began in </a:t>
            </a:r>
            <a:r>
              <a:rPr lang="en-US" dirty="0"/>
              <a:t>late </a:t>
            </a:r>
            <a:r>
              <a:rPr lang="en-US" dirty="0" smtClean="0"/>
              <a:t>90s; Europe </a:t>
            </a:r>
            <a:r>
              <a:rPr lang="en-US" dirty="0"/>
              <a:t>and </a:t>
            </a:r>
            <a:r>
              <a:rPr lang="en-US" dirty="0" smtClean="0"/>
              <a:t>USA initiate merger </a:t>
            </a:r>
            <a:r>
              <a:rPr lang="en-US" dirty="0"/>
              <a:t>in </a:t>
            </a:r>
            <a:r>
              <a:rPr lang="en-US" dirty="0" smtClean="0"/>
              <a:t>2005</a:t>
            </a:r>
            <a:r>
              <a:rPr lang="en-US" dirty="0"/>
              <a:t>;</a:t>
            </a:r>
            <a:r>
              <a:rPr lang="en-US" dirty="0" smtClean="0"/>
              <a:t> first pubs in 2012.  </a:t>
            </a:r>
            <a:r>
              <a:rPr lang="en-US" dirty="0"/>
              <a:t>In 2013 there was no plan for </a:t>
            </a:r>
            <a:r>
              <a:rPr lang="en-US" dirty="0" smtClean="0"/>
              <a:t>SE (MBSE).</a:t>
            </a:r>
            <a:endParaRPr lang="en-US" dirty="0"/>
          </a:p>
        </p:txBody>
      </p:sp>
    </p:spTree>
    <p:extLst>
      <p:ext uri="{BB962C8B-B14F-4D97-AF65-F5344CB8AC3E}">
        <p14:creationId xmlns:p14="http://schemas.microsoft.com/office/powerpoint/2010/main" val="166693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t>
            </a:r>
            <a:r>
              <a:rPr lang="en-US" dirty="0"/>
              <a:t>a LOTAR for MBSE poster child </a:t>
            </a:r>
            <a:r>
              <a:rPr lang="en-US" dirty="0" smtClean="0"/>
              <a:t>!!</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8</a:t>
            </a:fld>
            <a:endParaRPr lang="en-US"/>
          </a:p>
        </p:txBody>
      </p:sp>
      <p:pic>
        <p:nvPicPr>
          <p:cNvPr id="7" name="Content Placeholder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200" y="1941594"/>
            <a:ext cx="3636853" cy="1217421"/>
          </a:xfrm>
          <a:prstGeom prst="rect">
            <a:avLst/>
          </a:prstGeom>
        </p:spPr>
      </p:pic>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298" y="4237134"/>
            <a:ext cx="3734141" cy="1310226"/>
          </a:xfrm>
          <a:prstGeom prst="rect">
            <a:avLst/>
          </a:prstGeom>
        </p:spPr>
      </p:pic>
      <p:sp>
        <p:nvSpPr>
          <p:cNvPr id="10" name="Rectangle 9"/>
          <p:cNvSpPr/>
          <p:nvPr/>
        </p:nvSpPr>
        <p:spPr>
          <a:xfrm>
            <a:off x="7886038" y="4599645"/>
            <a:ext cx="2478564" cy="461665"/>
          </a:xfrm>
          <a:prstGeom prst="rect">
            <a:avLst/>
          </a:prstGeom>
        </p:spPr>
        <p:txBody>
          <a:bodyPr wrap="none">
            <a:spAutoFit/>
          </a:bodyPr>
          <a:lstStyle/>
          <a:p>
            <a:r>
              <a:rPr lang="en-US" dirty="0" smtClean="0"/>
              <a:t>(ISO 10303-243)</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1741" y="2058945"/>
            <a:ext cx="2533174" cy="2536911"/>
          </a:xfrm>
          <a:prstGeom prst="rect">
            <a:avLst/>
          </a:prstGeom>
        </p:spPr>
      </p:pic>
    </p:spTree>
    <p:extLst>
      <p:ext uri="{BB962C8B-B14F-4D97-AF65-F5344CB8AC3E}">
        <p14:creationId xmlns:p14="http://schemas.microsoft.com/office/powerpoint/2010/main" val="327246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LOTAR for MBSE  (scope)</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21, 2018</a:t>
            </a:fld>
            <a:endParaRPr lang="en-US"/>
          </a:p>
        </p:txBody>
      </p:sp>
      <p:sp>
        <p:nvSpPr>
          <p:cNvPr id="4" name="Footer Placeholder 3"/>
          <p:cNvSpPr>
            <a:spLocks noGrp="1"/>
          </p:cNvSpPr>
          <p:nvPr>
            <p:ph type="ftr" sz="quarter" idx="11"/>
          </p:nvPr>
        </p:nvSpPr>
        <p:spPr/>
        <p:txBody>
          <a:bodyPr/>
          <a:lstStyle/>
          <a:p>
            <a:r>
              <a:rPr lang="en-US" smtClean="0"/>
              <a:t>www.incose.org/IW2018</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9</a:t>
            </a:fld>
            <a:endParaRPr lang="en-US"/>
          </a:p>
        </p:txBody>
      </p:sp>
      <p:sp>
        <p:nvSpPr>
          <p:cNvPr id="6" name="Content Placeholder 5"/>
          <p:cNvSpPr>
            <a:spLocks noGrp="1"/>
          </p:cNvSpPr>
          <p:nvPr>
            <p:ph idx="1"/>
          </p:nvPr>
        </p:nvSpPr>
        <p:spPr/>
        <p:txBody>
          <a:bodyPr>
            <a:normAutofit fontScale="92500"/>
          </a:bodyPr>
          <a:lstStyle/>
          <a:p>
            <a:pPr>
              <a:lnSpc>
                <a:spcPts val="4400"/>
              </a:lnSpc>
              <a:spcBef>
                <a:spcPts val="2400"/>
              </a:spcBef>
            </a:pPr>
            <a:r>
              <a:rPr lang="en-US" dirty="0"/>
              <a:t>Systems Architecture design artifacts that are generally created prior </a:t>
            </a:r>
            <a:r>
              <a:rPr lang="en-US" dirty="0" smtClean="0"/>
              <a:t>to, </a:t>
            </a:r>
            <a:r>
              <a:rPr lang="en-US" dirty="0"/>
              <a:t>and may contribute </a:t>
            </a:r>
            <a:r>
              <a:rPr lang="en-US" dirty="0" smtClean="0"/>
              <a:t>to, </a:t>
            </a:r>
            <a:r>
              <a:rPr lang="en-US" dirty="0"/>
              <a:t>the definition of the </a:t>
            </a:r>
            <a:r>
              <a:rPr lang="en-US" dirty="0" smtClean="0"/>
              <a:t>CAD/EBOM, (spatial/ engineering </a:t>
            </a:r>
            <a:r>
              <a:rPr lang="en-US" dirty="0"/>
              <a:t>bill of </a:t>
            </a:r>
            <a:r>
              <a:rPr lang="en-US" dirty="0" smtClean="0"/>
              <a:t>material).</a:t>
            </a:r>
            <a:endParaRPr lang="en-US" dirty="0"/>
          </a:p>
          <a:p>
            <a:pPr>
              <a:lnSpc>
                <a:spcPts val="4400"/>
              </a:lnSpc>
              <a:spcBef>
                <a:spcPts val="2400"/>
              </a:spcBef>
            </a:pPr>
            <a:r>
              <a:rPr lang="en-US" dirty="0"/>
              <a:t>Designs that apply to the mechanical, electrical, network, and loadable/embedded software implementations</a:t>
            </a:r>
            <a:r>
              <a:rPr lang="en-US" dirty="0" smtClean="0"/>
              <a:t>.</a:t>
            </a:r>
            <a:endParaRPr lang="en-US" dirty="0"/>
          </a:p>
        </p:txBody>
      </p:sp>
    </p:spTree>
    <p:extLst>
      <p:ext uri="{BB962C8B-B14F-4D97-AF65-F5344CB8AC3E}">
        <p14:creationId xmlns:p14="http://schemas.microsoft.com/office/powerpoint/2010/main" val="23577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iw2018-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F804B6AD-FA24-44B4-AFCB-E09BCC2CEB7C}" vid="{214AA202-365A-4BA2-832A-F2F4F89C1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iw2018-slide</Template>
  <TotalTime>2513</TotalTime>
  <Words>2710</Words>
  <Application>Microsoft Office PowerPoint</Application>
  <PresentationFormat>Custom</PresentationFormat>
  <Paragraphs>646</Paragraphs>
  <Slides>30</Slides>
  <Notes>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Microsoft JhengHei UI</vt:lpstr>
      <vt:lpstr>Arial</vt:lpstr>
      <vt:lpstr>Calibri</vt:lpstr>
      <vt:lpstr>Calibri Light</vt:lpstr>
      <vt:lpstr>Lucida Sans</vt:lpstr>
      <vt:lpstr>Open Sans</vt:lpstr>
      <vt:lpstr>Open Sans Light</vt:lpstr>
      <vt:lpstr>Times</vt:lpstr>
      <vt:lpstr>Times New Roman</vt:lpstr>
      <vt:lpstr>Verdana</vt:lpstr>
      <vt:lpstr>iw2018-slide</vt:lpstr>
      <vt:lpstr>Office Theme</vt:lpstr>
      <vt:lpstr>ssd4mt04</vt:lpstr>
      <vt:lpstr>1_ssd4mt04</vt:lpstr>
      <vt:lpstr>1_Office Theme</vt:lpstr>
      <vt:lpstr>MBSE for PDES</vt:lpstr>
      <vt:lpstr>Why PDES ?</vt:lpstr>
      <vt:lpstr>The PDES Focus on STEP</vt:lpstr>
      <vt:lpstr>Why Standards?</vt:lpstr>
      <vt:lpstr>MBSE Data Standards</vt:lpstr>
      <vt:lpstr>Why LOTAR?</vt:lpstr>
      <vt:lpstr>LOTAR Parts Structure</vt:lpstr>
      <vt:lpstr>Who is a LOTAR for MBSE poster child !!</vt:lpstr>
      <vt:lpstr>LOTAR for MBSE  (scope)</vt:lpstr>
      <vt:lpstr>MBSE for PDES </vt:lpstr>
      <vt:lpstr>What is MBSE?</vt:lpstr>
      <vt:lpstr>The Systems Engineering Evolution</vt:lpstr>
      <vt:lpstr>Cost and Complexity - Tied to Process</vt:lpstr>
      <vt:lpstr>PowerPoint Presentation</vt:lpstr>
      <vt:lpstr>MBSE Roadmap, Industry Perspective</vt:lpstr>
      <vt:lpstr>Digital Definition Affects the Results</vt:lpstr>
      <vt:lpstr>The Need for Harmonization</vt:lpstr>
      <vt:lpstr>AP233 + AP239 + AP243</vt:lpstr>
      <vt:lpstr>Our Memorandum of Understanding </vt:lpstr>
      <vt:lpstr>MBSE for PDES Affiliations</vt:lpstr>
      <vt:lpstr>PDES Request (INCOSE SOW)</vt:lpstr>
      <vt:lpstr>MBSE for PDES – Priority Use Cases</vt:lpstr>
      <vt:lpstr>Possible INCOSE Deliverables </vt:lpstr>
      <vt:lpstr>Saturday, 1/20/2018</vt:lpstr>
      <vt:lpstr>Sunday, 1/21/2018</vt:lpstr>
      <vt:lpstr>Monday and Tuesday</vt:lpstr>
      <vt:lpstr>PowerPoint Presentation</vt:lpstr>
      <vt:lpstr>PowerPoint Presentation</vt:lpstr>
      <vt:lpstr>https://pdesinc.org/</vt:lpstr>
      <vt:lpstr>PowerPoint Presentation</vt:lpstr>
    </vt:vector>
  </TitlesOfParts>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Williams, Mark</cp:lastModifiedBy>
  <cp:revision>107</cp:revision>
  <dcterms:created xsi:type="dcterms:W3CDTF">2017-12-21T17:05:15Z</dcterms:created>
  <dcterms:modified xsi:type="dcterms:W3CDTF">2018-01-21T16:18:31Z</dcterms:modified>
</cp:coreProperties>
</file>