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425" r:id="rId5"/>
    <p:sldId id="297" r:id="rId6"/>
    <p:sldId id="262" r:id="rId7"/>
    <p:sldId id="307" r:id="rId8"/>
    <p:sldId id="308" r:id="rId9"/>
    <p:sldId id="451" r:id="rId10"/>
    <p:sldId id="435" r:id="rId11"/>
    <p:sldId id="448" r:id="rId12"/>
    <p:sldId id="436" r:id="rId13"/>
    <p:sldId id="449" r:id="rId14"/>
    <p:sldId id="438" r:id="rId15"/>
    <p:sldId id="430" r:id="rId16"/>
    <p:sldId id="432" r:id="rId17"/>
    <p:sldId id="456" r:id="rId18"/>
    <p:sldId id="453" r:id="rId19"/>
    <p:sldId id="454" r:id="rId20"/>
    <p:sldId id="45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2E6493-818E-4EC8-9C5B-09DFF6CDBB5C}">
          <p14:sldIdLst>
            <p14:sldId id="256"/>
            <p14:sldId id="260"/>
            <p14:sldId id="261"/>
            <p14:sldId id="425"/>
            <p14:sldId id="297"/>
            <p14:sldId id="262"/>
            <p14:sldId id="307"/>
            <p14:sldId id="308"/>
            <p14:sldId id="451"/>
            <p14:sldId id="435"/>
            <p14:sldId id="448"/>
            <p14:sldId id="436"/>
            <p14:sldId id="449"/>
            <p14:sldId id="438"/>
            <p14:sldId id="430"/>
            <p14:sldId id="432"/>
          </p14:sldIdLst>
        </p14:section>
        <p14:section name="Additional Slides" id="{8655015D-03C1-4757-8B22-58A3D9B11BBA}">
          <p14:sldIdLst>
            <p14:sldId id="456"/>
            <p14:sldId id="453"/>
            <p14:sldId id="454"/>
            <p14:sldId id="45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99"/>
    <a:srgbClr val="CC00CC"/>
    <a:srgbClr val="00C4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1" autoAdjust="0"/>
    <p:restoredTop sz="95000" autoAdjust="0"/>
  </p:normalViewPr>
  <p:slideViewPr>
    <p:cSldViewPr>
      <p:cViewPr varScale="1">
        <p:scale>
          <a:sx n="81" d="100"/>
          <a:sy n="81" d="100"/>
        </p:scale>
        <p:origin x="-17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A2C72-B1A2-4EA9-AB03-144BDF781F9B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D9411-8A4F-41AE-A324-E716596CA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1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0DE7-1C9B-45AD-BD0D-990410FBD3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0DE7-1C9B-45AD-BD0D-990410FBD3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4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 smtClean="0"/>
              <a:t>Document-based or ad-hoc </a:t>
            </a:r>
            <a:r>
              <a:rPr lang="en-US" b="1" dirty="0" smtClean="0"/>
              <a:t>point-to-point linkages </a:t>
            </a:r>
            <a:r>
              <a:rPr lang="en-US" dirty="0" smtClean="0"/>
              <a:t>between models in different tools</a:t>
            </a:r>
          </a:p>
          <a:p>
            <a:pPr marL="171450" lvl="0" indent="-1714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 smtClean="0"/>
              <a:t>No </a:t>
            </a:r>
            <a:r>
              <a:rPr lang="en-US" b="1" dirty="0" smtClean="0"/>
              <a:t>unified definition </a:t>
            </a:r>
            <a:r>
              <a:rPr lang="en-US" dirty="0" smtClean="0"/>
              <a:t>of the system, analyses, V&amp;V tasks, and </a:t>
            </a:r>
            <a:r>
              <a:rPr lang="en-US" dirty="0" err="1" smtClean="0"/>
              <a:t>MoEs</a:t>
            </a:r>
            <a:r>
              <a:rPr lang="en-US" dirty="0" smtClean="0"/>
              <a:t> that are continuous through the development process</a:t>
            </a:r>
          </a:p>
          <a:p>
            <a:pPr marL="171450" lvl="0" indent="-1714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 smtClean="0"/>
              <a:t>How does one </a:t>
            </a:r>
            <a:r>
              <a:rPr lang="en-US" b="1" dirty="0" smtClean="0"/>
              <a:t>propagate trade spaces, uncertainties, and risk </a:t>
            </a:r>
            <a:r>
              <a:rPr lang="en-US" dirty="0" smtClean="0"/>
              <a:t>from one phase to another?</a:t>
            </a:r>
          </a:p>
          <a:p>
            <a:pPr marL="171450" lvl="0" indent="-1714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 smtClean="0"/>
              <a:t>How do we </a:t>
            </a:r>
            <a:r>
              <a:rPr lang="en-US" b="1" dirty="0" smtClean="0"/>
              <a:t>manage abstract</a:t>
            </a:r>
            <a:r>
              <a:rPr lang="en-US" dirty="0" smtClean="0"/>
              <a:t>, system-level design/analysis </a:t>
            </a:r>
            <a:r>
              <a:rPr lang="en-US" b="1" dirty="0" smtClean="0"/>
              <a:t>with detailed </a:t>
            </a:r>
            <a:r>
              <a:rPr lang="en-US" dirty="0" smtClean="0"/>
              <a:t>sub-system/component-level design/analyses (CAD/CAE)?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0DE7-1C9B-45AD-BD0D-990410FBD3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700088"/>
            <a:ext cx="4556125" cy="3417887"/>
          </a:xfrm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Why model-based systems engineering?</a:t>
            </a:r>
          </a:p>
          <a:p>
            <a:endParaRPr lang="en-US" smtClean="0"/>
          </a:p>
          <a:p>
            <a:r>
              <a:rPr lang="en-US" smtClean="0"/>
              <a:t>Model-based systems engineering is to traditional systems engineering as 3-D mechanical CAD is to 2-D blueprints.  Most engineers still view the solid object through 2-D images, but now they know that all the 2-D images are of the same consistent object.</a:t>
            </a:r>
          </a:p>
          <a:p>
            <a:endParaRPr lang="en-US" smtClean="0"/>
          </a:p>
          <a:p>
            <a:r>
              <a:rPr lang="en-US" smtClean="0"/>
              <a:t>A system model is a network of elements, blocks in SysML speak., and connections.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8E4C63-887F-4F71-868B-DBB17DC1BC7A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</a:t>
            </a:r>
            <a:r>
              <a:rPr lang="en-US" dirty="0" smtClean="0"/>
              <a:t>ystems </a:t>
            </a:r>
            <a:r>
              <a:rPr lang="en-US" b="1" dirty="0" err="1" smtClean="0"/>
              <a:t>Li</a:t>
            </a:r>
            <a:r>
              <a:rPr lang="en-US" dirty="0" err="1" smtClean="0"/>
              <a:t>fecyle</a:t>
            </a:r>
            <a:r>
              <a:rPr lang="en-US" dirty="0" smtClean="0"/>
              <a:t> </a:t>
            </a:r>
            <a:r>
              <a:rPr lang="en-US" b="1" dirty="0" smtClean="0"/>
              <a:t>M</a:t>
            </a:r>
            <a:r>
              <a:rPr lang="en-US" dirty="0" smtClean="0"/>
              <a:t>anagement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model-based systems engineering (MBSE) with the foundations of product lifecycle management (PLM)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 smtClean="0"/>
              <a:t>Core philosophy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- Use SysML as the front-end conceptual map of a system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- Federate domain-specific tools/models from SysML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dirty="0" smtClean="0"/>
              <a:t>SysML model and domain models can “co-evolve”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dirty="0" smtClean="0"/>
              <a:t>Patterns of integration</a:t>
            </a:r>
            <a:r>
              <a:rPr lang="en-US" baseline="0" dirty="0" smtClean="0"/>
              <a:t> – what does it mean to connect? What does a connection do? Who defines and maintains these?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baseline="0" dirty="0" smtClean="0"/>
              <a:t>Transition – conceptual to detailed, what happens to the models? How do you configure manage?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Software environment for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dirty="0" smtClean="0"/>
              <a:t>integrated model-based (systems) engineering – MBE/MBSE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dirty="0" smtClean="0"/>
              <a:t>multi-disciplinary system development teams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dirty="0" smtClean="0"/>
              <a:t>end-to-end system design, analysis, and V&amp;V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0DE7-1C9B-45AD-BD0D-990410FBD3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C6DF-7546-4463-9EE7-8856E396A6B0}" type="datetime1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438400" y="6629402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2014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F2B-D7EA-4989-959E-D27B7D31C480}" type="datetime1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2625-936E-42C5-B38A-1F34FCA7988A}" type="datetime1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04DE-6873-4B20-8D6B-FCCD2D86B8B2}" type="datetime1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438400" y="6657201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2014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504C-2CE9-489B-90DF-D55F8A34A9A2}" type="datetime1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438400" y="6629402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2013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03A7-744C-4AA5-9F30-8ACF8E858570}" type="datetime1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438400" y="6629402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2013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2D12-FC22-41A7-8ADA-4F2113269E92}" type="datetime1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C1DA-D18B-432C-AE3C-E3F93E0CDE2D}" type="datetime1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2438400" y="6629402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2013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B6D5-FDAA-4C21-A20C-542A839D7C5C}" type="datetime1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438400" y="6629402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2013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0A88-CDF5-4EEE-BD78-5968FDDE952C}" type="datetime1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438400" y="6657201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Copyright © 2013 InterCAX</a:t>
            </a:r>
            <a:r>
              <a:rPr lang="en-US" sz="1200" baseline="0" dirty="0" smtClean="0"/>
              <a:t> LLC. All Rights Reserved.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5270-5828-49EC-88BF-FA63CEBC946C}" type="datetime1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62CC8-2E1B-48AD-9BC9-BA1EB55990B8}" type="datetime1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www.intercax.com/produc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cax.com/sli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cax.com/products/slim/download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anas@intercax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lim@intercax.com" TargetMode="External"/><Relationship Id="rId4" Type="http://schemas.openxmlformats.org/officeDocument/2006/relationships/hyperlink" Target="http://www.intercax.com/sli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3401" y="1739205"/>
            <a:ext cx="10287000" cy="17526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SLIM for Model-Based Systems Engineering</a:t>
            </a:r>
            <a:br>
              <a:rPr lang="en-US" sz="3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399" y="4781550"/>
            <a:ext cx="3581400" cy="177165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Manas Bajaj, PhD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Chief Systems Officer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manas@intercax.com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www.InterCAX.com </a:t>
            </a:r>
          </a:p>
        </p:txBody>
      </p:sp>
      <p:pic>
        <p:nvPicPr>
          <p:cNvPr id="4" name="Picture 2" descr="http://www.intercax.com/wp-content/themes/sky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95250"/>
            <a:ext cx="4495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499" y="3066871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Presentation at INCOSE IW 2014 Los Angeles </a:t>
            </a:r>
          </a:p>
          <a:p>
            <a:pPr algn="ctr"/>
            <a:r>
              <a:rPr lang="en-US" sz="2800" dirty="0" smtClean="0"/>
              <a:t>Model Management Working Group</a:t>
            </a:r>
          </a:p>
          <a:p>
            <a:pPr algn="ctr"/>
            <a:r>
              <a:rPr lang="en-US" sz="2800" dirty="0" smtClean="0"/>
              <a:t>Jan 26, 2014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499" y="115318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www.InterCAX.com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5443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b="1" dirty="0" smtClean="0"/>
              <a:t>Basic SLIM Functions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11999" y="1950386"/>
            <a:ext cx="10668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74199" y="1950386"/>
            <a:ext cx="1066800" cy="45720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3"/>
            <a:endCxn id="5" idx="1"/>
          </p:cNvCxnSpPr>
          <p:nvPr/>
        </p:nvCxnSpPr>
        <p:spPr>
          <a:xfrm>
            <a:off x="1678799" y="2178986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0182" y="215984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Connect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3536" y="1219200"/>
            <a:ext cx="78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SysML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39316" y="1219200"/>
            <a:ext cx="173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PLM/Repository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11999" y="2910172"/>
            <a:ext cx="10668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974199" y="2910172"/>
            <a:ext cx="1066800" cy="45720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3"/>
            <a:endCxn id="11" idx="1"/>
          </p:cNvCxnSpPr>
          <p:nvPr/>
        </p:nvCxnSpPr>
        <p:spPr>
          <a:xfrm>
            <a:off x="1678799" y="3138772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2731" y="3127254"/>
            <a:ext cx="106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Generate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1999" y="3824572"/>
            <a:ext cx="10668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74199" y="3824572"/>
            <a:ext cx="1066800" cy="45720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>
            <a:off x="1678799" y="4053172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11999" y="4738972"/>
            <a:ext cx="10668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974199" y="4738972"/>
            <a:ext cx="1066800" cy="45720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1678799" y="4967572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58717" y="4948426"/>
            <a:ext cx="88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Update</a:t>
            </a: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11999" y="5729572"/>
            <a:ext cx="10668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974199" y="5729572"/>
            <a:ext cx="1066800" cy="45720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1" idx="3"/>
            <a:endCxn id="22" idx="1"/>
          </p:cNvCxnSpPr>
          <p:nvPr/>
        </p:nvCxnSpPr>
        <p:spPr>
          <a:xfrm>
            <a:off x="1678799" y="5958172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82695" y="5942848"/>
            <a:ext cx="92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Execute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1969098" y="4053172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Check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24400" y="1219200"/>
            <a:ext cx="338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Description (Integration patterns)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74399" y="1622279"/>
            <a:ext cx="38838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SLIM creates a connection between existing elements in the SysML element and repository.  This may be a simple traceable link or a detailed data mapping between element attributes.  These connections are stored and managed by SLIM.</a:t>
            </a:r>
          </a:p>
          <a:p>
            <a:endParaRPr lang="en-US" sz="1400" dirty="0"/>
          </a:p>
          <a:p>
            <a:r>
              <a:rPr lang="en-US" sz="1400" dirty="0" smtClean="0"/>
              <a:t>SLIM generates an element on one side from an element on the other. SLIM manages a persistent connection between them.</a:t>
            </a:r>
          </a:p>
          <a:p>
            <a:endParaRPr lang="en-US" sz="1400" dirty="0"/>
          </a:p>
          <a:p>
            <a:r>
              <a:rPr lang="en-US" sz="1400" dirty="0" smtClean="0"/>
              <a:t>SLIM checks for changes at the repository end of a connection.  This may include generation of a difference report.</a:t>
            </a:r>
          </a:p>
          <a:p>
            <a:endParaRPr lang="en-US" sz="1400" dirty="0"/>
          </a:p>
          <a:p>
            <a:r>
              <a:rPr lang="en-US" sz="1400" dirty="0" smtClean="0"/>
              <a:t>SLIM updates the element at one end of the connection based on the element at the other end.  This may include changes in the element structure or attribute values.</a:t>
            </a:r>
          </a:p>
          <a:p>
            <a:endParaRPr lang="en-US" sz="1400" dirty="0"/>
          </a:p>
          <a:p>
            <a:r>
              <a:rPr lang="en-US" sz="1400" dirty="0" smtClean="0"/>
              <a:t>SLIM triggers execution of an element (e.g. a MATLAB function) managed in the repository as part of a SysML model execution.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45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TSM = Graph of </a:t>
            </a:r>
            <a:r>
              <a:rPr lang="en-US" sz="4000" b="1" i="1" dirty="0" smtClean="0">
                <a:solidFill>
                  <a:srgbClr val="0000CC"/>
                </a:solidFill>
              </a:rPr>
              <a:t>Artifacts</a:t>
            </a:r>
            <a:r>
              <a:rPr lang="en-US" sz="4000" b="1" dirty="0" smtClean="0"/>
              <a:t> and </a:t>
            </a:r>
            <a:r>
              <a:rPr lang="en-US" sz="4000" b="1" i="1" dirty="0" smtClean="0">
                <a:solidFill>
                  <a:srgbClr val="FF0000"/>
                </a:solidFill>
              </a:rPr>
              <a:t>Connections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1"/>
            <a:ext cx="4572000" cy="2819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4990012" y="1066800"/>
            <a:ext cx="4001588" cy="5638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200" b="1" dirty="0" smtClean="0"/>
              <a:t>Artifacts</a:t>
            </a:r>
          </a:p>
          <a:p>
            <a:r>
              <a:rPr lang="en-US" sz="2000" b="1" dirty="0" smtClean="0"/>
              <a:t>Concept-based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Requirements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Part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Shape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Function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Relationships…</a:t>
            </a:r>
            <a:endParaRPr lang="en-US" sz="2000" dirty="0"/>
          </a:p>
          <a:p>
            <a:r>
              <a:rPr lang="en-US" sz="2000" b="1" dirty="0" smtClean="0"/>
              <a:t>Tool/repository-based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SysML artifacts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/>
              <a:t>Teamcenter</a:t>
            </a:r>
            <a:r>
              <a:rPr lang="en-US" sz="2000" dirty="0" smtClean="0"/>
              <a:t> artifacts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Windchill artifacts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MySQL database artifact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CAD model artifact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Excel model artifact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MATLAB/Mathematica model artifact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3400" y="4419600"/>
            <a:ext cx="3657600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Connections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Purpose / behavior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Executable (services)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Reference, Data map, Function wrap, Model Transform,…</a:t>
            </a:r>
            <a:endParaRPr lang="en-US" sz="2000" dirty="0"/>
          </a:p>
        </p:txBody>
      </p:sp>
      <p:cxnSp>
        <p:nvCxnSpPr>
          <p:cNvPr id="9" name="Straight Connector 8"/>
          <p:cNvCxnSpPr>
            <a:stCxn id="6" idx="1"/>
          </p:cNvCxnSpPr>
          <p:nvPr/>
        </p:nvCxnSpPr>
        <p:spPr>
          <a:xfrm flipH="1" flipV="1">
            <a:off x="4191000" y="2819400"/>
            <a:ext cx="799012" cy="1066800"/>
          </a:xfrm>
          <a:prstGeom prst="line">
            <a:avLst/>
          </a:prstGeom>
          <a:ln>
            <a:solidFill>
              <a:srgbClr val="0000CC"/>
            </a:solidFill>
            <a:tailEnd type="stealth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0"/>
          </p:cNvCxnSpPr>
          <p:nvPr/>
        </p:nvCxnSpPr>
        <p:spPr>
          <a:xfrm flipV="1">
            <a:off x="2362200" y="3319054"/>
            <a:ext cx="609600" cy="1100546"/>
          </a:xfrm>
          <a:prstGeom prst="line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2667000" y="2785654"/>
            <a:ext cx="2323012" cy="1066800"/>
          </a:xfrm>
          <a:prstGeom prst="line">
            <a:avLst/>
          </a:prstGeom>
          <a:ln>
            <a:solidFill>
              <a:srgbClr val="0000CC"/>
            </a:solidFill>
            <a:tailEnd type="stealth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0"/>
          </p:cNvCxnSpPr>
          <p:nvPr/>
        </p:nvCxnSpPr>
        <p:spPr>
          <a:xfrm flipH="1" flipV="1">
            <a:off x="1524002" y="2362200"/>
            <a:ext cx="838198" cy="2057400"/>
          </a:xfrm>
          <a:prstGeom prst="line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0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Understanding model semantics to make sense of connections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57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SysML</a:t>
            </a:r>
            <a:r>
              <a:rPr lang="en-US" sz="2400" dirty="0" smtClean="0"/>
              <a:t> – Requirements, Blocks, Properties (value, part, reference, constraint), Constraint Blocks, Activity, State Machines, Interaction, Use cases…</a:t>
            </a:r>
          </a:p>
          <a:p>
            <a:pPr>
              <a:spcBef>
                <a:spcPts val="600"/>
              </a:spcBef>
            </a:pPr>
            <a:r>
              <a:rPr lang="en-US" sz="2400" b="1" dirty="0" err="1" smtClean="0"/>
              <a:t>Teamcenter</a:t>
            </a:r>
            <a:r>
              <a:rPr lang="en-US" sz="2400" b="1" dirty="0" smtClean="0"/>
              <a:t> </a:t>
            </a:r>
            <a:r>
              <a:rPr lang="en-US" sz="2400" dirty="0" smtClean="0"/>
              <a:t>– Item, Part, Part Occurrence, Requirement, Paragraph, Requirement Spec</a:t>
            </a:r>
            <a:r>
              <a:rPr lang="en-US" sz="2400" dirty="0"/>
              <a:t> </a:t>
            </a:r>
            <a:r>
              <a:rPr lang="en-US" sz="2400" dirty="0" smtClean="0"/>
              <a:t>(and their revisions), Precise/Imprecise BOM, Trace Link (Direct/Indirect),…</a:t>
            </a:r>
            <a:endParaRPr lang="en-US" sz="2400" b="1" dirty="0" smtClean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Windchill</a:t>
            </a:r>
            <a:r>
              <a:rPr lang="en-US" sz="2400" dirty="0" smtClean="0"/>
              <a:t> – </a:t>
            </a:r>
            <a:r>
              <a:rPr lang="en-US" sz="2400" dirty="0"/>
              <a:t>Product, </a:t>
            </a:r>
            <a:r>
              <a:rPr lang="en-US" sz="2400" dirty="0" smtClean="0"/>
              <a:t>Requirement, Part, Document, </a:t>
            </a:r>
            <a:r>
              <a:rPr lang="en-US" sz="2400" dirty="0" err="1" smtClean="0"/>
              <a:t>EPMDocument</a:t>
            </a:r>
            <a:r>
              <a:rPr lang="en-US" sz="2400" dirty="0" smtClean="0"/>
              <a:t> (and their masters), Part usage, Part occurrence, …</a:t>
            </a:r>
            <a:endParaRPr lang="en-US" sz="2400" b="1" dirty="0" smtClean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CAD </a:t>
            </a:r>
            <a:r>
              <a:rPr lang="en-US" sz="2400" dirty="0" smtClean="0"/>
              <a:t>(NX, </a:t>
            </a:r>
            <a:r>
              <a:rPr lang="en-US" sz="2400" dirty="0" err="1" smtClean="0"/>
              <a:t>Creo</a:t>
            </a:r>
            <a:r>
              <a:rPr lang="en-US" sz="2400" dirty="0" smtClean="0"/>
              <a:t>) – Assembly, part, shape, parameters, mass properties, …</a:t>
            </a:r>
            <a:endParaRPr lang="en-US" sz="2400" b="1" dirty="0" smtClean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Database </a:t>
            </a:r>
            <a:r>
              <a:rPr lang="en-US" sz="2400" dirty="0" smtClean="0"/>
              <a:t>(MySQL) – Datable, Table, Row, Columns,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</a:rPr>
              <a:t>Connection and Integration Patterns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SLIM +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dirty="0" smtClean="0"/>
              <a:t>Expanding our SysML parametric solvers in the context of the Total System Model in SLIM</a:t>
            </a:r>
          </a:p>
          <a:p>
            <a:pPr lvl="1"/>
            <a:r>
              <a:rPr lang="en-US" dirty="0" smtClean="0"/>
              <a:t>ParaMagic, Melody, </a:t>
            </a:r>
            <a:r>
              <a:rPr lang="en-US" dirty="0" err="1" smtClean="0"/>
              <a:t>ParaSolver</a:t>
            </a:r>
            <a:r>
              <a:rPr lang="en-US" dirty="0" smtClean="0"/>
              <a:t>, Solvea</a:t>
            </a:r>
          </a:p>
          <a:p>
            <a:pPr lvl="1"/>
            <a:r>
              <a:rPr lang="en-US" dirty="0">
                <a:hlinkClick r:id="rId2"/>
              </a:rPr>
              <a:t>www.intercax.com/products</a:t>
            </a: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 r="983" b="1598"/>
          <a:stretch>
            <a:fillRect/>
          </a:stretch>
        </p:blipFill>
        <p:spPr bwMode="auto">
          <a:xfrm>
            <a:off x="228600" y="31242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242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51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Status of SLIM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SLIM 1.0 beta </a:t>
            </a:r>
            <a:r>
              <a:rPr lang="en-US" dirty="0"/>
              <a:t>l</a:t>
            </a:r>
            <a:r>
              <a:rPr lang="en-US" dirty="0" smtClean="0"/>
              <a:t>aunched in Dec 2013 as plugins for MagicDraw and Rhapsody</a:t>
            </a:r>
          </a:p>
          <a:p>
            <a:r>
              <a:rPr lang="en-US" dirty="0"/>
              <a:t>Ability to </a:t>
            </a:r>
            <a:r>
              <a:rPr lang="en-US" dirty="0" smtClean="0"/>
              <a:t>connect </a:t>
            </a:r>
            <a:r>
              <a:rPr lang="en-US" dirty="0"/>
              <a:t>to </a:t>
            </a:r>
            <a:r>
              <a:rPr lang="en-US" dirty="0" smtClean="0"/>
              <a:t>/ generate / compare / sync SysML elements with model elements in </a:t>
            </a:r>
            <a:r>
              <a:rPr lang="en-US" dirty="0" err="1"/>
              <a:t>Teamcenter</a:t>
            </a:r>
            <a:r>
              <a:rPr lang="en-US" dirty="0"/>
              <a:t>, Windchill, MySQL database, and local/shared file systems</a:t>
            </a:r>
          </a:p>
          <a:p>
            <a:r>
              <a:rPr lang="en-US" dirty="0" smtClean="0"/>
              <a:t>SLIM 1.0 launch planned for Feb 2014</a:t>
            </a:r>
          </a:p>
          <a:p>
            <a:r>
              <a:rPr lang="en-US" dirty="0" smtClean="0"/>
              <a:t>Visit </a:t>
            </a:r>
            <a:r>
              <a:rPr lang="en-US" dirty="0" smtClean="0">
                <a:hlinkClick r:id="rId2"/>
              </a:rPr>
              <a:t>www.intercax.com/slim</a:t>
            </a:r>
            <a:r>
              <a:rPr lang="en-US" dirty="0" smtClean="0"/>
              <a:t> for details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Demo on Mon Jan 27 @ </a:t>
            </a:r>
            <a:r>
              <a:rPr lang="en-US" sz="3600" b="1" dirty="0" smtClean="0">
                <a:solidFill>
                  <a:srgbClr val="FF0000"/>
                </a:solidFill>
              </a:rPr>
              <a:t>10:45 </a:t>
            </a:r>
            <a:r>
              <a:rPr lang="en-US" sz="3600" b="1" dirty="0" smtClean="0">
                <a:solidFill>
                  <a:srgbClr val="FF0000"/>
                </a:solidFill>
              </a:rPr>
              <a:t>AM in the Model Management Working Group session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Where is SLIM Going?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486400"/>
          </a:xfrm>
        </p:spPr>
        <p:txBody>
          <a:bodyPr>
            <a:normAutofit lnSpcReduction="10000"/>
          </a:bodyPr>
          <a:lstStyle/>
          <a:p>
            <a:pPr marL="338138" indent="-338138"/>
            <a:r>
              <a:rPr lang="en-US" dirty="0" smtClean="0"/>
              <a:t>New Architecture Elements: e.g</a:t>
            </a:r>
            <a:r>
              <a:rPr lang="en-US" dirty="0" smtClean="0"/>
              <a:t>. Functions, Use Cases, State Models,…</a:t>
            </a:r>
            <a:endParaRPr lang="en-US" dirty="0" smtClean="0"/>
          </a:p>
          <a:p>
            <a:r>
              <a:rPr lang="en-US" dirty="0" smtClean="0"/>
              <a:t>New SysML Tools: Artisan, EA</a:t>
            </a:r>
          </a:p>
          <a:p>
            <a:r>
              <a:rPr lang="en-US" dirty="0" smtClean="0"/>
              <a:t>New Repositories: </a:t>
            </a:r>
            <a:r>
              <a:rPr lang="en-US" dirty="0" err="1" smtClean="0"/>
              <a:t>Enovia</a:t>
            </a:r>
            <a:r>
              <a:rPr lang="en-US" dirty="0" smtClean="0"/>
              <a:t>, </a:t>
            </a:r>
            <a:r>
              <a:rPr lang="en-US" dirty="0" err="1" smtClean="0"/>
              <a:t>Git</a:t>
            </a:r>
            <a:r>
              <a:rPr lang="en-US" dirty="0" smtClean="0"/>
              <a:t>, Subversion</a:t>
            </a:r>
          </a:p>
          <a:p>
            <a:r>
              <a:rPr lang="en-US" dirty="0" smtClean="0"/>
              <a:t>New Databases: Oracle, MS Excel</a:t>
            </a:r>
          </a:p>
          <a:p>
            <a:r>
              <a:rPr lang="en-US" dirty="0" smtClean="0"/>
              <a:t>SysML-MCAD: NX, </a:t>
            </a:r>
            <a:r>
              <a:rPr lang="en-US" dirty="0" err="1" smtClean="0"/>
              <a:t>Creo</a:t>
            </a:r>
            <a:endParaRPr lang="en-US" dirty="0" smtClean="0"/>
          </a:p>
          <a:p>
            <a:r>
              <a:rPr lang="en-US" dirty="0" smtClean="0"/>
              <a:t>SysML-Requirements: CRADLE, DOORS</a:t>
            </a:r>
          </a:p>
          <a:p>
            <a:r>
              <a:rPr lang="en-US" dirty="0" smtClean="0"/>
              <a:t>SysML-Simulation: MATLAB, Simulink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New Capabilities will be driven by Customer Demand</a:t>
            </a:r>
            <a:endParaRPr lang="en-US" i="1" dirty="0" smtClean="0">
              <a:hlinkClick r:id="rId2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We would love to hear from you…</a:t>
            </a:r>
            <a:endParaRPr lang="en-US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781300" y="1600200"/>
            <a:ext cx="3581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Manas Bajaj, PhD</a:t>
            </a:r>
          </a:p>
          <a:p>
            <a:pPr marL="0" indent="0" algn="ctr">
              <a:buNone/>
            </a:pPr>
            <a:r>
              <a:rPr lang="en-US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Chief Systems Officer</a:t>
            </a:r>
          </a:p>
          <a:p>
            <a:pPr marL="0" indent="0" algn="ctr">
              <a:buNone/>
            </a:pPr>
            <a:r>
              <a:rPr lang="en-US" sz="35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manas@intercax.com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http://www.intercax.com/wp-content/themes/sky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476625"/>
            <a:ext cx="4495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00200" y="4724400"/>
            <a:ext cx="5410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web: </a:t>
            </a: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www.intercax.com/slim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email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slim@intercax.com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twitter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@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intercax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SLIM: SysML-CAD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6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Viewing CAD models connected to SysML model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t="3966" b="21680"/>
          <a:stretch/>
        </p:blipFill>
        <p:spPr bwMode="auto">
          <a:xfrm>
            <a:off x="381001" y="9906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600200" y="3657600"/>
            <a:ext cx="2667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867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Case 1 – If a SysML element is connected to a CAD file, user can visualize the CAD file from the SysML dashboard</a:t>
            </a:r>
            <a:endParaRPr lang="en-US" sz="2800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0" t="2055" b="54452"/>
          <a:stretch/>
        </p:blipFill>
        <p:spPr bwMode="auto">
          <a:xfrm>
            <a:off x="4267200" y="2238375"/>
            <a:ext cx="3677516" cy="24193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9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SysML-</a:t>
            </a:r>
            <a:r>
              <a:rPr lang="en-US" dirty="0" err="1" smtClean="0"/>
              <a:t>Creo</a:t>
            </a:r>
            <a:r>
              <a:rPr lang="en-US" dirty="0" smtClean="0"/>
              <a:t>/</a:t>
            </a:r>
            <a:r>
              <a:rPr lang="en-US" dirty="0" err="1" smtClean="0"/>
              <a:t>ProE</a:t>
            </a:r>
            <a:r>
              <a:rPr lang="en-US" dirty="0" smtClean="0"/>
              <a:t> Data Map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1" y="1066800"/>
            <a:ext cx="7543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5804277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Case 2 – Selected parameters from a CAD file are used to generate a corresponding SysML block and value properties.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88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0825"/>
            <a:ext cx="90678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 week in the life of a system engineer</a:t>
            </a:r>
            <a:endParaRPr lang="en-US" sz="40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0875" y="3333167"/>
            <a:ext cx="8103525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8475" y="348556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407920" y="35348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10640" y="352366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98520" y="353664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41520" y="353664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539740" y="353664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75120" y="353664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70800" y="351378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1722120" y="1169086"/>
            <a:ext cx="1676400" cy="2354581"/>
            <a:chOff x="1722120" y="1169086"/>
            <a:chExt cx="1676400" cy="235458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560320" y="2754047"/>
              <a:ext cx="0" cy="769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" descr="spreadshe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120" y="1169086"/>
              <a:ext cx="1676400" cy="152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54637" y="1143000"/>
            <a:ext cx="1256003" cy="2380667"/>
            <a:chOff x="54637" y="1143000"/>
            <a:chExt cx="1256003" cy="238066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30875" y="2418767"/>
              <a:ext cx="0" cy="1104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7" y="1143000"/>
              <a:ext cx="1256003" cy="16129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/>
          <p:cNvGrpSpPr/>
          <p:nvPr/>
        </p:nvGrpSpPr>
        <p:grpSpPr>
          <a:xfrm>
            <a:off x="280730" y="3142667"/>
            <a:ext cx="2500569" cy="1723441"/>
            <a:chOff x="280730" y="3142667"/>
            <a:chExt cx="2500569" cy="172344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493520" y="3142667"/>
              <a:ext cx="0" cy="1181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30" y="4003557"/>
              <a:ext cx="2500569" cy="862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203033" y="3142667"/>
            <a:ext cx="2536607" cy="3303692"/>
            <a:chOff x="2203033" y="3142667"/>
            <a:chExt cx="2536607" cy="330369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627120" y="3142667"/>
              <a:ext cx="0" cy="1886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033" y="4953000"/>
              <a:ext cx="2536607" cy="14933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774439" y="1185995"/>
            <a:ext cx="1576065" cy="2232661"/>
            <a:chOff x="3774439" y="1185995"/>
            <a:chExt cx="1576065" cy="2232661"/>
          </a:xfrm>
        </p:grpSpPr>
        <p:cxnSp>
          <p:nvCxnSpPr>
            <p:cNvPr id="21" name="Straight Connector 20"/>
            <p:cNvCxnSpPr>
              <a:stCxn id="65" idx="2"/>
            </p:cNvCxnSpPr>
            <p:nvPr/>
          </p:nvCxnSpPr>
          <p:spPr>
            <a:xfrm>
              <a:off x="4638672" y="2696472"/>
              <a:ext cx="0" cy="722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5" descr="spreadshe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839" y="1399355"/>
              <a:ext cx="1423665" cy="129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" descr="spreadshe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439" y="1185995"/>
              <a:ext cx="1423665" cy="129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" name="&quot;No&quot; Symbol 80"/>
          <p:cNvSpPr/>
          <p:nvPr/>
        </p:nvSpPr>
        <p:spPr>
          <a:xfrm>
            <a:off x="814734" y="2301676"/>
            <a:ext cx="1432560" cy="133908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&quot;No&quot; Symbol 83"/>
          <p:cNvSpPr/>
          <p:nvPr/>
        </p:nvSpPr>
        <p:spPr>
          <a:xfrm>
            <a:off x="2910840" y="2313793"/>
            <a:ext cx="1432560" cy="133908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850767" y="1399355"/>
            <a:ext cx="2369433" cy="4163245"/>
            <a:chOff x="6850767" y="1399355"/>
            <a:chExt cx="2369433" cy="4163245"/>
          </a:xfrm>
        </p:grpSpPr>
        <p:pic>
          <p:nvPicPr>
            <p:cNvPr id="93" name="Picture 5" descr="spreadshe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800" y="1399355"/>
              <a:ext cx="1074737" cy="97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Straight Connector 31"/>
            <p:cNvCxnSpPr>
              <a:endCxn id="1030" idx="0"/>
            </p:cNvCxnSpPr>
            <p:nvPr/>
          </p:nvCxnSpPr>
          <p:spPr>
            <a:xfrm>
              <a:off x="7883083" y="2301676"/>
              <a:ext cx="1" cy="17406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3" descr="rotor_blade_fem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2124594"/>
              <a:ext cx="1184717" cy="771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767" y="4042303"/>
              <a:ext cx="2064633" cy="12154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167" y="4194703"/>
              <a:ext cx="2064633" cy="12154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5567" y="4347103"/>
              <a:ext cx="2064633" cy="12154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7" name="&quot;No&quot; Symbol 126"/>
          <p:cNvSpPr/>
          <p:nvPr/>
        </p:nvSpPr>
        <p:spPr>
          <a:xfrm>
            <a:off x="7439977" y="2604717"/>
            <a:ext cx="1432560" cy="133908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76800" y="3142667"/>
            <a:ext cx="1784115" cy="2371039"/>
            <a:chOff x="4876800" y="3142667"/>
            <a:chExt cx="1784115" cy="237103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760720" y="3142667"/>
              <a:ext cx="0" cy="11099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44375" t="31000" r="19375" b="26000"/>
            <a:stretch>
              <a:fillRect/>
            </a:stretch>
          </p:blipFill>
          <p:spPr bwMode="auto">
            <a:xfrm>
              <a:off x="4876800" y="4191000"/>
              <a:ext cx="1784115" cy="132270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prstDash val="dash"/>
              <a:miter lim="800000"/>
              <a:headEnd/>
              <a:tailEnd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5756157" y="947006"/>
            <a:ext cx="1908246" cy="2710594"/>
            <a:chOff x="5756157" y="947006"/>
            <a:chExt cx="1908246" cy="2710594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785848" y="2552700"/>
              <a:ext cx="0" cy="1104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5756157" y="947006"/>
              <a:ext cx="1908246" cy="1864801"/>
              <a:chOff x="5756157" y="947006"/>
              <a:chExt cx="1908246" cy="1864801"/>
            </a:xfrm>
          </p:grpSpPr>
          <p:pic>
            <p:nvPicPr>
              <p:cNvPr id="48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5566" y="947006"/>
                <a:ext cx="1729834" cy="101839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 descr="C:\Users\Manas\AppData\Local\Microsoft\Windows\Temporary Internet Files\Content.IE5\GQ3IT2PL\MP900400332[1]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952" b="6038"/>
              <a:stretch/>
            </p:blipFill>
            <p:spPr bwMode="auto">
              <a:xfrm>
                <a:off x="6780483" y="1766712"/>
                <a:ext cx="883920" cy="838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44375" t="31000" r="19375" b="26000"/>
              <a:stretch>
                <a:fillRect/>
              </a:stretch>
            </p:blipFill>
            <p:spPr bwMode="auto">
              <a:xfrm>
                <a:off x="5756157" y="2000286"/>
                <a:ext cx="1094610" cy="811521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prstDash val="dash"/>
                <a:miter lim="800000"/>
                <a:headEnd/>
                <a:tailEnd/>
              </a:ln>
            </p:spPr>
          </p:pic>
        </p:grp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4" grpId="0" animBg="1"/>
      <p:bldP spid="1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SysML-</a:t>
            </a:r>
            <a:r>
              <a:rPr lang="en-US" dirty="0" err="1" smtClean="0"/>
              <a:t>Creo</a:t>
            </a:r>
            <a:r>
              <a:rPr lang="en-US" dirty="0" smtClean="0"/>
              <a:t> Data Map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54291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0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124"/>
            <a:ext cx="5715000" cy="472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Challenge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i="1" dirty="0" smtClean="0"/>
              <a:t>Point-to-Point Ad-Hoc Information </a:t>
            </a:r>
            <a:r>
              <a:rPr lang="en-US" sz="2800" dirty="0" smtClean="0"/>
              <a:t>Flows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5638800"/>
            <a:ext cx="8001000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Use of models in systems engineering </a:t>
            </a:r>
            <a:r>
              <a:rPr lang="en-US" sz="2800" b="1" dirty="0" smtClean="0">
                <a:sym typeface="Symbol"/>
              </a:rPr>
              <a:t>IS NOT </a:t>
            </a:r>
            <a:r>
              <a:rPr lang="en-US" sz="2800" dirty="0" smtClean="0">
                <a:sym typeface="Symbol"/>
              </a:rPr>
              <a:t/>
            </a:r>
            <a:br>
              <a:rPr lang="en-US" sz="2800" dirty="0" smtClean="0">
                <a:sym typeface="Symbol"/>
              </a:rPr>
            </a:br>
            <a:r>
              <a:rPr lang="en-US" sz="2800" dirty="0" smtClean="0"/>
              <a:t>model-based systems engineering (MBSE)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rot="18210940">
            <a:off x="310848" y="1347310"/>
            <a:ext cx="1351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Risk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8210940">
            <a:off x="216643" y="3258440"/>
            <a:ext cx="1432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Cost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8210940">
            <a:off x="6438760" y="1469217"/>
            <a:ext cx="2783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Schedule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8210940">
            <a:off x="7102047" y="3258439"/>
            <a:ext cx="21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Failure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9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101.01</a:t>
            </a:r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-12700" y="228600"/>
            <a:ext cx="9144000" cy="728662"/>
          </a:xfrm>
        </p:spPr>
        <p:txBody>
          <a:bodyPr>
            <a:noAutofit/>
          </a:bodyPr>
          <a:lstStyle/>
          <a:p>
            <a:r>
              <a:rPr lang="en-US" b="1" dirty="0" smtClean="0"/>
              <a:t>Model-Based Systems Engineering</a:t>
            </a:r>
          </a:p>
        </p:txBody>
      </p:sp>
      <p:grpSp>
        <p:nvGrpSpPr>
          <p:cNvPr id="65539" name="Group 16"/>
          <p:cNvGrpSpPr>
            <a:grpSpLocks/>
          </p:cNvGrpSpPr>
          <p:nvPr/>
        </p:nvGrpSpPr>
        <p:grpSpPr bwMode="auto">
          <a:xfrm>
            <a:off x="2971800" y="1447800"/>
            <a:ext cx="5106988" cy="4802188"/>
            <a:chOff x="1905000" y="1447800"/>
            <a:chExt cx="5106988" cy="4801394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086321" y="4914326"/>
              <a:ext cx="2666559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572514" y="3846909"/>
              <a:ext cx="2666559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5677914" y="3846909"/>
              <a:ext cx="2666559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905000" y="2514424"/>
              <a:ext cx="2514600" cy="1066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95800" y="1447800"/>
              <a:ext cx="2514600" cy="1066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05000" y="5180983"/>
              <a:ext cx="2514600" cy="1066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905000" y="1447800"/>
              <a:ext cx="2590800" cy="1066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419600" y="2514424"/>
              <a:ext cx="2590800" cy="1066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419600" y="5180983"/>
              <a:ext cx="2590800" cy="1066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38100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530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960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390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53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00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0292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543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912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150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388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192588" y="2819400"/>
            <a:ext cx="27416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2971800" y="4191000"/>
            <a:ext cx="2590800" cy="990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5562600" y="4191000"/>
            <a:ext cx="2514600" cy="990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94138" y="2678113"/>
            <a:ext cx="10668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4" idx="1"/>
            <a:endCxn id="19" idx="4"/>
          </p:cNvCxnSpPr>
          <p:nvPr/>
        </p:nvCxnSpPr>
        <p:spPr>
          <a:xfrm rot="16200000" flipV="1">
            <a:off x="4648200" y="4267200"/>
            <a:ext cx="784225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6" idx="3"/>
            <a:endCxn id="25" idx="6"/>
          </p:cNvCxnSpPr>
          <p:nvPr/>
        </p:nvCxnSpPr>
        <p:spPr>
          <a:xfrm rot="5400000" flipH="1" flipV="1">
            <a:off x="6308725" y="4305300"/>
            <a:ext cx="892175" cy="1882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6484938" y="2754313"/>
            <a:ext cx="9144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2" idx="1"/>
            <a:endCxn id="28" idx="2"/>
          </p:cNvCxnSpPr>
          <p:nvPr/>
        </p:nvCxnSpPr>
        <p:spPr>
          <a:xfrm rot="16200000" flipH="1" flipV="1">
            <a:off x="6003925" y="2171700"/>
            <a:ext cx="206375" cy="93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 flipV="1">
            <a:off x="3867150" y="4176713"/>
            <a:ext cx="1906588" cy="76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4" idx="3"/>
            <a:endCxn id="20" idx="2"/>
          </p:cNvCxnSpPr>
          <p:nvPr/>
        </p:nvCxnSpPr>
        <p:spPr>
          <a:xfrm rot="5400000" flipH="1" flipV="1">
            <a:off x="5432425" y="4114800"/>
            <a:ext cx="282575" cy="1044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H="1">
            <a:off x="6705600" y="3943350"/>
            <a:ext cx="327025" cy="139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1" idx="3"/>
            <a:endCxn id="20" idx="7"/>
          </p:cNvCxnSpPr>
          <p:nvPr/>
        </p:nvCxnSpPr>
        <p:spPr>
          <a:xfrm rot="5400000">
            <a:off x="6340475" y="3521075"/>
            <a:ext cx="806450" cy="1035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8" idx="0"/>
            <a:endCxn id="27" idx="1"/>
          </p:cNvCxnSpPr>
          <p:nvPr/>
        </p:nvCxnSpPr>
        <p:spPr>
          <a:xfrm rot="16200000" flipH="1">
            <a:off x="4991100" y="3390900"/>
            <a:ext cx="1470025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64" name="Picture 3" descr="rotor_blade_fe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562600"/>
            <a:ext cx="16002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65" name="Line 5"/>
          <p:cNvSpPr>
            <a:spLocks noChangeShapeType="1"/>
          </p:cNvSpPr>
          <p:nvPr/>
        </p:nvSpPr>
        <p:spPr bwMode="auto">
          <a:xfrm flipH="1" flipV="1">
            <a:off x="6019800" y="1981200"/>
            <a:ext cx="609600" cy="5334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6" name="Line 6"/>
          <p:cNvSpPr>
            <a:spLocks noChangeShapeType="1"/>
          </p:cNvSpPr>
          <p:nvPr/>
        </p:nvSpPr>
        <p:spPr bwMode="auto">
          <a:xfrm flipV="1">
            <a:off x="6248400" y="3886200"/>
            <a:ext cx="1143000" cy="6096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7" name="Line 7"/>
          <p:cNvSpPr>
            <a:spLocks noChangeShapeType="1"/>
          </p:cNvSpPr>
          <p:nvPr/>
        </p:nvSpPr>
        <p:spPr bwMode="auto">
          <a:xfrm>
            <a:off x="5867400" y="5638800"/>
            <a:ext cx="1143000" cy="4572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8" name="Line 8"/>
          <p:cNvSpPr>
            <a:spLocks noChangeShapeType="1"/>
          </p:cNvSpPr>
          <p:nvPr/>
        </p:nvSpPr>
        <p:spPr bwMode="auto">
          <a:xfrm flipH="1">
            <a:off x="3170238" y="4952999"/>
            <a:ext cx="715962" cy="739775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9" name="Line 9"/>
          <p:cNvSpPr>
            <a:spLocks noChangeShapeType="1"/>
          </p:cNvSpPr>
          <p:nvPr/>
        </p:nvSpPr>
        <p:spPr bwMode="auto">
          <a:xfrm flipH="1">
            <a:off x="3867148" y="2667000"/>
            <a:ext cx="19051" cy="9144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570" name="Picture 5" descr="spreadshee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581400"/>
            <a:ext cx="1143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700" y="3478213"/>
            <a:ext cx="11430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6938" y="6009481"/>
            <a:ext cx="99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3" name="Picture 4" descr="blade%20sect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6338" y="5628481"/>
            <a:ext cx="14478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74" name="TextBox 32"/>
          <p:cNvSpPr txBox="1">
            <a:spLocks noChangeArrowheads="1"/>
          </p:cNvSpPr>
          <p:nvPr/>
        </p:nvSpPr>
        <p:spPr bwMode="auto">
          <a:xfrm>
            <a:off x="6705600" y="5334000"/>
            <a:ext cx="85883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aseline="0" dirty="0"/>
              <a:t>analysis &amp; </a:t>
            </a:r>
            <a:br>
              <a:rPr lang="en-US" sz="1400" baseline="0" dirty="0"/>
            </a:br>
            <a:r>
              <a:rPr lang="en-US" sz="1400" baseline="0" dirty="0"/>
              <a:t>simulation</a:t>
            </a:r>
          </a:p>
          <a:p>
            <a:pPr algn="ctr" eaLnBrk="0" hangingPunct="0"/>
            <a:r>
              <a:rPr lang="en-US" sz="1400" baseline="0" dirty="0"/>
              <a:t>models</a:t>
            </a:r>
          </a:p>
        </p:txBody>
      </p:sp>
      <p:sp>
        <p:nvSpPr>
          <p:cNvPr id="65575" name="TextBox 32"/>
          <p:cNvSpPr txBox="1">
            <a:spLocks noChangeArrowheads="1"/>
          </p:cNvSpPr>
          <p:nvPr/>
        </p:nvSpPr>
        <p:spPr bwMode="auto">
          <a:xfrm>
            <a:off x="3595345" y="5562600"/>
            <a:ext cx="5337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aseline="0" dirty="0"/>
              <a:t>CAD </a:t>
            </a:r>
            <a:endParaRPr lang="en-US" sz="1400" baseline="0" dirty="0" smtClean="0"/>
          </a:p>
          <a:p>
            <a:pPr eaLnBrk="0" hangingPunct="0"/>
            <a:r>
              <a:rPr lang="en-US" sz="1400" baseline="0" dirty="0" smtClean="0"/>
              <a:t>models</a:t>
            </a:r>
            <a:endParaRPr lang="en-US" sz="1400" baseline="0" dirty="0"/>
          </a:p>
        </p:txBody>
      </p:sp>
      <p:sp>
        <p:nvSpPr>
          <p:cNvPr id="65576" name="TextBox 32"/>
          <p:cNvSpPr txBox="1">
            <a:spLocks noChangeArrowheads="1"/>
          </p:cNvSpPr>
          <p:nvPr/>
        </p:nvSpPr>
        <p:spPr bwMode="auto">
          <a:xfrm>
            <a:off x="7467600" y="3276600"/>
            <a:ext cx="10636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aseline="0"/>
              <a:t>spreadsheets</a:t>
            </a:r>
          </a:p>
        </p:txBody>
      </p:sp>
      <p:sp>
        <p:nvSpPr>
          <p:cNvPr id="65577" name="TextBox 32"/>
          <p:cNvSpPr txBox="1">
            <a:spLocks noChangeArrowheads="1"/>
          </p:cNvSpPr>
          <p:nvPr/>
        </p:nvSpPr>
        <p:spPr bwMode="auto">
          <a:xfrm>
            <a:off x="3006641" y="3061156"/>
            <a:ext cx="9067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aseline="0" dirty="0" smtClean="0"/>
              <a:t>Operational </a:t>
            </a:r>
          </a:p>
          <a:p>
            <a:pPr algn="ctr" eaLnBrk="0" hangingPunct="0"/>
            <a:r>
              <a:rPr lang="en-US" sz="1400" baseline="0" dirty="0" smtClean="0"/>
              <a:t>concepts</a:t>
            </a:r>
            <a:endParaRPr lang="en-US" sz="1400" baseline="0" dirty="0"/>
          </a:p>
        </p:txBody>
      </p:sp>
      <p:sp>
        <p:nvSpPr>
          <p:cNvPr id="65578" name="TextBox 32"/>
          <p:cNvSpPr txBox="1">
            <a:spLocks noChangeArrowheads="1"/>
          </p:cNvSpPr>
          <p:nvPr/>
        </p:nvSpPr>
        <p:spPr bwMode="auto">
          <a:xfrm>
            <a:off x="4114800" y="1447800"/>
            <a:ext cx="8667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aseline="0"/>
              <a:t>documents</a:t>
            </a:r>
          </a:p>
        </p:txBody>
      </p:sp>
      <p:pic>
        <p:nvPicPr>
          <p:cNvPr id="65579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1219200"/>
            <a:ext cx="9048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28600" y="1523999"/>
            <a:ext cx="2630654" cy="4448175"/>
          </a:xfrm>
        </p:spPr>
        <p:txBody>
          <a:bodyPr>
            <a:normAutofit fontScale="85000" lnSpcReduction="10000"/>
          </a:bodyPr>
          <a:lstStyle/>
          <a:p>
            <a:pPr marL="0" indent="0">
              <a:buFont typeface="Monotype Sorts" pitchFamily="2" charset="2"/>
              <a:buNone/>
            </a:pPr>
            <a:r>
              <a:rPr lang="en-US" sz="2400" dirty="0" smtClean="0"/>
              <a:t>But most of the engineering will still be done with the same tools (CAD/ CAE) and much of the detailed design information will still be stored in spreadsheets and databases, not in the SysML model.</a:t>
            </a:r>
          </a:p>
          <a:p>
            <a:pPr marL="0" indent="0">
              <a:buFont typeface="Monotype Sorts" pitchFamily="2" charset="2"/>
              <a:buNone/>
            </a:pPr>
            <a:endParaRPr lang="en-US" sz="2400" dirty="0"/>
          </a:p>
          <a:p>
            <a:pPr marL="0" indent="0">
              <a:buFont typeface="Monotype Sorts" pitchFamily="2" charset="2"/>
              <a:buNone/>
            </a:pPr>
            <a:r>
              <a:rPr lang="en-US" sz="2400" dirty="0" smtClean="0"/>
              <a:t>So,</a:t>
            </a:r>
          </a:p>
          <a:p>
            <a:pPr marL="0" indent="0">
              <a:buFont typeface="Monotype Sorts" pitchFamily="2" charset="2"/>
              <a:buNone/>
            </a:pPr>
            <a:r>
              <a:rPr lang="en-US" sz="2400" dirty="0" smtClean="0"/>
              <a:t>The System Model is the SysML Model plus…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5" grpId="0" animBg="1"/>
      <p:bldP spid="65566" grpId="0" animBg="1"/>
      <p:bldP spid="65567" grpId="0" animBg="1"/>
      <p:bldP spid="65568" grpId="0" animBg="1"/>
      <p:bldP spid="65569" grpId="0" animBg="1"/>
      <p:bldP spid="65574" grpId="0"/>
      <p:bldP spid="65575" grpId="0"/>
      <p:bldP spid="65576" grpId="0"/>
      <p:bldP spid="65577" grpId="0"/>
      <p:bldP spid="655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9067800" cy="6096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But how do we realize the </a:t>
            </a:r>
            <a:br>
              <a:rPr lang="en-US" sz="4900" b="1" dirty="0" smtClean="0"/>
            </a:br>
            <a:r>
              <a:rPr lang="en-US" sz="4900" b="1" dirty="0" smtClean="0"/>
              <a:t>MBSE vision?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Heterogeneous models (languages and tools)</a:t>
            </a:r>
          </a:p>
          <a:p>
            <a:r>
              <a:rPr lang="en-US" dirty="0" smtClean="0"/>
              <a:t>Multi-fidelity models</a:t>
            </a:r>
          </a:p>
          <a:p>
            <a:r>
              <a:rPr lang="en-US" dirty="0" smtClean="0"/>
              <a:t>Connections </a:t>
            </a:r>
            <a:r>
              <a:rPr lang="en-US" dirty="0"/>
              <a:t>across </a:t>
            </a:r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granularity</a:t>
            </a:r>
          </a:p>
          <a:p>
            <a:pPr lvl="1"/>
            <a:r>
              <a:rPr lang="en-US" dirty="0" smtClean="0"/>
              <a:t>purpose</a:t>
            </a:r>
          </a:p>
          <a:p>
            <a:r>
              <a:rPr lang="en-US" dirty="0" smtClean="0"/>
              <a:t>Semantics </a:t>
            </a:r>
            <a:r>
              <a:rPr lang="en-US" dirty="0"/>
              <a:t>of </a:t>
            </a:r>
            <a:r>
              <a:rPr lang="en-US" dirty="0" smtClean="0"/>
              <a:t>models and their connections</a:t>
            </a:r>
          </a:p>
          <a:p>
            <a:r>
              <a:rPr lang="en-US" dirty="0" smtClean="0"/>
              <a:t>Concurrent evolution of models</a:t>
            </a:r>
          </a:p>
          <a:p>
            <a:r>
              <a:rPr lang="en-US" dirty="0" smtClean="0"/>
              <a:t>Models distributed in repositories</a:t>
            </a:r>
          </a:p>
          <a:p>
            <a:r>
              <a:rPr lang="en-US" dirty="0" smtClean="0"/>
              <a:t>Version managed models and their elements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i="1" dirty="0" smtClean="0"/>
              <a:t>…but we need a unifying system architecture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0098"/>
            <a:ext cx="7982294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System </a:t>
            </a:r>
            <a:r>
              <a:rPr lang="en-US" sz="3600" b="1" dirty="0" err="1" smtClean="0"/>
              <a:t>LIfecycle</a:t>
            </a:r>
            <a:r>
              <a:rPr lang="en-US" sz="3600" b="1" dirty="0" smtClean="0"/>
              <a:t> Management  (SLIM) </a:t>
            </a:r>
            <a:br>
              <a:rPr lang="en-US" sz="3600" b="1" dirty="0" smtClean="0"/>
            </a:br>
            <a:r>
              <a:rPr lang="en-US" sz="3200" i="1" dirty="0" smtClean="0"/>
              <a:t>Enabling Model-Based Systems Engineering</a:t>
            </a:r>
            <a:endParaRPr lang="en-US" sz="36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543800" cy="584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5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Total System Model</a:t>
            </a:r>
            <a:br>
              <a:rPr lang="en-US" b="1" dirty="0" smtClean="0"/>
            </a:br>
            <a:r>
              <a:rPr lang="en-US" sz="3600" i="1" dirty="0" smtClean="0"/>
              <a:t>Bill-of-Systems (BOS)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" y="1295399"/>
            <a:ext cx="9147717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676400" cy="12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8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Total System Model History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 bwMode="auto">
          <a:xfrm>
            <a:off x="0" y="1371600"/>
            <a:ext cx="9067800" cy="48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62484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Technical Data Packages auto-generated from TSM graph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10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 descr="SLIM Dashboard -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9" y="609600"/>
            <a:ext cx="686364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M Dashboard M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81" y="2979423"/>
            <a:ext cx="6487208" cy="38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8010" y="-13786"/>
            <a:ext cx="368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SLIM Dashboard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246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8525</TotalTime>
  <Words>1033</Words>
  <Application>Microsoft Office PowerPoint</Application>
  <PresentationFormat>On-screen Show (4:3)</PresentationFormat>
  <Paragraphs>176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SLIM for Model-Based Systems Engineering </vt:lpstr>
      <vt:lpstr>A week in the life of a system engineer</vt:lpstr>
      <vt:lpstr>Challenge Point-to-Point Ad-Hoc Information Flows</vt:lpstr>
      <vt:lpstr>Model-Based Systems Engineering</vt:lpstr>
      <vt:lpstr>But how do we realize the  MBSE vision?</vt:lpstr>
      <vt:lpstr>System LIfecycle Management  (SLIM)  Enabling Model-Based Systems Engineering</vt:lpstr>
      <vt:lpstr>Total System Model Bill-of-Systems (BOS)</vt:lpstr>
      <vt:lpstr>Total System Model History</vt:lpstr>
      <vt:lpstr>PowerPoint Presentation</vt:lpstr>
      <vt:lpstr>Basic SLIM Functions</vt:lpstr>
      <vt:lpstr>TSM = Graph of Artifacts and Connections</vt:lpstr>
      <vt:lpstr>Understanding model semantics to make sense of connections</vt:lpstr>
      <vt:lpstr>SLIM + Analysis</vt:lpstr>
      <vt:lpstr>Status of SLIM</vt:lpstr>
      <vt:lpstr>Where is SLIM Going?</vt:lpstr>
      <vt:lpstr>We would love to hear from you…</vt:lpstr>
      <vt:lpstr>SLIM: SysML-CAD Integration</vt:lpstr>
      <vt:lpstr>Viewing CAD models connected to SysML model elements</vt:lpstr>
      <vt:lpstr>SysML-Creo/ProE Data Map</vt:lpstr>
      <vt:lpstr>SysML-Creo Data Map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SLIM for Model-Based Systems Engineering Bridging the gap between MBSE and PLM</dc:title>
  <dc:creator>Manas</dc:creator>
  <cp:lastModifiedBy>Manas Bajaj</cp:lastModifiedBy>
  <cp:revision>111</cp:revision>
  <dcterms:created xsi:type="dcterms:W3CDTF">2006-08-16T00:00:00Z</dcterms:created>
  <dcterms:modified xsi:type="dcterms:W3CDTF">2014-01-26T22:37:22Z</dcterms:modified>
</cp:coreProperties>
</file>