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13"/>
  </p:notesMasterIdLst>
  <p:handoutMasterIdLst>
    <p:handoutMasterId r:id="rId14"/>
  </p:handoutMasterIdLst>
  <p:sldIdLst>
    <p:sldId id="454" r:id="rId2"/>
    <p:sldId id="556" r:id="rId3"/>
    <p:sldId id="536" r:id="rId4"/>
    <p:sldId id="559" r:id="rId5"/>
    <p:sldId id="485" r:id="rId6"/>
    <p:sldId id="565" r:id="rId7"/>
    <p:sldId id="575" r:id="rId8"/>
    <p:sldId id="576" r:id="rId9"/>
    <p:sldId id="501" r:id="rId10"/>
    <p:sldId id="577" r:id="rId11"/>
    <p:sldId id="5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Swinney" initials="dvs" lastIdx="1" clrIdx="0"/>
  <p:cmAuthor id="1" name="Steven Jenkins" initials="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0000"/>
    <a:srgbClr val="E3DCBD"/>
    <a:srgbClr val="FFF187"/>
    <a:srgbClr val="CCBFB8"/>
    <a:srgbClr val="CCCCCC"/>
    <a:srgbClr val="FFFF66"/>
    <a:srgbClr val="804000"/>
    <a:srgbClr val="BBE0E3"/>
    <a:srgbClr val="F5FFE6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9476" autoAdjust="0"/>
  </p:normalViewPr>
  <p:slideViewPr>
    <p:cSldViewPr snapToGrid="0" snapToObjects="1">
      <p:cViewPr>
        <p:scale>
          <a:sx n="100" d="100"/>
          <a:sy n="100" d="100"/>
        </p:scale>
        <p:origin x="-6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26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A53EF-A7E8-D841-AE7C-38F69A4E8E04}" type="datetimeFigureOut">
              <a:rPr lang="en-US" smtClean="0"/>
              <a:pPr/>
              <a:t>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2BD4E-BB68-4E49-A124-EC20A0C15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16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6C5BB-B3EC-B344-AE32-914C0E4B1D8F}" type="datetimeFigureOut">
              <a:rPr lang="en-US" smtClean="0"/>
              <a:pPr/>
              <a:t>1/24/14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F2309-C1BC-A440-9113-30EB65666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2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AC61A-DCAB-EA4E-B561-AF9AB50D68E5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5D550-B2E4-4B76-977F-448E42E22D6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640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115448" y="5982874"/>
            <a:ext cx="965564" cy="75923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4" y="5537200"/>
            <a:ext cx="76993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INCOSE MBSE Workshop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January 25-26,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0066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7375" y="3175"/>
            <a:ext cx="1990725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613" y="3175"/>
            <a:ext cx="5821362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INCOSE MBSE Workshop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January 25-26,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73840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650" y="3175"/>
            <a:ext cx="6140450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63613" y="1219200"/>
            <a:ext cx="3846512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62525" y="1219200"/>
            <a:ext cx="3846513" cy="2411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62525" y="3783013"/>
            <a:ext cx="3846513" cy="2411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INCOSE MBSE Workshop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January 25-26,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99881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INCOSE MBSE Workshop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January 25-26,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95457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INCOSE MBSE Workshop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January 25-26,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6612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1219200"/>
            <a:ext cx="3846512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19200"/>
            <a:ext cx="3846513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INCOSE MBSE Workshop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January 25-26,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91454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INCOSE MBSE Workshop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January 25-26,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54975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INCOSE MBSE Workshop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January 25-26,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05225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INCOSE MBSE Workshop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January 25-26,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48653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INCOSE MBSE Workshop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January 25-26,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59881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INCOSE MBSE Workshop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January 25-26,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61586"/>
      </p:ext>
    </p:extLst>
  </p:cSld>
  <p:clrMapOvr>
    <a:masterClrMapping/>
  </p:clrMapOvr>
  <p:transition xmlns:p14="http://schemas.microsoft.com/office/powerpoint/2010/main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787650" y="3175"/>
            <a:ext cx="61404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19200"/>
            <a:ext cx="7845425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04A8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2" name="Rectangle 38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8932863" y="0"/>
            <a:ext cx="211137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109538" y="6011863"/>
            <a:ext cx="838200" cy="711200"/>
          </a:xfrm>
          <a:prstGeom prst="rect">
            <a:avLst/>
          </a:prstGeom>
          <a:solidFill>
            <a:srgbClr val="F0E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INCOSE MBSE Workshop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January 25-26,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 xmlns:p14="http://schemas.microsoft.com/office/powerpoint/2010/main">
    <p:wipe dir="d"/>
  </p:transition>
  <p:hf hdr="0"/>
  <p:txStyles>
    <p:titleStyle>
      <a:lvl1pPr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</a:defRPr>
      </a:lvl2pPr>
      <a:lvl3pPr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</a:defRPr>
      </a:lvl3pPr>
      <a:lvl4pPr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</a:defRPr>
      </a:lvl4pPr>
      <a:lvl5pPr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82575" indent="-282575" algn="l" rtl="0" fontAlgn="base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§"/>
        <a:defRPr sz="2000">
          <a:solidFill>
            <a:schemeClr val="tx1"/>
          </a:solidFill>
          <a:latin typeface="Helvetica"/>
          <a:ea typeface="+mn-ea"/>
          <a:cs typeface="Helvetica"/>
        </a:defRPr>
      </a:lvl1pPr>
      <a:lvl2pPr marL="636588" indent="-239713" algn="l" rtl="0" fontAlgn="base">
        <a:spcBef>
          <a:spcPct val="20000"/>
        </a:spcBef>
        <a:spcAft>
          <a:spcPct val="0"/>
        </a:spcAft>
        <a:buClr>
          <a:srgbClr val="CC6600"/>
        </a:buClr>
        <a:buFont typeface="Arial" charset="0"/>
        <a:buChar char="–"/>
        <a:defRPr sz="2000">
          <a:solidFill>
            <a:schemeClr val="tx1"/>
          </a:solidFill>
          <a:latin typeface="Helvetica"/>
          <a:ea typeface="+mn-ea"/>
          <a:cs typeface="Helvetica"/>
        </a:defRPr>
      </a:lvl2pPr>
      <a:lvl3pPr marL="917575" indent="-166688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2000">
          <a:solidFill>
            <a:schemeClr val="tx1"/>
          </a:solidFill>
          <a:latin typeface="Helvetica"/>
          <a:ea typeface="+mn-ea"/>
          <a:cs typeface="Helvetica"/>
        </a:defRPr>
      </a:lvl3pPr>
      <a:lvl4pPr marL="1255713" indent="-223838" algn="l" rtl="0" fontAlgn="base">
        <a:spcBef>
          <a:spcPct val="20000"/>
        </a:spcBef>
        <a:spcAft>
          <a:spcPct val="0"/>
        </a:spcAft>
        <a:buClr>
          <a:srgbClr val="CC6600"/>
        </a:buClr>
        <a:buFont typeface="Arial" charset="0"/>
        <a:buChar char="–"/>
        <a:defRPr sz="2000">
          <a:solidFill>
            <a:schemeClr val="tx1"/>
          </a:solidFill>
          <a:latin typeface="Helvetica"/>
          <a:ea typeface="+mn-ea"/>
          <a:cs typeface="Helvetica"/>
        </a:defRPr>
      </a:lvl4pPr>
      <a:lvl5pPr marL="1593850" indent="-223838" algn="l" rtl="0" fontAlgn="base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§"/>
        <a:defRPr sz="2000">
          <a:solidFill>
            <a:schemeClr val="tx1"/>
          </a:solidFill>
          <a:latin typeface="Helvetica"/>
          <a:ea typeface="+mn-ea"/>
          <a:cs typeface="Helvetica"/>
        </a:defRPr>
      </a:lvl5pPr>
      <a:lvl6pPr marL="2051050" indent="-223838" algn="l" rtl="0" fontAlgn="base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08250" indent="-223838" algn="l" rtl="0" fontAlgn="base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65450" indent="-223838" algn="l" rtl="0" fontAlgn="base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2650" indent="-223838" algn="l" rtl="0" fontAlgn="base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70" name="Rectangle 22"/>
          <p:cNvSpPr>
            <a:spLocks noChangeArrowheads="1"/>
          </p:cNvSpPr>
          <p:nvPr/>
        </p:nvSpPr>
        <p:spPr bwMode="auto">
          <a:xfrm>
            <a:off x="2447300" y="907220"/>
            <a:ext cx="611249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Integrated Model-Centric Engineering: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Infusing MBSE </a:t>
            </a:r>
            <a:r>
              <a:rPr lang="en-US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</a:t>
            </a:r>
            <a:r>
              <a:rPr lang="en-US" sz="3200" b="1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t JPL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2334" y="4191000"/>
            <a:ext cx="526926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Chi Y. Lin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Manager, Engineering Development Office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JPL Systems Engineering and Formulation Division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California Institute of Technology </a:t>
            </a:r>
            <a:endParaRPr lang="en-US" sz="1600" b="1" i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3600" y="6261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1254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28575"/>
            <a:ext cx="6140450" cy="854075"/>
          </a:xfrm>
        </p:spPr>
        <p:txBody>
          <a:bodyPr/>
          <a:lstStyle/>
          <a:p>
            <a:pPr algn="ctr"/>
            <a:r>
              <a:rPr lang="en-US" dirty="0" smtClean="0"/>
              <a:t>Questions: MBSE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219200"/>
            <a:ext cx="8381999" cy="53340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  <a:latin typeface="Helvetica"/>
                <a:cs typeface="Helvetica"/>
              </a:rPr>
              <a:t>What primary MBSE </a:t>
            </a:r>
            <a:r>
              <a:rPr lang="en-US" alt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value </a:t>
            </a:r>
            <a:r>
              <a:rPr lang="en-US" altLang="en-US" sz="2400" dirty="0">
                <a:solidFill>
                  <a:srgbClr val="0000FF"/>
                </a:solidFill>
                <a:latin typeface="Helvetica"/>
                <a:cs typeface="Helvetica"/>
              </a:rPr>
              <a:t>do you communicate </a:t>
            </a:r>
            <a:r>
              <a:rPr lang="en-US" alt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to your </a:t>
            </a:r>
            <a:r>
              <a:rPr lang="en-US" altLang="en-US" sz="2400" dirty="0">
                <a:solidFill>
                  <a:srgbClr val="0000FF"/>
                </a:solidFill>
                <a:latin typeface="Helvetica"/>
                <a:cs typeface="Helvetica"/>
              </a:rPr>
              <a:t>stakeholders to obtain their involvement/commitment. </a:t>
            </a:r>
          </a:p>
          <a:p>
            <a:pPr lvl="1"/>
            <a:r>
              <a:rPr lang="en-US" dirty="0" smtClean="0"/>
              <a:t>Knowledge management (long term and short term)</a:t>
            </a:r>
          </a:p>
          <a:p>
            <a:pPr lvl="1"/>
            <a:r>
              <a:rPr lang="en-US" dirty="0" smtClean="0"/>
              <a:t>Single source of truth</a:t>
            </a:r>
          </a:p>
          <a:p>
            <a:pPr lvl="1"/>
            <a:r>
              <a:rPr lang="en-US" dirty="0"/>
              <a:t>Improved ability to communicate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System design optimization due to an order of magnitude shorter time to assess design options</a:t>
            </a:r>
          </a:p>
          <a:p>
            <a:pPr lvl="1"/>
            <a:r>
              <a:rPr lang="en-US" dirty="0" smtClean="0"/>
              <a:t>Ability to find design defects earlier</a:t>
            </a:r>
          </a:p>
          <a:p>
            <a:pPr lvl="1"/>
            <a:r>
              <a:rPr lang="en-US" dirty="0" smtClean="0"/>
              <a:t>Top-level integrator driving manufacturing (design to delivery of hardware)</a:t>
            </a:r>
          </a:p>
          <a:p>
            <a:pPr lvl="1"/>
            <a:r>
              <a:rPr lang="en-US" dirty="0" smtClean="0"/>
              <a:t>Competitiveness</a:t>
            </a:r>
          </a:p>
          <a:p>
            <a:pPr marL="396875" lvl="1" indent="0">
              <a:buNone/>
            </a:pPr>
            <a:endParaRPr lang="en-US" dirty="0" smtClean="0"/>
          </a:p>
          <a:p>
            <a:r>
              <a:rPr lang="en-US" altLang="en-US" sz="2400" dirty="0">
                <a:solidFill>
                  <a:srgbClr val="0000FF"/>
                </a:solidFill>
                <a:latin typeface="Helvetica"/>
                <a:cs typeface="Helvetica"/>
              </a:rPr>
              <a:t>Do you try to measure this value</a:t>
            </a:r>
            <a:r>
              <a:rPr lang="en-US" alt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?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No – It would just be an invitation to a worthless debate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January 25-26,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INCOSE MBSE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0156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950" y="3176"/>
            <a:ext cx="6140450" cy="702436"/>
          </a:xfrm>
        </p:spPr>
        <p:txBody>
          <a:bodyPr/>
          <a:lstStyle/>
          <a:p>
            <a:pPr algn="ctr"/>
            <a:r>
              <a:rPr lang="en-US" sz="2800" dirty="0" smtClean="0"/>
              <a:t>Current State of MBSE: Institutional Capability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16000"/>
            <a:ext cx="8769349" cy="5668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Phase I (</a:t>
            </a:r>
            <a:r>
              <a:rPr lang="en-US" sz="1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800" dirty="0">
                <a:solidFill>
                  <a:srgbClr val="000000"/>
                </a:solidFill>
                <a:latin typeface="+mj-lt"/>
                <a:sym typeface="Zapf Dingbats"/>
              </a:rPr>
              <a:t>)</a:t>
            </a:r>
            <a:endParaRPr lang="en-US" sz="1800" dirty="0" smtClean="0">
              <a:solidFill>
                <a:srgbClr val="000000"/>
              </a:solidFill>
              <a:latin typeface="+mj-lt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Exposed a cadre of engineers (200+) to concept of system modeling; </a:t>
            </a:r>
            <a:br>
              <a:rPr lang="en-US" sz="1600" dirty="0" smtClean="0">
                <a:solidFill>
                  <a:srgbClr val="000000"/>
                </a:solidFill>
                <a:latin typeface="+mj-lt"/>
              </a:rPr>
            </a:b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more than 50+ are in practice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Established a system modeling environment that consists of a commercial modeling tool and JPL </a:t>
            </a:r>
            <a:r>
              <a:rPr lang="en-US" sz="1600" dirty="0" err="1" smtClean="0">
                <a:solidFill>
                  <a:srgbClr val="000000"/>
                </a:solidFill>
                <a:latin typeface="+mj-lt"/>
              </a:rPr>
              <a:t>SysML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modeling guide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Completed, reviewed and deployed a set of system engineering modeling standards and a lexicon to be used for developing and structuring system models (e/g. ontologies, ontology-to-profile, profile-to-plugin)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Provided consultation services for 20+ projects applying IMCE developed capabilities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Automated document generation capability  from the model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Phase II  (in progress)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Began to define a mechanism for data exchange between models (e.g., systems and subsystem)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Model </a:t>
            </a:r>
            <a:r>
              <a:rPr lang="en-US" sz="1600" dirty="0"/>
              <a:t>repository (</a:t>
            </a:r>
            <a:r>
              <a:rPr lang="en-US" sz="1600" dirty="0" err="1"/>
              <a:t>Teamserver</a:t>
            </a:r>
            <a:r>
              <a:rPr lang="en-US" sz="1600" dirty="0"/>
              <a:t>) </a:t>
            </a:r>
            <a:r>
              <a:rPr lang="en-US" sz="1600" dirty="0" smtClean="0"/>
              <a:t>deployed and in </a:t>
            </a:r>
            <a:r>
              <a:rPr lang="en-US" sz="1600" dirty="0"/>
              <a:t>use by multiple tasks and </a:t>
            </a:r>
            <a:r>
              <a:rPr lang="en-US" sz="1600" dirty="0" smtClean="0"/>
              <a:t>projects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Begin to capture re-usable modeling design patterns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 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Phase III: (piloting)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Explored and gained experiences in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rade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-space analysis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 large variant space</a:t>
            </a:r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endParaRPr lang="en-US" dirty="0" smtClean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>
              <a:spcBef>
                <a:spcPts val="1200"/>
              </a:spcBef>
            </a:pPr>
            <a:endParaRPr lang="en-US" sz="2000" b="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194550" y="6497638"/>
            <a:ext cx="19050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7C536C-C30D-CB4B-86F4-14E418B836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January 25-26,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INCOSE MBSE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0274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55576"/>
            <a:ext cx="6807200" cy="702436"/>
          </a:xfrm>
        </p:spPr>
        <p:txBody>
          <a:bodyPr/>
          <a:lstStyle/>
          <a:p>
            <a:pPr algn="ctr"/>
            <a:r>
              <a:rPr lang="en-US" sz="2800" dirty="0" smtClean="0"/>
              <a:t>IMCE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95399"/>
            <a:ext cx="8648699" cy="504190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Integrated Model Centric Engineering (IMCE)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ea typeface="ＭＳ Ｐゴシック" pitchFamily="30" charset="-128"/>
                <a:cs typeface="Helvetic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Helvetica"/>
                <a:ea typeface="ＭＳ Ｐゴシック" pitchFamily="30" charset="-128"/>
                <a:cs typeface="Helvetica"/>
              </a:rPr>
              <a:t>is a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ea typeface="ＭＳ Ｐゴシック" pitchFamily="30" charset="-128"/>
                <a:cs typeface="Helvetic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Helvetica"/>
                <a:ea typeface="ＭＳ Ｐゴシック" pitchFamily="30" charset="-128"/>
                <a:cs typeface="Helvetica"/>
              </a:rPr>
              <a:t>JPL initiative 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ea typeface="ＭＳ Ｐゴシック" pitchFamily="30" charset="-128"/>
                <a:cs typeface="Helvetica"/>
              </a:rPr>
              <a:t>established to </a:t>
            </a:r>
            <a:r>
              <a:rPr lang="en-US" b="1" dirty="0">
                <a:solidFill>
                  <a:srgbClr val="000000"/>
                </a:solidFill>
                <a:latin typeface="Helvetica"/>
                <a:ea typeface="ＭＳ Ｐゴシック" pitchFamily="30" charset="-128"/>
                <a:cs typeface="Helvetica"/>
              </a:rPr>
              <a:t>accelerate the application of model-centric 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ea typeface="ＭＳ Ｐゴシック" pitchFamily="30" charset="-128"/>
                <a:cs typeface="Helvetica"/>
              </a:rPr>
              <a:t>engineering (centered around MBSE) at </a:t>
            </a:r>
            <a:r>
              <a:rPr lang="en-US" b="1" dirty="0">
                <a:solidFill>
                  <a:srgbClr val="000000"/>
                </a:solidFill>
                <a:latin typeface="Helvetica"/>
                <a:ea typeface="ＭＳ Ｐゴシック" pitchFamily="30" charset="-128"/>
                <a:cs typeface="Helvetica"/>
              </a:rPr>
              <a:t>various levels of detail across the full system life 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ea typeface="ＭＳ Ｐゴシック" pitchFamily="30" charset="-128"/>
                <a:cs typeface="Helvetica"/>
              </a:rPr>
              <a:t>cycle, with a focus on: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latin typeface="Helvetica"/>
                <a:ea typeface="ＭＳ Ｐゴシック" pitchFamily="30" charset="-128"/>
                <a:cs typeface="Helvetica"/>
              </a:rPr>
              <a:t>developing 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ea typeface="ＭＳ Ｐゴシック" pitchFamily="30" charset="-128"/>
                <a:cs typeface="Helvetica"/>
              </a:rPr>
              <a:t>an institutional re-usable capability</a:t>
            </a:r>
            <a:r>
              <a:rPr lang="en-US" dirty="0" smtClean="0">
                <a:solidFill>
                  <a:srgbClr val="000000"/>
                </a:solidFill>
                <a:latin typeface="Helvetica"/>
                <a:ea typeface="ＭＳ Ｐゴシック" pitchFamily="30" charset="-128"/>
                <a:cs typeface="Helvetica"/>
              </a:rPr>
              <a:t> for model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Ｐゴシック" pitchFamily="30" charset="-128"/>
                <a:cs typeface="Helvetica"/>
              </a:rPr>
              <a:t>-centric engineering practices </a:t>
            </a:r>
            <a:endParaRPr lang="en-US" dirty="0" smtClean="0">
              <a:solidFill>
                <a:srgbClr val="000000"/>
              </a:solidFill>
              <a:latin typeface="Helvetica"/>
              <a:ea typeface="ＭＳ Ｐゴシック" pitchFamily="30" charset="-128"/>
              <a:cs typeface="Helvetica"/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latin typeface="Helvetica"/>
                <a:ea typeface="ＭＳ Ｐゴシック" pitchFamily="30" charset="-128"/>
                <a:cs typeface="Helvetica"/>
              </a:rPr>
              <a:t>nurturing model-centric engineering practices by partnering with doing organizations and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47907" y="6299430"/>
            <a:ext cx="2133600" cy="365125"/>
          </a:xfrm>
          <a:prstGeom prst="rect">
            <a:avLst/>
          </a:prstGeom>
        </p:spPr>
        <p:txBody>
          <a:bodyPr/>
          <a:lstStyle/>
          <a:p>
            <a:fld id="{31A0F8F7-E37F-334C-8B67-DBFA108868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57425" y="6105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5512" y="3898900"/>
            <a:ext cx="8958488" cy="2745591"/>
            <a:chOff x="185512" y="3898900"/>
            <a:chExt cx="8958488" cy="2745591"/>
          </a:xfrm>
        </p:grpSpPr>
        <p:pic>
          <p:nvPicPr>
            <p:cNvPr id="6" name="Picture 2" descr="MB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0224" y="3898900"/>
              <a:ext cx="4194175" cy="222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961796" y="4561719"/>
              <a:ext cx="914400" cy="609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8" name="Picture 6" descr="D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8536" y="4086225"/>
              <a:ext cx="3524250" cy="202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85512" y="6042025"/>
              <a:ext cx="3675288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Helvetica"/>
                  <a:cs typeface="Helvetica"/>
                </a:rPr>
                <a:t>Today: </a:t>
              </a:r>
              <a:r>
                <a:rPr lang="en-US" sz="1600" dirty="0">
                  <a:solidFill>
                    <a:srgbClr val="800000"/>
                  </a:solidFill>
                  <a:latin typeface="Helvetica"/>
                  <a:cs typeface="Helvetica"/>
                </a:rPr>
                <a:t>S</a:t>
              </a:r>
              <a:r>
                <a:rPr lang="en-US" sz="1600" dirty="0" smtClean="0">
                  <a:solidFill>
                    <a:srgbClr val="800000"/>
                  </a:solidFill>
                  <a:latin typeface="Helvetica"/>
                  <a:cs typeface="Helvetica"/>
                </a:rPr>
                <a:t>tandalone models are related through documents</a:t>
              </a:r>
              <a:endParaRPr lang="en-US" sz="1600" dirty="0">
                <a:solidFill>
                  <a:srgbClr val="8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876196" y="6059715"/>
              <a:ext cx="4267804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b="1" dirty="0">
                  <a:latin typeface="Helvetica"/>
                  <a:cs typeface="Helvetica"/>
                </a:rPr>
                <a:t>Future: </a:t>
              </a:r>
              <a:r>
                <a:rPr lang="en-US" sz="1600" dirty="0" smtClean="0">
                  <a:solidFill>
                    <a:srgbClr val="800000"/>
                  </a:solidFill>
                  <a:latin typeface="Helvetica"/>
                  <a:cs typeface="Helvetica"/>
                </a:rPr>
                <a:t>A shared system model with multiple views,  connected to discipline models</a:t>
              </a:r>
              <a:endParaRPr lang="en-US" sz="1600" dirty="0">
                <a:solidFill>
                  <a:srgbClr val="800000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483350"/>
            <a:ext cx="2133600" cy="365125"/>
          </a:xfrm>
        </p:spPr>
        <p:txBody>
          <a:bodyPr/>
          <a:lstStyle/>
          <a:p>
            <a:r>
              <a:rPr lang="en-US" dirty="0" smtClean="0"/>
              <a:t>January 25-26,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124200" y="6483350"/>
            <a:ext cx="2895600" cy="365125"/>
          </a:xfrm>
        </p:spPr>
        <p:txBody>
          <a:bodyPr/>
          <a:lstStyle/>
          <a:p>
            <a:r>
              <a:rPr lang="en-US" dirty="0" smtClean="0"/>
              <a:t>INCOSE MBSE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23261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68203"/>
            <a:ext cx="3124200" cy="34574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8150" y="3175"/>
            <a:ext cx="6140450" cy="854075"/>
          </a:xfrm>
        </p:spPr>
        <p:txBody>
          <a:bodyPr/>
          <a:lstStyle/>
          <a:p>
            <a:pPr algn="ctr"/>
            <a:r>
              <a:rPr lang="en-US" dirty="0" smtClean="0"/>
              <a:t>This Is a Disruptive Change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828800" y="1424310"/>
            <a:ext cx="3048000" cy="1520452"/>
          </a:xfrm>
          <a:prstGeom prst="wedgeRoundRectCallout">
            <a:avLst>
              <a:gd name="adj1" fmla="val -109827"/>
              <a:gd name="adj2" fmla="val 61539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Hey, come look at what I just invented!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 think I’ll call it Bronze.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29976"/>
            <a:ext cx="3820854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791200" y="1905000"/>
            <a:ext cx="3048000" cy="1371600"/>
          </a:xfrm>
          <a:prstGeom prst="cloudCallout">
            <a:avLst>
              <a:gd name="adj1" fmla="val -57389"/>
              <a:gd name="adj2" fmla="val 6540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don’t know... I’m pretty busy working on these stones…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12A8902E-C669-4F46-8B8F-66BBA9E2D39E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25-26,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INCOSE MBSE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3469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2548" y="174211"/>
            <a:ext cx="7124457" cy="59165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cs typeface="Verdana"/>
              </a:rPr>
              <a:t>The Concept of the </a:t>
            </a:r>
            <a:r>
              <a:rPr lang="en-US" sz="2800" b="1" dirty="0" smtClean="0">
                <a:cs typeface="Verdana"/>
              </a:rPr>
              <a:t>System Model </a:t>
            </a:r>
            <a:r>
              <a:rPr lang="en-US" sz="2800" dirty="0" smtClean="0">
                <a:cs typeface="Verdana"/>
              </a:rPr>
              <a:t>is Fundamental</a:t>
            </a:r>
            <a:endParaRPr lang="en-US" sz="2800" b="1" dirty="0">
              <a:cs typeface="Verdana"/>
            </a:endParaRPr>
          </a:p>
        </p:txBody>
      </p:sp>
      <p:sp>
        <p:nvSpPr>
          <p:cNvPr id="110" name="Content Placeholder 109"/>
          <p:cNvSpPr>
            <a:spLocks noGrp="1"/>
          </p:cNvSpPr>
          <p:nvPr>
            <p:ph idx="1"/>
          </p:nvPr>
        </p:nvSpPr>
        <p:spPr>
          <a:xfrm>
            <a:off x="1793291" y="1064135"/>
            <a:ext cx="6568991" cy="109478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Verdana"/>
              </a:rPr>
              <a:t>A well-structured system model can be analyzed to answer a variety of questions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Verdana"/>
              </a:rPr>
              <a:t>	</a:t>
            </a:r>
            <a:endParaRPr lang="en-US" sz="2800" b="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Verdana"/>
            </a:endParaRPr>
          </a:p>
        </p:txBody>
      </p:sp>
      <p:sp>
        <p:nvSpPr>
          <p:cNvPr id="47" name="Content Placeholder 109"/>
          <p:cNvSpPr txBox="1">
            <a:spLocks/>
          </p:cNvSpPr>
          <p:nvPr/>
        </p:nvSpPr>
        <p:spPr bwMode="auto">
          <a:xfrm>
            <a:off x="304800" y="2074255"/>
            <a:ext cx="3200400" cy="44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lvl="0" indent="-231775">
              <a:spcBef>
                <a:spcPts val="1600"/>
              </a:spcBef>
              <a:buFontTx/>
              <a:buChar char="•"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Helvetica"/>
              </a:rPr>
              <a:t>Does every </a:t>
            </a:r>
            <a:r>
              <a:rPr lang="en-US" sz="1800" kern="0" dirty="0" smtClean="0">
                <a:solidFill>
                  <a:srgbClr val="663300"/>
                </a:solidFill>
                <a:latin typeface="Calibri" pitchFamily="34" charset="0"/>
                <a:ea typeface="ＭＳ Ｐゴシック" pitchFamily="-112" charset="-128"/>
                <a:cs typeface="Helvetica"/>
              </a:rPr>
              <a:t>component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Helvetica"/>
              </a:rPr>
              <a:t>trace to a </a:t>
            </a:r>
            <a:r>
              <a:rPr lang="en-US" sz="1800" kern="0" dirty="0" smtClean="0">
                <a:solidFill>
                  <a:srgbClr val="663300"/>
                </a:solidFill>
                <a:latin typeface="Calibri" pitchFamily="34" charset="0"/>
                <a:ea typeface="ＭＳ Ｐゴシック" pitchFamily="-112" charset="-128"/>
                <a:cs typeface="Helvetica"/>
              </a:rPr>
              <a:t>requirement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Helvetica"/>
              </a:rPr>
              <a:t>?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Helvetica"/>
              </a:rPr>
              <a:t>Have both sides of every </a:t>
            </a:r>
            <a:r>
              <a:rPr kumimoji="0" lang="en-US" sz="180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Helvetica"/>
              </a:rPr>
              <a:t>interface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Helvetica"/>
              </a:rPr>
              <a:t>been specified?</a:t>
            </a:r>
          </a:p>
          <a:p>
            <a:pPr marL="231775" indent="-231775" defTabSz="914400" fontAlgn="base">
              <a:spcBef>
                <a:spcPts val="16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kern="0" dirty="0">
                <a:solidFill>
                  <a:srgbClr val="663300"/>
                </a:solidFill>
                <a:latin typeface="Calibri" pitchFamily="34" charset="0"/>
                <a:ea typeface="ＭＳ Ｐゴシック" pitchFamily="-112" charset="-128"/>
                <a:cs typeface="Helvetica"/>
              </a:rPr>
              <a:t>If this requirement changes, what is potentially affected?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Helvetica"/>
              </a:rPr>
              <a:t>What is the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Helvetica"/>
              </a:rPr>
              <a:t>dry mass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Helvetica"/>
              </a:rPr>
              <a:t>of the flight system?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Helvetica"/>
              </a:rPr>
              <a:t>Show power and energy used for mission scenario x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Helvetica"/>
              </a:rPr>
              <a:t>What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Helvetica"/>
              </a:rPr>
              <a:t>is the mass rollup?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itchFamily="34" charset="0"/>
              <a:ea typeface="ＭＳ Ｐゴシック" pitchFamily="-112" charset="-128"/>
              <a:cs typeface="Helvetica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505200" y="2441062"/>
            <a:ext cx="2012950" cy="0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682240" y="220958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Calibri" pitchFamily="34" charset="0"/>
                <a:cs typeface="Helvetica"/>
              </a:rPr>
              <a:t>Yes</a:t>
            </a:r>
            <a:endParaRPr lang="en-US" b="1" i="1" dirty="0">
              <a:solidFill>
                <a:srgbClr val="008000"/>
              </a:solidFill>
              <a:latin typeface="Calibri" pitchFamily="34" charset="0"/>
              <a:cs typeface="Helvetica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484034" y="3139033"/>
            <a:ext cx="2034116" cy="0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682240" y="291043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  <a:cs typeface="Helvetica"/>
              </a:rPr>
              <a:t>No!</a:t>
            </a:r>
            <a:endParaRPr lang="en-US" b="1" i="1" dirty="0">
              <a:solidFill>
                <a:srgbClr val="FF0000"/>
              </a:solidFill>
              <a:latin typeface="Calibri" pitchFamily="34" charset="0"/>
              <a:cs typeface="Helvetica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467100" y="3949710"/>
            <a:ext cx="2078567" cy="0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620625" y="449930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Calibri" pitchFamily="34" charset="0"/>
                <a:cs typeface="Helvetica"/>
              </a:rPr>
              <a:t>479 kg</a:t>
            </a:r>
            <a:endParaRPr lang="en-US" b="1" i="1" dirty="0">
              <a:solidFill>
                <a:srgbClr val="008000"/>
              </a:solidFill>
              <a:latin typeface="Calibri" pitchFamily="34" charset="0"/>
              <a:cs typeface="Helvetica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456517" y="4740635"/>
            <a:ext cx="2089150" cy="0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56517" y="5393940"/>
            <a:ext cx="2089150" cy="0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56517" y="5999258"/>
            <a:ext cx="2089150" cy="0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 bwMode="auto">
          <a:xfrm>
            <a:off x="3803650" y="2080378"/>
            <a:ext cx="1276350" cy="4478945"/>
          </a:xfrm>
          <a:prstGeom prst="rect">
            <a:avLst/>
          </a:prstGeom>
          <a:solidFill>
            <a:srgbClr val="FFFEC4">
              <a:alpha val="7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9723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000" b="1" i="0" dirty="0" smtClean="0">
                <a:latin typeface="Calibri" pitchFamily="34" charset="0"/>
                <a:ea typeface="Arial" charset="0"/>
                <a:cs typeface="Arial" charset="0"/>
              </a:rPr>
              <a:t>System</a:t>
            </a:r>
          </a:p>
          <a:p>
            <a:pPr algn="ctr"/>
            <a:r>
              <a:rPr lang="en-US" sz="2000" b="1" i="0" dirty="0" smtClean="0">
                <a:latin typeface="Calibri" pitchFamily="34" charset="0"/>
                <a:ea typeface="Arial" charset="0"/>
                <a:cs typeface="Arial" charset="0"/>
              </a:rPr>
              <a:t>Model</a:t>
            </a:r>
            <a:endParaRPr lang="en-US" sz="2000" b="1" i="0" dirty="0">
              <a:latin typeface="Calibri" pitchFamily="34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28611" y="6490022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BA43EC7-B018-492A-98F6-32908B5B9E8D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  <p:sp>
        <p:nvSpPr>
          <p:cNvPr id="5" name="Document 4"/>
          <p:cNvSpPr/>
          <p:nvPr/>
        </p:nvSpPr>
        <p:spPr bwMode="auto">
          <a:xfrm>
            <a:off x="5620626" y="3437549"/>
            <a:ext cx="1468553" cy="913581"/>
          </a:xfrm>
          <a:prstGeom prst="flowChart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r>
              <a:rPr lang="en-US" sz="1400" b="1" i="1" dirty="0">
                <a:solidFill>
                  <a:srgbClr val="008000"/>
                </a:solidFill>
                <a:latin typeface="Calibri" pitchFamily="34" charset="0"/>
                <a:cs typeface="Helvetica"/>
              </a:rPr>
              <a:t>List of functions, components, interfaces and requirements</a:t>
            </a:r>
          </a:p>
        </p:txBody>
      </p:sp>
      <p:sp>
        <p:nvSpPr>
          <p:cNvPr id="20" name="Document 19"/>
          <p:cNvSpPr/>
          <p:nvPr/>
        </p:nvSpPr>
        <p:spPr bwMode="auto">
          <a:xfrm>
            <a:off x="5657586" y="5109144"/>
            <a:ext cx="1337078" cy="598413"/>
          </a:xfrm>
          <a:prstGeom prst="flowChart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b="1" i="1" dirty="0">
                <a:solidFill>
                  <a:srgbClr val="008000"/>
                </a:solidFill>
                <a:latin typeface="Calibri" pitchFamily="34" charset="0"/>
                <a:cs typeface="Helvetica"/>
              </a:rPr>
              <a:t>Power and energy profile</a:t>
            </a:r>
          </a:p>
        </p:txBody>
      </p:sp>
      <p:sp>
        <p:nvSpPr>
          <p:cNvPr id="21" name="Document 20"/>
          <p:cNvSpPr/>
          <p:nvPr/>
        </p:nvSpPr>
        <p:spPr bwMode="auto">
          <a:xfrm>
            <a:off x="5641379" y="5845961"/>
            <a:ext cx="1031461" cy="462649"/>
          </a:xfrm>
          <a:prstGeom prst="flowChart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Calibri" pitchFamily="34" charset="0"/>
                <a:cs typeface="Helvetica"/>
              </a:rPr>
              <a:t>MEL</a:t>
            </a:r>
            <a:endParaRPr lang="en-US" b="1" i="1" dirty="0">
              <a:solidFill>
                <a:srgbClr val="008000"/>
              </a:solidFill>
              <a:latin typeface="Calibri" pitchFamily="34" charset="0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7603" y="1859727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Using traditional methods:</a:t>
            </a:r>
            <a:endParaRPr lang="en-US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22001" y="2127023"/>
            <a:ext cx="17924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Manual mapping from every </a:t>
            </a:r>
            <a:r>
              <a:rPr lang="en-US" sz="1050" dirty="0" err="1" smtClean="0"/>
              <a:t>powerpoint</a:t>
            </a:r>
            <a:r>
              <a:rPr lang="en-US" sz="1050" dirty="0" smtClean="0"/>
              <a:t> block diagram to DOORS.</a:t>
            </a:r>
            <a:endParaRPr lang="en-US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7222001" y="2850492"/>
            <a:ext cx="17924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Manual mapping from every </a:t>
            </a:r>
            <a:r>
              <a:rPr lang="en-US" sz="1050" dirty="0" err="1" smtClean="0"/>
              <a:t>powerpoint</a:t>
            </a:r>
            <a:r>
              <a:rPr lang="en-US" sz="1050" dirty="0" smtClean="0"/>
              <a:t> block diagram to every ICD.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22001" y="3623004"/>
            <a:ext cx="17924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DOORS trace gives only a clue; critical info is in SE’s head.</a:t>
            </a:r>
            <a:endParaRPr lang="en-US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7222001" y="4312965"/>
            <a:ext cx="18402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Manual update of Excel file MEL + manual consistency check of equipment list against all </a:t>
            </a:r>
            <a:r>
              <a:rPr lang="en-US" sz="1000" dirty="0" err="1" smtClean="0"/>
              <a:t>powerpoint</a:t>
            </a:r>
            <a:r>
              <a:rPr lang="en-US" sz="1000" dirty="0" smtClean="0"/>
              <a:t> block diagrams.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22001" y="5101042"/>
            <a:ext cx="1792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Manual update of </a:t>
            </a:r>
            <a:r>
              <a:rPr lang="en-US" sz="1000" dirty="0" smtClean="0"/>
              <a:t>Excel file PEL + </a:t>
            </a:r>
            <a:r>
              <a:rPr lang="en-US" sz="1000" dirty="0"/>
              <a:t>manual consistency check of equipment list against all </a:t>
            </a:r>
            <a:r>
              <a:rPr lang="en-US" sz="1000" dirty="0" err="1"/>
              <a:t>powerpoint</a:t>
            </a:r>
            <a:r>
              <a:rPr lang="en-US" sz="1000" dirty="0"/>
              <a:t> block </a:t>
            </a:r>
            <a:r>
              <a:rPr lang="en-US" sz="1000" dirty="0" smtClean="0"/>
              <a:t>diagrams.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7222001" y="6035272"/>
            <a:ext cx="1792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Same as ‘dry mass’ above.</a:t>
            </a:r>
            <a:endParaRPr lang="en-US" sz="105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January 25-26,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483350"/>
            <a:ext cx="2895600" cy="365125"/>
          </a:xfrm>
        </p:spPr>
        <p:txBody>
          <a:bodyPr/>
          <a:lstStyle/>
          <a:p>
            <a:r>
              <a:rPr lang="en-US" dirty="0" smtClean="0"/>
              <a:t>INCOSE MBSE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3503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50" y="155576"/>
            <a:ext cx="6140450" cy="702436"/>
          </a:xfrm>
        </p:spPr>
        <p:txBody>
          <a:bodyPr/>
          <a:lstStyle/>
          <a:p>
            <a:pPr algn="ctr"/>
            <a:r>
              <a:rPr lang="en-US" sz="2800" dirty="0" smtClean="0"/>
              <a:t>Infusion Approach (1/2)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3" y="1104899"/>
            <a:ext cx="8193087" cy="56816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Conduct </a:t>
            </a: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pilots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to gain experience and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know-how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Look for </a:t>
            </a: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project 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applications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( 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e.g.,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Europa Clipper, Mars 2020)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Focus on producing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engineering 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products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  <a:latin typeface="Helvetica"/>
                <a:cs typeface="Helvetica"/>
              </a:rPr>
              <a:t>E.g., MEL, PEL, BOM</a:t>
            </a:r>
            <a:endParaRPr lang="en-US" sz="18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Build a little, deploy a 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little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– don’t try to eat the apple in one bite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Form specialized 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working groups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  <a:latin typeface="Helvetica"/>
                <a:cs typeface="Helvetica"/>
              </a:rPr>
              <a:t>E.g., Tool, patterns, training, MEA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Forge close working 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relationships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 with projects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latin typeface="Helvetica"/>
                <a:cs typeface="Helvetica"/>
              </a:rPr>
              <a:t>IMCE technical team members embedded with projects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IMCE and projects leaderships meet regularly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Develop and deploy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 tooling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for </a:t>
            </a:r>
            <a:r>
              <a:rPr lang="en-US" dirty="0" smtClean="0">
                <a:solidFill>
                  <a:srgbClr val="000000"/>
                </a:solidFill>
              </a:rPr>
              <a:t>ease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 of usability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Codify know-how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from experiences into formal repeatable methodologies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  <a:latin typeface="Helvetica"/>
                <a:cs typeface="Helvetica"/>
              </a:rPr>
              <a:t>This is being done by the doing organizations</a:t>
            </a:r>
          </a:p>
          <a:p>
            <a:pPr lvl="1">
              <a:spcBef>
                <a:spcPts val="12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endParaRPr lang="en-US" sz="2000" b="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194550" y="6497638"/>
            <a:ext cx="19050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7C536C-C30D-CB4B-86F4-14E418B836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25-26,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INCOSE MBSE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788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50" y="155576"/>
            <a:ext cx="6140450" cy="702436"/>
          </a:xfrm>
        </p:spPr>
        <p:txBody>
          <a:bodyPr/>
          <a:lstStyle/>
          <a:p>
            <a:pPr algn="ctr"/>
            <a:r>
              <a:rPr lang="en-US" sz="2800" dirty="0" smtClean="0"/>
              <a:t>Infusion Approach (2/2)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3" y="1308100"/>
            <a:ext cx="8193087" cy="52149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Build on </a:t>
            </a:r>
            <a:r>
              <a:rPr lang="en-US" dirty="0">
                <a:solidFill>
                  <a:srgbClr val="0000FF"/>
                </a:solidFill>
              </a:rPr>
              <a:t>early career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IT-skills, enthusiasm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networks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FF"/>
                </a:solidFill>
              </a:rPr>
              <a:t>Team</a:t>
            </a:r>
            <a:r>
              <a:rPr lang="en-US" dirty="0" smtClean="0">
                <a:solidFill>
                  <a:srgbClr val="000000"/>
                </a:solidFill>
              </a:rPr>
              <a:t> up young engineers with senior engineers 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Organize and conduct </a:t>
            </a:r>
            <a:r>
              <a:rPr lang="en-US" dirty="0">
                <a:solidFill>
                  <a:srgbClr val="0000FF"/>
                </a:solidFill>
              </a:rPr>
              <a:t>workshops to share </a:t>
            </a:r>
            <a:r>
              <a:rPr lang="en-US" dirty="0">
                <a:solidFill>
                  <a:srgbClr val="000000"/>
                </a:solidFill>
              </a:rPr>
              <a:t>and stay current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FF"/>
                </a:solidFill>
              </a:rPr>
              <a:t>Partner</a:t>
            </a:r>
            <a:r>
              <a:rPr lang="en-US" dirty="0">
                <a:solidFill>
                  <a:srgbClr val="000000"/>
                </a:solidFill>
              </a:rPr>
              <a:t> with other institutional key activities; e.g.,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</a:rPr>
              <a:t>Flight System Design Capture </a:t>
            </a:r>
            <a:r>
              <a:rPr lang="en-US" sz="1800" dirty="0" smtClean="0">
                <a:solidFill>
                  <a:srgbClr val="000000"/>
                </a:solidFill>
              </a:rPr>
              <a:t>task</a:t>
            </a: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Human Resources/Professional Development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CAE </a:t>
            </a:r>
            <a:r>
              <a:rPr lang="en-US" sz="1800" dirty="0">
                <a:solidFill>
                  <a:srgbClr val="000000"/>
                </a:solidFill>
              </a:rPr>
              <a:t>tool services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FF"/>
                </a:solidFill>
              </a:rPr>
              <a:t>Partner </a:t>
            </a:r>
            <a:r>
              <a:rPr lang="en-US" dirty="0">
                <a:solidFill>
                  <a:srgbClr val="000000"/>
                </a:solidFill>
              </a:rPr>
              <a:t>with universities, industry and professional societies; e.g.,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Georgia Tech, Lockheed-Martin, INCOSE, OMG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Recruit </a:t>
            </a:r>
            <a:r>
              <a:rPr lang="en-US" dirty="0" smtClean="0">
                <a:solidFill>
                  <a:srgbClr val="000000"/>
                </a:solidFill>
              </a:rPr>
              <a:t>early career engineers </a:t>
            </a:r>
            <a:r>
              <a:rPr lang="en-US" dirty="0">
                <a:solidFill>
                  <a:srgbClr val="000000"/>
                </a:solidFill>
              </a:rPr>
              <a:t>and encourage line organizations to take </a:t>
            </a:r>
            <a:r>
              <a:rPr lang="en-US" dirty="0">
                <a:solidFill>
                  <a:srgbClr val="0000FF"/>
                </a:solidFill>
              </a:rPr>
              <a:t>ownership</a:t>
            </a:r>
          </a:p>
          <a:p>
            <a:pPr>
              <a:spcBef>
                <a:spcPts val="12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endParaRPr lang="en-US" sz="2000" b="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194550" y="6497638"/>
            <a:ext cx="19050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7C536C-C30D-CB4B-86F4-14E418B836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25-26,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INCOSE MBSE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95661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117475"/>
            <a:ext cx="6140450" cy="854075"/>
          </a:xfrm>
        </p:spPr>
        <p:txBody>
          <a:bodyPr/>
          <a:lstStyle/>
          <a:p>
            <a:pPr algn="ctr"/>
            <a:r>
              <a:rPr lang="en-US" dirty="0" smtClean="0"/>
              <a:t>Questions: Organizational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1" y="1219200"/>
            <a:ext cx="8262938" cy="4975225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  <a:latin typeface="Helvetica"/>
                <a:cs typeface="Helvetica"/>
              </a:rPr>
              <a:t>What is the nature of the organization for which </a:t>
            </a:r>
            <a:r>
              <a:rPr lang="en-US" alt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you </a:t>
            </a:r>
            <a:r>
              <a:rPr lang="en-US" altLang="en-US" sz="2400" dirty="0">
                <a:solidFill>
                  <a:srgbClr val="0000FF"/>
                </a:solidFill>
                <a:latin typeface="Helvetica"/>
                <a:cs typeface="Helvetica"/>
              </a:rPr>
              <a:t>are infusing </a:t>
            </a:r>
            <a:r>
              <a:rPr lang="en-US" alt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MBSE? e.g</a:t>
            </a:r>
            <a:r>
              <a:rPr lang="en-US" altLang="en-US" sz="2400" dirty="0">
                <a:solidFill>
                  <a:srgbClr val="0000FF"/>
                </a:solidFill>
                <a:latin typeface="Helvetica"/>
                <a:cs typeface="Helvetica"/>
              </a:rPr>
              <a:t>. size, function, discipline, </a:t>
            </a:r>
            <a:r>
              <a:rPr lang="en-US" alt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product</a:t>
            </a:r>
          </a:p>
          <a:p>
            <a:pPr lvl="1"/>
            <a:r>
              <a:rPr lang="en-US" altLang="en-US" dirty="0" smtClean="0">
                <a:latin typeface="Helvetica"/>
                <a:cs typeface="Helvetica"/>
              </a:rPr>
              <a:t>Approximately 3000 engineers</a:t>
            </a:r>
          </a:p>
          <a:p>
            <a:pPr lvl="1"/>
            <a:r>
              <a:rPr lang="en-US" altLang="en-US" dirty="0" smtClean="0">
                <a:latin typeface="Helvetica"/>
                <a:cs typeface="Helvetica"/>
              </a:rPr>
              <a:t>Primarily aerospace flight and ground systems</a:t>
            </a:r>
          </a:p>
          <a:p>
            <a:pPr lvl="2"/>
            <a:r>
              <a:rPr lang="en-US" altLang="en-US" dirty="0" smtClean="0">
                <a:latin typeface="Helvetica"/>
                <a:cs typeface="Helvetica"/>
              </a:rPr>
              <a:t>Some other complex systems, such as the Smart Grid</a:t>
            </a:r>
          </a:p>
          <a:p>
            <a:pPr lvl="1"/>
            <a:r>
              <a:rPr lang="en-US" altLang="en-US" dirty="0" smtClean="0">
                <a:latin typeface="Helvetica"/>
                <a:cs typeface="Helvetica"/>
              </a:rPr>
              <a:t>Full life cycle: From formulation through operations</a:t>
            </a:r>
          </a:p>
          <a:p>
            <a:pPr lvl="1"/>
            <a:r>
              <a:rPr lang="en-US" altLang="en-US" dirty="0" smtClean="0">
                <a:latin typeface="Helvetica"/>
                <a:cs typeface="Helvetica"/>
              </a:rPr>
              <a:t>NOT a Command and Control Culture – Project manager is King (or Queen)</a:t>
            </a:r>
          </a:p>
          <a:p>
            <a:pPr lvl="1"/>
            <a:endParaRPr lang="en-US" altLang="en-US" dirty="0" smtClean="0">
              <a:latin typeface="Helvetica"/>
              <a:cs typeface="Helvetica"/>
            </a:endParaRPr>
          </a:p>
          <a:p>
            <a:r>
              <a:rPr lang="en-US" alt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How </a:t>
            </a:r>
            <a:r>
              <a:rPr lang="en-US" altLang="en-US" sz="2400" dirty="0">
                <a:solidFill>
                  <a:srgbClr val="0000FF"/>
                </a:solidFill>
                <a:latin typeface="Helvetica"/>
                <a:cs typeface="Helvetica"/>
              </a:rPr>
              <a:t>do you measure infusion progress</a:t>
            </a:r>
            <a:r>
              <a:rPr lang="en-US" alt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?</a:t>
            </a:r>
          </a:p>
          <a:p>
            <a:pPr lvl="1"/>
            <a:r>
              <a:rPr lang="en-US" altLang="en-US" dirty="0" smtClean="0">
                <a:latin typeface="Helvetica"/>
                <a:cs typeface="Helvetica"/>
              </a:rPr>
              <a:t>Number of projects &amp; tasks</a:t>
            </a:r>
          </a:p>
          <a:p>
            <a:pPr lvl="1"/>
            <a:r>
              <a:rPr lang="en-US" altLang="en-US" dirty="0" smtClean="0">
                <a:latin typeface="Helvetica"/>
                <a:cs typeface="Helvetica"/>
              </a:rPr>
              <a:t>Number of capable practitioners</a:t>
            </a:r>
          </a:p>
          <a:p>
            <a:pPr lvl="1"/>
            <a:r>
              <a:rPr lang="en-US" altLang="en-US" dirty="0" smtClean="0">
                <a:latin typeface="Helvetica"/>
                <a:cs typeface="Helvetica"/>
              </a:rPr>
              <a:t>More of the carrot and less of the stick</a:t>
            </a:r>
            <a:endParaRPr lang="en-US" altLang="en-US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January 25-26,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INCOSE MBSE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2782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3" y="92075"/>
            <a:ext cx="7964487" cy="854075"/>
          </a:xfrm>
        </p:spPr>
        <p:txBody>
          <a:bodyPr/>
          <a:lstStyle/>
          <a:p>
            <a:r>
              <a:rPr lang="en-US" dirty="0" smtClean="0"/>
              <a:t>Questions: Infusion Enablers and Barriers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  <a:latin typeface="Helvetica"/>
                <a:cs typeface="Helvetica"/>
              </a:rPr>
              <a:t>What enablers and barriers in your </a:t>
            </a:r>
            <a:r>
              <a:rPr lang="en-US" alt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environment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  <a:latin typeface="Helvetica"/>
                <a:cs typeface="Helvetica"/>
              </a:rPr>
              <a:t>Enablers</a:t>
            </a:r>
          </a:p>
          <a:p>
            <a:pPr lvl="2"/>
            <a:r>
              <a:rPr lang="en-US" altLang="en-US" dirty="0" smtClean="0">
                <a:latin typeface="Helvetica"/>
                <a:cs typeface="Helvetica"/>
              </a:rPr>
              <a:t>Innovative engineers</a:t>
            </a:r>
          </a:p>
          <a:p>
            <a:pPr lvl="2"/>
            <a:r>
              <a:rPr lang="en-US" altLang="en-US" dirty="0" smtClean="0">
                <a:latin typeface="Helvetica"/>
                <a:cs typeface="Helvetica"/>
              </a:rPr>
              <a:t>Long development cycles</a:t>
            </a:r>
          </a:p>
          <a:p>
            <a:pPr lvl="2"/>
            <a:r>
              <a:rPr lang="en-US" altLang="en-US" dirty="0" smtClean="0">
                <a:latin typeface="Helvetica"/>
                <a:cs typeface="Helvetica"/>
              </a:rPr>
              <a:t>Recent experience with challenges of project knowledge management</a:t>
            </a:r>
          </a:p>
          <a:p>
            <a:pPr lvl="2"/>
            <a:r>
              <a:rPr lang="en-US" altLang="en-US" dirty="0" smtClean="0">
                <a:latin typeface="Helvetica"/>
                <a:cs typeface="Helvetica"/>
              </a:rPr>
              <a:t>Organizational combination of systems engineering and software engineering</a:t>
            </a:r>
          </a:p>
          <a:p>
            <a:pPr lvl="2"/>
            <a:r>
              <a:rPr lang="en-US" altLang="en-US" dirty="0" smtClean="0">
                <a:latin typeface="Helvetica"/>
                <a:cs typeface="Helvetica"/>
              </a:rPr>
              <a:t>Strong management support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  <a:latin typeface="Helvetica"/>
                <a:cs typeface="Helvetica"/>
              </a:rPr>
              <a:t>Barriers</a:t>
            </a:r>
          </a:p>
          <a:p>
            <a:pPr lvl="2"/>
            <a:r>
              <a:rPr lang="en-US" altLang="en-US" dirty="0" smtClean="0">
                <a:latin typeface="Helvetica"/>
                <a:cs typeface="Helvetica"/>
              </a:rPr>
              <a:t>Conservative engineering philosophy due to unforgiving nature of the environments in which we operate</a:t>
            </a:r>
          </a:p>
          <a:p>
            <a:pPr lvl="2"/>
            <a:r>
              <a:rPr lang="en-US" altLang="en-US" dirty="0" smtClean="0">
                <a:latin typeface="Helvetica"/>
                <a:cs typeface="Helvetica"/>
              </a:rPr>
              <a:t>Maturity of the integrated tools</a:t>
            </a:r>
          </a:p>
          <a:p>
            <a:pPr lvl="2"/>
            <a:r>
              <a:rPr lang="en-US" altLang="en-US" dirty="0" smtClean="0">
                <a:latin typeface="Helvetica"/>
                <a:cs typeface="Helvetica"/>
              </a:rPr>
              <a:t>Big learning curve for experienced practitioners</a:t>
            </a:r>
            <a:endParaRPr lang="en-US" altLang="en-US" dirty="0"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12A8902E-C669-4F46-8B8F-66BBA9E2D39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January 25-26,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INCOSE MBSE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9812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950" y="3176"/>
            <a:ext cx="6140450" cy="702436"/>
          </a:xfrm>
        </p:spPr>
        <p:txBody>
          <a:bodyPr/>
          <a:lstStyle/>
          <a:p>
            <a:pPr algn="ctr"/>
            <a:r>
              <a:rPr lang="en-US" sz="2800" dirty="0" smtClean="0"/>
              <a:t>Addressing Challenges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0000FF"/>
                </a:solidFill>
                <a:cs typeface="Verdana"/>
              </a:rPr>
              <a:t>Reticence </a:t>
            </a:r>
            <a:r>
              <a:rPr lang="en-US" sz="2400" dirty="0">
                <a:solidFill>
                  <a:srgbClr val="0000FF"/>
                </a:solidFill>
                <a:cs typeface="Verdana"/>
              </a:rPr>
              <a:t>to adopt new </a:t>
            </a:r>
            <a:r>
              <a:rPr lang="en-US" sz="2400" dirty="0" smtClean="0">
                <a:solidFill>
                  <a:srgbClr val="0000FF"/>
                </a:solidFill>
                <a:cs typeface="Verdana"/>
              </a:rPr>
              <a:t>methods</a:t>
            </a:r>
          </a:p>
          <a:p>
            <a:pPr marL="696913" lvl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cs typeface="Verdana"/>
              </a:rPr>
              <a:t>Mitigation: </a:t>
            </a:r>
          </a:p>
          <a:p>
            <a:pPr marL="977900" lvl="2">
              <a:lnSpc>
                <a:spcPct val="90000"/>
              </a:lnSpc>
              <a:spcBef>
                <a:spcPts val="1200"/>
              </a:spcBef>
            </a:pPr>
            <a:r>
              <a:rPr lang="en-US" dirty="0">
                <a:cs typeface="Verdana"/>
              </a:rPr>
              <a:t>U</a:t>
            </a:r>
            <a:r>
              <a:rPr lang="en-US" dirty="0" smtClean="0">
                <a:cs typeface="Verdana"/>
              </a:rPr>
              <a:t>se pilots to show value;</a:t>
            </a:r>
          </a:p>
          <a:p>
            <a:pPr marL="977900" lvl="2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cs typeface="Verdana"/>
              </a:rPr>
              <a:t>Work through the </a:t>
            </a:r>
            <a:r>
              <a:rPr lang="en-US" dirty="0">
                <a:cs typeface="Verdana"/>
              </a:rPr>
              <a:t>line </a:t>
            </a:r>
            <a:r>
              <a:rPr lang="en-US" dirty="0" smtClean="0">
                <a:cs typeface="Verdana"/>
              </a:rPr>
              <a:t>organization to take ownership </a:t>
            </a:r>
          </a:p>
          <a:p>
            <a:pPr marL="977900" lvl="2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cs typeface="Verdana"/>
              </a:rPr>
              <a:t>Strategically embed MBSE-enabled engineers in projects</a:t>
            </a:r>
            <a:r>
              <a:rPr lang="en-US" dirty="0">
                <a:cs typeface="Verdana"/>
              </a:rPr>
              <a:t> </a:t>
            </a:r>
            <a:r>
              <a:rPr lang="en-US" dirty="0" smtClean="0">
                <a:cs typeface="Verdana"/>
              </a:rPr>
              <a:t>as infusion agents</a:t>
            </a:r>
          </a:p>
          <a:p>
            <a:pPr marL="977900" lvl="2">
              <a:lnSpc>
                <a:spcPct val="90000"/>
              </a:lnSpc>
              <a:spcBef>
                <a:spcPts val="1200"/>
              </a:spcBef>
            </a:pPr>
            <a:endParaRPr lang="en-US" dirty="0" smtClean="0">
              <a:cs typeface="Verdana"/>
            </a:endParaRPr>
          </a:p>
          <a:p>
            <a:pPr marL="342900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cs typeface="Verdana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cs typeface="Verdana"/>
              </a:rPr>
              <a:t>Vendor </a:t>
            </a:r>
            <a:r>
              <a:rPr lang="en-US" sz="2400" dirty="0">
                <a:solidFill>
                  <a:srgbClr val="0000FF"/>
                </a:solidFill>
                <a:cs typeface="Verdana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cs typeface="Verdana"/>
              </a:rPr>
              <a:t>ool maturation to meet our needs</a:t>
            </a:r>
          </a:p>
          <a:p>
            <a:pPr marL="696913" lvl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cs typeface="Verdana"/>
              </a:rPr>
              <a:t>Mitigation: </a:t>
            </a:r>
          </a:p>
          <a:p>
            <a:pPr marL="977900" lvl="2">
              <a:lnSpc>
                <a:spcPct val="90000"/>
              </a:lnSpc>
              <a:spcBef>
                <a:spcPts val="1200"/>
              </a:spcBef>
            </a:pPr>
            <a:r>
              <a:rPr lang="en-US" dirty="0">
                <a:cs typeface="Verdana"/>
              </a:rPr>
              <a:t>W</a:t>
            </a:r>
            <a:r>
              <a:rPr lang="en-US" dirty="0" smtClean="0">
                <a:cs typeface="Verdana"/>
              </a:rPr>
              <a:t>ork with industry standards bodies and vendors to influence them to address our needs</a:t>
            </a:r>
          </a:p>
          <a:p>
            <a:pPr marL="977900" lvl="2">
              <a:lnSpc>
                <a:spcPct val="90000"/>
              </a:lnSpc>
              <a:spcBef>
                <a:spcPts val="1200"/>
              </a:spcBef>
            </a:pPr>
            <a:r>
              <a:rPr lang="en-US" dirty="0">
                <a:cs typeface="Verdana"/>
              </a:rPr>
              <a:t>I</a:t>
            </a:r>
            <a:r>
              <a:rPr lang="en-US" dirty="0" smtClean="0">
                <a:cs typeface="Verdana"/>
              </a:rPr>
              <a:t>nvest in developing tools that augment commercial solutions</a:t>
            </a:r>
          </a:p>
          <a:p>
            <a:pPr marL="396875" lvl="1" indent="0">
              <a:spcBef>
                <a:spcPts val="1200"/>
              </a:spcBef>
              <a:buNone/>
            </a:pPr>
            <a:endParaRPr lang="en-US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194550" y="6497638"/>
            <a:ext cx="19050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7C536C-C30D-CB4B-86F4-14E418B836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January 25-26,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INCOSE MBSE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5497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21203</TotalTime>
  <Words>997</Words>
  <Application>Microsoft Macintosh PowerPoint</Application>
  <PresentationFormat>On-screen Show (4:3)</PresentationFormat>
  <Paragraphs>175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</vt:lpstr>
      <vt:lpstr>PowerPoint Presentation</vt:lpstr>
      <vt:lpstr>IMCE</vt:lpstr>
      <vt:lpstr>This Is a Disruptive Change</vt:lpstr>
      <vt:lpstr>The Concept of the System Model is Fundamental</vt:lpstr>
      <vt:lpstr>Infusion Approach (1/2)</vt:lpstr>
      <vt:lpstr>Infusion Approach (2/2)</vt:lpstr>
      <vt:lpstr>Questions: Organizational</vt:lpstr>
      <vt:lpstr>Questions: Infusion Enablers and Barriers </vt:lpstr>
      <vt:lpstr>Addressing Challenges</vt:lpstr>
      <vt:lpstr>Questions: MBSE Value</vt:lpstr>
      <vt:lpstr>Current State of MBSE: Institutional Capability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Seung H. Chung</dc:creator>
  <cp:lastModifiedBy>Dave Nichols</cp:lastModifiedBy>
  <cp:revision>788</cp:revision>
  <cp:lastPrinted>2012-10-29T15:49:18Z</cp:lastPrinted>
  <dcterms:created xsi:type="dcterms:W3CDTF">2011-01-24T23:59:12Z</dcterms:created>
  <dcterms:modified xsi:type="dcterms:W3CDTF">2014-01-25T04:07:55Z</dcterms:modified>
</cp:coreProperties>
</file>