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9" r:id="rId1"/>
  </p:sldMasterIdLst>
  <p:notesMasterIdLst>
    <p:notesMasterId r:id="rId47"/>
  </p:notesMasterIdLst>
  <p:handoutMasterIdLst>
    <p:handoutMasterId r:id="rId48"/>
  </p:handoutMasterIdLst>
  <p:sldIdLst>
    <p:sldId id="312" r:id="rId2"/>
    <p:sldId id="462" r:id="rId3"/>
    <p:sldId id="404" r:id="rId4"/>
    <p:sldId id="399" r:id="rId5"/>
    <p:sldId id="400" r:id="rId6"/>
    <p:sldId id="463" r:id="rId7"/>
    <p:sldId id="321" r:id="rId8"/>
    <p:sldId id="327" r:id="rId9"/>
    <p:sldId id="328" r:id="rId10"/>
    <p:sldId id="329" r:id="rId11"/>
    <p:sldId id="330" r:id="rId12"/>
    <p:sldId id="464" r:id="rId13"/>
    <p:sldId id="334" r:id="rId14"/>
    <p:sldId id="396" r:id="rId15"/>
    <p:sldId id="339" r:id="rId16"/>
    <p:sldId id="450" r:id="rId17"/>
    <p:sldId id="465" r:id="rId18"/>
    <p:sldId id="473" r:id="rId19"/>
    <p:sldId id="388" r:id="rId20"/>
    <p:sldId id="347" r:id="rId21"/>
    <p:sldId id="348" r:id="rId22"/>
    <p:sldId id="408" r:id="rId23"/>
    <p:sldId id="468" r:id="rId24"/>
    <p:sldId id="451" r:id="rId25"/>
    <p:sldId id="372" r:id="rId26"/>
    <p:sldId id="350" r:id="rId27"/>
    <p:sldId id="452" r:id="rId28"/>
    <p:sldId id="453" r:id="rId29"/>
    <p:sldId id="454" r:id="rId30"/>
    <p:sldId id="455" r:id="rId31"/>
    <p:sldId id="362" r:id="rId32"/>
    <p:sldId id="346" r:id="rId33"/>
    <p:sldId id="363" r:id="rId34"/>
    <p:sldId id="353" r:id="rId35"/>
    <p:sldId id="466" r:id="rId36"/>
    <p:sldId id="355" r:id="rId37"/>
    <p:sldId id="360" r:id="rId38"/>
    <p:sldId id="402" r:id="rId39"/>
    <p:sldId id="459" r:id="rId40"/>
    <p:sldId id="461" r:id="rId41"/>
    <p:sldId id="403" r:id="rId42"/>
    <p:sldId id="470" r:id="rId43"/>
    <p:sldId id="457" r:id="rId44"/>
    <p:sldId id="411" r:id="rId45"/>
    <p:sldId id="469" r:id="rId4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661"/>
    <a:srgbClr val="00DE64"/>
    <a:srgbClr val="FF9999"/>
    <a:srgbClr val="FF7C80"/>
    <a:srgbClr val="996633"/>
    <a:srgbClr val="006699"/>
    <a:srgbClr val="663300"/>
    <a:srgbClr val="DAD9CC"/>
    <a:srgbClr val="DEDDD6"/>
    <a:srgbClr val="E1E0D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6327" autoAdjust="0"/>
    <p:restoredTop sz="97748" autoAdjust="0"/>
  </p:normalViewPr>
  <p:slideViewPr>
    <p:cSldViewPr snapToGrid="0">
      <p:cViewPr>
        <p:scale>
          <a:sx n="60" d="100"/>
          <a:sy n="60" d="100"/>
        </p:scale>
        <p:origin x="-1128" y="-132"/>
      </p:cViewPr>
      <p:guideLst>
        <p:guide orient="horz" pos="312"/>
        <p:guide pos="2880"/>
      </p:guideLst>
    </p:cSldViewPr>
  </p:slideViewPr>
  <p:notesTextViewPr>
    <p:cViewPr>
      <p:scale>
        <a:sx n="100" d="100"/>
        <a:sy n="100" d="100"/>
      </p:scale>
      <p:origin x="0" y="0"/>
    </p:cViewPr>
  </p:notesTextViewPr>
  <p:sorterViewPr>
    <p:cViewPr>
      <p:scale>
        <a:sx n="140" d="100"/>
        <a:sy n="140" d="100"/>
      </p:scale>
      <p:origin x="0" y="12324"/>
    </p:cViewPr>
  </p:sorterViewPr>
  <p:notesViewPr>
    <p:cSldViewPr snapToGrid="0">
      <p:cViewPr varScale="1">
        <p:scale>
          <a:sx n="52" d="100"/>
          <a:sy n="52" d="100"/>
        </p:scale>
        <p:origin x="-2678" y="-8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00B0F0"/>
        </a:solidFill>
      </dgm:spPr>
      <dgm:t>
        <a:bodyPr/>
        <a:lstStyle/>
        <a:p>
          <a:r>
            <a:rPr lang="en-US" dirty="0" smtClean="0"/>
            <a:t>1a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00B0F0"/>
        </a:solidFill>
      </dgm:spPr>
      <dgm:t>
        <a:bodyPr/>
        <a:lstStyle/>
        <a:p>
          <a:r>
            <a:rPr lang="en-US" dirty="0" smtClean="0"/>
            <a:t>1b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00B0F0"/>
        </a:solidFill>
      </dgm:spPr>
      <dgm:t>
        <a:bodyPr/>
        <a:lstStyle/>
        <a:p>
          <a:r>
            <a:rPr lang="en-US" dirty="0" smtClean="0"/>
            <a:t>1c</a:t>
          </a:r>
          <a:endParaRPr lang="en-US" dirty="0"/>
        </a:p>
      </dgm:t>
    </dgm:pt>
    <dgm:pt modelId="{1F179D80-E543-4133-8E8A-5B8101692C36}" type="parTrans" cxnId="{80563D23-4538-4C81-AE5C-87305D3271A1}">
      <dgm:prSet/>
      <dgm:spPr/>
      <dgm:t>
        <a:bodyPr/>
        <a:lstStyle/>
        <a:p>
          <a:endParaRPr lang="en-US"/>
        </a:p>
      </dgm:t>
    </dgm:pt>
    <dgm:pt modelId="{989DB317-3CA5-4E31-80F2-EFF050C39E92}" type="sib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dgm:presLayoutVars>
          <dgm:chMax val="0"/>
          <dgm:chPref val="0"/>
          <dgm:bulletEnabled val="1"/>
        </dgm:presLayoutVars>
      </dgm:prSet>
      <dgm:spPr/>
      <dgm:t>
        <a:bodyPr/>
        <a:lstStyle/>
        <a:p>
          <a:endParaRPr lang="en-US"/>
        </a:p>
      </dgm:t>
    </dgm:pt>
  </dgm:ptLst>
  <dgm:cxnLst>
    <dgm:cxn modelId="{4177C98A-5D9D-4976-BFAC-7F685ADEABDA}" type="presOf" srcId="{A7CFEDD8-A366-4CFA-9354-55A592320AA6}" destId="{7A2B83CE-076E-4D36-A79E-2D83C9785343}" srcOrd="0" destOrd="0" presId="urn:microsoft.com/office/officeart/2005/8/layout/chevron1"/>
    <dgm:cxn modelId="{CB38A074-BBA7-4A11-821F-991E5230240A}" type="presOf" srcId="{9734638F-64EB-487E-B446-BAF991CBDBEA}" destId="{8B5E7058-F585-4F52-94B3-911A2FD87C49}" srcOrd="0" destOrd="0" presId="urn:microsoft.com/office/officeart/2005/8/layout/chevron1"/>
    <dgm:cxn modelId="{D8B3DB8C-83EC-40AF-B684-39E2A3E42576}" type="presOf" srcId="{22D0F203-F86A-4A0E-A44F-71256EEEFFF6}" destId="{8EE441F7-0D9B-4802-AFED-C1AE1924A862}"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402BC610-4E77-4202-BE80-9CF2F9FE406C}" srcId="{A7CFEDD8-A366-4CFA-9354-55A592320AA6}" destId="{22D0F203-F86A-4A0E-A44F-71256EEEFFF6}" srcOrd="1" destOrd="0" parTransId="{D17E8B4A-FB74-4612-AEB8-CD891C4EAE2C}" sibTransId="{174BFFA1-820F-49CB-A938-A20AE4B01EBD}"/>
    <dgm:cxn modelId="{6FF64F27-61CD-4FB8-83C2-7662E63E78E6}" type="presOf" srcId="{813818F4-D7B9-46F8-A915-9F198CCB05AE}" destId="{F8DF71D0-18AF-40FA-B128-D9F8E86B5787}" srcOrd="0" destOrd="0" presId="urn:microsoft.com/office/officeart/2005/8/layout/chevron1"/>
    <dgm:cxn modelId="{B602050C-75F5-46A3-82FE-111CD720199C}" srcId="{A7CFEDD8-A366-4CFA-9354-55A592320AA6}" destId="{813818F4-D7B9-46F8-A915-9F198CCB05AE}" srcOrd="0" destOrd="0" parTransId="{B4EDEE1B-2598-4183-813F-0F0DE364A58A}" sibTransId="{F747472F-5AE3-4EC1-AD1D-A257AFD86EF0}"/>
    <dgm:cxn modelId="{9ABAFA75-58B6-455A-BA07-3161A17C2D9B}" type="presParOf" srcId="{7A2B83CE-076E-4D36-A79E-2D83C9785343}" destId="{F8DF71D0-18AF-40FA-B128-D9F8E86B5787}" srcOrd="0" destOrd="0" presId="urn:microsoft.com/office/officeart/2005/8/layout/chevron1"/>
    <dgm:cxn modelId="{B340E9C4-118C-401A-B534-C4DBF627E453}" type="presParOf" srcId="{7A2B83CE-076E-4D36-A79E-2D83C9785343}" destId="{6C44B934-D1D5-4937-9ED2-E4DCFD9BA225}" srcOrd="1" destOrd="0" presId="urn:microsoft.com/office/officeart/2005/8/layout/chevron1"/>
    <dgm:cxn modelId="{C52713AB-3943-4C7E-8831-5816319CD7DA}" type="presParOf" srcId="{7A2B83CE-076E-4D36-A79E-2D83C9785343}" destId="{8EE441F7-0D9B-4802-AFED-C1AE1924A862}" srcOrd="2" destOrd="0" presId="urn:microsoft.com/office/officeart/2005/8/layout/chevron1"/>
    <dgm:cxn modelId="{A324A559-A30B-4E8F-9826-1378C33255F4}" type="presParOf" srcId="{7A2B83CE-076E-4D36-A79E-2D83C9785343}" destId="{C14045AD-5E73-4326-9AE0-992BAE83E1AB}" srcOrd="3" destOrd="0" presId="urn:microsoft.com/office/officeart/2005/8/layout/chevron1"/>
    <dgm:cxn modelId="{DA25D031-9C17-4055-AF9F-FC249664740A}" type="presParOf" srcId="{7A2B83CE-076E-4D36-A79E-2D83C9785343}" destId="{8B5E7058-F585-4F52-94B3-911A2FD87C49}" srcOrd="4"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00D661"/>
        </a:solidFill>
      </dgm:spPr>
      <dgm:t>
        <a:bodyPr/>
        <a:lstStyle/>
        <a:p>
          <a:r>
            <a:rPr lang="en-US" dirty="0" smtClean="0"/>
            <a:t>3a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00D661"/>
        </a:solidFill>
      </dgm:spPr>
      <dgm:t>
        <a:bodyPr/>
        <a:lstStyle/>
        <a:p>
          <a:r>
            <a:rPr lang="en-US" dirty="0" smtClean="0"/>
            <a:t>3b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00D661"/>
        </a:solidFill>
      </dgm:spPr>
      <dgm:t>
        <a:bodyPr/>
        <a:lstStyle/>
        <a:p>
          <a:r>
            <a:rPr lang="en-US" dirty="0" smtClean="0"/>
            <a:t>3c</a:t>
          </a:r>
          <a:endParaRPr lang="en-US" dirty="0"/>
        </a:p>
      </dgm:t>
    </dgm:pt>
    <dgm:pt modelId="{989DB317-3CA5-4E31-80F2-EFF050C39E92}" type="sibTrans" cxnId="{80563D23-4538-4C81-AE5C-87305D3271A1}">
      <dgm:prSet/>
      <dgm:spPr/>
      <dgm:t>
        <a:bodyPr/>
        <a:lstStyle/>
        <a:p>
          <a:endParaRPr lang="en-US"/>
        </a:p>
      </dgm:t>
    </dgm:pt>
    <dgm:pt modelId="{1F179D80-E543-4133-8E8A-5B8101692C36}" type="par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custLinFactNeighborX="-27749">
        <dgm:presLayoutVars>
          <dgm:chMax val="0"/>
          <dgm:chPref val="0"/>
          <dgm:bulletEnabled val="1"/>
        </dgm:presLayoutVars>
      </dgm:prSet>
      <dgm:spPr/>
      <dgm:t>
        <a:bodyPr/>
        <a:lstStyle/>
        <a:p>
          <a:endParaRPr lang="en-US"/>
        </a:p>
      </dgm:t>
    </dgm:pt>
  </dgm:ptLst>
  <dgm:cxnLst>
    <dgm:cxn modelId="{BD24EB09-9189-4BFD-B6AE-43606586A290}" type="presOf" srcId="{9734638F-64EB-487E-B446-BAF991CBDBEA}" destId="{8B5E7058-F585-4F52-94B3-911A2FD87C49}" srcOrd="0" destOrd="0" presId="urn:microsoft.com/office/officeart/2005/8/layout/chevron1"/>
    <dgm:cxn modelId="{DDA9B394-A714-4D62-8D6B-1A9F7B911B03}" type="presOf" srcId="{A7CFEDD8-A366-4CFA-9354-55A592320AA6}" destId="{7A2B83CE-076E-4D36-A79E-2D83C9785343}"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660D0CFF-658D-4C1F-B9AC-4435DADFF1DE}" type="presOf" srcId="{813818F4-D7B9-46F8-A915-9F198CCB05AE}" destId="{F8DF71D0-18AF-40FA-B128-D9F8E86B5787}" srcOrd="0" destOrd="0" presId="urn:microsoft.com/office/officeart/2005/8/layout/chevron1"/>
    <dgm:cxn modelId="{402BC610-4E77-4202-BE80-9CF2F9FE406C}" srcId="{A7CFEDD8-A366-4CFA-9354-55A592320AA6}" destId="{22D0F203-F86A-4A0E-A44F-71256EEEFFF6}" srcOrd="1" destOrd="0" parTransId="{D17E8B4A-FB74-4612-AEB8-CD891C4EAE2C}" sibTransId="{174BFFA1-820F-49CB-A938-A20AE4B01EBD}"/>
    <dgm:cxn modelId="{B602050C-75F5-46A3-82FE-111CD720199C}" srcId="{A7CFEDD8-A366-4CFA-9354-55A592320AA6}" destId="{813818F4-D7B9-46F8-A915-9F198CCB05AE}" srcOrd="0" destOrd="0" parTransId="{B4EDEE1B-2598-4183-813F-0F0DE364A58A}" sibTransId="{F747472F-5AE3-4EC1-AD1D-A257AFD86EF0}"/>
    <dgm:cxn modelId="{69973F08-C769-4AB4-9023-2C0F9A1B9C18}" type="presOf" srcId="{22D0F203-F86A-4A0E-A44F-71256EEEFFF6}" destId="{8EE441F7-0D9B-4802-AFED-C1AE1924A862}" srcOrd="0" destOrd="0" presId="urn:microsoft.com/office/officeart/2005/8/layout/chevron1"/>
    <dgm:cxn modelId="{8037D112-DC65-4B2F-B2BB-152A79A2687D}" type="presParOf" srcId="{7A2B83CE-076E-4D36-A79E-2D83C9785343}" destId="{F8DF71D0-18AF-40FA-B128-D9F8E86B5787}" srcOrd="0" destOrd="0" presId="urn:microsoft.com/office/officeart/2005/8/layout/chevron1"/>
    <dgm:cxn modelId="{0431BFEA-8AB3-4E66-9ACA-6FA15503EAC2}" type="presParOf" srcId="{7A2B83CE-076E-4D36-A79E-2D83C9785343}" destId="{6C44B934-D1D5-4937-9ED2-E4DCFD9BA225}" srcOrd="1" destOrd="0" presId="urn:microsoft.com/office/officeart/2005/8/layout/chevron1"/>
    <dgm:cxn modelId="{D3AACEED-7BA8-4A26-A9F2-2E5BE7DEBA6A}" type="presParOf" srcId="{7A2B83CE-076E-4D36-A79E-2D83C9785343}" destId="{8EE441F7-0D9B-4802-AFED-C1AE1924A862}" srcOrd="2" destOrd="0" presId="urn:microsoft.com/office/officeart/2005/8/layout/chevron1"/>
    <dgm:cxn modelId="{DA25B47B-E1DF-47ED-8B66-7868DE80E64C}" type="presParOf" srcId="{7A2B83CE-076E-4D36-A79E-2D83C9785343}" destId="{C14045AD-5E73-4326-9AE0-992BAE83E1AB}" srcOrd="3" destOrd="0" presId="urn:microsoft.com/office/officeart/2005/8/layout/chevron1"/>
    <dgm:cxn modelId="{85F517CE-99E3-4F6B-A1CF-C7911F6ECA40}" type="presParOf" srcId="{7A2B83CE-076E-4D36-A79E-2D83C9785343}" destId="{8B5E7058-F585-4F52-94B3-911A2FD87C49}" srcOrd="4" destOrd="0" presId="urn:microsoft.com/office/officeart/2005/8/layout/chevron1"/>
  </dgm:cxnLst>
  <dgm:bg/>
  <dgm:whole/>
</dgm:dataModel>
</file>

<file path=ppt/diagrams/data3.xml><?xml version="1.0" encoding="utf-8"?>
<dgm:dataModel xmlns:dgm="http://schemas.openxmlformats.org/drawingml/2006/diagram" xmlns:a="http://schemas.openxmlformats.org/drawingml/2006/main">
  <dgm:ptLst>
    <dgm:pt modelId="{A7CFEDD8-A366-4CFA-9354-55A592320AA6}" type="doc">
      <dgm:prSet loTypeId="urn:microsoft.com/office/officeart/2005/8/layout/chevron1" loCatId="process" qsTypeId="urn:microsoft.com/office/officeart/2005/8/quickstyle/simple1" qsCatId="simple" csTypeId="urn:microsoft.com/office/officeart/2005/8/colors/accent1_2" csCatId="accent1" phldr="1"/>
      <dgm:spPr/>
    </dgm:pt>
    <dgm:pt modelId="{813818F4-D7B9-46F8-A915-9F198CCB05AE}">
      <dgm:prSet phldrT="[Text]"/>
      <dgm:spPr>
        <a:solidFill>
          <a:srgbClr val="FF9999"/>
        </a:solidFill>
      </dgm:spPr>
      <dgm:t>
        <a:bodyPr/>
        <a:lstStyle/>
        <a:p>
          <a:r>
            <a:rPr lang="en-US" dirty="0" smtClean="0"/>
            <a:t>2a</a:t>
          </a:r>
          <a:endParaRPr lang="en-US" dirty="0"/>
        </a:p>
      </dgm:t>
    </dgm:pt>
    <dgm:pt modelId="{B4EDEE1B-2598-4183-813F-0F0DE364A58A}" type="parTrans" cxnId="{B602050C-75F5-46A3-82FE-111CD720199C}">
      <dgm:prSet/>
      <dgm:spPr/>
      <dgm:t>
        <a:bodyPr/>
        <a:lstStyle/>
        <a:p>
          <a:endParaRPr lang="en-US"/>
        </a:p>
      </dgm:t>
    </dgm:pt>
    <dgm:pt modelId="{F747472F-5AE3-4EC1-AD1D-A257AFD86EF0}" type="sibTrans" cxnId="{B602050C-75F5-46A3-82FE-111CD720199C}">
      <dgm:prSet/>
      <dgm:spPr/>
      <dgm:t>
        <a:bodyPr/>
        <a:lstStyle/>
        <a:p>
          <a:endParaRPr lang="en-US"/>
        </a:p>
      </dgm:t>
    </dgm:pt>
    <dgm:pt modelId="{22D0F203-F86A-4A0E-A44F-71256EEEFFF6}">
      <dgm:prSet phldrT="[Text]"/>
      <dgm:spPr>
        <a:solidFill>
          <a:srgbClr val="FF9999"/>
        </a:solidFill>
      </dgm:spPr>
      <dgm:t>
        <a:bodyPr/>
        <a:lstStyle/>
        <a:p>
          <a:r>
            <a:rPr lang="en-US" dirty="0" smtClean="0"/>
            <a:t>2b</a:t>
          </a:r>
          <a:endParaRPr lang="en-US" dirty="0"/>
        </a:p>
      </dgm:t>
    </dgm:pt>
    <dgm:pt modelId="{D17E8B4A-FB74-4612-AEB8-CD891C4EAE2C}" type="parTrans" cxnId="{402BC610-4E77-4202-BE80-9CF2F9FE406C}">
      <dgm:prSet/>
      <dgm:spPr/>
      <dgm:t>
        <a:bodyPr/>
        <a:lstStyle/>
        <a:p>
          <a:endParaRPr lang="en-US"/>
        </a:p>
      </dgm:t>
    </dgm:pt>
    <dgm:pt modelId="{174BFFA1-820F-49CB-A938-A20AE4B01EBD}" type="sibTrans" cxnId="{402BC610-4E77-4202-BE80-9CF2F9FE406C}">
      <dgm:prSet/>
      <dgm:spPr/>
      <dgm:t>
        <a:bodyPr/>
        <a:lstStyle/>
        <a:p>
          <a:endParaRPr lang="en-US"/>
        </a:p>
      </dgm:t>
    </dgm:pt>
    <dgm:pt modelId="{9734638F-64EB-487E-B446-BAF991CBDBEA}">
      <dgm:prSet phldrT="[Text]"/>
      <dgm:spPr>
        <a:solidFill>
          <a:srgbClr val="FF9999"/>
        </a:solidFill>
      </dgm:spPr>
      <dgm:t>
        <a:bodyPr/>
        <a:lstStyle/>
        <a:p>
          <a:r>
            <a:rPr lang="en-US" dirty="0" smtClean="0"/>
            <a:t>2c</a:t>
          </a:r>
          <a:endParaRPr lang="en-US" dirty="0"/>
        </a:p>
      </dgm:t>
    </dgm:pt>
    <dgm:pt modelId="{1F179D80-E543-4133-8E8A-5B8101692C36}" type="parTrans" cxnId="{80563D23-4538-4C81-AE5C-87305D3271A1}">
      <dgm:prSet/>
      <dgm:spPr/>
      <dgm:t>
        <a:bodyPr/>
        <a:lstStyle/>
        <a:p>
          <a:endParaRPr lang="en-US"/>
        </a:p>
      </dgm:t>
    </dgm:pt>
    <dgm:pt modelId="{989DB317-3CA5-4E31-80F2-EFF050C39E92}" type="sibTrans" cxnId="{80563D23-4538-4C81-AE5C-87305D3271A1}">
      <dgm:prSet/>
      <dgm:spPr/>
      <dgm:t>
        <a:bodyPr/>
        <a:lstStyle/>
        <a:p>
          <a:endParaRPr lang="en-US"/>
        </a:p>
      </dgm:t>
    </dgm:pt>
    <dgm:pt modelId="{7A2B83CE-076E-4D36-A79E-2D83C9785343}" type="pres">
      <dgm:prSet presAssocID="{A7CFEDD8-A366-4CFA-9354-55A592320AA6}" presName="Name0" presStyleCnt="0">
        <dgm:presLayoutVars>
          <dgm:dir/>
          <dgm:animLvl val="lvl"/>
          <dgm:resizeHandles val="exact"/>
        </dgm:presLayoutVars>
      </dgm:prSet>
      <dgm:spPr/>
    </dgm:pt>
    <dgm:pt modelId="{F8DF71D0-18AF-40FA-B128-D9F8E86B5787}" type="pres">
      <dgm:prSet presAssocID="{813818F4-D7B9-46F8-A915-9F198CCB05AE}" presName="parTxOnly" presStyleLbl="node1" presStyleIdx="0" presStyleCnt="3" custScaleY="64440">
        <dgm:presLayoutVars>
          <dgm:chMax val="0"/>
          <dgm:chPref val="0"/>
          <dgm:bulletEnabled val="1"/>
        </dgm:presLayoutVars>
      </dgm:prSet>
      <dgm:spPr/>
      <dgm:t>
        <a:bodyPr/>
        <a:lstStyle/>
        <a:p>
          <a:endParaRPr lang="en-US"/>
        </a:p>
      </dgm:t>
    </dgm:pt>
    <dgm:pt modelId="{6C44B934-D1D5-4937-9ED2-E4DCFD9BA225}" type="pres">
      <dgm:prSet presAssocID="{F747472F-5AE3-4EC1-AD1D-A257AFD86EF0}" presName="parTxOnlySpace" presStyleCnt="0"/>
      <dgm:spPr/>
    </dgm:pt>
    <dgm:pt modelId="{8EE441F7-0D9B-4802-AFED-C1AE1924A862}" type="pres">
      <dgm:prSet presAssocID="{22D0F203-F86A-4A0E-A44F-71256EEEFFF6}" presName="parTxOnly" presStyleLbl="node1" presStyleIdx="1" presStyleCnt="3" custScaleY="64440">
        <dgm:presLayoutVars>
          <dgm:chMax val="0"/>
          <dgm:chPref val="0"/>
          <dgm:bulletEnabled val="1"/>
        </dgm:presLayoutVars>
      </dgm:prSet>
      <dgm:spPr/>
      <dgm:t>
        <a:bodyPr/>
        <a:lstStyle/>
        <a:p>
          <a:endParaRPr lang="en-US"/>
        </a:p>
      </dgm:t>
    </dgm:pt>
    <dgm:pt modelId="{C14045AD-5E73-4326-9AE0-992BAE83E1AB}" type="pres">
      <dgm:prSet presAssocID="{174BFFA1-820F-49CB-A938-A20AE4B01EBD}" presName="parTxOnlySpace" presStyleCnt="0"/>
      <dgm:spPr/>
    </dgm:pt>
    <dgm:pt modelId="{8B5E7058-F585-4F52-94B3-911A2FD87C49}" type="pres">
      <dgm:prSet presAssocID="{9734638F-64EB-487E-B446-BAF991CBDBEA}" presName="parTxOnly" presStyleLbl="node1" presStyleIdx="2" presStyleCnt="3" custScaleY="64440">
        <dgm:presLayoutVars>
          <dgm:chMax val="0"/>
          <dgm:chPref val="0"/>
          <dgm:bulletEnabled val="1"/>
        </dgm:presLayoutVars>
      </dgm:prSet>
      <dgm:spPr/>
      <dgm:t>
        <a:bodyPr/>
        <a:lstStyle/>
        <a:p>
          <a:endParaRPr lang="en-US"/>
        </a:p>
      </dgm:t>
    </dgm:pt>
  </dgm:ptLst>
  <dgm:cxnLst>
    <dgm:cxn modelId="{C7AFCA3E-ADEE-47C3-83E5-315BCE85B8B4}" type="presOf" srcId="{813818F4-D7B9-46F8-A915-9F198CCB05AE}" destId="{F8DF71D0-18AF-40FA-B128-D9F8E86B5787}" srcOrd="0" destOrd="0" presId="urn:microsoft.com/office/officeart/2005/8/layout/chevron1"/>
    <dgm:cxn modelId="{3B313711-EDF1-4D3F-A482-1B6D300578D7}" type="presOf" srcId="{9734638F-64EB-487E-B446-BAF991CBDBEA}" destId="{8B5E7058-F585-4F52-94B3-911A2FD87C49}" srcOrd="0" destOrd="0" presId="urn:microsoft.com/office/officeart/2005/8/layout/chevron1"/>
    <dgm:cxn modelId="{80563D23-4538-4C81-AE5C-87305D3271A1}" srcId="{A7CFEDD8-A366-4CFA-9354-55A592320AA6}" destId="{9734638F-64EB-487E-B446-BAF991CBDBEA}" srcOrd="2" destOrd="0" parTransId="{1F179D80-E543-4133-8E8A-5B8101692C36}" sibTransId="{989DB317-3CA5-4E31-80F2-EFF050C39E92}"/>
    <dgm:cxn modelId="{402BC610-4E77-4202-BE80-9CF2F9FE406C}" srcId="{A7CFEDD8-A366-4CFA-9354-55A592320AA6}" destId="{22D0F203-F86A-4A0E-A44F-71256EEEFFF6}" srcOrd="1" destOrd="0" parTransId="{D17E8B4A-FB74-4612-AEB8-CD891C4EAE2C}" sibTransId="{174BFFA1-820F-49CB-A938-A20AE4B01EBD}"/>
    <dgm:cxn modelId="{B602050C-75F5-46A3-82FE-111CD720199C}" srcId="{A7CFEDD8-A366-4CFA-9354-55A592320AA6}" destId="{813818F4-D7B9-46F8-A915-9F198CCB05AE}" srcOrd="0" destOrd="0" parTransId="{B4EDEE1B-2598-4183-813F-0F0DE364A58A}" sibTransId="{F747472F-5AE3-4EC1-AD1D-A257AFD86EF0}"/>
    <dgm:cxn modelId="{85E59733-403D-4564-9EAC-AE89AB45FC94}" type="presOf" srcId="{22D0F203-F86A-4A0E-A44F-71256EEEFFF6}" destId="{8EE441F7-0D9B-4802-AFED-C1AE1924A862}" srcOrd="0" destOrd="0" presId="urn:microsoft.com/office/officeart/2005/8/layout/chevron1"/>
    <dgm:cxn modelId="{E0F55C5A-ABB7-445E-9EED-542E68C4CF3C}" type="presOf" srcId="{A7CFEDD8-A366-4CFA-9354-55A592320AA6}" destId="{7A2B83CE-076E-4D36-A79E-2D83C9785343}" srcOrd="0" destOrd="0" presId="urn:microsoft.com/office/officeart/2005/8/layout/chevron1"/>
    <dgm:cxn modelId="{BC566687-5197-4BB5-B7E9-C847F8B02381}" type="presParOf" srcId="{7A2B83CE-076E-4D36-A79E-2D83C9785343}" destId="{F8DF71D0-18AF-40FA-B128-D9F8E86B5787}" srcOrd="0" destOrd="0" presId="urn:microsoft.com/office/officeart/2005/8/layout/chevron1"/>
    <dgm:cxn modelId="{C2E7E9D6-FB44-410F-AE38-78748F37EF84}" type="presParOf" srcId="{7A2B83CE-076E-4D36-A79E-2D83C9785343}" destId="{6C44B934-D1D5-4937-9ED2-E4DCFD9BA225}" srcOrd="1" destOrd="0" presId="urn:microsoft.com/office/officeart/2005/8/layout/chevron1"/>
    <dgm:cxn modelId="{9ACA19A7-3537-4F00-8A7E-DB90CD82CB74}" type="presParOf" srcId="{7A2B83CE-076E-4D36-A79E-2D83C9785343}" destId="{8EE441F7-0D9B-4802-AFED-C1AE1924A862}" srcOrd="2" destOrd="0" presId="urn:microsoft.com/office/officeart/2005/8/layout/chevron1"/>
    <dgm:cxn modelId="{90667FD2-1006-45CE-9ACA-FF0721AF2BD9}" type="presParOf" srcId="{7A2B83CE-076E-4D36-A79E-2D83C9785343}" destId="{C14045AD-5E73-4326-9AE0-992BAE83E1AB}" srcOrd="3" destOrd="0" presId="urn:microsoft.com/office/officeart/2005/8/layout/chevron1"/>
    <dgm:cxn modelId="{0F593E5B-1A7A-453B-8557-1B227BF2FB67}" type="presParOf" srcId="{7A2B83CE-076E-4D36-A79E-2D83C9785343}" destId="{8B5E7058-F585-4F52-94B3-911A2FD87C49}" srcOrd="4"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18AD04-1E8D-43B1-92E0-F25EF202A826}" type="datetimeFigureOut">
              <a:rPr lang="en-US" smtClean="0"/>
              <a:pPr/>
              <a:t>5/15/2015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D74B3F-E4B7-4D42-8DBF-31A8CDBC591B}" type="slidenum">
              <a:rPr lang="en-US" smtClean="0"/>
              <a:pPr/>
              <a:t>‹#›</a:t>
            </a:fld>
            <a:endParaRPr lang="en-US"/>
          </a:p>
        </p:txBody>
      </p:sp>
    </p:spTree>
    <p:extLst>
      <p:ext uri="{BB962C8B-B14F-4D97-AF65-F5344CB8AC3E}">
        <p14:creationId xmlns="" xmlns:p14="http://schemas.microsoft.com/office/powerpoint/2010/main" val="3725862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B9509-AFC1-40D8-B3BD-0635152EC0CA}" type="datetimeFigureOut">
              <a:rPr lang="de-DE" smtClean="0"/>
              <a:pPr/>
              <a:t>15.05.2015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CD683E-5108-4528-8D16-15979AA50BDB}" type="slidenum">
              <a:rPr lang="de-DE" smtClean="0"/>
              <a:pPr/>
              <a:t>‹#›</a:t>
            </a:fld>
            <a:endParaRPr lang="de-DE"/>
          </a:p>
        </p:txBody>
      </p:sp>
    </p:spTree>
    <p:extLst>
      <p:ext uri="{BB962C8B-B14F-4D97-AF65-F5344CB8AC3E}">
        <p14:creationId xmlns="" xmlns:p14="http://schemas.microsoft.com/office/powerpoint/2010/main" val="250145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27662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92440F-5341-44FC-9331-559B9AB0D6E8}" type="slidenum">
              <a:rPr lang="en-US" smtClean="0"/>
              <a:pPr>
                <a:defRPr/>
              </a:pPr>
              <a:t>40</a:t>
            </a:fld>
            <a:endParaRPr lang="en-US"/>
          </a:p>
        </p:txBody>
      </p:sp>
    </p:spTree>
    <p:extLst>
      <p:ext uri="{BB962C8B-B14F-4D97-AF65-F5344CB8AC3E}">
        <p14:creationId xmlns:p14="http://schemas.microsoft.com/office/powerpoint/2010/main" xmlns="" val="291593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219201"/>
            <a:ext cx="8229600" cy="4906964"/>
          </a:xfrm>
          <a:prstGeom prst="rect">
            <a:avLst/>
          </a:prstGeom>
        </p:spPr>
        <p:txBody>
          <a:bodyPr/>
          <a:lstStyle>
            <a:lvl1pPr>
              <a:defRPr sz="2000"/>
            </a:lvl1pPr>
            <a:lvl2pPr>
              <a:defRPr sz="1800"/>
            </a:lvl2pPr>
            <a:lvl3pPr>
              <a:defRPr sz="16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
        <p:nvSpPr>
          <p:cNvPr id="10" name="Title 9"/>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13" name="Slide Number Placeholder 12"/>
          <p:cNvSpPr>
            <a:spLocks noGrp="1"/>
          </p:cNvSpPr>
          <p:nvPr>
            <p:ph type="sldNum" sz="quarter" idx="11"/>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
        <p:nvSpPr>
          <p:cNvPr id="14" name="Footer Placeholder 13"/>
          <p:cNvSpPr>
            <a:spLocks noGrp="1"/>
          </p:cNvSpPr>
          <p:nvPr>
            <p:ph type="ftr" sz="quarter" idx="12"/>
          </p:nvPr>
        </p:nvSpPr>
        <p:spPr/>
        <p:txBody>
          <a:bodyPr/>
          <a:lstStyle/>
          <a:p>
            <a:pPr defTabSz="457200" fontAlgn="base">
              <a:spcBef>
                <a:spcPct val="0"/>
              </a:spcBef>
              <a:spcAft>
                <a:spcPct val="0"/>
              </a:spcAft>
            </a:pPr>
            <a:endParaRPr lang="fr-FR" dirty="0">
              <a:ea typeface="ＭＳ Ｐゴシック"/>
            </a:endParaRPr>
          </a:p>
        </p:txBody>
      </p:sp>
    </p:spTree>
    <p:extLst>
      <p:ext uri="{BB962C8B-B14F-4D97-AF65-F5344CB8AC3E}">
        <p14:creationId xmlns="" xmlns:p14="http://schemas.microsoft.com/office/powerpoint/2010/main" val="8893231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792162"/>
          </a:xfrm>
          <a:prstGeom prst="rect">
            <a:avLst/>
          </a:prstGeom>
        </p:spPr>
        <p:txBody>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t>1/17/2014</a:t>
            </a:r>
            <a:endParaRPr dirty="0"/>
          </a:p>
        </p:txBody>
      </p:sp>
      <p:sp>
        <p:nvSpPr>
          <p:cNvPr id="7" name="Slide Number Placeholder 6"/>
          <p:cNvSpPr>
            <a:spLocks noGrp="1"/>
          </p:cNvSpPr>
          <p:nvPr>
            <p:ph type="sldNum" sz="quarter" idx="12"/>
          </p:nvPr>
        </p:nvSpPr>
        <p:spPr/>
        <p:txBody>
          <a:bodyPr/>
          <a:lstStyle/>
          <a:p>
            <a:fld id="{7819EF4A-E622-4B48-9AEF-581D1624360F}" type="slidenum">
              <a:rPr/>
              <a:pPr/>
              <a:t>‹#›</a:t>
            </a:fld>
            <a:endParaRPr dirty="0"/>
          </a:p>
        </p:txBody>
      </p:sp>
    </p:spTree>
    <p:extLst>
      <p:ext uri="{BB962C8B-B14F-4D97-AF65-F5344CB8AC3E}">
        <p14:creationId xmlns="" xmlns:p14="http://schemas.microsoft.com/office/powerpoint/2010/main" val="27426508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CB5E6-5591-4DFF-9073-CB82B0637160}" type="datetimeFigureOut">
              <a:rPr lang="en-US" smtClean="0"/>
              <a:pPr/>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43EB4-4903-48A8-BA51-DBA000115E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8" name="Footer Placeholder 7"/>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9" name="Slide Number Placeholder 8"/>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4" name="Footer Placeholder 3"/>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5" name="Slide Number Placeholder 4"/>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3" name="Footer Placeholder 2"/>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pPr>
            <a:endParaRPr lang="fr-FR" dirty="0">
              <a:ea typeface="ＭＳ Ｐゴシック"/>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r>
              <a:rPr lang="en-US" smtClean="0">
                <a:ea typeface="ＭＳ Ｐゴシック"/>
              </a:rPr>
              <a:t>1/17/2014</a:t>
            </a:r>
            <a:endParaRPr lang="en-US" dirty="0">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fr-FR" dirty="0">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7819EF4A-E622-4B48-9AEF-581D1624360F}" type="slidenum">
              <a:rPr lang="en-US" smtClean="0"/>
              <a:pPr defTabSz="457200" fontAlgn="base">
                <a:spcBef>
                  <a:spcPct val="0"/>
                </a:spcBef>
                <a:spcAft>
                  <a:spcPct val="0"/>
                </a:spcAft>
              </a:pPr>
              <a:t>‹#›</a:t>
            </a:fld>
            <a:endParaRPr lang="en-US" dirty="0"/>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Layout" Target="../diagrams/layout3.xml"/><Relationship Id="rId3" Type="http://schemas.openxmlformats.org/officeDocument/2006/relationships/image" Target="../media/image57.jpeg"/><Relationship Id="rId7" Type="http://schemas.openxmlformats.org/officeDocument/2006/relationships/diagramColors" Target="../diagrams/colors1.xml"/><Relationship Id="rId12" Type="http://schemas.openxmlformats.org/officeDocument/2006/relationships/diagramData" Target="../diagrams/data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Colors" Target="../diagrams/colors2.xml"/><Relationship Id="rId5" Type="http://schemas.openxmlformats.org/officeDocument/2006/relationships/diagramLayout" Target="../diagrams/layout1.xml"/><Relationship Id="rId15" Type="http://schemas.openxmlformats.org/officeDocument/2006/relationships/diagramColors" Target="../diagrams/colors3.xml"/><Relationship Id="rId10" Type="http://schemas.openxmlformats.org/officeDocument/2006/relationships/diagramQuickStyle" Target="../diagrams/quickStyle2.xml"/><Relationship Id="rId4" Type="http://schemas.openxmlformats.org/officeDocument/2006/relationships/diagramData" Target="../diagrams/data1.xml"/><Relationship Id="rId9" Type="http://schemas.openxmlformats.org/officeDocument/2006/relationships/diagramLayout" Target="../diagrams/layout2.xml"/><Relationship Id="rId1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043" t="1" b="657"/>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90800" y="3733800"/>
            <a:ext cx="3448624" cy="15038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0" y="6400800"/>
            <a:ext cx="4648200" cy="400110"/>
          </a:xfrm>
          <a:prstGeom prst="rect">
            <a:avLst/>
          </a:prstGeom>
        </p:spPr>
        <p:txBody>
          <a:bodyPr wrap="square">
            <a:spAutoFit/>
          </a:bodyPr>
          <a:lstStyle/>
          <a:p>
            <a:r>
              <a:rPr lang="en-US" sz="1000" dirty="0" smtClean="0">
                <a:solidFill>
                  <a:schemeClr val="bg1"/>
                </a:solidFill>
              </a:rPr>
              <a:t>* Used with permission of SAE International.</a:t>
            </a:r>
          </a:p>
          <a:p>
            <a:r>
              <a:rPr lang="en-US" sz="1000" dirty="0" smtClean="0">
                <a:solidFill>
                  <a:schemeClr val="bg1"/>
                </a:solidFill>
              </a:rPr>
              <a:t>Copyright ©2014 by INCOSE, subject to the restrictions on page 50 of SE Vision 2025</a:t>
            </a:r>
            <a:endParaRPr lang="en-US" sz="1000" dirty="0">
              <a:solidFill>
                <a:schemeClr val="bg1"/>
              </a:solidFill>
            </a:endParaRPr>
          </a:p>
        </p:txBody>
      </p:sp>
      <p:sp>
        <p:nvSpPr>
          <p:cNvPr id="7" name="Rectangle 6"/>
          <p:cNvSpPr/>
          <p:nvPr/>
        </p:nvSpPr>
        <p:spPr>
          <a:xfrm>
            <a:off x="0" y="6400800"/>
            <a:ext cx="5410200" cy="400110"/>
          </a:xfrm>
          <a:prstGeom prst="rect">
            <a:avLst/>
          </a:prstGeom>
        </p:spPr>
        <p:txBody>
          <a:bodyPr wrap="square">
            <a:spAutoFit/>
          </a:bodyPr>
          <a:lstStyle/>
          <a:p>
            <a:r>
              <a:rPr lang="en-US" sz="1000" dirty="0" smtClean="0">
                <a:solidFill>
                  <a:schemeClr val="bg1"/>
                </a:solidFill>
              </a:rPr>
              <a:t>* Used with permission of SAE International.</a:t>
            </a:r>
          </a:p>
          <a:p>
            <a:r>
              <a:rPr lang="en-US" sz="1000" dirty="0" smtClean="0">
                <a:solidFill>
                  <a:schemeClr val="bg1"/>
                </a:solidFill>
              </a:rPr>
              <a:t>Copyright ©2014 by INCOSE, subject to the restrictions on page 50 of SE Vision 2025</a:t>
            </a:r>
            <a:endParaRPr lang="en-US" sz="1000" dirty="0">
              <a:solidFill>
                <a:schemeClr val="bg1"/>
              </a:solidFill>
            </a:endParaRPr>
          </a:p>
        </p:txBody>
      </p:sp>
      <p:sp>
        <p:nvSpPr>
          <p:cNvPr id="8" name="TextBox 7"/>
          <p:cNvSpPr txBox="1"/>
          <p:nvPr/>
        </p:nvSpPr>
        <p:spPr>
          <a:xfrm>
            <a:off x="6933138" y="6172200"/>
            <a:ext cx="2210862" cy="646331"/>
          </a:xfrm>
          <a:prstGeom prst="rect">
            <a:avLst/>
          </a:prstGeom>
          <a:noFill/>
        </p:spPr>
        <p:txBody>
          <a:bodyPr wrap="none" rtlCol="0">
            <a:spAutoFit/>
          </a:bodyPr>
          <a:lstStyle/>
          <a:p>
            <a:r>
              <a:rPr lang="en-US" dirty="0" smtClean="0">
                <a:solidFill>
                  <a:schemeClr val="bg1"/>
                </a:solidFill>
              </a:rPr>
              <a:t>Sanford Friedenthal</a:t>
            </a:r>
          </a:p>
          <a:p>
            <a:r>
              <a:rPr lang="en-US" dirty="0" smtClean="0">
                <a:solidFill>
                  <a:schemeClr val="bg1"/>
                </a:solidFill>
              </a:rPr>
              <a:t>SE Vision Project</a:t>
            </a:r>
          </a:p>
        </p:txBody>
      </p:sp>
      <p:pic>
        <p:nvPicPr>
          <p:cNvPr id="10" name="Picture 9" descr="Vision25_Medium_349x75_72dpi_transparent.png"/>
          <p:cNvPicPr>
            <a:picLocks noChangeAspect="1"/>
          </p:cNvPicPr>
          <p:nvPr/>
        </p:nvPicPr>
        <p:blipFill>
          <a:blip r:embed="rId4" cstate="print"/>
          <a:stretch>
            <a:fillRect/>
          </a:stretch>
        </p:blipFill>
        <p:spPr>
          <a:xfrm>
            <a:off x="7441996" y="44624"/>
            <a:ext cx="1702004" cy="36576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210" t="8871" r="2017" b="14823"/>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925" t="8871" r="1" b="14823"/>
          <a:stretch/>
        </p:blipFill>
        <p:spPr bwMode="auto">
          <a:xfrm>
            <a:off x="1676400" y="-1"/>
            <a:ext cx="71882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6291263" y="103188"/>
            <a:ext cx="2852737" cy="1570037"/>
          </a:xfrm>
        </p:spPr>
        <p:txBody>
          <a:bodyPr wrap="none" anchor="t">
            <a:spAutoFit/>
          </a:bodyPr>
          <a:lstStyle/>
          <a:p>
            <a:pPr algn="r"/>
            <a:r>
              <a:rPr lang="en-US" sz="3200" b="1" dirty="0" smtClean="0">
                <a:solidFill>
                  <a:srgbClr val="663300"/>
                </a:solidFill>
              </a:rPr>
              <a:t>Growing Levels </a:t>
            </a:r>
            <a:br>
              <a:rPr lang="en-US" sz="3200" b="1" dirty="0" smtClean="0">
                <a:solidFill>
                  <a:srgbClr val="663300"/>
                </a:solidFill>
              </a:rPr>
            </a:br>
            <a:r>
              <a:rPr lang="en-US" sz="3200" b="1" dirty="0" smtClean="0">
                <a:solidFill>
                  <a:srgbClr val="663300"/>
                </a:solidFill>
              </a:rPr>
              <a:t>of System </a:t>
            </a:r>
            <a:br>
              <a:rPr lang="en-US" sz="3200" b="1" dirty="0" smtClean="0">
                <a:solidFill>
                  <a:srgbClr val="663300"/>
                </a:solidFill>
              </a:rPr>
            </a:br>
            <a:r>
              <a:rPr lang="en-US" sz="3200" b="1" dirty="0" smtClean="0">
                <a:solidFill>
                  <a:srgbClr val="663300"/>
                </a:solidFill>
              </a:rPr>
              <a:t>Complexity</a:t>
            </a:r>
            <a:endParaRPr lang="en-US" sz="3200" b="1" dirty="0">
              <a:solidFill>
                <a:srgbClr val="663300"/>
              </a:solidFill>
            </a:endParaRPr>
          </a:p>
        </p:txBody>
      </p:sp>
    </p:spTree>
    <p:extLst>
      <p:ext uri="{BB962C8B-B14F-4D97-AF65-F5344CB8AC3E}">
        <p14:creationId xmlns="" xmlns:p14="http://schemas.microsoft.com/office/powerpoint/2010/main" val="148924231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3729" r="6966" b="2476"/>
          <a:stretch/>
        </p:blipFill>
        <p:spPr bwMode="auto">
          <a:xfrm>
            <a:off x="3647638" y="0"/>
            <a:ext cx="5491599" cy="68722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276" t="5548" r="50689" b="33873"/>
          <a:stretch/>
        </p:blipFill>
        <p:spPr bwMode="auto">
          <a:xfrm>
            <a:off x="0" y="0"/>
            <a:ext cx="4432035" cy="56544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077" t="79827" r="57611" b="8055"/>
          <a:stretch/>
        </p:blipFill>
        <p:spPr bwMode="auto">
          <a:xfrm>
            <a:off x="0" y="5486400"/>
            <a:ext cx="457200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1781" t="71673" r="46255" b="2763"/>
          <a:stretch/>
        </p:blipFill>
        <p:spPr bwMode="auto">
          <a:xfrm>
            <a:off x="3843338" y="4486275"/>
            <a:ext cx="1177395" cy="23860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277" t="5548" r="42152" b="67052"/>
          <a:stretch/>
        </p:blipFill>
        <p:spPr bwMode="auto">
          <a:xfrm>
            <a:off x="-1" y="0"/>
            <a:ext cx="5272089" cy="25574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9325" t="23608" r="4406" b="62692"/>
          <a:stretch/>
        </p:blipFill>
        <p:spPr bwMode="auto">
          <a:xfrm>
            <a:off x="5272088" y="0"/>
            <a:ext cx="3867149" cy="12787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952" t="23653" r="43846" b="67052"/>
          <a:stretch/>
        </p:blipFill>
        <p:spPr bwMode="auto">
          <a:xfrm>
            <a:off x="4345782" y="3852458"/>
            <a:ext cx="511970" cy="867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952" t="23653" r="43846" b="67052"/>
          <a:stretch/>
        </p:blipFill>
        <p:spPr bwMode="auto">
          <a:xfrm rot="1483000">
            <a:off x="4120328" y="3953495"/>
            <a:ext cx="511970" cy="867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0347" t="23653" r="42152" b="67052"/>
          <a:stretch/>
        </p:blipFill>
        <p:spPr bwMode="auto">
          <a:xfrm>
            <a:off x="4345782" y="2180430"/>
            <a:ext cx="738188" cy="867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3013" t="46664" r="58723" b="50000"/>
          <a:stretch/>
        </p:blipFill>
        <p:spPr bwMode="auto">
          <a:xfrm>
            <a:off x="2636043" y="3280442"/>
            <a:ext cx="1207295" cy="462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clrChange>
              <a:clrFrom>
                <a:srgbClr val="54C5C4"/>
              </a:clrFrom>
              <a:clrTo>
                <a:srgbClr val="54C5C4">
                  <a:alpha val="0"/>
                </a:srgbClr>
              </a:clrTo>
            </a:clrChange>
            <a:extLst>
              <a:ext uri="{28A0092B-C50C-407E-A947-70E740481C1C}">
                <a14:useLocalDpi xmlns="" xmlns:a14="http://schemas.microsoft.com/office/drawing/2010/main" val="0"/>
              </a:ext>
            </a:extLst>
          </a:blip>
          <a:srcRect/>
          <a:stretch>
            <a:fillRect/>
          </a:stretch>
        </p:blipFill>
        <p:spPr bwMode="auto">
          <a:xfrm>
            <a:off x="2647949" y="3370939"/>
            <a:ext cx="1223962" cy="493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9" name="Group 18"/>
          <p:cNvGrpSpPr/>
          <p:nvPr/>
        </p:nvGrpSpPr>
        <p:grpSpPr>
          <a:xfrm>
            <a:off x="5506426" y="180378"/>
            <a:ext cx="3408974" cy="731164"/>
            <a:chOff x="4705085" y="179388"/>
            <a:chExt cx="4448441" cy="946943"/>
          </a:xfrm>
        </p:grpSpPr>
        <p:pic>
          <p:nvPicPr>
            <p:cNvPr id="20"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3827"/>
            <a:stretch/>
          </p:blipFill>
          <p:spPr bwMode="auto">
            <a:xfrm>
              <a:off x="5486401" y="179388"/>
              <a:ext cx="3667125" cy="811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3790" b="-16732"/>
            <a:stretch/>
          </p:blipFill>
          <p:spPr bwMode="auto">
            <a:xfrm>
              <a:off x="4705085" y="179388"/>
              <a:ext cx="780398" cy="9469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62049481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Current State of SE</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4897" t="5896" r="3455" b="6721"/>
          <a:stretch/>
        </p:blipFill>
        <p:spPr bwMode="auto">
          <a:xfrm>
            <a:off x="0" y="736600"/>
            <a:ext cx="9144000" cy="57873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391" t="11648" r="60807" b="73011"/>
          <a:stretch/>
        </p:blipFill>
        <p:spPr bwMode="auto">
          <a:xfrm>
            <a:off x="0" y="1270000"/>
            <a:ext cx="3673431" cy="101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3" name="Group 12"/>
          <p:cNvGrpSpPr/>
          <p:nvPr/>
        </p:nvGrpSpPr>
        <p:grpSpPr>
          <a:xfrm>
            <a:off x="101600" y="145562"/>
            <a:ext cx="4371841" cy="684717"/>
            <a:chOff x="2614689" y="219076"/>
            <a:chExt cx="4371841" cy="684717"/>
          </a:xfrm>
        </p:grpSpPr>
        <p:pic>
          <p:nvPicPr>
            <p:cNvPr id="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86132"/>
            <a:stretch/>
          </p:blipFill>
          <p:spPr bwMode="auto">
            <a:xfrm>
              <a:off x="2614689" y="219076"/>
              <a:ext cx="669706" cy="684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4689"/>
            <a:stretch/>
          </p:blipFill>
          <p:spPr bwMode="auto">
            <a:xfrm>
              <a:off x="3349690" y="219076"/>
              <a:ext cx="3636840" cy="6847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612577807"/>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Foundations and Standards </a:t>
            </a:r>
            <a:endParaRPr lang="en-US" dirty="0"/>
          </a:p>
        </p:txBody>
      </p:sp>
      <p:grpSp>
        <p:nvGrpSpPr>
          <p:cNvPr id="2" name="Group 4"/>
          <p:cNvGrpSpPr/>
          <p:nvPr/>
        </p:nvGrpSpPr>
        <p:grpSpPr>
          <a:xfrm>
            <a:off x="304798" y="323850"/>
            <a:ext cx="8458202" cy="6381750"/>
            <a:chOff x="342899" y="476250"/>
            <a:chExt cx="8458202" cy="6381750"/>
          </a:xfrm>
        </p:grpSpPr>
        <p:pic>
          <p:nvPicPr>
            <p:cNvPr id="2048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79"/>
            <a:stretch/>
          </p:blipFill>
          <p:spPr bwMode="auto">
            <a:xfrm>
              <a:off x="342900" y="476250"/>
              <a:ext cx="8458201" cy="6381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39" t="59919" r="86050" b="26441"/>
            <a:stretch/>
          </p:blipFill>
          <p:spPr bwMode="auto">
            <a:xfrm>
              <a:off x="342899" y="4060669"/>
              <a:ext cx="1134320" cy="8790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86504"/>
          <a:stretch/>
        </p:blipFill>
        <p:spPr bwMode="auto">
          <a:xfrm>
            <a:off x="139699" y="166803"/>
            <a:ext cx="615315" cy="6277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tangle 9"/>
          <p:cNvSpPr/>
          <p:nvPr/>
        </p:nvSpPr>
        <p:spPr>
          <a:xfrm>
            <a:off x="857112" y="166803"/>
            <a:ext cx="4198585" cy="369332"/>
          </a:xfrm>
          <a:prstGeom prst="rect">
            <a:avLst/>
          </a:prstGeom>
        </p:spPr>
        <p:txBody>
          <a:bodyPr wrap="none">
            <a:spAutoFit/>
          </a:bodyPr>
          <a:lstStyle/>
          <a:p>
            <a:r>
              <a:rPr lang="en-US" b="1" dirty="0" smtClean="0"/>
              <a:t>Current Foundations and Standards </a:t>
            </a:r>
            <a:endParaRPr lang="en-US" dirty="0"/>
          </a:p>
        </p:txBody>
      </p:sp>
    </p:spTree>
    <p:extLst>
      <p:ext uri="{BB962C8B-B14F-4D97-AF65-F5344CB8AC3E}">
        <p14:creationId xmlns="" xmlns:p14="http://schemas.microsoft.com/office/powerpoint/2010/main" val="97319856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0" y="-1"/>
            <a:ext cx="9144000" cy="6858001"/>
            <a:chOff x="0" y="-1"/>
            <a:chExt cx="9144000" cy="6858001"/>
          </a:xfrm>
        </p:grpSpPr>
        <p:pic>
          <p:nvPicPr>
            <p:cNvPr id="4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08" t="14829" r="84153" b="66787"/>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Group 3"/>
            <p:cNvGrpSpPr/>
            <p:nvPr/>
          </p:nvGrpSpPr>
          <p:grpSpPr>
            <a:xfrm>
              <a:off x="0" y="156688"/>
              <a:ext cx="9144000" cy="356201"/>
              <a:chOff x="0" y="156688"/>
              <a:chExt cx="9144000" cy="356201"/>
            </a:xfrm>
          </p:grpSpPr>
          <p:pic>
            <p:nvPicPr>
              <p:cNvPr id="2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60" t="8459" r="79358" b="63283"/>
              <a:stretch/>
            </p:blipFill>
            <p:spPr bwMode="auto">
              <a:xfrm>
                <a:off x="0" y="156688"/>
                <a:ext cx="9144000" cy="35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2470149" y="156688"/>
                <a:ext cx="4203702" cy="356201"/>
                <a:chOff x="219074" y="156688"/>
                <a:chExt cx="4203702" cy="356201"/>
              </a:xfrm>
            </p:grpSpPr>
            <p:pic>
              <p:nvPicPr>
                <p:cNvPr id="1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0385" t="8459" r="25321" b="63283"/>
                <a:stretch/>
              </p:blipFill>
              <p:spPr bwMode="auto">
                <a:xfrm>
                  <a:off x="219074" y="156688"/>
                  <a:ext cx="1414463" cy="35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8740" t="35359" r="26662" b="36382"/>
                <a:stretch/>
              </p:blipFill>
              <p:spPr bwMode="auto">
                <a:xfrm>
                  <a:off x="1552577" y="156688"/>
                  <a:ext cx="1423988" cy="356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5985" t="61729" r="26637" b="10012"/>
                <a:stretch/>
              </p:blipFill>
              <p:spPr bwMode="auto">
                <a:xfrm>
                  <a:off x="2909890" y="156688"/>
                  <a:ext cx="1512886" cy="3562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pic>
          <p:nvPicPr>
            <p:cNvPr id="235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012" t="14830" r="63059" b="67483"/>
            <a:stretch/>
          </p:blipFill>
          <p:spPr bwMode="auto">
            <a:xfrm>
              <a:off x="1003796" y="1018837"/>
              <a:ext cx="2607272" cy="253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Oval 5"/>
            <p:cNvSpPr/>
            <p:nvPr/>
          </p:nvSpPr>
          <p:spPr>
            <a:xfrm>
              <a:off x="1104695" y="1104900"/>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3391" t="14949" r="16680" b="67364"/>
            <a:stretch/>
          </p:blipFill>
          <p:spPr bwMode="auto">
            <a:xfrm>
              <a:off x="5611673" y="1022915"/>
              <a:ext cx="2607272" cy="253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9" name="Oval 28"/>
            <p:cNvSpPr/>
            <p:nvPr/>
          </p:nvSpPr>
          <p:spPr>
            <a:xfrm>
              <a:off x="5670041" y="1104900"/>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4985" t="60629" r="65086" b="21684"/>
            <a:stretch/>
          </p:blipFill>
          <p:spPr bwMode="auto">
            <a:xfrm>
              <a:off x="911880" y="3738791"/>
              <a:ext cx="2607272" cy="25379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7" name="Oval 26"/>
            <p:cNvSpPr/>
            <p:nvPr/>
          </p:nvSpPr>
          <p:spPr>
            <a:xfrm>
              <a:off x="1104694" y="3809113"/>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9542" t="64960" r="20529" b="17353"/>
            <a:stretch/>
          </p:blipFill>
          <p:spPr bwMode="auto">
            <a:xfrm>
              <a:off x="5424488" y="3702093"/>
              <a:ext cx="2733675" cy="25811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 name="Oval 27"/>
            <p:cNvSpPr/>
            <p:nvPr/>
          </p:nvSpPr>
          <p:spPr>
            <a:xfrm>
              <a:off x="5670040" y="3809113"/>
              <a:ext cx="2347341" cy="23241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42415" y="6180622"/>
              <a:ext cx="3671899" cy="442462"/>
              <a:chOff x="-295275" y="6772275"/>
              <a:chExt cx="4950620" cy="561974"/>
            </a:xfrm>
          </p:grpSpPr>
          <p:pic>
            <p:nvPicPr>
              <p:cNvPr id="3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737" t="79752" r="56423" b="17881"/>
              <a:stretch/>
            </p:blipFill>
            <p:spPr bwMode="auto">
              <a:xfrm>
                <a:off x="-295275" y="6772275"/>
                <a:ext cx="4950620" cy="3397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737" t="81710" r="83172" b="16332"/>
              <a:stretch/>
            </p:blipFill>
            <p:spPr bwMode="auto">
              <a:xfrm>
                <a:off x="1454548" y="7053261"/>
                <a:ext cx="1450975" cy="280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4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784" t="33954" r="57376" b="63679"/>
            <a:stretch/>
          </p:blipFill>
          <p:spPr bwMode="auto">
            <a:xfrm>
              <a:off x="594815" y="799322"/>
              <a:ext cx="3671899" cy="267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4570" t="33954" r="17590" b="63679"/>
            <a:stretch/>
          </p:blipFill>
          <p:spPr bwMode="auto">
            <a:xfrm>
              <a:off x="4926001" y="799322"/>
              <a:ext cx="3671899" cy="267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8937" t="84174" r="13223" b="13459"/>
            <a:stretch/>
          </p:blipFill>
          <p:spPr bwMode="auto">
            <a:xfrm>
              <a:off x="4976801" y="6203156"/>
              <a:ext cx="3671899" cy="2674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34243632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672" t="4961" r="11768" b="3175"/>
          <a:stretch/>
        </p:blipFill>
        <p:spPr bwMode="auto">
          <a:xfrm>
            <a:off x="142875" y="1385887"/>
            <a:ext cx="8858251" cy="44100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Title 9"/>
          <p:cNvSpPr txBox="1">
            <a:spLocks/>
          </p:cNvSpPr>
          <p:nvPr/>
        </p:nvSpPr>
        <p:spPr>
          <a:xfrm>
            <a:off x="1126986" y="6472334"/>
            <a:ext cx="6890028" cy="307777"/>
          </a:xfrm>
          <a:prstGeom prst="rect">
            <a:avLst/>
          </a:prstGeom>
        </p:spPr>
        <p:txBody>
          <a:bodyPr wrap="none">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1400" b="0" i="1" kern="0" dirty="0" smtClean="0">
                <a:solidFill>
                  <a:srgbClr val="996633"/>
                </a:solidFill>
              </a:rPr>
              <a:t>Six Systems Engineering  Challenges  — Adapted from Todd Bayer, Jet Propulsion Laboratory</a:t>
            </a:r>
            <a:endParaRPr lang="en-US" sz="1400" b="0" i="1" kern="0" dirty="0">
              <a:solidFill>
                <a:srgbClr val="996633"/>
              </a:solidFill>
            </a:endParaRPr>
          </a:p>
        </p:txBody>
      </p:sp>
      <p:grpSp>
        <p:nvGrpSpPr>
          <p:cNvPr id="2" name="Group 19"/>
          <p:cNvGrpSpPr/>
          <p:nvPr/>
        </p:nvGrpSpPr>
        <p:grpSpPr>
          <a:xfrm>
            <a:off x="125578" y="173011"/>
            <a:ext cx="5621007" cy="641457"/>
            <a:chOff x="2398250" y="228573"/>
            <a:chExt cx="5621007" cy="641457"/>
          </a:xfrm>
        </p:grpSpPr>
        <p:pic>
          <p:nvPicPr>
            <p:cNvPr id="21"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87445"/>
            <a:stretch/>
          </p:blipFill>
          <p:spPr bwMode="auto">
            <a:xfrm>
              <a:off x="2398250" y="228573"/>
              <a:ext cx="765855" cy="6414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980"/>
            <a:stretch/>
          </p:blipFill>
          <p:spPr bwMode="auto">
            <a:xfrm>
              <a:off x="3077029" y="228573"/>
              <a:ext cx="4942228" cy="6414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84948456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Future State of SE</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382000" cy="5630917"/>
          </a:xfrm>
        </p:spPr>
        <p:txBody>
          <a:bodyPr>
            <a:normAutofit fontScale="92500" lnSpcReduction="10000"/>
          </a:bodyPr>
          <a:lstStyle/>
          <a:p>
            <a:r>
              <a:rPr lang="en-US" sz="2600" b="1" dirty="0" smtClean="0"/>
              <a:t>Global trends impact societal needs</a:t>
            </a:r>
          </a:p>
          <a:p>
            <a:pPr lvl="1"/>
            <a:r>
              <a:rPr lang="en-US" sz="2200" dirty="0" smtClean="0"/>
              <a:t>Security and evolving threats</a:t>
            </a:r>
          </a:p>
          <a:p>
            <a:pPr lvl="1"/>
            <a:r>
              <a:rPr lang="en-US" sz="2200" dirty="0" smtClean="0"/>
              <a:t>Economic interdependence</a:t>
            </a:r>
          </a:p>
          <a:p>
            <a:pPr lvl="1"/>
            <a:r>
              <a:rPr lang="en-US" sz="2200" dirty="0" smtClean="0"/>
              <a:t>Population growth and urbanization</a:t>
            </a:r>
          </a:p>
          <a:p>
            <a:pPr lvl="1"/>
            <a:r>
              <a:rPr lang="en-US" sz="2200" dirty="0" smtClean="0"/>
              <a:t>Demands on environment and resources</a:t>
            </a:r>
          </a:p>
          <a:p>
            <a:r>
              <a:rPr lang="en-US" sz="2600" b="1" dirty="0" smtClean="0"/>
              <a:t>Accelerating rate of technology change</a:t>
            </a:r>
          </a:p>
          <a:p>
            <a:pPr lvl="1"/>
            <a:r>
              <a:rPr lang="en-US" sz="2200" dirty="0" smtClean="0"/>
              <a:t>Computing and software, Bio-technology, Material Science, … </a:t>
            </a:r>
          </a:p>
          <a:p>
            <a:r>
              <a:rPr lang="en-US" sz="2600" b="1" dirty="0" smtClean="0"/>
              <a:t>Evolving system characteristics</a:t>
            </a:r>
          </a:p>
          <a:p>
            <a:pPr lvl="1"/>
            <a:r>
              <a:rPr lang="en-US" sz="2200" dirty="0" smtClean="0"/>
              <a:t>Smart</a:t>
            </a:r>
          </a:p>
          <a:p>
            <a:pPr lvl="1"/>
            <a:r>
              <a:rPr lang="en-US" sz="2200" dirty="0" smtClean="0"/>
              <a:t>Safe</a:t>
            </a:r>
          </a:p>
          <a:p>
            <a:pPr lvl="1"/>
            <a:r>
              <a:rPr lang="en-US" sz="2200" dirty="0" smtClean="0"/>
              <a:t>Secure</a:t>
            </a:r>
          </a:p>
          <a:p>
            <a:pPr lvl="1"/>
            <a:r>
              <a:rPr lang="en-US" sz="2200" dirty="0" smtClean="0"/>
              <a:t>Sustainable</a:t>
            </a:r>
            <a:endParaRPr lang="en-US" sz="2200" dirty="0" smtClean="0"/>
          </a:p>
          <a:p>
            <a:r>
              <a:rPr lang="en-US" sz="2600" b="1" dirty="0" smtClean="0"/>
              <a:t>Changing </a:t>
            </a:r>
            <a:r>
              <a:rPr lang="en-US" sz="2600" b="1" dirty="0" smtClean="0"/>
              <a:t>business and work environment</a:t>
            </a:r>
          </a:p>
          <a:p>
            <a:pPr lvl="1"/>
            <a:r>
              <a:rPr lang="en-US" sz="2200" dirty="0" smtClean="0"/>
              <a:t>Cost constraints and schedule compression</a:t>
            </a:r>
          </a:p>
          <a:p>
            <a:pPr lvl="1"/>
            <a:r>
              <a:rPr lang="en-US" sz="2200" dirty="0" smtClean="0"/>
              <a:t>Globally distributed teams and supply chains</a:t>
            </a:r>
          </a:p>
        </p:txBody>
      </p:sp>
      <p:pic>
        <p:nvPicPr>
          <p:cNvPr id="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838200" y="152400"/>
            <a:ext cx="6866560"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Global Context for Systems Engineering</a:t>
            </a:r>
            <a:endParaRPr lang="en-US" sz="3200" b="1" dirty="0">
              <a:effectLst>
                <a:outerShdw blurRad="38100" dist="38100" dir="2700000" algn="tl">
                  <a:srgbClr val="000000">
                    <a:alpha val="43137"/>
                  </a:srgbClr>
                </a:outerShdw>
              </a:effectLst>
            </a:endParaRPr>
          </a:p>
        </p:txBody>
      </p:sp>
      <p:sp>
        <p:nvSpPr>
          <p:cNvPr id="5" name="Content Placeholder 2"/>
          <p:cNvSpPr txBox="1">
            <a:spLocks/>
          </p:cNvSpPr>
          <p:nvPr/>
        </p:nvSpPr>
        <p:spPr>
          <a:xfrm>
            <a:off x="2451578" y="3820523"/>
            <a:ext cx="2667000" cy="1295400"/>
          </a:xfrm>
          <a:prstGeom prst="rect">
            <a:avLst/>
          </a:prstGeom>
        </p:spPr>
        <p:txBody>
          <a:bodyPr vert="horz" lIns="91440" tIns="45720" rIns="91440" bIns="45720" rtlCol="0">
            <a:no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Simple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742950" lvl="1" indent="-285750">
              <a:spcBef>
                <a:spcPct val="20000"/>
              </a:spcBef>
              <a:buFont typeface="Arial" pitchFamily="34" charset="0"/>
              <a:buChar char="–"/>
            </a:pPr>
            <a:r>
              <a:rPr lang="en-US" sz="2000" dirty="0" smtClean="0"/>
              <a:t>Scalable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Interconnected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Complex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1600" y="162005"/>
            <a:ext cx="3905248" cy="811149"/>
            <a:chOff x="1866899" y="162005"/>
            <a:chExt cx="3905248" cy="811149"/>
          </a:xfrm>
        </p:grpSpPr>
        <p:pic>
          <p:nvPicPr>
            <p:cNvPr id="10"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3406"/>
            <a:stretch/>
          </p:blipFill>
          <p:spPr bwMode="auto">
            <a:xfrm>
              <a:off x="1866899" y="162005"/>
              <a:ext cx="723902" cy="8111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6783"/>
            <a:stretch/>
          </p:blipFill>
          <p:spPr bwMode="auto">
            <a:xfrm>
              <a:off x="2578100" y="162005"/>
              <a:ext cx="3194047" cy="8111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 name="Group 6"/>
          <p:cNvGrpSpPr/>
          <p:nvPr/>
        </p:nvGrpSpPr>
        <p:grpSpPr>
          <a:xfrm>
            <a:off x="50801" y="1255381"/>
            <a:ext cx="9093200" cy="5450219"/>
            <a:chOff x="50801" y="1259219"/>
            <a:chExt cx="9093200" cy="5450219"/>
          </a:xfrm>
        </p:grpSpPr>
        <p:pic>
          <p:nvPicPr>
            <p:cNvPr id="5"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7078" r="10683"/>
            <a:stretch/>
          </p:blipFill>
          <p:spPr bwMode="auto">
            <a:xfrm>
              <a:off x="1714501" y="1259219"/>
              <a:ext cx="7429500" cy="54502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399" t="13896" r="77701" b="59556"/>
            <a:stretch/>
          </p:blipFill>
          <p:spPr bwMode="auto">
            <a:xfrm>
              <a:off x="50801" y="3323928"/>
              <a:ext cx="1841499" cy="1320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Title 1"/>
          <p:cNvSpPr txBox="1">
            <a:spLocks/>
          </p:cNvSpPr>
          <p:nvPr/>
        </p:nvSpPr>
        <p:spPr>
          <a:xfrm>
            <a:off x="4521200" y="95915"/>
            <a:ext cx="4392523" cy="769441"/>
          </a:xfrm>
          <a:prstGeom prst="rect">
            <a:avLst/>
          </a:prstGeom>
        </p:spPr>
        <p:txBody>
          <a:bodyPr vert="horz" wrap="squar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200" kern="0" dirty="0" smtClean="0">
                <a:solidFill>
                  <a:schemeClr val="tx1"/>
                </a:solidFill>
              </a:rPr>
              <a:t>Systems Engineering</a:t>
            </a:r>
          </a:p>
          <a:p>
            <a:pPr algn="r"/>
            <a:r>
              <a:rPr lang="en-US" sz="2200" kern="0" dirty="0" smtClean="0">
                <a:solidFill>
                  <a:schemeClr val="tx1"/>
                </a:solidFill>
              </a:rPr>
              <a:t>Across Industry Domains</a:t>
            </a:r>
          </a:p>
        </p:txBody>
      </p:sp>
    </p:spTree>
    <p:extLst>
      <p:ext uri="{BB962C8B-B14F-4D97-AF65-F5344CB8AC3E}">
        <p14:creationId xmlns="" xmlns:p14="http://schemas.microsoft.com/office/powerpoint/2010/main" val="337326091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639762"/>
          </a:xfrm>
        </p:spPr>
        <p:txBody>
          <a:bodyPr>
            <a:noAutofit/>
          </a:bodyPr>
          <a:lstStyle/>
          <a:p>
            <a:r>
              <a:rPr lang="en-US" sz="3600" dirty="0" smtClean="0"/>
              <a:t>INCOSE SE Vision 2025 Site</a:t>
            </a:r>
            <a:endParaRPr lang="en-US" sz="3600" dirty="0"/>
          </a:p>
        </p:txBody>
      </p:sp>
      <p:sp>
        <p:nvSpPr>
          <p:cNvPr id="2" name="Content Placeholder 1"/>
          <p:cNvSpPr>
            <a:spLocks noGrp="1"/>
          </p:cNvSpPr>
          <p:nvPr>
            <p:ph idx="4294967295"/>
          </p:nvPr>
        </p:nvSpPr>
        <p:spPr>
          <a:xfrm>
            <a:off x="685800" y="914400"/>
            <a:ext cx="7848600" cy="533400"/>
          </a:xfrm>
        </p:spPr>
        <p:txBody>
          <a:bodyPr>
            <a:normAutofit fontScale="62500" lnSpcReduction="20000"/>
          </a:bodyPr>
          <a:lstStyle/>
          <a:p>
            <a:pPr>
              <a:buNone/>
            </a:pPr>
            <a:r>
              <a:rPr lang="en-US" b="1" dirty="0" smtClean="0"/>
              <a:t>Available for download from  </a:t>
            </a:r>
            <a:r>
              <a:rPr lang="en-US" b="1" dirty="0" smtClean="0">
                <a:solidFill>
                  <a:srgbClr val="0070C0"/>
                </a:solidFill>
              </a:rPr>
              <a:t>http://www.incose.org/AboutSE/sevision</a:t>
            </a:r>
            <a:endParaRPr lang="en-US" b="1" dirty="0">
              <a:solidFill>
                <a:srgbClr val="0070C0"/>
              </a:solidFill>
            </a:endParaRPr>
          </a:p>
        </p:txBody>
      </p:sp>
      <p:pic>
        <p:nvPicPr>
          <p:cNvPr id="1026" name="Picture 2" descr="C:\Users\Sanford\Desktop\SE Vision 2025-INCOSE Site.JPG"/>
          <p:cNvPicPr>
            <a:picLocks noChangeAspect="1" noChangeArrowheads="1"/>
          </p:cNvPicPr>
          <p:nvPr/>
        </p:nvPicPr>
        <p:blipFill>
          <a:blip r:embed="rId2"/>
          <a:srcRect/>
          <a:stretch>
            <a:fillRect/>
          </a:stretch>
        </p:blipFill>
        <p:spPr bwMode="auto">
          <a:xfrm>
            <a:off x="685800" y="1447800"/>
            <a:ext cx="7772400" cy="4688704"/>
          </a:xfrm>
          <a:prstGeom prst="rect">
            <a:avLst/>
          </a:prstGeom>
          <a:noFill/>
        </p:spPr>
      </p:pic>
      <p:sp>
        <p:nvSpPr>
          <p:cNvPr id="8" name="Oval 7"/>
          <p:cNvSpPr/>
          <p:nvPr/>
        </p:nvSpPr>
        <p:spPr>
          <a:xfrm>
            <a:off x="5715000" y="2590800"/>
            <a:ext cx="13716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9144000" cy="6858000"/>
            <a:chOff x="1" y="0"/>
            <a:chExt cx="9144000" cy="6858000"/>
          </a:xfrm>
        </p:grpSpPr>
        <p:pic>
          <p:nvPicPr>
            <p:cNvPr id="296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43733" y="0"/>
              <a:ext cx="530026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95605"/>
            <a:stretch/>
          </p:blipFill>
          <p:spPr bwMode="auto">
            <a:xfrm>
              <a:off x="1" y="0"/>
              <a:ext cx="40767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457200" y="2628900"/>
            <a:ext cx="2819400" cy="1600200"/>
          </a:xfrm>
        </p:spPr>
        <p:txBody>
          <a:bodyPr anchor="t">
            <a:normAutofit/>
          </a:bodyPr>
          <a:lstStyle/>
          <a:p>
            <a:pPr algn="l"/>
            <a:r>
              <a:rPr lang="en-US" sz="2400" b="1" dirty="0" smtClean="0">
                <a:solidFill>
                  <a:srgbClr val="462300"/>
                </a:solidFill>
              </a:rPr>
              <a:t>Value Driven Practices for Developing Systems in 2025 and Beyond</a:t>
            </a:r>
            <a:endParaRPr lang="en-US" sz="2400" b="1" dirty="0">
              <a:solidFill>
                <a:srgbClr val="462300"/>
              </a:solidFill>
            </a:endParaRPr>
          </a:p>
        </p:txBody>
      </p:sp>
      <p:grpSp>
        <p:nvGrpSpPr>
          <p:cNvPr id="8" name="Group 7"/>
          <p:cNvGrpSpPr/>
          <p:nvPr/>
        </p:nvGrpSpPr>
        <p:grpSpPr>
          <a:xfrm>
            <a:off x="107951" y="154837"/>
            <a:ext cx="3527426" cy="685788"/>
            <a:chOff x="107951" y="154837"/>
            <a:chExt cx="3527426" cy="685788"/>
          </a:xfrm>
        </p:grpSpPr>
        <p:pic>
          <p:nvPicPr>
            <p:cNvPr id="9"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5016348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43999" cy="6858000"/>
            <a:chOff x="-1" y="0"/>
            <a:chExt cx="9143999" cy="6858000"/>
          </a:xfrm>
        </p:grpSpPr>
        <p:pic>
          <p:nvPicPr>
            <p:cNvPr id="317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996381"/>
              <a:ext cx="9143999" cy="57092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0258"/>
            <a:stretch/>
          </p:blipFill>
          <p:spPr bwMode="auto">
            <a:xfrm>
              <a:off x="-1" y="0"/>
              <a:ext cx="9143999" cy="15525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89489"/>
            <a:stretch/>
          </p:blipFill>
          <p:spPr bwMode="auto">
            <a:xfrm>
              <a:off x="-1" y="6105525"/>
              <a:ext cx="9143999" cy="752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0" name="Title 1"/>
          <p:cNvSpPr txBox="1">
            <a:spLocks/>
          </p:cNvSpPr>
          <p:nvPr/>
        </p:nvSpPr>
        <p:spPr>
          <a:xfrm>
            <a:off x="5346700" y="83403"/>
            <a:ext cx="3607077"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smtClean="0">
                <a:solidFill>
                  <a:schemeClr val="tx1"/>
                </a:solidFill>
              </a:rPr>
              <a:t>Leveraging Technology for </a:t>
            </a:r>
            <a:br>
              <a:rPr lang="en-US" sz="2400" kern="0" dirty="0" smtClean="0">
                <a:solidFill>
                  <a:schemeClr val="tx1"/>
                </a:solidFill>
              </a:rPr>
            </a:br>
            <a:r>
              <a:rPr lang="en-US" sz="2400" kern="0" dirty="0" smtClean="0">
                <a:solidFill>
                  <a:schemeClr val="tx1"/>
                </a:solidFill>
              </a:rPr>
              <a:t>Systems Engineering Tools</a:t>
            </a:r>
          </a:p>
        </p:txBody>
      </p:sp>
      <p:grpSp>
        <p:nvGrpSpPr>
          <p:cNvPr id="21" name="Group 20"/>
          <p:cNvGrpSpPr/>
          <p:nvPr/>
        </p:nvGrpSpPr>
        <p:grpSpPr>
          <a:xfrm>
            <a:off x="107951" y="154837"/>
            <a:ext cx="3527426" cy="685788"/>
            <a:chOff x="107951" y="154837"/>
            <a:chExt cx="3527426" cy="685788"/>
          </a:xfrm>
        </p:grpSpPr>
        <p:pic>
          <p:nvPicPr>
            <p:cNvPr id="22"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8558869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71600"/>
            <a:ext cx="8458200" cy="4525963"/>
          </a:xfrm>
        </p:spPr>
        <p:txBody>
          <a:bodyPr>
            <a:normAutofit/>
          </a:bodyPr>
          <a:lstStyle/>
          <a:p>
            <a:r>
              <a:rPr lang="en-US" sz="2400" dirty="0" smtClean="0"/>
              <a:t>Collaborative Engineering</a:t>
            </a:r>
          </a:p>
          <a:p>
            <a:r>
              <a:rPr lang="en-US" sz="2400" dirty="0" smtClean="0"/>
              <a:t>Complex System Understanding</a:t>
            </a:r>
          </a:p>
          <a:p>
            <a:r>
              <a:rPr lang="en-US" sz="2400" dirty="0" smtClean="0"/>
              <a:t>System of Systems Engineering</a:t>
            </a:r>
          </a:p>
          <a:p>
            <a:r>
              <a:rPr lang="en-US" sz="2400" dirty="0" smtClean="0"/>
              <a:t>System Architecting</a:t>
            </a:r>
          </a:p>
          <a:p>
            <a:r>
              <a:rPr lang="en-US" sz="2400" dirty="0" err="1" smtClean="0"/>
              <a:t>Composable</a:t>
            </a:r>
            <a:r>
              <a:rPr lang="en-US" sz="2400" dirty="0" smtClean="0"/>
              <a:t> Design</a:t>
            </a:r>
          </a:p>
          <a:p>
            <a:r>
              <a:rPr lang="en-US" sz="2400" dirty="0" smtClean="0"/>
              <a:t>Design for Resilience</a:t>
            </a:r>
          </a:p>
          <a:p>
            <a:r>
              <a:rPr lang="en-US" sz="2400" dirty="0" smtClean="0"/>
              <a:t>Design for Security</a:t>
            </a:r>
          </a:p>
          <a:p>
            <a:r>
              <a:rPr lang="en-US" sz="2400" dirty="0" smtClean="0"/>
              <a:t>Decision Support</a:t>
            </a:r>
          </a:p>
          <a:p>
            <a:r>
              <a:rPr lang="en-US" sz="2400" dirty="0" smtClean="0"/>
              <a:t>Virtual Engineering and MBSE</a:t>
            </a:r>
          </a:p>
        </p:txBody>
      </p:sp>
      <p:sp>
        <p:nvSpPr>
          <p:cNvPr id="2" name="Title 1"/>
          <p:cNvSpPr>
            <a:spLocks noGrp="1"/>
          </p:cNvSpPr>
          <p:nvPr>
            <p:ph type="title"/>
          </p:nvPr>
        </p:nvSpPr>
        <p:spPr/>
        <p:txBody>
          <a:bodyPr/>
          <a:lstStyle/>
          <a:p>
            <a:r>
              <a:rPr lang="en-US" dirty="0" smtClean="0"/>
              <a:t>Transforming Practices</a:t>
            </a:r>
            <a:endParaRPr lang="en-US" dirty="0"/>
          </a:p>
        </p:txBody>
      </p:sp>
      <p:sp>
        <p:nvSpPr>
          <p:cNvPr id="4" name="Date Placeholder 3"/>
          <p:cNvSpPr>
            <a:spLocks noGrp="1"/>
          </p:cNvSpPr>
          <p:nvPr>
            <p:ph type="dt" sz="half" idx="10"/>
          </p:nvPr>
        </p:nvSpPr>
        <p:spPr>
          <a:prstGeom prst="rect">
            <a:avLst/>
          </a:prstGeom>
        </p:spPr>
        <p:txBody>
          <a:bodyPr/>
          <a:lstStyle/>
          <a:p>
            <a:fld id="{DC74D881-FD9C-4771-A5D1-142947077FB9}"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22</a:t>
            </a:fld>
            <a:endParaRPr lang="en-US" dirty="0"/>
          </a:p>
        </p:txBody>
      </p:sp>
      <p:sp>
        <p:nvSpPr>
          <p:cNvPr id="5" name="Footer Placeholder 4"/>
          <p:cNvSpPr>
            <a:spLocks noGrp="1"/>
          </p:cNvSpPr>
          <p:nvPr>
            <p:ph type="ftr" sz="quarter" idx="12"/>
          </p:nvPr>
        </p:nvSpPr>
        <p:spPr>
          <a:prstGeom prst="rect">
            <a:avLst/>
          </a:prstGeom>
        </p:spPr>
        <p:txBody>
          <a:bodyPr/>
          <a:lstStyle/>
          <a:p>
            <a:r>
              <a:rPr lang="en-US" smtClean="0"/>
              <a:t>SE Vision 2025 Project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6"/>
          <p:cNvGrpSpPr/>
          <p:nvPr/>
        </p:nvGrpSpPr>
        <p:grpSpPr>
          <a:xfrm>
            <a:off x="107951" y="154837"/>
            <a:ext cx="3527426" cy="685788"/>
            <a:chOff x="107951" y="154837"/>
            <a:chExt cx="3527426" cy="685788"/>
          </a:xfrm>
        </p:grpSpPr>
        <p:pic>
          <p:nvPicPr>
            <p:cNvPr id="8"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277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434" t="5645" r="3824" b="3820"/>
          <a:stretch/>
        </p:blipFill>
        <p:spPr bwMode="auto">
          <a:xfrm>
            <a:off x="1752601" y="1160621"/>
            <a:ext cx="7391400" cy="56973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itle 1"/>
          <p:cNvSpPr txBox="1">
            <a:spLocks/>
          </p:cNvSpPr>
          <p:nvPr/>
        </p:nvSpPr>
        <p:spPr>
          <a:xfrm>
            <a:off x="4858767" y="83403"/>
            <a:ext cx="4158510" cy="1077218"/>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a:solidFill>
                  <a:schemeClr val="tx1"/>
                </a:solidFill>
              </a:rPr>
              <a:t>Collaborative Engineering:</a:t>
            </a:r>
          </a:p>
          <a:p>
            <a:pPr algn="r"/>
            <a:r>
              <a:rPr lang="en-US" sz="2000" kern="0" dirty="0">
                <a:solidFill>
                  <a:schemeClr val="tx1"/>
                </a:solidFill>
              </a:rPr>
              <a:t>Integrating Teams and Organizations </a:t>
            </a:r>
            <a:r>
              <a:rPr lang="en-US" sz="2000" kern="0" dirty="0" smtClean="0">
                <a:solidFill>
                  <a:schemeClr val="tx1"/>
                </a:solidFill>
              </a:rPr>
              <a:t/>
            </a:r>
            <a:br>
              <a:rPr lang="en-US" sz="2000" kern="0" dirty="0" smtClean="0">
                <a:solidFill>
                  <a:schemeClr val="tx1"/>
                </a:solidFill>
              </a:rPr>
            </a:br>
            <a:r>
              <a:rPr lang="en-US" sz="2000" kern="0" dirty="0" smtClean="0">
                <a:solidFill>
                  <a:schemeClr val="tx1"/>
                </a:solidFill>
              </a:rPr>
              <a:t>Across </a:t>
            </a:r>
            <a:r>
              <a:rPr lang="en-US" sz="2000" kern="0" dirty="0">
                <a:solidFill>
                  <a:schemeClr val="tx1"/>
                </a:solidFill>
              </a:rPr>
              <a:t>All Boundaries</a:t>
            </a:r>
          </a:p>
        </p:txBody>
      </p:sp>
      <p:pic>
        <p:nvPicPr>
          <p:cNvPr id="1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4434" t="21509" r="68992" b="47412"/>
          <a:stretch/>
        </p:blipFill>
        <p:spPr bwMode="auto">
          <a:xfrm>
            <a:off x="228601" y="2036934"/>
            <a:ext cx="3022600" cy="39447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023427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222579"/>
            <a:ext cx="9144000" cy="5073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89303"/>
          <a:stretch/>
        </p:blipFill>
        <p:spPr bwMode="auto">
          <a:xfrm>
            <a:off x="1" y="-16933"/>
            <a:ext cx="9144000" cy="1782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82916"/>
          <a:stretch/>
        </p:blipFill>
        <p:spPr bwMode="auto">
          <a:xfrm>
            <a:off x="1" y="5429250"/>
            <a:ext cx="9144000" cy="1428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21"/>
          <p:cNvGrpSpPr/>
          <p:nvPr/>
        </p:nvGrpSpPr>
        <p:grpSpPr>
          <a:xfrm>
            <a:off x="107951" y="154837"/>
            <a:ext cx="3527426" cy="685788"/>
            <a:chOff x="107951" y="154837"/>
            <a:chExt cx="3527426" cy="685788"/>
          </a:xfrm>
        </p:grpSpPr>
        <p:pic>
          <p:nvPicPr>
            <p:cNvPr id="23"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7" name="Title 1"/>
          <p:cNvSpPr txBox="1">
            <a:spLocks/>
          </p:cNvSpPr>
          <p:nvPr/>
        </p:nvSpPr>
        <p:spPr>
          <a:xfrm>
            <a:off x="4475841" y="83403"/>
            <a:ext cx="4261102" cy="461665"/>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2400" kern="0" dirty="0" smtClean="0">
                <a:solidFill>
                  <a:schemeClr val="tx1"/>
                </a:solidFill>
              </a:rPr>
              <a:t>Complex System Understanding</a:t>
            </a:r>
          </a:p>
        </p:txBody>
      </p:sp>
    </p:spTree>
    <p:extLst>
      <p:ext uri="{BB962C8B-B14F-4D97-AF65-F5344CB8AC3E}">
        <p14:creationId xmlns="" xmlns:p14="http://schemas.microsoft.com/office/powerpoint/2010/main" val="10382089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System Design in a System of Systems Context</a:t>
            </a:r>
          </a:p>
        </p:txBody>
      </p:sp>
      <p:sp>
        <p:nvSpPr>
          <p:cNvPr id="12"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grpSp>
        <p:nvGrpSpPr>
          <p:cNvPr id="15"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8" name="Title 1"/>
          <p:cNvSpPr txBox="1">
            <a:spLocks/>
          </p:cNvSpPr>
          <p:nvPr/>
        </p:nvSpPr>
        <p:spPr>
          <a:xfrm>
            <a:off x="5105400" y="83403"/>
            <a:ext cx="3600601"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Systems Design in a </a:t>
            </a:r>
            <a:r>
              <a:rPr lang="en-US" sz="2400" dirty="0" smtClean="0">
                <a:solidFill>
                  <a:schemeClr val="tx1"/>
                </a:solidFill>
              </a:rPr>
              <a:t/>
            </a:r>
            <a:br>
              <a:rPr lang="en-US" sz="2400" dirty="0" smtClean="0">
                <a:solidFill>
                  <a:schemeClr val="tx1"/>
                </a:solidFill>
              </a:rPr>
            </a:br>
            <a:r>
              <a:rPr lang="en-US" sz="2400" dirty="0" smtClean="0">
                <a:solidFill>
                  <a:schemeClr val="tx1"/>
                </a:solidFill>
              </a:rPr>
              <a:t>System </a:t>
            </a:r>
            <a:r>
              <a:rPr lang="en-US" sz="2400" dirty="0">
                <a:solidFill>
                  <a:schemeClr val="tx1"/>
                </a:solidFill>
              </a:rPr>
              <a:t>of Systems Context</a:t>
            </a:r>
            <a:endParaRPr lang="en-US" sz="2000" kern="0" dirty="0">
              <a:solidFill>
                <a:schemeClr val="tx1"/>
              </a:solidFill>
            </a:endParaRPr>
          </a:p>
        </p:txBody>
      </p:sp>
      <p:grpSp>
        <p:nvGrpSpPr>
          <p:cNvPr id="4" name="Group 3"/>
          <p:cNvGrpSpPr/>
          <p:nvPr/>
        </p:nvGrpSpPr>
        <p:grpSpPr>
          <a:xfrm>
            <a:off x="1208315" y="861518"/>
            <a:ext cx="6727370" cy="5968100"/>
            <a:chOff x="942393" y="1066800"/>
            <a:chExt cx="5896904" cy="5231363"/>
          </a:xfrm>
        </p:grpSpPr>
        <p:pic>
          <p:nvPicPr>
            <p:cNvPr id="2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1298" t="1131" r="23371" b="2175"/>
            <a:stretch/>
          </p:blipFill>
          <p:spPr bwMode="auto">
            <a:xfrm>
              <a:off x="942393" y="1066800"/>
              <a:ext cx="5449033" cy="5231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1759" t="18137" r="9691" b="17410"/>
            <a:stretch/>
          </p:blipFill>
          <p:spPr bwMode="auto">
            <a:xfrm>
              <a:off x="1351101" y="1706608"/>
              <a:ext cx="5061137" cy="43582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8824" t="1131" r="5807" b="2175"/>
            <a:stretch/>
          </p:blipFill>
          <p:spPr bwMode="auto">
            <a:xfrm>
              <a:off x="6391426" y="1066800"/>
              <a:ext cx="447871" cy="5231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8853717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625" t="8660" r="9425" b="1496"/>
          <a:stretch/>
        </p:blipFill>
        <p:spPr bwMode="auto">
          <a:xfrm>
            <a:off x="1498600" y="0"/>
            <a:ext cx="7645401"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oup 6"/>
          <p:cNvGrpSpPr/>
          <p:nvPr/>
        </p:nvGrpSpPr>
        <p:grpSpPr>
          <a:xfrm>
            <a:off x="107951" y="154837"/>
            <a:ext cx="3527426" cy="685788"/>
            <a:chOff x="107951" y="154837"/>
            <a:chExt cx="3527426" cy="685788"/>
          </a:xfrm>
        </p:grpSpPr>
        <p:pic>
          <p:nvPicPr>
            <p:cNvPr id="1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2" name="Title 1"/>
          <p:cNvSpPr txBox="1">
            <a:spLocks/>
          </p:cNvSpPr>
          <p:nvPr/>
        </p:nvSpPr>
        <p:spPr>
          <a:xfrm>
            <a:off x="162440" y="2192972"/>
            <a:ext cx="2067997" cy="2308324"/>
          </a:xfrm>
          <a:prstGeom prst="rect">
            <a:avLst/>
          </a:prstGeom>
        </p:spPr>
        <p:txBody>
          <a:bodyPr vert="horz" wrap="squar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l"/>
            <a:r>
              <a:rPr lang="en-US" sz="2400" dirty="0">
                <a:solidFill>
                  <a:schemeClr val="tx2"/>
                </a:solidFill>
              </a:rPr>
              <a:t>Architecting Systems to Address Multiple Stakeholder Viewpoints</a:t>
            </a:r>
            <a:endParaRPr lang="en-US" sz="2000" kern="0" dirty="0">
              <a:solidFill>
                <a:schemeClr val="tx2"/>
              </a:solidFill>
            </a:endParaRPr>
          </a:p>
        </p:txBody>
      </p:sp>
    </p:spTree>
    <p:extLst>
      <p:ext uri="{BB962C8B-B14F-4D97-AF65-F5344CB8AC3E}">
        <p14:creationId xmlns="" xmlns:p14="http://schemas.microsoft.com/office/powerpoint/2010/main" val="22117477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9144000" cy="6858001"/>
            <a:chOff x="0" y="-1"/>
            <a:chExt cx="9144000" cy="6858001"/>
          </a:xfrm>
        </p:grpSpPr>
        <p:pic>
          <p:nvPicPr>
            <p:cNvPr id="3686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1244" b="19072"/>
            <a:stretch/>
          </p:blipFill>
          <p:spPr bwMode="auto">
            <a:xfrm>
              <a:off x="3594892" y="-1"/>
              <a:ext cx="4990474"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3328" t="11244" b="19072"/>
            <a:stretch/>
          </p:blipFill>
          <p:spPr bwMode="auto">
            <a:xfrm>
              <a:off x="7753350" y="-1"/>
              <a:ext cx="139065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1244" r="77176" b="19072"/>
            <a:stretch/>
          </p:blipFill>
          <p:spPr bwMode="auto">
            <a:xfrm>
              <a:off x="0" y="-1"/>
              <a:ext cx="4733925"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0" name="Title 1"/>
          <p:cNvSpPr txBox="1">
            <a:spLocks/>
          </p:cNvSpPr>
          <p:nvPr/>
        </p:nvSpPr>
        <p:spPr>
          <a:xfrm>
            <a:off x="876300" y="914400"/>
            <a:ext cx="2628900" cy="4724400"/>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l">
              <a:lnSpc>
                <a:spcPct val="150000"/>
              </a:lnSpc>
            </a:pPr>
            <a:r>
              <a:rPr lang="en-US" kern="0" dirty="0" err="1" smtClean="0">
                <a:solidFill>
                  <a:schemeClr val="tx1"/>
                </a:solidFill>
              </a:rPr>
              <a:t>Composable</a:t>
            </a:r>
            <a:r>
              <a:rPr lang="en-US" kern="0" dirty="0" smtClean="0">
                <a:solidFill>
                  <a:schemeClr val="tx1"/>
                </a:solidFill>
              </a:rPr>
              <a:t> </a:t>
            </a:r>
            <a:br>
              <a:rPr lang="en-US" kern="0" dirty="0" smtClean="0">
                <a:solidFill>
                  <a:schemeClr val="tx1"/>
                </a:solidFill>
              </a:rPr>
            </a:br>
            <a:r>
              <a:rPr lang="en-US" kern="0" dirty="0" smtClean="0">
                <a:solidFill>
                  <a:schemeClr val="tx1"/>
                </a:solidFill>
              </a:rPr>
              <a:t>Design:</a:t>
            </a:r>
            <a:br>
              <a:rPr lang="en-US" kern="0" dirty="0" smtClean="0">
                <a:solidFill>
                  <a:schemeClr val="tx1"/>
                </a:solidFill>
              </a:rPr>
            </a:br>
            <a:r>
              <a:rPr lang="en-US" kern="0" dirty="0" smtClean="0">
                <a:solidFill>
                  <a:schemeClr val="tx1"/>
                </a:solidFill>
              </a:rPr>
              <a:t>A Key to</a:t>
            </a:r>
            <a:br>
              <a:rPr lang="en-US" kern="0" dirty="0" smtClean="0">
                <a:solidFill>
                  <a:schemeClr val="tx1"/>
                </a:solidFill>
              </a:rPr>
            </a:br>
            <a:r>
              <a:rPr lang="en-US" kern="0" dirty="0" smtClean="0">
                <a:solidFill>
                  <a:schemeClr val="tx1"/>
                </a:solidFill>
              </a:rPr>
              <a:t>Productivity</a:t>
            </a:r>
          </a:p>
        </p:txBody>
      </p:sp>
      <p:grpSp>
        <p:nvGrpSpPr>
          <p:cNvPr id="3" name="Group 10"/>
          <p:cNvGrpSpPr/>
          <p:nvPr/>
        </p:nvGrpSpPr>
        <p:grpSpPr>
          <a:xfrm>
            <a:off x="107951" y="154837"/>
            <a:ext cx="3527426" cy="685788"/>
            <a:chOff x="107951" y="154837"/>
            <a:chExt cx="3527426" cy="685788"/>
          </a:xfrm>
        </p:grpSpPr>
        <p:pic>
          <p:nvPicPr>
            <p:cNvPr id="12"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1228001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9" name="Title 1"/>
          <p:cNvSpPr txBox="1">
            <a:spLocks/>
          </p:cNvSpPr>
          <p:nvPr/>
        </p:nvSpPr>
        <p:spPr>
          <a:xfrm>
            <a:off x="5372785" y="83403"/>
            <a:ext cx="3536416"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Architecting </a:t>
            </a:r>
            <a:r>
              <a:rPr lang="en-US" sz="2400" dirty="0" smtClean="0">
                <a:solidFill>
                  <a:schemeClr val="tx1"/>
                </a:solidFill>
              </a:rPr>
              <a:t>and Design of</a:t>
            </a:r>
            <a:br>
              <a:rPr lang="en-US" sz="2400" dirty="0" smtClean="0">
                <a:solidFill>
                  <a:schemeClr val="tx1"/>
                </a:solidFill>
              </a:rPr>
            </a:br>
            <a:r>
              <a:rPr lang="en-US" sz="2400" dirty="0" smtClean="0">
                <a:solidFill>
                  <a:schemeClr val="tx1"/>
                </a:solidFill>
              </a:rPr>
              <a:t>Resilient </a:t>
            </a:r>
            <a:r>
              <a:rPr lang="en-US" sz="2400" dirty="0">
                <a:solidFill>
                  <a:schemeClr val="tx1"/>
                </a:solidFill>
              </a:rPr>
              <a:t>Systems</a:t>
            </a:r>
            <a:endParaRPr lang="en-US" sz="2000" kern="0" dirty="0">
              <a:solidFill>
                <a:schemeClr val="tx1"/>
              </a:solidFill>
            </a:endParaRPr>
          </a:p>
        </p:txBody>
      </p:sp>
      <p:grpSp>
        <p:nvGrpSpPr>
          <p:cNvPr id="3" name="Group 1"/>
          <p:cNvGrpSpPr/>
          <p:nvPr/>
        </p:nvGrpSpPr>
        <p:grpSpPr>
          <a:xfrm>
            <a:off x="253313" y="1219200"/>
            <a:ext cx="8637375" cy="5136604"/>
            <a:chOff x="1676401" y="883197"/>
            <a:chExt cx="5358848" cy="3186880"/>
          </a:xfrm>
        </p:grpSpPr>
        <p:pic>
          <p:nvPicPr>
            <p:cNvPr id="3789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0000"/>
            <a:stretch/>
          </p:blipFill>
          <p:spPr bwMode="auto">
            <a:xfrm>
              <a:off x="1676401" y="1358900"/>
              <a:ext cx="5358848" cy="27111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91227"/>
            <a:stretch/>
          </p:blipFill>
          <p:spPr bwMode="auto">
            <a:xfrm>
              <a:off x="1676401" y="883197"/>
              <a:ext cx="5358848" cy="4757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29990522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Cyber Security — Securing the System</a:t>
            </a:r>
          </a:p>
        </p:txBody>
      </p:sp>
      <p:sp>
        <p:nvSpPr>
          <p:cNvPr id="9" name="Title 1"/>
          <p:cNvSpPr txBox="1">
            <a:spLocks/>
          </p:cNvSpPr>
          <p:nvPr/>
        </p:nvSpPr>
        <p:spPr>
          <a:xfrm>
            <a:off x="144483" y="76200"/>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kern="0" dirty="0" smtClean="0"/>
              <a:t>System Design in a System of Systems Context</a:t>
            </a:r>
          </a:p>
        </p:txBody>
      </p:sp>
      <p:sp>
        <p:nvSpPr>
          <p:cNvPr id="11" name="Title 1"/>
          <p:cNvSpPr txBox="1">
            <a:spLocks/>
          </p:cNvSpPr>
          <p:nvPr/>
        </p:nvSpPr>
        <p:spPr>
          <a:xfrm>
            <a:off x="-2" y="-16933"/>
            <a:ext cx="9144002" cy="1159933"/>
          </a:xfrm>
          <a:prstGeom prst="rect">
            <a:avLst/>
          </a:prstGeom>
          <a:solidFill>
            <a:schemeClr val="bg1"/>
          </a:solidFill>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endParaRPr lang="en-US" sz="2400" kern="0" dirty="0" smtClean="0">
              <a:solidFill>
                <a:schemeClr val="tx1"/>
              </a:solidFill>
            </a:endParaRPr>
          </a:p>
        </p:txBody>
      </p:sp>
      <p:grpSp>
        <p:nvGrpSpPr>
          <p:cNvPr id="2" name="Group 14"/>
          <p:cNvGrpSpPr/>
          <p:nvPr/>
        </p:nvGrpSpPr>
        <p:grpSpPr>
          <a:xfrm>
            <a:off x="107951" y="154837"/>
            <a:ext cx="3527426" cy="685788"/>
            <a:chOff x="107951" y="154837"/>
            <a:chExt cx="3527426" cy="685788"/>
          </a:xfrm>
        </p:grpSpPr>
        <p:pic>
          <p:nvPicPr>
            <p:cNvPr id="1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8" name="Title 1"/>
          <p:cNvSpPr txBox="1">
            <a:spLocks/>
          </p:cNvSpPr>
          <p:nvPr/>
        </p:nvSpPr>
        <p:spPr>
          <a:xfrm>
            <a:off x="6154023" y="83403"/>
            <a:ext cx="2755178"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smtClean="0">
                <a:solidFill>
                  <a:schemeClr val="tx1"/>
                </a:solidFill>
              </a:rPr>
              <a:t>Cyber Security —</a:t>
            </a:r>
            <a:br>
              <a:rPr lang="en-US" sz="2400" dirty="0" smtClean="0">
                <a:solidFill>
                  <a:schemeClr val="tx1"/>
                </a:solidFill>
              </a:rPr>
            </a:br>
            <a:r>
              <a:rPr lang="en-US" sz="2400" dirty="0" smtClean="0">
                <a:solidFill>
                  <a:schemeClr val="tx1"/>
                </a:solidFill>
              </a:rPr>
              <a:t>Securing the System</a:t>
            </a:r>
            <a:endParaRPr lang="en-US" sz="2000" kern="0" dirty="0">
              <a:solidFill>
                <a:schemeClr val="tx1"/>
              </a:solidFill>
            </a:endParaRPr>
          </a:p>
        </p:txBody>
      </p:sp>
      <p:grpSp>
        <p:nvGrpSpPr>
          <p:cNvPr id="3" name="Group 2"/>
          <p:cNvGrpSpPr/>
          <p:nvPr/>
        </p:nvGrpSpPr>
        <p:grpSpPr>
          <a:xfrm>
            <a:off x="125767" y="1755206"/>
            <a:ext cx="8892466" cy="3654994"/>
            <a:chOff x="1863922" y="2057400"/>
            <a:chExt cx="5667690" cy="2329543"/>
          </a:xfrm>
        </p:grpSpPr>
        <p:pic>
          <p:nvPicPr>
            <p:cNvPr id="3891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42857"/>
            <a:stretch/>
          </p:blipFill>
          <p:spPr bwMode="auto">
            <a:xfrm>
              <a:off x="1863922" y="2514600"/>
              <a:ext cx="5667690" cy="18723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85619"/>
            <a:stretch/>
          </p:blipFill>
          <p:spPr bwMode="auto">
            <a:xfrm>
              <a:off x="1863922" y="2057400"/>
              <a:ext cx="5667690" cy="4711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6744924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9133" r="21547" b="37812"/>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rot="16200000">
            <a:off x="-1066800" y="1828800"/>
            <a:ext cx="3810000" cy="914400"/>
          </a:xfrm>
        </p:spPr>
        <p:txBody>
          <a:bodyPr anchor="t">
            <a:normAutofit fontScale="90000"/>
          </a:bodyPr>
          <a:lstStyle/>
          <a:p>
            <a:pPr algn="r"/>
            <a:r>
              <a:rPr lang="en-US" dirty="0" smtClean="0">
                <a:solidFill>
                  <a:schemeClr val="tx1"/>
                </a:solidFill>
              </a:rPr>
              <a:t>Acknowledgment</a:t>
            </a:r>
            <a:endParaRPr lang="en-US" dirty="0">
              <a:solidFill>
                <a:schemeClr val="tx1"/>
              </a:solidFill>
            </a:endParaRPr>
          </a:p>
        </p:txBody>
      </p:sp>
    </p:spTree>
    <p:extLst>
      <p:ext uri="{BB962C8B-B14F-4D97-AF65-F5344CB8AC3E}">
        <p14:creationId xmlns="" xmlns:p14="http://schemas.microsoft.com/office/powerpoint/2010/main" val="42415472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212766" y="83403"/>
            <a:ext cx="8855034" cy="1059597"/>
          </a:xfrm>
          <a:prstGeom prst="rect">
            <a:avLst/>
          </a:prstGeom>
        </p:spPr>
        <p:txBody>
          <a:bodyPr vert="horz" lIns="91440" tIns="45720" rIns="91440" bIns="45720" rtlCol="0" anchor="ctr">
            <a:normAutofit lnSpcReduction="10000"/>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smtClean="0">
                <a:solidFill>
                  <a:schemeClr val="tx1"/>
                </a:solidFill>
              </a:rPr>
              <a:t>Decision Support</a:t>
            </a:r>
          </a:p>
          <a:p>
            <a:pPr algn="r"/>
            <a:r>
              <a:rPr lang="en-US" sz="2000" kern="0" dirty="0" smtClean="0">
                <a:solidFill>
                  <a:schemeClr val="tx1"/>
                </a:solidFill>
              </a:rPr>
              <a:t>Leveraging Information and Analysis </a:t>
            </a:r>
            <a:br>
              <a:rPr lang="en-US" sz="2000" kern="0" dirty="0" smtClean="0">
                <a:solidFill>
                  <a:schemeClr val="tx1"/>
                </a:solidFill>
              </a:rPr>
            </a:br>
            <a:r>
              <a:rPr lang="en-US" sz="2000" kern="0" dirty="0" smtClean="0">
                <a:solidFill>
                  <a:schemeClr val="tx1"/>
                </a:solidFill>
              </a:rPr>
              <a:t>for Effective Decision Making</a:t>
            </a:r>
            <a:endParaRPr lang="en-US" sz="2000" kern="0" dirty="0">
              <a:solidFill>
                <a:schemeClr val="tx1"/>
              </a:solidFill>
            </a:endParaRPr>
          </a:p>
        </p:txBody>
      </p:sp>
      <p:grpSp>
        <p:nvGrpSpPr>
          <p:cNvPr id="2" name="Group 7"/>
          <p:cNvGrpSpPr/>
          <p:nvPr/>
        </p:nvGrpSpPr>
        <p:grpSpPr>
          <a:xfrm>
            <a:off x="107951" y="154837"/>
            <a:ext cx="3527426" cy="685788"/>
            <a:chOff x="107951" y="154837"/>
            <a:chExt cx="3527426" cy="685788"/>
          </a:xfrm>
        </p:grpSpPr>
        <p:pic>
          <p:nvPicPr>
            <p:cNvPr id="9"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993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190" t="-226" r="5848" b="226"/>
          <a:stretch/>
        </p:blipFill>
        <p:spPr bwMode="auto">
          <a:xfrm>
            <a:off x="-1" y="1600200"/>
            <a:ext cx="9144000" cy="37507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Title 1"/>
          <p:cNvSpPr txBox="1">
            <a:spLocks/>
          </p:cNvSpPr>
          <p:nvPr/>
        </p:nvSpPr>
        <p:spPr>
          <a:xfrm>
            <a:off x="144483" y="5014158"/>
            <a:ext cx="8855034" cy="929442"/>
          </a:xfrm>
          <a:prstGeom prst="rect">
            <a:avLst/>
          </a:prstGeom>
        </p:spPr>
        <p:txBody>
          <a:bodyPr vert="horz" lIns="91440" tIns="45720" rIns="91440" bIns="45720" rtlCol="0" anchor="ctr">
            <a:norm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r>
              <a:rPr lang="en-US" sz="2000" kern="0" dirty="0" smtClean="0">
                <a:solidFill>
                  <a:srgbClr val="996633"/>
                </a:solidFill>
                <a:latin typeface="Calibri" panose="020F0502020204030204" pitchFamily="34" charset="0"/>
              </a:rPr>
              <a:t>Decision makers will have more information and options </a:t>
            </a:r>
            <a:br>
              <a:rPr lang="en-US" sz="2000" kern="0" dirty="0" smtClean="0">
                <a:solidFill>
                  <a:srgbClr val="996633"/>
                </a:solidFill>
                <a:latin typeface="Calibri" panose="020F0502020204030204" pitchFamily="34" charset="0"/>
              </a:rPr>
            </a:br>
            <a:r>
              <a:rPr lang="en-US" sz="2000" kern="0" dirty="0" smtClean="0">
                <a:solidFill>
                  <a:srgbClr val="996633"/>
                </a:solidFill>
                <a:latin typeface="Calibri" panose="020F0502020204030204" pitchFamily="34" charset="0"/>
              </a:rPr>
              <a:t>from which to draw conclusions</a:t>
            </a:r>
            <a:endParaRPr lang="en-US" sz="1800" kern="0" dirty="0">
              <a:solidFill>
                <a:srgbClr val="996633"/>
              </a:solidFill>
              <a:latin typeface="Calibri" panose="020F0502020204030204" pitchFamily="34" charset="0"/>
            </a:endParaRPr>
          </a:p>
        </p:txBody>
      </p:sp>
    </p:spTree>
    <p:extLst>
      <p:ext uri="{BB962C8B-B14F-4D97-AF65-F5344CB8AC3E}">
        <p14:creationId xmlns="" xmlns:p14="http://schemas.microsoft.com/office/powerpoint/2010/main" val="13822521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3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2666" t="45776" r="483" b="25427"/>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 name="Group 7"/>
            <p:cNvGrpSpPr/>
            <p:nvPr/>
          </p:nvGrpSpPr>
          <p:grpSpPr>
            <a:xfrm>
              <a:off x="174052" y="1055949"/>
              <a:ext cx="8856938" cy="5802051"/>
              <a:chOff x="174052" y="1055949"/>
              <a:chExt cx="8856938" cy="5802051"/>
            </a:xfrm>
          </p:grpSpPr>
          <p:grpSp>
            <p:nvGrpSpPr>
              <p:cNvPr id="2" name="Group 1"/>
              <p:cNvGrpSpPr/>
              <p:nvPr/>
            </p:nvGrpSpPr>
            <p:grpSpPr>
              <a:xfrm>
                <a:off x="174052" y="1752600"/>
                <a:ext cx="4397948" cy="2286486"/>
                <a:chOff x="3866819" y="3200400"/>
                <a:chExt cx="4745109" cy="2466975"/>
              </a:xfrm>
            </p:grpSpPr>
            <p:pic>
              <p:nvPicPr>
                <p:cNvPr id="2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387" t="29116" r="3226" b="54622"/>
                <a:stretch/>
              </p:blipFill>
              <p:spPr bwMode="auto">
                <a:xfrm>
                  <a:off x="6690360" y="3200400"/>
                  <a:ext cx="1921568" cy="246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1910" t="29116" r="18419" b="54622"/>
                <a:stretch/>
              </p:blipFill>
              <p:spPr bwMode="auto">
                <a:xfrm>
                  <a:off x="3866819" y="3200400"/>
                  <a:ext cx="2823541" cy="246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3" name="Group 2"/>
              <p:cNvGrpSpPr/>
              <p:nvPr/>
            </p:nvGrpSpPr>
            <p:grpSpPr>
              <a:xfrm>
                <a:off x="4953000" y="1055949"/>
                <a:ext cx="4077990" cy="1977502"/>
                <a:chOff x="4231990" y="1066800"/>
                <a:chExt cx="4399895" cy="2133600"/>
              </a:xfrm>
            </p:grpSpPr>
            <p:pic>
              <p:nvPicPr>
                <p:cNvPr id="4096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4177" t="7649" r="16520" b="78286"/>
                <a:stretch/>
              </p:blipFill>
              <p:spPr bwMode="auto">
                <a:xfrm>
                  <a:off x="4231990" y="1066800"/>
                  <a:ext cx="2770667"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480" t="7649" r="2771" b="78286"/>
                <a:stretch/>
              </p:blipFill>
              <p:spPr bwMode="auto">
                <a:xfrm>
                  <a:off x="6658428" y="1066800"/>
                  <a:ext cx="1973457" cy="2133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83410" t="73013" r="3226" b="8381"/>
              <a:stretch/>
            </p:blipFill>
            <p:spPr bwMode="auto">
              <a:xfrm>
                <a:off x="7191378" y="4241800"/>
                <a:ext cx="1778000" cy="2616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7" name="Group 6"/>
              <p:cNvGrpSpPr/>
              <p:nvPr/>
            </p:nvGrpSpPr>
            <p:grpSpPr>
              <a:xfrm>
                <a:off x="174052" y="4318000"/>
                <a:ext cx="7091933" cy="2367356"/>
                <a:chOff x="-1066008" y="4076700"/>
                <a:chExt cx="8331993" cy="2781300"/>
              </a:xfrm>
            </p:grpSpPr>
            <p:pic>
              <p:nvPicPr>
                <p:cNvPr id="3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8221" t="73013" r="24991" b="7206"/>
                <a:stretch/>
              </p:blipFill>
              <p:spPr bwMode="auto">
                <a:xfrm>
                  <a:off x="1041400" y="4076700"/>
                  <a:ext cx="6224585"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444" t="73013" r="49918" b="7206"/>
                <a:stretch/>
              </p:blipFill>
              <p:spPr bwMode="auto">
                <a:xfrm>
                  <a:off x="609600" y="4076700"/>
                  <a:ext cx="3810000"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227" t="73013" r="73491" b="7206"/>
                <a:stretch/>
              </p:blipFill>
              <p:spPr bwMode="auto">
                <a:xfrm>
                  <a:off x="-1066008" y="4076700"/>
                  <a:ext cx="2831308" cy="2781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grpSp>
      <p:sp>
        <p:nvSpPr>
          <p:cNvPr id="22" name="Title 1"/>
          <p:cNvSpPr txBox="1">
            <a:spLocks/>
          </p:cNvSpPr>
          <p:nvPr/>
        </p:nvSpPr>
        <p:spPr>
          <a:xfrm>
            <a:off x="5029200" y="83403"/>
            <a:ext cx="3946914"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kern="0" dirty="0">
                <a:solidFill>
                  <a:schemeClr val="tx1"/>
                </a:solidFill>
              </a:rPr>
              <a:t>Virtual Engineering</a:t>
            </a:r>
            <a:br>
              <a:rPr lang="en-US" sz="2400" kern="0" dirty="0">
                <a:solidFill>
                  <a:schemeClr val="tx1"/>
                </a:solidFill>
              </a:rPr>
            </a:br>
            <a:r>
              <a:rPr lang="en-US" sz="2400" kern="0" dirty="0">
                <a:solidFill>
                  <a:schemeClr val="tx1"/>
                </a:solidFill>
              </a:rPr>
              <a:t>Part of The Digital Revolution</a:t>
            </a:r>
          </a:p>
        </p:txBody>
      </p:sp>
      <p:grpSp>
        <p:nvGrpSpPr>
          <p:cNvPr id="4" name="Group 3"/>
          <p:cNvGrpSpPr/>
          <p:nvPr/>
        </p:nvGrpSpPr>
        <p:grpSpPr>
          <a:xfrm>
            <a:off x="107951" y="126210"/>
            <a:ext cx="3527426" cy="762000"/>
            <a:chOff x="107951" y="126210"/>
            <a:chExt cx="3527426" cy="762000"/>
          </a:xfrm>
        </p:grpSpPr>
        <p:grpSp>
          <p:nvGrpSpPr>
            <p:cNvPr id="18" name="Group 17"/>
            <p:cNvGrpSpPr/>
            <p:nvPr/>
          </p:nvGrpSpPr>
          <p:grpSpPr>
            <a:xfrm>
              <a:off x="107951" y="154837"/>
              <a:ext cx="3527426" cy="685788"/>
              <a:chOff x="107951" y="154837"/>
              <a:chExt cx="3527426" cy="685788"/>
            </a:xfrm>
          </p:grpSpPr>
          <p:pic>
            <p:nvPicPr>
              <p:cNvPr id="19"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30192"/>
              <a:stretch/>
            </p:blipFill>
            <p:spPr bwMode="auto">
              <a:xfrm>
                <a:off x="871538" y="154837"/>
                <a:ext cx="2763839"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2"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2666" t="45776" r="483" b="25427"/>
            <a:stretch/>
          </p:blipFill>
          <p:spPr bwMode="auto">
            <a:xfrm>
              <a:off x="809098" y="126210"/>
              <a:ext cx="76725" cy="76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19582174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3052" y="172178"/>
            <a:ext cx="3348036" cy="635066"/>
            <a:chOff x="123052" y="172178"/>
            <a:chExt cx="3348036" cy="635066"/>
          </a:xfrm>
        </p:grpSpPr>
        <p:pic>
          <p:nvPicPr>
            <p:cNvPr id="13"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1301" b="-174"/>
            <a:stretch/>
          </p:blipFill>
          <p:spPr bwMode="auto">
            <a:xfrm>
              <a:off x="877094" y="172178"/>
              <a:ext cx="2593994" cy="635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81396" b="-174"/>
            <a:stretch/>
          </p:blipFill>
          <p:spPr bwMode="auto">
            <a:xfrm>
              <a:off x="123052" y="172178"/>
              <a:ext cx="702451" cy="635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1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25" t="31216" r="84846" b="56145"/>
          <a:stretch/>
        </p:blipFill>
        <p:spPr bwMode="auto">
          <a:xfrm>
            <a:off x="297525" y="2864231"/>
            <a:ext cx="2274225" cy="1619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102" t="1594" r="10168" b="3459"/>
          <a:stretch/>
        </p:blipFill>
        <p:spPr bwMode="auto">
          <a:xfrm>
            <a:off x="2743199" y="489711"/>
            <a:ext cx="6400801" cy="63682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724807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662" y="787148"/>
            <a:ext cx="9088014" cy="5899402"/>
            <a:chOff x="18662" y="958598"/>
            <a:chExt cx="9088014" cy="5899402"/>
          </a:xfrm>
        </p:grpSpPr>
        <p:pic>
          <p:nvPicPr>
            <p:cNvPr id="4301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134" r="8199" b="4546"/>
            <a:stretch/>
          </p:blipFill>
          <p:spPr bwMode="auto">
            <a:xfrm>
              <a:off x="142875" y="958598"/>
              <a:ext cx="8833240" cy="58994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Rectangle 16"/>
            <p:cNvSpPr/>
            <p:nvPr/>
          </p:nvSpPr>
          <p:spPr>
            <a:xfrm>
              <a:off x="7137918" y="6550283"/>
              <a:ext cx="1968758" cy="279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8" name="Rectangle 17"/>
            <p:cNvSpPr/>
            <p:nvPr/>
          </p:nvSpPr>
          <p:spPr>
            <a:xfrm>
              <a:off x="18662" y="6550283"/>
              <a:ext cx="1968758" cy="279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981494" y="83403"/>
            <a:ext cx="3994620"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a:solidFill>
                  <a:schemeClr val="tx1"/>
                </a:solidFill>
              </a:rPr>
              <a:t>Essential Systems Engineering</a:t>
            </a:r>
            <a:br>
              <a:rPr lang="en-US" sz="2400" dirty="0">
                <a:solidFill>
                  <a:schemeClr val="tx1"/>
                </a:solidFill>
              </a:rPr>
            </a:br>
            <a:r>
              <a:rPr lang="en-US" sz="2400" dirty="0">
                <a:solidFill>
                  <a:schemeClr val="tx1"/>
                </a:solidFill>
              </a:rPr>
              <a:t>Competencies</a:t>
            </a:r>
            <a:endParaRPr lang="en-US" sz="2400" kern="0" dirty="0">
              <a:solidFill>
                <a:schemeClr val="tx1"/>
              </a:solidFill>
            </a:endParaRPr>
          </a:p>
        </p:txBody>
      </p:sp>
      <p:grpSp>
        <p:nvGrpSpPr>
          <p:cNvPr id="11" name="Group 10"/>
          <p:cNvGrpSpPr/>
          <p:nvPr/>
        </p:nvGrpSpPr>
        <p:grpSpPr>
          <a:xfrm>
            <a:off x="61914" y="150877"/>
            <a:ext cx="2638424" cy="684941"/>
            <a:chOff x="58739" y="153259"/>
            <a:chExt cx="2655885" cy="684082"/>
          </a:xfrm>
        </p:grpSpPr>
        <p:pic>
          <p:nvPicPr>
            <p:cNvPr id="13"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77321"/>
            <a:stretch/>
          </p:blipFill>
          <p:spPr bwMode="auto">
            <a:xfrm>
              <a:off x="58739" y="153259"/>
              <a:ext cx="709612" cy="684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0944"/>
            <a:stretch/>
          </p:blipFill>
          <p:spPr bwMode="auto">
            <a:xfrm>
              <a:off x="866775" y="153259"/>
              <a:ext cx="1847849" cy="684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616161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1190" y="128821"/>
            <a:ext cx="2636554" cy="684580"/>
            <a:chOff x="121190" y="128821"/>
            <a:chExt cx="2636554" cy="684580"/>
          </a:xfrm>
        </p:grpSpPr>
        <p:pic>
          <p:nvPicPr>
            <p:cNvPr id="1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8248"/>
            <a:stretch/>
          </p:blipFill>
          <p:spPr bwMode="auto">
            <a:xfrm>
              <a:off x="851694" y="128821"/>
              <a:ext cx="1906050" cy="6845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77593"/>
            <a:stretch/>
          </p:blipFill>
          <p:spPr bwMode="auto">
            <a:xfrm>
              <a:off x="121190" y="128821"/>
              <a:ext cx="691611" cy="6845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9" name="Title 1"/>
          <p:cNvSpPr txBox="1">
            <a:spLocks/>
          </p:cNvSpPr>
          <p:nvPr/>
        </p:nvSpPr>
        <p:spPr>
          <a:xfrm>
            <a:off x="3096940" y="83403"/>
            <a:ext cx="5879174" cy="830997"/>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2400" dirty="0" smtClean="0">
                <a:solidFill>
                  <a:schemeClr val="tx1"/>
                </a:solidFill>
              </a:rPr>
              <a:t>Building the Systems Engineering Workforce </a:t>
            </a:r>
            <a:br>
              <a:rPr lang="en-US" sz="2400" dirty="0" smtClean="0">
                <a:solidFill>
                  <a:schemeClr val="tx1"/>
                </a:solidFill>
              </a:rPr>
            </a:br>
            <a:r>
              <a:rPr lang="en-US" sz="2400" dirty="0" smtClean="0">
                <a:solidFill>
                  <a:schemeClr val="tx1"/>
                </a:solidFill>
              </a:rPr>
              <a:t>for 2025 and Beyond</a:t>
            </a:r>
            <a:endParaRPr lang="en-US" sz="2400" kern="0" dirty="0">
              <a:solidFill>
                <a:schemeClr val="tx1"/>
              </a:solidFill>
            </a:endParaRPr>
          </a:p>
        </p:txBody>
      </p:sp>
      <p:pic>
        <p:nvPicPr>
          <p:cNvPr id="46082"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257" t="8707" r="83715" b="61982"/>
          <a:stretch/>
        </p:blipFill>
        <p:spPr bwMode="auto">
          <a:xfrm>
            <a:off x="396240" y="4912315"/>
            <a:ext cx="2209800" cy="1677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2554" t="1207" r="4071" b="3017"/>
          <a:stretch/>
        </p:blipFill>
        <p:spPr bwMode="auto">
          <a:xfrm>
            <a:off x="186755" y="1163560"/>
            <a:ext cx="8789360" cy="38701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731962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Realizing the vision</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0"/>
            <a:ext cx="91440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9057" y="119946"/>
            <a:ext cx="2279944" cy="741253"/>
            <a:chOff x="69057" y="119946"/>
            <a:chExt cx="2279944" cy="741253"/>
          </a:xfrm>
        </p:grpSpPr>
        <p:grpSp>
          <p:nvGrpSpPr>
            <p:cNvPr id="8" name="Group 7"/>
            <p:cNvGrpSpPr/>
            <p:nvPr/>
          </p:nvGrpSpPr>
          <p:grpSpPr>
            <a:xfrm>
              <a:off x="825502" y="119946"/>
              <a:ext cx="1523499" cy="629665"/>
              <a:chOff x="825502" y="119946"/>
              <a:chExt cx="1523499" cy="629665"/>
            </a:xfrm>
          </p:grpSpPr>
          <p:pic>
            <p:nvPicPr>
              <p:cNvPr id="1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0719" r="1" b="54502"/>
              <a:stretch/>
            </p:blipFill>
            <p:spPr bwMode="auto">
              <a:xfrm>
                <a:off x="825502" y="412357"/>
                <a:ext cx="1523499" cy="3372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1496" r="37930" b="51341"/>
              <a:stretch/>
            </p:blipFill>
            <p:spPr bwMode="auto">
              <a:xfrm>
                <a:off x="852487" y="119946"/>
                <a:ext cx="1185863" cy="3606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9"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80824"/>
            <a:stretch/>
          </p:blipFill>
          <p:spPr bwMode="auto">
            <a:xfrm>
              <a:off x="69057" y="119946"/>
              <a:ext cx="743744" cy="7412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481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86075" y="35694"/>
            <a:ext cx="5915025" cy="68105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965691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6667" b="20334"/>
          <a:stretch/>
        </p:blipFill>
        <p:spPr bwMode="auto">
          <a:xfrm>
            <a:off x="-820055" y="-261257"/>
            <a:ext cx="10667999" cy="73805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txBox="1">
            <a:spLocks/>
          </p:cNvSpPr>
          <p:nvPr/>
        </p:nvSpPr>
        <p:spPr>
          <a:xfrm>
            <a:off x="457200" y="121448"/>
            <a:ext cx="8229600" cy="923583"/>
          </a:xfrm>
          <a:prstGeom prst="rect">
            <a:avLst/>
          </a:prstGeom>
        </p:spPr>
        <p:txBody>
          <a:bodyPr vert="horz" lIns="91440" tIns="45720" rIns="91440" bIns="45720" rtlCol="0" anchor="ctr">
            <a:no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nSpc>
                <a:spcPts val="2400"/>
              </a:lnSpc>
            </a:pPr>
            <a:r>
              <a:rPr lang="en-US" sz="3200" kern="0" dirty="0" smtClean="0">
                <a:solidFill>
                  <a:schemeClr val="bg1"/>
                </a:solidFill>
                <a:effectLst>
                  <a:outerShdw blurRad="50800" dist="38100" dir="2700000" algn="tl" rotWithShape="0">
                    <a:prstClr val="black">
                      <a:alpha val="40000"/>
                    </a:prstClr>
                  </a:outerShdw>
                </a:effectLst>
              </a:rPr>
              <a:t>Grand Challenges for </a:t>
            </a:r>
            <a:br>
              <a:rPr lang="en-US" sz="3200" kern="0" dirty="0" smtClean="0">
                <a:solidFill>
                  <a:schemeClr val="bg1"/>
                </a:solidFill>
                <a:effectLst>
                  <a:outerShdw blurRad="50800" dist="38100" dir="2700000" algn="tl" rotWithShape="0">
                    <a:prstClr val="black">
                      <a:alpha val="40000"/>
                    </a:prstClr>
                  </a:outerShdw>
                </a:effectLst>
              </a:rPr>
            </a:br>
            <a:r>
              <a:rPr lang="en-US" sz="3200" kern="0" dirty="0" smtClean="0">
                <a:solidFill>
                  <a:schemeClr val="bg1"/>
                </a:solidFill>
                <a:effectLst>
                  <a:outerShdw blurRad="50800" dist="38100" dir="2700000" algn="tl" rotWithShape="0">
                    <a:prstClr val="black">
                      <a:alpha val="40000"/>
                    </a:prstClr>
                  </a:outerShdw>
                </a:effectLst>
              </a:rPr>
              <a:t>Systems Engineering</a:t>
            </a:r>
            <a:endParaRPr lang="en-US" sz="3200" kern="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 xmlns:p14="http://schemas.microsoft.com/office/powerpoint/2010/main" val="32159347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740" t="21331" r="94971"/>
          <a:stretch/>
        </p:blipFill>
        <p:spPr bwMode="auto">
          <a:xfrm>
            <a:off x="0" y="3177"/>
            <a:ext cx="9143999" cy="50260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143000"/>
            <a:ext cx="8229600" cy="4525963"/>
          </a:xfrm>
        </p:spPr>
        <p:txBody>
          <a:bodyPr/>
          <a:lstStyle/>
          <a:p>
            <a:r>
              <a:rPr lang="en-US" sz="2400" dirty="0" smtClean="0">
                <a:solidFill>
                  <a:schemeClr val="tx1"/>
                </a:solidFill>
              </a:rPr>
              <a:t>Address the needs and challenges of a specific domain</a:t>
            </a:r>
          </a:p>
          <a:p>
            <a:pPr lvl="1"/>
            <a:r>
              <a:rPr lang="en-US" sz="2200" dirty="0" smtClean="0">
                <a:solidFill>
                  <a:schemeClr val="tx1"/>
                </a:solidFill>
              </a:rPr>
              <a:t>Makes the Vision more relevant and </a:t>
            </a:r>
            <a:r>
              <a:rPr lang="en-US" sz="2200" dirty="0" err="1" smtClean="0">
                <a:solidFill>
                  <a:schemeClr val="tx1"/>
                </a:solidFill>
              </a:rPr>
              <a:t>enactable</a:t>
            </a:r>
            <a:endParaRPr lang="en-US" sz="2200" dirty="0" smtClean="0">
              <a:solidFill>
                <a:schemeClr val="tx1"/>
              </a:solidFill>
            </a:endParaRPr>
          </a:p>
          <a:p>
            <a:pPr lvl="1"/>
            <a:r>
              <a:rPr lang="en-US" sz="2200" dirty="0" smtClean="0">
                <a:solidFill>
                  <a:schemeClr val="tx1"/>
                </a:solidFill>
              </a:rPr>
              <a:t>Builds on the more generalized Vision</a:t>
            </a:r>
          </a:p>
          <a:p>
            <a:r>
              <a:rPr lang="en-US" sz="2400" dirty="0" smtClean="0">
                <a:solidFill>
                  <a:schemeClr val="tx1"/>
                </a:solidFill>
              </a:rPr>
              <a:t>Initiated a SE Vision pilot for the Automotive Domain</a:t>
            </a:r>
          </a:p>
          <a:p>
            <a:pPr lvl="1"/>
            <a:r>
              <a:rPr lang="en-US" sz="2200" dirty="0" smtClean="0">
                <a:solidFill>
                  <a:schemeClr val="tx1"/>
                </a:solidFill>
              </a:rPr>
              <a:t>Lead: Chris Davey</a:t>
            </a:r>
            <a:endParaRPr lang="en-US" sz="2200" dirty="0" smtClean="0"/>
          </a:p>
          <a:p>
            <a:pPr lvl="1"/>
            <a:endParaRPr lang="en-US" dirty="0" smtClean="0"/>
          </a:p>
        </p:txBody>
      </p:sp>
      <p:sp>
        <p:nvSpPr>
          <p:cNvPr id="2" name="Title 1"/>
          <p:cNvSpPr>
            <a:spLocks noGrp="1"/>
          </p:cNvSpPr>
          <p:nvPr>
            <p:ph type="title"/>
          </p:nvPr>
        </p:nvSpPr>
        <p:spPr/>
        <p:txBody>
          <a:bodyPr/>
          <a:lstStyle/>
          <a:p>
            <a:r>
              <a:rPr lang="en-US" dirty="0" smtClean="0">
                <a:solidFill>
                  <a:schemeClr val="tx1"/>
                </a:solidFill>
              </a:rPr>
              <a:t>Domain-Specific SE Vision</a:t>
            </a:r>
            <a:endParaRPr lang="en-US" dirty="0">
              <a:solidFill>
                <a:schemeClr val="tx1"/>
              </a:solidFill>
            </a:endParaRPr>
          </a:p>
        </p:txBody>
      </p:sp>
      <p:sp>
        <p:nvSpPr>
          <p:cNvPr id="4" name="Date Placeholder 3"/>
          <p:cNvSpPr>
            <a:spLocks noGrp="1"/>
          </p:cNvSpPr>
          <p:nvPr>
            <p:ph type="dt" sz="half" idx="10"/>
          </p:nvPr>
        </p:nvSpPr>
        <p:spPr>
          <a:prstGeom prst="rect">
            <a:avLst/>
          </a:prstGeom>
        </p:spPr>
        <p:txBody>
          <a:bodyPr/>
          <a:lstStyle/>
          <a:p>
            <a:fld id="{6CB1CC98-CE39-4CD1-AA28-17846B075A40}"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38</a:t>
            </a:fld>
            <a:endParaRPr lang="en-US" dirty="0"/>
          </a:p>
        </p:txBody>
      </p:sp>
      <p:sp>
        <p:nvSpPr>
          <p:cNvPr id="5" name="Footer Placeholder 4"/>
          <p:cNvSpPr>
            <a:spLocks noGrp="1"/>
          </p:cNvSpPr>
          <p:nvPr>
            <p:ph type="ftr" sz="quarter" idx="12"/>
          </p:nvPr>
        </p:nvSpPr>
        <p:spPr>
          <a:prstGeom prst="rect">
            <a:avLst/>
          </a:prstGeom>
        </p:spPr>
        <p:txBody>
          <a:bodyPr/>
          <a:lstStyle/>
          <a:p>
            <a:r>
              <a:rPr lang="en-US" dirty="0" smtClean="0"/>
              <a:t>SE Vision 2025 Project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a:spLocks noChangeArrowheads="1"/>
          </p:cNvSpPr>
          <p:nvPr/>
        </p:nvSpPr>
        <p:spPr bwMode="auto">
          <a:xfrm>
            <a:off x="0" y="0"/>
            <a:ext cx="9144000" cy="609600"/>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pic>
        <p:nvPicPr>
          <p:cNvPr id="22" name="Picture 4" descr="logo"/>
          <p:cNvPicPr>
            <a:picLocks noChangeAspect="1" noChangeArrowheads="1"/>
          </p:cNvPicPr>
          <p:nvPr/>
        </p:nvPicPr>
        <p:blipFill>
          <a:blip r:embed="rId2">
            <a:clrChange>
              <a:clrFrom>
                <a:srgbClr val="012B65"/>
              </a:clrFrom>
              <a:clrTo>
                <a:srgbClr val="012B65">
                  <a:alpha val="0"/>
                </a:srgbClr>
              </a:clrTo>
            </a:clrChange>
            <a:extLst>
              <a:ext uri="{28A0092B-C50C-407E-A947-70E740481C1C}">
                <a14:useLocalDpi xmlns:a14="http://schemas.microsoft.com/office/drawing/2010/main" xmlns="" val="0"/>
              </a:ext>
            </a:extLst>
          </a:blip>
          <a:srcRect/>
          <a:stretch>
            <a:fillRect/>
          </a:stretch>
        </p:blipFill>
        <p:spPr bwMode="auto">
          <a:xfrm>
            <a:off x="7772400" y="53975"/>
            <a:ext cx="1295400"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itle 1"/>
          <p:cNvSpPr>
            <a:spLocks noGrp="1"/>
          </p:cNvSpPr>
          <p:nvPr>
            <p:ph type="title"/>
          </p:nvPr>
        </p:nvSpPr>
        <p:spPr>
          <a:xfrm>
            <a:off x="-116881" y="-257183"/>
            <a:ext cx="8229600" cy="1143000"/>
          </a:xfrm>
        </p:spPr>
        <p:txBody>
          <a:bodyPr/>
          <a:lstStyle/>
          <a:p>
            <a:r>
              <a:rPr lang="en-US" sz="3200" dirty="0" smtClean="0">
                <a:solidFill>
                  <a:schemeClr val="bg1"/>
                </a:solidFill>
              </a:rPr>
              <a:t>Automotive Systems Engineering Vision 2025</a:t>
            </a:r>
            <a:endParaRPr lang="en-US" sz="3200" dirty="0">
              <a:solidFill>
                <a:schemeClr val="bg1"/>
              </a:solidFill>
            </a:endParaRPr>
          </a:p>
        </p:txBody>
      </p:sp>
      <p:sp>
        <p:nvSpPr>
          <p:cNvPr id="10" name="Rectangle 9"/>
          <p:cNvSpPr/>
          <p:nvPr/>
        </p:nvSpPr>
        <p:spPr>
          <a:xfrm>
            <a:off x="142312" y="4160974"/>
            <a:ext cx="2214164" cy="23633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8158" y="4137834"/>
            <a:ext cx="1019831" cy="307777"/>
          </a:xfrm>
          <a:prstGeom prst="rect">
            <a:avLst/>
          </a:prstGeom>
          <a:noFill/>
        </p:spPr>
        <p:txBody>
          <a:bodyPr wrap="none" rtlCol="0">
            <a:spAutoFit/>
          </a:bodyPr>
          <a:lstStyle/>
          <a:p>
            <a:r>
              <a:rPr lang="en-US" dirty="0" smtClean="0">
                <a:solidFill>
                  <a:schemeClr val="bg1"/>
                </a:solidFill>
              </a:rPr>
              <a:t>Chapter 1 </a:t>
            </a:r>
            <a:endParaRPr lang="en-US" dirty="0">
              <a:solidFill>
                <a:schemeClr val="bg1"/>
              </a:solidFill>
            </a:endParaRPr>
          </a:p>
        </p:txBody>
      </p:sp>
      <p:sp>
        <p:nvSpPr>
          <p:cNvPr id="6" name="TextBox 5"/>
          <p:cNvSpPr txBox="1"/>
          <p:nvPr/>
        </p:nvSpPr>
        <p:spPr>
          <a:xfrm>
            <a:off x="142312" y="4455732"/>
            <a:ext cx="2345512" cy="1169551"/>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Global Mega Trends driving the evolving demands and need for Automotive  Systems Engineers</a:t>
            </a:r>
            <a:endParaRPr lang="en-US" sz="1400" dirty="0">
              <a:solidFill>
                <a:schemeClr val="bg1"/>
              </a:solidFill>
              <a:latin typeface="Arial" pitchFamily="34" charset="0"/>
              <a:cs typeface="Arial" pitchFamily="34" charset="0"/>
            </a:endParaRPr>
          </a:p>
        </p:txBody>
      </p:sp>
      <p:sp>
        <p:nvSpPr>
          <p:cNvPr id="38" name="Rectangle 37"/>
          <p:cNvSpPr/>
          <p:nvPr/>
        </p:nvSpPr>
        <p:spPr>
          <a:xfrm>
            <a:off x="2447811" y="4160975"/>
            <a:ext cx="2164422"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131880" y="4116249"/>
            <a:ext cx="1019831" cy="307777"/>
          </a:xfrm>
          <a:prstGeom prst="rect">
            <a:avLst/>
          </a:prstGeom>
          <a:noFill/>
        </p:spPr>
        <p:txBody>
          <a:bodyPr wrap="none" rtlCol="0">
            <a:spAutoFit/>
          </a:bodyPr>
          <a:lstStyle/>
          <a:p>
            <a:r>
              <a:rPr lang="en-US" dirty="0" smtClean="0">
                <a:solidFill>
                  <a:schemeClr val="bg1"/>
                </a:solidFill>
              </a:rPr>
              <a:t>Chapter 2 </a:t>
            </a:r>
            <a:endParaRPr lang="en-US" dirty="0">
              <a:solidFill>
                <a:schemeClr val="bg1"/>
              </a:solidFill>
            </a:endParaRPr>
          </a:p>
        </p:txBody>
      </p:sp>
      <p:sp>
        <p:nvSpPr>
          <p:cNvPr id="40" name="TextBox 39"/>
          <p:cNvSpPr txBox="1"/>
          <p:nvPr/>
        </p:nvSpPr>
        <p:spPr>
          <a:xfrm>
            <a:off x="2480301" y="4445060"/>
            <a:ext cx="2037950" cy="738664"/>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Current State </a:t>
            </a:r>
          </a:p>
          <a:p>
            <a:r>
              <a:rPr lang="en-US" sz="1400" dirty="0" smtClean="0">
                <a:solidFill>
                  <a:schemeClr val="bg1"/>
                </a:solidFill>
                <a:latin typeface="Arial" pitchFamily="34" charset="0"/>
                <a:cs typeface="Arial" pitchFamily="34" charset="0"/>
              </a:rPr>
              <a:t>of Automotive Systems Engineering</a:t>
            </a:r>
            <a:endParaRPr lang="en-US" sz="1400" dirty="0">
              <a:solidFill>
                <a:schemeClr val="bg1"/>
              </a:solidFill>
              <a:latin typeface="Arial" pitchFamily="34" charset="0"/>
              <a:cs typeface="Arial" pitchFamily="34" charset="0"/>
            </a:endParaRPr>
          </a:p>
        </p:txBody>
      </p:sp>
      <p:sp>
        <p:nvSpPr>
          <p:cNvPr id="42" name="Rectangle 41"/>
          <p:cNvSpPr/>
          <p:nvPr/>
        </p:nvSpPr>
        <p:spPr>
          <a:xfrm>
            <a:off x="4749796" y="4160975"/>
            <a:ext cx="2095846"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223850" y="4135717"/>
            <a:ext cx="1019831" cy="307777"/>
          </a:xfrm>
          <a:prstGeom prst="rect">
            <a:avLst/>
          </a:prstGeom>
          <a:noFill/>
        </p:spPr>
        <p:txBody>
          <a:bodyPr wrap="none" rtlCol="0">
            <a:spAutoFit/>
          </a:bodyPr>
          <a:lstStyle/>
          <a:p>
            <a:r>
              <a:rPr lang="en-US" dirty="0" smtClean="0">
                <a:solidFill>
                  <a:schemeClr val="bg1"/>
                </a:solidFill>
              </a:rPr>
              <a:t>Chapter 3 </a:t>
            </a:r>
            <a:endParaRPr lang="en-US" dirty="0">
              <a:solidFill>
                <a:schemeClr val="bg1"/>
              </a:solidFill>
            </a:endParaRPr>
          </a:p>
        </p:txBody>
      </p:sp>
      <p:sp>
        <p:nvSpPr>
          <p:cNvPr id="44" name="TextBox 43"/>
          <p:cNvSpPr txBox="1"/>
          <p:nvPr/>
        </p:nvSpPr>
        <p:spPr>
          <a:xfrm>
            <a:off x="4714791" y="4455732"/>
            <a:ext cx="1999047" cy="738664"/>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Future State </a:t>
            </a:r>
          </a:p>
          <a:p>
            <a:r>
              <a:rPr lang="en-US" sz="1400" dirty="0" smtClean="0">
                <a:solidFill>
                  <a:schemeClr val="bg1"/>
                </a:solidFill>
                <a:latin typeface="Arial" pitchFamily="34" charset="0"/>
                <a:cs typeface="Arial" pitchFamily="34" charset="0"/>
              </a:rPr>
              <a:t>of Automotive Systems Engineering</a:t>
            </a:r>
            <a:endParaRPr lang="en-US" sz="1400" dirty="0">
              <a:solidFill>
                <a:schemeClr val="bg1"/>
              </a:solidFill>
              <a:latin typeface="Arial" pitchFamily="34" charset="0"/>
              <a:cs typeface="Arial" pitchFamily="34" charset="0"/>
            </a:endParaRPr>
          </a:p>
        </p:txBody>
      </p:sp>
      <p:cxnSp>
        <p:nvCxnSpPr>
          <p:cNvPr id="14" name="Straight Arrow Connector 13"/>
          <p:cNvCxnSpPr/>
          <p:nvPr/>
        </p:nvCxnSpPr>
        <p:spPr>
          <a:xfrm flipH="1">
            <a:off x="1591319" y="3689534"/>
            <a:ext cx="2867374" cy="45698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3" idx="0"/>
          </p:cNvCxnSpPr>
          <p:nvPr/>
        </p:nvCxnSpPr>
        <p:spPr>
          <a:xfrm>
            <a:off x="4458693" y="3689534"/>
            <a:ext cx="1275073" cy="446183"/>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39" idx="0"/>
          </p:cNvCxnSpPr>
          <p:nvPr/>
        </p:nvCxnSpPr>
        <p:spPr>
          <a:xfrm flipH="1">
            <a:off x="3641796" y="3689534"/>
            <a:ext cx="816897" cy="42671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3174333" y="640847"/>
            <a:ext cx="2552243" cy="3048687"/>
          </a:xfrm>
          <a:prstGeom prst="rect">
            <a:avLst/>
          </a:prstGeom>
        </p:spPr>
      </p:pic>
      <p:sp>
        <p:nvSpPr>
          <p:cNvPr id="17" name="Rectangle 16"/>
          <p:cNvSpPr/>
          <p:nvPr/>
        </p:nvSpPr>
        <p:spPr>
          <a:xfrm>
            <a:off x="6918826" y="4146356"/>
            <a:ext cx="2095846" cy="23633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392880" y="4121098"/>
            <a:ext cx="1019831" cy="307777"/>
          </a:xfrm>
          <a:prstGeom prst="rect">
            <a:avLst/>
          </a:prstGeom>
          <a:noFill/>
        </p:spPr>
        <p:txBody>
          <a:bodyPr wrap="none" rtlCol="0">
            <a:spAutoFit/>
          </a:bodyPr>
          <a:lstStyle/>
          <a:p>
            <a:r>
              <a:rPr lang="en-US" dirty="0" smtClean="0">
                <a:solidFill>
                  <a:schemeClr val="bg1"/>
                </a:solidFill>
              </a:rPr>
              <a:t>Chapter 4 </a:t>
            </a:r>
            <a:endParaRPr lang="en-US" dirty="0">
              <a:solidFill>
                <a:schemeClr val="bg1"/>
              </a:solidFill>
            </a:endParaRPr>
          </a:p>
        </p:txBody>
      </p:sp>
      <p:sp>
        <p:nvSpPr>
          <p:cNvPr id="20" name="TextBox 19"/>
          <p:cNvSpPr txBox="1"/>
          <p:nvPr/>
        </p:nvSpPr>
        <p:spPr>
          <a:xfrm>
            <a:off x="6883821" y="4441113"/>
            <a:ext cx="2130851" cy="2123658"/>
          </a:xfrm>
          <a:prstGeom prst="rect">
            <a:avLst/>
          </a:prstGeom>
          <a:noFill/>
        </p:spPr>
        <p:txBody>
          <a:bodyPr wrap="square" rtlCol="0">
            <a:spAutoFit/>
          </a:bodyPr>
          <a:lstStyle/>
          <a:p>
            <a:r>
              <a:rPr lang="en-US" sz="1400" dirty="0" smtClean="0">
                <a:solidFill>
                  <a:schemeClr val="bg1"/>
                </a:solidFill>
                <a:latin typeface="Arial" pitchFamily="34" charset="0"/>
                <a:cs typeface="Arial" pitchFamily="34" charset="0"/>
              </a:rPr>
              <a:t>Future State </a:t>
            </a: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Automotive SE Gap Analysis, Prioritization, and strategic plan of action</a:t>
            </a:r>
          </a:p>
          <a:p>
            <a:endParaRPr lang="en-US" sz="1400" dirty="0" smtClean="0">
              <a:solidFill>
                <a:schemeClr val="bg1"/>
              </a:solidFill>
              <a:latin typeface="Arial" pitchFamily="34" charset="0"/>
              <a:cs typeface="Arial" pitchFamily="34" charset="0"/>
            </a:endParaRPr>
          </a:p>
          <a:p>
            <a:pPr marL="285750" indent="-285750">
              <a:buFontTx/>
              <a:buChar char="-"/>
            </a:pPr>
            <a:r>
              <a:rPr lang="en-US" sz="1200" dirty="0" smtClean="0">
                <a:latin typeface="Arial" pitchFamily="34" charset="0"/>
                <a:cs typeface="Arial" pitchFamily="34" charset="0"/>
              </a:rPr>
              <a:t>Company Specific SE Enablers/Actions</a:t>
            </a:r>
          </a:p>
          <a:p>
            <a:pPr marL="285750" indent="-285750">
              <a:buFontTx/>
              <a:buChar char="-"/>
            </a:pPr>
            <a:r>
              <a:rPr lang="en-US" sz="1200" dirty="0" smtClean="0">
                <a:latin typeface="Arial" pitchFamily="34" charset="0"/>
                <a:cs typeface="Arial" pitchFamily="34" charset="0"/>
              </a:rPr>
              <a:t>Cross Company Enablers/Collaborations</a:t>
            </a:r>
            <a:endParaRPr lang="en-US" sz="1200" dirty="0">
              <a:latin typeface="Arial" pitchFamily="34" charset="0"/>
              <a:cs typeface="Arial" pitchFamily="34" charset="0"/>
            </a:endParaRPr>
          </a:p>
        </p:txBody>
      </p:sp>
      <p:cxnSp>
        <p:nvCxnSpPr>
          <p:cNvPr id="11" name="Straight Arrow Connector 10"/>
          <p:cNvCxnSpPr>
            <a:stCxn id="2" idx="2"/>
          </p:cNvCxnSpPr>
          <p:nvPr/>
        </p:nvCxnSpPr>
        <p:spPr>
          <a:xfrm>
            <a:off x="4450455" y="3689534"/>
            <a:ext cx="3383729" cy="42671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71029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33400" y="1219200"/>
            <a:ext cx="8302171" cy="4585871"/>
          </a:xfrm>
          <a:prstGeom prst="rect">
            <a:avLst/>
          </a:prstGeom>
        </p:spPr>
        <p:txBody>
          <a:bodyPr wrap="square">
            <a:spAutoFit/>
          </a:bodyPr>
          <a:lstStyle/>
          <a:p>
            <a:pPr marL="342900" indent="-342900">
              <a:buFont typeface="Wingdings" pitchFamily="2" charset="2"/>
              <a:buChar char="§"/>
            </a:pPr>
            <a:r>
              <a:rPr lang="en-US" sz="2400" dirty="0" smtClean="0"/>
              <a:t>Provide Vision for 2025 and beyond to </a:t>
            </a:r>
            <a:r>
              <a:rPr lang="en-US" sz="2400" b="1" i="1" dirty="0" smtClean="0">
                <a:solidFill>
                  <a:srgbClr val="0070C0"/>
                </a:solidFill>
              </a:rPr>
              <a:t>inspire and guide the direction of Systems Engineering (SE)</a:t>
            </a:r>
            <a:r>
              <a:rPr lang="en-US" sz="2400" dirty="0" smtClean="0"/>
              <a:t>:</a:t>
            </a:r>
            <a:endParaRPr lang="en-US" sz="2400" dirty="0" smtClean="0">
              <a:effectLst>
                <a:outerShdw blurRad="38100" dist="38100" dir="2700000" algn="tl">
                  <a:srgbClr val="000000">
                    <a:alpha val="43137"/>
                  </a:srgbClr>
                </a:outerShdw>
              </a:effectLst>
            </a:endParaRPr>
          </a:p>
          <a:p>
            <a:pPr marL="800100" lvl="1" indent="-342900">
              <a:buFont typeface="Wingdings" pitchFamily="2" charset="2"/>
              <a:buChar char="§"/>
            </a:pPr>
            <a:r>
              <a:rPr lang="en-US" sz="2000" b="1" dirty="0" smtClean="0">
                <a:effectLst>
                  <a:outerShdw blurRad="38100" dist="38100" dir="2700000" algn="tl">
                    <a:srgbClr val="000000">
                      <a:alpha val="43137"/>
                    </a:srgbClr>
                  </a:outerShdw>
                </a:effectLst>
              </a:rPr>
              <a:t>Identify</a:t>
            </a:r>
            <a:r>
              <a:rPr lang="en-US" sz="2000" b="0" dirty="0" smtClean="0"/>
              <a:t> </a:t>
            </a:r>
            <a:r>
              <a:rPr lang="en-US" sz="2000" b="0" dirty="0"/>
              <a:t>SE capabilities to support future challenges and needs</a:t>
            </a:r>
          </a:p>
          <a:p>
            <a:pPr marL="800100" lvl="1" indent="-342900">
              <a:buFont typeface="Wingdings" pitchFamily="2" charset="2"/>
              <a:buChar char="§"/>
            </a:pPr>
            <a:r>
              <a:rPr lang="en-US" sz="2000" b="1" dirty="0">
                <a:effectLst>
                  <a:outerShdw blurRad="38100" dist="38100" dir="2700000" algn="tl">
                    <a:srgbClr val="000000">
                      <a:alpha val="43137"/>
                    </a:srgbClr>
                  </a:outerShdw>
                </a:effectLst>
              </a:rPr>
              <a:t>Align</a:t>
            </a:r>
            <a:r>
              <a:rPr lang="en-US" sz="2000" b="0" dirty="0"/>
              <a:t> </a:t>
            </a:r>
            <a:r>
              <a:rPr lang="en-US" sz="2000" b="0" dirty="0" smtClean="0"/>
              <a:t>planning related to SE research, and development of SE standards</a:t>
            </a:r>
            <a:r>
              <a:rPr lang="en-US" sz="2000" b="0" dirty="0"/>
              <a:t>, methods</a:t>
            </a:r>
            <a:r>
              <a:rPr lang="en-US" sz="2000" b="0" dirty="0" smtClean="0"/>
              <a:t>, tools, and curriculum</a:t>
            </a:r>
            <a:endParaRPr lang="en-US" sz="2000" b="0" dirty="0"/>
          </a:p>
          <a:p>
            <a:pPr marL="800100" lvl="1" indent="-342900">
              <a:buFont typeface="Wingdings" pitchFamily="2" charset="2"/>
              <a:buChar char="§"/>
            </a:pPr>
            <a:r>
              <a:rPr lang="en-US" sz="2000" b="1" dirty="0">
                <a:effectLst>
                  <a:outerShdw blurRad="38100" dist="38100" dir="2700000" algn="tl">
                    <a:srgbClr val="000000">
                      <a:alpha val="43137"/>
                    </a:srgbClr>
                  </a:outerShdw>
                </a:effectLst>
              </a:rPr>
              <a:t>Promote</a:t>
            </a:r>
            <a:r>
              <a:rPr lang="en-US" sz="2000" b="0" dirty="0"/>
              <a:t> funding for SE research and organizational investment</a:t>
            </a:r>
          </a:p>
          <a:p>
            <a:pPr marL="800100" lvl="1" indent="-342900">
              <a:buFont typeface="Wingdings" pitchFamily="2" charset="2"/>
              <a:buChar char="§"/>
            </a:pPr>
            <a:r>
              <a:rPr lang="en-US" sz="2000" b="1" dirty="0">
                <a:effectLst>
                  <a:outerShdw blurRad="38100" dist="38100" dir="2700000" algn="tl">
                    <a:srgbClr val="000000">
                      <a:alpha val="43137"/>
                    </a:srgbClr>
                  </a:outerShdw>
                </a:effectLst>
              </a:rPr>
              <a:t>Broaden</a:t>
            </a:r>
            <a:r>
              <a:rPr lang="en-US" sz="2000" b="0" dirty="0"/>
              <a:t> the base of practitioners across industry domains and motivate others to pursue </a:t>
            </a:r>
            <a:r>
              <a:rPr lang="en-US" sz="2000" b="0" dirty="0" smtClean="0"/>
              <a:t>SE</a:t>
            </a:r>
          </a:p>
          <a:p>
            <a:pPr marL="342900" indent="-342900">
              <a:buFont typeface="Wingdings" pitchFamily="2" charset="2"/>
              <a:buChar char="§"/>
            </a:pPr>
            <a:r>
              <a:rPr lang="en-US" sz="2400" dirty="0" smtClean="0"/>
              <a:t>Stakeholders include:</a:t>
            </a:r>
          </a:p>
          <a:p>
            <a:pPr marL="800100" lvl="1" indent="-342900">
              <a:buFont typeface="Wingdings" pitchFamily="2" charset="2"/>
              <a:buChar char="§"/>
            </a:pPr>
            <a:r>
              <a:rPr lang="en-US" sz="2000" b="0" dirty="0" smtClean="0"/>
              <a:t>Engineering Executives</a:t>
            </a:r>
          </a:p>
          <a:p>
            <a:pPr marL="800100" lvl="1" indent="-342900">
              <a:buFont typeface="Wingdings" pitchFamily="2" charset="2"/>
              <a:buChar char="§"/>
            </a:pPr>
            <a:r>
              <a:rPr lang="en-US" sz="2000" dirty="0" smtClean="0"/>
              <a:t>Policy Makers</a:t>
            </a:r>
          </a:p>
          <a:p>
            <a:pPr marL="800100" lvl="1" indent="-342900">
              <a:buFont typeface="Wingdings" pitchFamily="2" charset="2"/>
              <a:buChar char="§"/>
            </a:pPr>
            <a:r>
              <a:rPr lang="en-US" sz="2000" dirty="0" smtClean="0"/>
              <a:t>Academic and Researchers</a:t>
            </a:r>
          </a:p>
          <a:p>
            <a:pPr marL="800100" lvl="1" indent="-342900">
              <a:buFont typeface="Wingdings" pitchFamily="2" charset="2"/>
              <a:buChar char="§"/>
            </a:pPr>
            <a:r>
              <a:rPr lang="en-US" sz="2000" dirty="0" smtClean="0"/>
              <a:t>Practitioners</a:t>
            </a:r>
          </a:p>
          <a:p>
            <a:pPr marL="800100" lvl="1" indent="-342900">
              <a:buFont typeface="Wingdings" pitchFamily="2" charset="2"/>
              <a:buChar char="§"/>
            </a:pPr>
            <a:r>
              <a:rPr lang="en-US" sz="2000" b="0" dirty="0" smtClean="0"/>
              <a:t>Tool Vendors</a:t>
            </a:r>
            <a:endParaRPr lang="en-US" sz="2000" b="0" dirty="0"/>
          </a:p>
        </p:txBody>
      </p:sp>
      <p:sp>
        <p:nvSpPr>
          <p:cNvPr id="4" name="TextBox 3"/>
          <p:cNvSpPr txBox="1"/>
          <p:nvPr/>
        </p:nvSpPr>
        <p:spPr>
          <a:xfrm>
            <a:off x="939800" y="457205"/>
            <a:ext cx="7429500" cy="1415772"/>
          </a:xfrm>
          <a:prstGeom prst="rect">
            <a:avLst/>
          </a:prstGeom>
          <a:noFill/>
          <a:ln w="28575">
            <a:noFill/>
          </a:ln>
        </p:spPr>
        <p:txBody>
          <a:bodyPr wrap="square">
            <a:spAutoFit/>
          </a:bodyPr>
          <a:lstStyle/>
          <a:p>
            <a:pPr algn="ctr">
              <a:defRPr/>
            </a:pPr>
            <a:r>
              <a:rPr lang="en-US" sz="3200" b="1" dirty="0" smtClean="0">
                <a:latin typeface="+mj-lt"/>
              </a:rPr>
              <a:t>Vision Objectives</a:t>
            </a:r>
            <a:endParaRPr lang="en-US" sz="3200" b="1" dirty="0">
              <a:latin typeface="+mj-lt"/>
            </a:endParaRPr>
          </a:p>
          <a:p>
            <a:pPr algn="ctr">
              <a:defRPr/>
            </a:pPr>
            <a:endParaRPr lang="en-US" dirty="0">
              <a:solidFill>
                <a:schemeClr val="tx2"/>
              </a:solidFill>
              <a:effectLst>
                <a:outerShdw blurRad="38100" dist="38100" dir="2700000" algn="tl">
                  <a:srgbClr val="000000">
                    <a:alpha val="43137"/>
                  </a:srgbClr>
                </a:outerShdw>
              </a:effectLst>
            </a:endParaRPr>
          </a:p>
          <a:p>
            <a:pPr algn="ctr">
              <a:defRPr/>
            </a:pPr>
            <a:endParaRPr lang="en-US" dirty="0">
              <a:solidFill>
                <a:schemeClr val="tx2"/>
              </a:solidFill>
              <a:effectLst>
                <a:outerShdw blurRad="38100" dist="38100" dir="2700000" algn="tl">
                  <a:srgbClr val="000000">
                    <a:alpha val="43137"/>
                  </a:srgbClr>
                </a:outerShdw>
              </a:effectLst>
            </a:endParaRPr>
          </a:p>
          <a:p>
            <a:pPr algn="ctr">
              <a:defRPr/>
            </a:pPr>
            <a:endParaRPr lang="en-US" dirty="0">
              <a:solidFill>
                <a:schemeClr val="tx1"/>
              </a:solidFill>
              <a:effectLst>
                <a:outerShdw blurRad="38100" dist="38100" dir="2700000" algn="tl">
                  <a:srgbClr val="000000">
                    <a:alpha val="43137"/>
                  </a:srgbClr>
                </a:outerShdw>
              </a:effectLst>
            </a:endParaRPr>
          </a:p>
        </p:txBody>
      </p:sp>
      <p:sp>
        <p:nvSpPr>
          <p:cNvPr id="5" name="Date Placeholder 4"/>
          <p:cNvSpPr>
            <a:spLocks noGrp="1"/>
          </p:cNvSpPr>
          <p:nvPr>
            <p:ph type="dt" sz="half" idx="10"/>
          </p:nvPr>
        </p:nvSpPr>
        <p:spPr>
          <a:prstGeom prst="rect">
            <a:avLst/>
          </a:prstGeom>
        </p:spPr>
        <p:txBody>
          <a:bodyPr/>
          <a:lstStyle/>
          <a:p>
            <a:fld id="{5436D090-E9EC-4E23-A0FA-53F9E87C8755}" type="datetime1">
              <a:rPr lang="en-US" smtClean="0"/>
              <a:pPr/>
              <a:t>5/15/2015</a:t>
            </a:fld>
            <a:endParaRPr lang="en-US" dirty="0"/>
          </a:p>
        </p:txBody>
      </p:sp>
      <p:sp>
        <p:nvSpPr>
          <p:cNvPr id="8" name="Footer Placeholder 7"/>
          <p:cNvSpPr>
            <a:spLocks noGrp="1"/>
          </p:cNvSpPr>
          <p:nvPr>
            <p:ph type="ftr" sz="quarter" idx="11"/>
          </p:nvPr>
        </p:nvSpPr>
        <p:spPr>
          <a:prstGeom prst="rect">
            <a:avLst/>
          </a:prstGeom>
        </p:spPr>
        <p:txBody>
          <a:bodyPr/>
          <a:lstStyle/>
          <a:p>
            <a:r>
              <a:rPr lang="en-US" smtClean="0"/>
              <a:t>SE Vision 2025 Project</a:t>
            </a:r>
            <a:endParaRPr lang="en-US" dirty="0"/>
          </a:p>
        </p:txBody>
      </p:sp>
      <p:sp>
        <p:nvSpPr>
          <p:cNvPr id="6" name="Slide Number Placeholder 5"/>
          <p:cNvSpPr>
            <a:spLocks noGrp="1"/>
          </p:cNvSpPr>
          <p:nvPr>
            <p:ph type="sldNum" sz="quarter" idx="12"/>
          </p:nvPr>
        </p:nvSpPr>
        <p:spPr>
          <a:prstGeom prst="rect">
            <a:avLst/>
          </a:prstGeom>
        </p:spPr>
        <p:txBody>
          <a:bodyPr/>
          <a:lstStyle/>
          <a:p>
            <a:fld id="{7819EF4A-E622-4B48-9AEF-581D1624360F}" type="slidenum">
              <a:rPr lang="en-US" smtClean="0"/>
              <a:pPr/>
              <a:t>4</a:t>
            </a:fld>
            <a:endParaRPr lang="en-US" dirty="0"/>
          </a:p>
        </p:txBody>
      </p:sp>
      <p:pic>
        <p:nvPicPr>
          <p:cNvPr id="9" name="Picture 2" descr="http://www.reedintegration.com/ot/discount/files/incose-logo.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10" name="Picture 9" descr="Vision25_Medium_349x75_72dpi_transparent.png"/>
          <p:cNvPicPr>
            <a:picLocks noChangeAspect="1"/>
          </p:cNvPicPr>
          <p:nvPr/>
        </p:nvPicPr>
        <p:blipFill>
          <a:blip r:embed="rId4" cstate="print"/>
          <a:stretch>
            <a:fillRect/>
          </a:stretch>
        </p:blipFill>
        <p:spPr>
          <a:xfrm>
            <a:off x="7441996" y="44624"/>
            <a:ext cx="1702004" cy="365760"/>
          </a:xfrm>
          <a:prstGeom prst="rect">
            <a:avLst/>
          </a:prstGeom>
        </p:spPr>
      </p:pic>
    </p:spTree>
    <p:extLst>
      <p:ext uri="{BB962C8B-B14F-4D97-AF65-F5344CB8AC3E}">
        <p14:creationId xmlns:p14="http://schemas.microsoft.com/office/powerpoint/2010/main" xmlns="" val="27818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10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9522" y="1062672"/>
            <a:ext cx="7585582" cy="28451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74148" y="721600"/>
            <a:ext cx="532518" cy="307777"/>
          </a:xfrm>
          <a:prstGeom prst="rect">
            <a:avLst/>
          </a:prstGeom>
          <a:noFill/>
        </p:spPr>
        <p:txBody>
          <a:bodyPr wrap="none" rtlCol="0" anchor="ctr">
            <a:spAutoFit/>
          </a:bodyPr>
          <a:lstStyle/>
          <a:p>
            <a:r>
              <a:rPr lang="en-US" dirty="0" smtClean="0"/>
              <a:t>6/15</a:t>
            </a:r>
            <a:endParaRPr lang="en-US" dirty="0"/>
          </a:p>
        </p:txBody>
      </p:sp>
      <p:sp>
        <p:nvSpPr>
          <p:cNvPr id="22" name="Rectangle 21"/>
          <p:cNvSpPr/>
          <p:nvPr/>
        </p:nvSpPr>
        <p:spPr>
          <a:xfrm>
            <a:off x="123568" y="1062672"/>
            <a:ext cx="1195953" cy="284513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02883" y="2434384"/>
            <a:ext cx="1229824" cy="523220"/>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2</a:t>
            </a:r>
          </a:p>
          <a:p>
            <a:r>
              <a:rPr lang="en-US" sz="1400" dirty="0" smtClean="0">
                <a:solidFill>
                  <a:schemeClr val="bg1"/>
                </a:solidFill>
                <a:latin typeface="Arial" pitchFamily="34" charset="0"/>
                <a:cs typeface="Arial" pitchFamily="34" charset="0"/>
              </a:rPr>
              <a:t>(Cross OEM)</a:t>
            </a:r>
            <a:endParaRPr lang="en-US" sz="1400" dirty="0">
              <a:solidFill>
                <a:schemeClr val="bg1"/>
              </a:solidFill>
              <a:latin typeface="Arial" pitchFamily="34" charset="0"/>
              <a:cs typeface="Arial" pitchFamily="34" charset="0"/>
            </a:endParaRPr>
          </a:p>
        </p:txBody>
      </p:sp>
      <p:sp>
        <p:nvSpPr>
          <p:cNvPr id="25" name="TextBox 24"/>
          <p:cNvSpPr txBox="1"/>
          <p:nvPr/>
        </p:nvSpPr>
        <p:spPr>
          <a:xfrm>
            <a:off x="110271" y="2977723"/>
            <a:ext cx="1050288" cy="954107"/>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3</a:t>
            </a:r>
          </a:p>
          <a:p>
            <a:r>
              <a:rPr lang="en-US" sz="1400" dirty="0" smtClean="0">
                <a:solidFill>
                  <a:schemeClr val="bg1"/>
                </a:solidFill>
                <a:latin typeface="Arial" pitchFamily="34" charset="0"/>
                <a:cs typeface="Arial" pitchFamily="34" charset="0"/>
              </a:rPr>
              <a:t>(Industry </a:t>
            </a:r>
          </a:p>
          <a:p>
            <a:r>
              <a:rPr lang="en-US" sz="1400" dirty="0" smtClean="0">
                <a:solidFill>
                  <a:schemeClr val="bg1"/>
                </a:solidFill>
                <a:latin typeface="Arial" pitchFamily="34" charset="0"/>
                <a:cs typeface="Arial" pitchFamily="34" charset="0"/>
              </a:rPr>
              <a:t>Standards </a:t>
            </a:r>
          </a:p>
          <a:p>
            <a:r>
              <a:rPr lang="en-US" sz="1400" dirty="0" smtClean="0">
                <a:solidFill>
                  <a:schemeClr val="bg1"/>
                </a:solidFill>
                <a:latin typeface="Arial" pitchFamily="34" charset="0"/>
                <a:cs typeface="Arial" pitchFamily="34" charset="0"/>
              </a:rPr>
              <a:t>Group)</a:t>
            </a:r>
            <a:endParaRPr lang="en-US" sz="1400" dirty="0">
              <a:solidFill>
                <a:schemeClr val="bg1"/>
              </a:solidFill>
              <a:latin typeface="Arial" pitchFamily="34" charset="0"/>
              <a:cs typeface="Arial" pitchFamily="34" charset="0"/>
            </a:endParaRPr>
          </a:p>
        </p:txBody>
      </p:sp>
      <p:sp>
        <p:nvSpPr>
          <p:cNvPr id="26" name="TextBox 25"/>
          <p:cNvSpPr txBox="1"/>
          <p:nvPr/>
        </p:nvSpPr>
        <p:spPr>
          <a:xfrm>
            <a:off x="5822970" y="721600"/>
            <a:ext cx="631904" cy="307777"/>
          </a:xfrm>
          <a:prstGeom prst="rect">
            <a:avLst/>
          </a:prstGeom>
          <a:noFill/>
        </p:spPr>
        <p:txBody>
          <a:bodyPr wrap="none" rtlCol="0" anchor="ctr">
            <a:spAutoFit/>
          </a:bodyPr>
          <a:lstStyle/>
          <a:p>
            <a:r>
              <a:rPr lang="en-US" dirty="0" smtClean="0"/>
              <a:t>12/15</a:t>
            </a:r>
            <a:endParaRPr lang="en-US" dirty="0"/>
          </a:p>
        </p:txBody>
      </p:sp>
      <p:sp>
        <p:nvSpPr>
          <p:cNvPr id="32" name="TextBox 31"/>
          <p:cNvSpPr txBox="1"/>
          <p:nvPr/>
        </p:nvSpPr>
        <p:spPr>
          <a:xfrm>
            <a:off x="6947435" y="738420"/>
            <a:ext cx="631904" cy="307777"/>
          </a:xfrm>
          <a:prstGeom prst="rect">
            <a:avLst/>
          </a:prstGeom>
          <a:noFill/>
        </p:spPr>
        <p:txBody>
          <a:bodyPr wrap="none" rtlCol="0" anchor="ctr">
            <a:spAutoFit/>
          </a:bodyPr>
          <a:lstStyle/>
          <a:p>
            <a:r>
              <a:rPr lang="en-US" dirty="0" smtClean="0"/>
              <a:t>12/15</a:t>
            </a:r>
            <a:endParaRPr lang="en-US" dirty="0"/>
          </a:p>
        </p:txBody>
      </p:sp>
      <p:sp>
        <p:nvSpPr>
          <p:cNvPr id="37" name="Rectangle 3"/>
          <p:cNvSpPr>
            <a:spLocks noChangeArrowheads="1"/>
          </p:cNvSpPr>
          <p:nvPr/>
        </p:nvSpPr>
        <p:spPr bwMode="auto">
          <a:xfrm>
            <a:off x="0" y="0"/>
            <a:ext cx="9144000" cy="609600"/>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pic>
        <p:nvPicPr>
          <p:cNvPr id="38" name="Picture 4" descr="logo"/>
          <p:cNvPicPr>
            <a:picLocks noChangeAspect="1" noChangeArrowheads="1"/>
          </p:cNvPicPr>
          <p:nvPr/>
        </p:nvPicPr>
        <p:blipFill>
          <a:blip r:embed="rId3">
            <a:clrChange>
              <a:clrFrom>
                <a:srgbClr val="012B65"/>
              </a:clrFrom>
              <a:clrTo>
                <a:srgbClr val="012B65">
                  <a:alpha val="0"/>
                </a:srgbClr>
              </a:clrTo>
            </a:clrChange>
            <a:extLst>
              <a:ext uri="{28A0092B-C50C-407E-A947-70E740481C1C}">
                <a14:useLocalDpi xmlns:a14="http://schemas.microsoft.com/office/drawing/2010/main" xmlns="" val="0"/>
              </a:ext>
            </a:extLst>
          </a:blip>
          <a:srcRect/>
          <a:stretch>
            <a:fillRect/>
          </a:stretch>
        </p:blipFill>
        <p:spPr bwMode="auto">
          <a:xfrm>
            <a:off x="7772400" y="53975"/>
            <a:ext cx="1295400"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027"/>
            <a:ext cx="8229600" cy="516193"/>
          </a:xfrm>
        </p:spPr>
        <p:txBody>
          <a:bodyPr>
            <a:noAutofit/>
          </a:bodyPr>
          <a:lstStyle/>
          <a:p>
            <a:r>
              <a:rPr lang="en-US" sz="3200" dirty="0" smtClean="0">
                <a:solidFill>
                  <a:schemeClr val="bg1"/>
                </a:solidFill>
              </a:rPr>
              <a:t>Automotive SE Vision Plan</a:t>
            </a:r>
            <a:endParaRPr lang="en-US" sz="3200" dirty="0">
              <a:solidFill>
                <a:schemeClr val="bg1"/>
              </a:solidFill>
            </a:endParaRPr>
          </a:p>
        </p:txBody>
      </p:sp>
      <p:graphicFrame>
        <p:nvGraphicFramePr>
          <p:cNvPr id="10" name="Content Placeholder 4"/>
          <p:cNvGraphicFramePr>
            <a:graphicFrameLocks/>
          </p:cNvGraphicFramePr>
          <p:nvPr>
            <p:extLst>
              <p:ext uri="{D42A27DB-BD31-4B8C-83A1-F6EECF244321}">
                <p14:modId xmlns:p14="http://schemas.microsoft.com/office/powerpoint/2010/main" xmlns="" val="3545650479"/>
              </p:ext>
            </p:extLst>
          </p:nvPr>
        </p:nvGraphicFramePr>
        <p:xfrm>
          <a:off x="1589897" y="288315"/>
          <a:ext cx="3744096" cy="3963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xmlns="" val="2912466708"/>
              </p:ext>
            </p:extLst>
          </p:nvPr>
        </p:nvGraphicFramePr>
        <p:xfrm>
          <a:off x="5574612" y="1480402"/>
          <a:ext cx="3321030" cy="39637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xmlns="" val="209726917"/>
              </p:ext>
            </p:extLst>
          </p:nvPr>
        </p:nvGraphicFramePr>
        <p:xfrm>
          <a:off x="4465598" y="894595"/>
          <a:ext cx="3418826" cy="39637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5-Point Star 11"/>
          <p:cNvSpPr/>
          <p:nvPr/>
        </p:nvSpPr>
        <p:spPr>
          <a:xfrm>
            <a:off x="2660818"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1445737"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19521" y="697230"/>
            <a:ext cx="532518" cy="307777"/>
          </a:xfrm>
          <a:prstGeom prst="rect">
            <a:avLst/>
          </a:prstGeom>
          <a:noFill/>
        </p:spPr>
        <p:txBody>
          <a:bodyPr wrap="none" rtlCol="0" anchor="ctr">
            <a:spAutoFit/>
          </a:bodyPr>
          <a:lstStyle/>
          <a:p>
            <a:r>
              <a:rPr lang="en-US" dirty="0" smtClean="0"/>
              <a:t>3/14</a:t>
            </a:r>
            <a:endParaRPr lang="en-US" dirty="0"/>
          </a:p>
        </p:txBody>
      </p:sp>
      <p:sp>
        <p:nvSpPr>
          <p:cNvPr id="19" name="TextBox 18"/>
          <p:cNvSpPr txBox="1"/>
          <p:nvPr/>
        </p:nvSpPr>
        <p:spPr>
          <a:xfrm>
            <a:off x="2476495" y="689341"/>
            <a:ext cx="532518" cy="307777"/>
          </a:xfrm>
          <a:prstGeom prst="rect">
            <a:avLst/>
          </a:prstGeom>
          <a:noFill/>
        </p:spPr>
        <p:txBody>
          <a:bodyPr wrap="none" rtlCol="0" anchor="ctr">
            <a:spAutoFit/>
          </a:bodyPr>
          <a:lstStyle/>
          <a:p>
            <a:r>
              <a:rPr lang="en-US" dirty="0"/>
              <a:t>7</a:t>
            </a:r>
            <a:r>
              <a:rPr lang="en-US" dirty="0" smtClean="0"/>
              <a:t>/14</a:t>
            </a:r>
            <a:endParaRPr lang="en-US" dirty="0"/>
          </a:p>
        </p:txBody>
      </p:sp>
      <p:sp>
        <p:nvSpPr>
          <p:cNvPr id="20" name="TextBox 19"/>
          <p:cNvSpPr txBox="1"/>
          <p:nvPr/>
        </p:nvSpPr>
        <p:spPr>
          <a:xfrm>
            <a:off x="3749683" y="694255"/>
            <a:ext cx="631904" cy="307777"/>
          </a:xfrm>
          <a:prstGeom prst="rect">
            <a:avLst/>
          </a:prstGeom>
          <a:noFill/>
        </p:spPr>
        <p:txBody>
          <a:bodyPr wrap="none" rtlCol="0" anchor="ctr">
            <a:spAutoFit/>
          </a:bodyPr>
          <a:lstStyle/>
          <a:p>
            <a:r>
              <a:rPr lang="en-US" dirty="0" smtClean="0"/>
              <a:t>12/14</a:t>
            </a:r>
            <a:endParaRPr lang="en-US" dirty="0"/>
          </a:p>
        </p:txBody>
      </p:sp>
      <p:sp>
        <p:nvSpPr>
          <p:cNvPr id="23" name="TextBox 22"/>
          <p:cNvSpPr txBox="1"/>
          <p:nvPr/>
        </p:nvSpPr>
        <p:spPr>
          <a:xfrm>
            <a:off x="89361" y="1919862"/>
            <a:ext cx="1316386" cy="523220"/>
          </a:xfrm>
          <a:prstGeom prst="rect">
            <a:avLst/>
          </a:prstGeom>
          <a:noFill/>
        </p:spPr>
        <p:txBody>
          <a:bodyPr wrap="none" rtlCol="0">
            <a:spAutoFit/>
          </a:bodyPr>
          <a:lstStyle/>
          <a:p>
            <a:r>
              <a:rPr lang="en-US" sz="1400" b="1" dirty="0" smtClean="0">
                <a:solidFill>
                  <a:schemeClr val="bg1"/>
                </a:solidFill>
                <a:latin typeface="Arial" pitchFamily="34" charset="0"/>
                <a:cs typeface="Arial" pitchFamily="34" charset="0"/>
              </a:rPr>
              <a:t>- Phase 1</a:t>
            </a:r>
          </a:p>
          <a:p>
            <a:r>
              <a:rPr lang="en-US" sz="1400" dirty="0" smtClean="0">
                <a:solidFill>
                  <a:schemeClr val="bg1"/>
                </a:solidFill>
                <a:latin typeface="Arial" pitchFamily="34" charset="0"/>
                <a:cs typeface="Arial" pitchFamily="34" charset="0"/>
              </a:rPr>
              <a:t>(Ford Internal)</a:t>
            </a:r>
            <a:endParaRPr lang="en-US" sz="1400" dirty="0">
              <a:solidFill>
                <a:schemeClr val="bg1"/>
              </a:solidFill>
              <a:latin typeface="Arial" pitchFamily="34" charset="0"/>
              <a:cs typeface="Arial" pitchFamily="34" charset="0"/>
            </a:endParaRPr>
          </a:p>
        </p:txBody>
      </p:sp>
      <p:sp>
        <p:nvSpPr>
          <p:cNvPr id="27" name="TextBox 26"/>
          <p:cNvSpPr txBox="1"/>
          <p:nvPr/>
        </p:nvSpPr>
        <p:spPr>
          <a:xfrm>
            <a:off x="2553728" y="1186233"/>
            <a:ext cx="562975" cy="307777"/>
          </a:xfrm>
          <a:prstGeom prst="rect">
            <a:avLst/>
          </a:prstGeom>
          <a:noFill/>
        </p:spPr>
        <p:txBody>
          <a:bodyPr wrap="none" rtlCol="0">
            <a:spAutoFit/>
          </a:bodyPr>
          <a:lstStyle/>
          <a:p>
            <a:r>
              <a:rPr lang="en-US" dirty="0" smtClean="0"/>
              <a:t>&lt;IS&gt;</a:t>
            </a:r>
            <a:endParaRPr lang="en-US" dirty="0"/>
          </a:p>
        </p:txBody>
      </p:sp>
      <p:sp>
        <p:nvSpPr>
          <p:cNvPr id="28" name="TextBox 27"/>
          <p:cNvSpPr txBox="1"/>
          <p:nvPr/>
        </p:nvSpPr>
        <p:spPr>
          <a:xfrm>
            <a:off x="1330405" y="1169411"/>
            <a:ext cx="652743" cy="307777"/>
          </a:xfrm>
          <a:prstGeom prst="rect">
            <a:avLst/>
          </a:prstGeom>
          <a:noFill/>
        </p:spPr>
        <p:txBody>
          <a:bodyPr wrap="none" rtlCol="0">
            <a:spAutoFit/>
          </a:bodyPr>
          <a:lstStyle/>
          <a:p>
            <a:r>
              <a:rPr lang="en-US" dirty="0" smtClean="0"/>
              <a:t>&lt;KO&gt;</a:t>
            </a:r>
            <a:endParaRPr lang="en-US" dirty="0"/>
          </a:p>
        </p:txBody>
      </p:sp>
      <p:sp>
        <p:nvSpPr>
          <p:cNvPr id="33" name="5-Point Star 32"/>
          <p:cNvSpPr/>
          <p:nvPr/>
        </p:nvSpPr>
        <p:spPr>
          <a:xfrm>
            <a:off x="3266299"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3533442" y="1861737"/>
            <a:ext cx="313038" cy="23889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856625" y="1184691"/>
            <a:ext cx="678391" cy="369332"/>
          </a:xfrm>
          <a:prstGeom prst="rect">
            <a:avLst/>
          </a:prstGeom>
          <a:noFill/>
        </p:spPr>
        <p:txBody>
          <a:bodyPr wrap="none" rtlCol="0">
            <a:spAutoFit/>
          </a:bodyPr>
          <a:lstStyle/>
          <a:p>
            <a:r>
              <a:rPr lang="en-US" dirty="0" smtClean="0"/>
              <a:t>&lt;IW&gt;</a:t>
            </a:r>
            <a:endParaRPr lang="en-US" dirty="0"/>
          </a:p>
        </p:txBody>
      </p:sp>
      <p:sp>
        <p:nvSpPr>
          <p:cNvPr id="40" name="TextBox 39"/>
          <p:cNvSpPr txBox="1"/>
          <p:nvPr/>
        </p:nvSpPr>
        <p:spPr>
          <a:xfrm>
            <a:off x="4923425" y="1187668"/>
            <a:ext cx="562975" cy="307777"/>
          </a:xfrm>
          <a:prstGeom prst="rect">
            <a:avLst/>
          </a:prstGeom>
          <a:noFill/>
        </p:spPr>
        <p:txBody>
          <a:bodyPr wrap="none" rtlCol="0">
            <a:spAutoFit/>
          </a:bodyPr>
          <a:lstStyle/>
          <a:p>
            <a:r>
              <a:rPr lang="en-US" dirty="0" smtClean="0"/>
              <a:t>&lt;IS&gt;</a:t>
            </a:r>
            <a:endParaRPr lang="en-US" dirty="0"/>
          </a:p>
        </p:txBody>
      </p:sp>
    </p:spTree>
    <p:extLst>
      <p:ext uri="{BB962C8B-B14F-4D97-AF65-F5344CB8AC3E}">
        <p14:creationId xmlns:p14="http://schemas.microsoft.com/office/powerpoint/2010/main" xmlns="" val="3011467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1"/>
            <a:ext cx="8229600" cy="4525963"/>
          </a:xfrm>
        </p:spPr>
        <p:txBody>
          <a:bodyPr/>
          <a:lstStyle/>
          <a:p>
            <a:r>
              <a:rPr lang="en-US" sz="2400" dirty="0" smtClean="0">
                <a:solidFill>
                  <a:schemeClr val="tx1"/>
                </a:solidFill>
              </a:rPr>
              <a:t>Identify and set up domain specific collaborations</a:t>
            </a:r>
          </a:p>
          <a:p>
            <a:pPr lvl="1"/>
            <a:r>
              <a:rPr lang="en-US" sz="2400" dirty="0" smtClean="0"/>
              <a:t>Engage other domain specific professional societies</a:t>
            </a:r>
            <a:endParaRPr lang="en-US" sz="2400" dirty="0" smtClean="0">
              <a:solidFill>
                <a:schemeClr val="tx1"/>
              </a:solidFill>
            </a:endParaRPr>
          </a:p>
          <a:p>
            <a:r>
              <a:rPr lang="en-US" sz="2400" dirty="0" smtClean="0">
                <a:solidFill>
                  <a:schemeClr val="tx1"/>
                </a:solidFill>
              </a:rPr>
              <a:t>Manage cross domain collaboration</a:t>
            </a:r>
          </a:p>
          <a:p>
            <a:pPr lvl="1"/>
            <a:r>
              <a:rPr lang="en-US" sz="2400" dirty="0" smtClean="0">
                <a:solidFill>
                  <a:schemeClr val="tx1"/>
                </a:solidFill>
              </a:rPr>
              <a:t>Evolve common SE Vision</a:t>
            </a:r>
          </a:p>
          <a:p>
            <a:pPr lvl="1"/>
            <a:r>
              <a:rPr lang="en-US" sz="2400" dirty="0" smtClean="0">
                <a:solidFill>
                  <a:schemeClr val="tx1"/>
                </a:solidFill>
              </a:rPr>
              <a:t>Synergize common elements of domain roadmaps</a:t>
            </a:r>
          </a:p>
          <a:p>
            <a:r>
              <a:rPr lang="en-US" sz="2600" dirty="0" smtClean="0"/>
              <a:t>Build collaborations to execute the Path Forward (e.g., </a:t>
            </a:r>
            <a:r>
              <a:rPr lang="en-US" sz="2600" dirty="0" smtClean="0">
                <a:solidFill>
                  <a:schemeClr val="tx1"/>
                </a:solidFill>
              </a:rPr>
              <a:t>roadmaps, </a:t>
            </a:r>
            <a:r>
              <a:rPr lang="en-US" sz="2600" dirty="0" err="1" smtClean="0">
                <a:solidFill>
                  <a:schemeClr val="tx1"/>
                </a:solidFill>
              </a:rPr>
              <a:t>SEBoK</a:t>
            </a:r>
            <a:r>
              <a:rPr lang="en-US" sz="2600" dirty="0" smtClean="0">
                <a:solidFill>
                  <a:schemeClr val="tx1"/>
                </a:solidFill>
              </a:rPr>
              <a:t> updates, grand challenges)</a:t>
            </a:r>
          </a:p>
          <a:p>
            <a:endParaRPr lang="en-US" dirty="0"/>
          </a:p>
        </p:txBody>
      </p:sp>
      <p:sp>
        <p:nvSpPr>
          <p:cNvPr id="2" name="Title 1"/>
          <p:cNvSpPr>
            <a:spLocks noGrp="1"/>
          </p:cNvSpPr>
          <p:nvPr>
            <p:ph type="title"/>
          </p:nvPr>
        </p:nvSpPr>
        <p:spPr/>
        <p:txBody>
          <a:bodyPr/>
          <a:lstStyle/>
          <a:p>
            <a:r>
              <a:rPr lang="en-US" dirty="0" smtClean="0">
                <a:solidFill>
                  <a:schemeClr val="tx1"/>
                </a:solidFill>
              </a:rPr>
              <a:t>INCOSE Collaboration Role</a:t>
            </a:r>
            <a:endParaRPr lang="en-US" dirty="0">
              <a:solidFill>
                <a:schemeClr val="tx1"/>
              </a:solidFill>
            </a:endParaRPr>
          </a:p>
        </p:txBody>
      </p:sp>
      <p:sp>
        <p:nvSpPr>
          <p:cNvPr id="4" name="Date Placeholder 3"/>
          <p:cNvSpPr>
            <a:spLocks noGrp="1"/>
          </p:cNvSpPr>
          <p:nvPr>
            <p:ph type="dt" sz="half" idx="10"/>
          </p:nvPr>
        </p:nvSpPr>
        <p:spPr>
          <a:prstGeom prst="rect">
            <a:avLst/>
          </a:prstGeom>
        </p:spPr>
        <p:txBody>
          <a:bodyPr/>
          <a:lstStyle/>
          <a:p>
            <a:fld id="{AFDB4FA9-E2F8-416B-B0C7-3DB7D7B11C51}"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41</a:t>
            </a:fld>
            <a:endParaRPr lang="en-US" dirty="0"/>
          </a:p>
        </p:txBody>
      </p:sp>
      <p:sp>
        <p:nvSpPr>
          <p:cNvPr id="5" name="Footer Placeholder 4"/>
          <p:cNvSpPr>
            <a:spLocks noGrp="1"/>
          </p:cNvSpPr>
          <p:nvPr>
            <p:ph type="ftr" sz="quarter" idx="12"/>
          </p:nvPr>
        </p:nvSpPr>
        <p:spPr>
          <a:prstGeom prst="rect">
            <a:avLst/>
          </a:prstGeom>
        </p:spPr>
        <p:txBody>
          <a:bodyPr/>
          <a:lstStyle/>
          <a:p>
            <a:r>
              <a:rPr lang="en-US" smtClean="0"/>
              <a:t>SE Vision 2025 Project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382000" cy="5562600"/>
          </a:xfrm>
        </p:spPr>
        <p:txBody>
          <a:bodyPr>
            <a:normAutofit fontScale="77500" lnSpcReduction="20000"/>
          </a:bodyPr>
          <a:lstStyle/>
          <a:p>
            <a:r>
              <a:rPr lang="en-US" sz="2600" b="1" dirty="0" smtClean="0"/>
              <a:t>Systems Engineering must transform</a:t>
            </a:r>
          </a:p>
          <a:p>
            <a:pPr lvl="1"/>
            <a:r>
              <a:rPr lang="en-US" sz="2900" dirty="0"/>
              <a:t>M</a:t>
            </a:r>
            <a:r>
              <a:rPr lang="en-US" sz="2900" dirty="0" smtClean="0"/>
              <a:t>eet evolving societal and business needs, accelerating technology change, increasing system complexity, cost /schedule constraints, and distributed and diverse work environments</a:t>
            </a:r>
          </a:p>
          <a:p>
            <a:pPr lvl="1"/>
            <a:r>
              <a:rPr lang="en-US" sz="2900" dirty="0"/>
              <a:t>B</a:t>
            </a:r>
            <a:r>
              <a:rPr lang="en-US" sz="2900" dirty="0" smtClean="0"/>
              <a:t>e broadly recognized as a discipline that brings value to diverse industry and application domains</a:t>
            </a:r>
          </a:p>
          <a:p>
            <a:r>
              <a:rPr lang="en-US" sz="2600" b="1" dirty="0" smtClean="0"/>
              <a:t>Key transformation elements to mature the practice</a:t>
            </a:r>
          </a:p>
          <a:p>
            <a:pPr lvl="1"/>
            <a:r>
              <a:rPr lang="en-US" sz="2600" dirty="0" smtClean="0"/>
              <a:t>Expand the theoretical foundations to enable evaluation and improvement of systems engineering practice</a:t>
            </a:r>
          </a:p>
          <a:p>
            <a:pPr lvl="1"/>
            <a:r>
              <a:rPr lang="en-US" sz="2600" dirty="0" smtClean="0"/>
              <a:t>Advance the tools and methods to deal with system complexity</a:t>
            </a:r>
          </a:p>
          <a:p>
            <a:pPr lvl="1"/>
            <a:r>
              <a:rPr lang="en-US" sz="2600" dirty="0" smtClean="0"/>
              <a:t>Enhance </a:t>
            </a:r>
            <a:r>
              <a:rPr lang="en-US" sz="2600" dirty="0"/>
              <a:t>e</a:t>
            </a:r>
            <a:r>
              <a:rPr lang="en-US" sz="2600" dirty="0" smtClean="0"/>
              <a:t>ducation and training to grow the competencies of the systems engineer and meet the workforce demands of 2025 and beyond</a:t>
            </a:r>
          </a:p>
          <a:p>
            <a:r>
              <a:rPr lang="en-US" sz="2600" b="1" dirty="0" smtClean="0"/>
              <a:t>Realize the vision through INCOSE led collaborations</a:t>
            </a:r>
          </a:p>
          <a:p>
            <a:pPr lvl="1"/>
            <a:r>
              <a:rPr lang="en-US" sz="2600" dirty="0" smtClean="0"/>
              <a:t>Grand Challenges</a:t>
            </a:r>
          </a:p>
          <a:p>
            <a:pPr lvl="1"/>
            <a:r>
              <a:rPr lang="en-US" sz="2600" dirty="0" smtClean="0"/>
              <a:t>Research, Education, and Standards Roadmaps</a:t>
            </a:r>
          </a:p>
          <a:p>
            <a:pPr lvl="1"/>
            <a:r>
              <a:rPr lang="en-US" sz="2600" dirty="0" smtClean="0"/>
              <a:t>Domains Specific SE Visions</a:t>
            </a:r>
          </a:p>
          <a:p>
            <a:pPr lvl="1"/>
            <a:r>
              <a:rPr lang="en-US" sz="2600" dirty="0" smtClean="0"/>
              <a:t>Evolution of Body of Knowledge (</a:t>
            </a:r>
            <a:r>
              <a:rPr lang="en-US" sz="2600" dirty="0" err="1" smtClean="0"/>
              <a:t>SEBoK</a:t>
            </a:r>
            <a:r>
              <a:rPr lang="en-US" sz="2600" dirty="0" smtClean="0"/>
              <a:t>)</a:t>
            </a:r>
          </a:p>
        </p:txBody>
      </p:sp>
      <p:grpSp>
        <p:nvGrpSpPr>
          <p:cNvPr id="4" name="Group 6"/>
          <p:cNvGrpSpPr/>
          <p:nvPr/>
        </p:nvGrpSpPr>
        <p:grpSpPr>
          <a:xfrm>
            <a:off x="107951" y="154837"/>
            <a:ext cx="3527426" cy="685788"/>
            <a:chOff x="107951" y="154837"/>
            <a:chExt cx="3527426" cy="685788"/>
          </a:xfrm>
        </p:grpSpPr>
        <p:pic>
          <p:nvPicPr>
            <p:cNvPr id="5"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9671"/>
            <a:stretch/>
          </p:blipFill>
          <p:spPr bwMode="auto">
            <a:xfrm>
              <a:off x="850900" y="154837"/>
              <a:ext cx="2784477"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r="81876"/>
            <a:stretch/>
          </p:blipFill>
          <p:spPr bwMode="auto">
            <a:xfrm>
              <a:off x="107951" y="154837"/>
              <a:ext cx="717552" cy="6857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 name="Title 1"/>
          <p:cNvSpPr txBox="1">
            <a:spLocks/>
          </p:cNvSpPr>
          <p:nvPr/>
        </p:nvSpPr>
        <p:spPr>
          <a:xfrm>
            <a:off x="6963579" y="83403"/>
            <a:ext cx="2012539" cy="646331"/>
          </a:xfrm>
          <a:prstGeom prst="rect">
            <a:avLst/>
          </a:prstGeom>
        </p:spPr>
        <p:txBody>
          <a:bodyPr vert="horz" wrap="none" lIns="91440" tIns="45720" rIns="91440" bIns="45720" rtlCol="0" anchor="ctr">
            <a:spAutoFit/>
          </a:bodyPr>
          <a:lstStyle>
            <a:lvl1pPr algn="ctr" rtl="0" eaLnBrk="1" fontAlgn="base" hangingPunct="1">
              <a:spcBef>
                <a:spcPct val="0"/>
              </a:spcBef>
              <a:spcAft>
                <a:spcPct val="0"/>
              </a:spcAft>
              <a:defRPr sz="2800" b="1">
                <a:solidFill>
                  <a:srgbClr val="000066"/>
                </a:solidFill>
                <a:latin typeface="+mj-lt"/>
                <a:ea typeface="+mj-ea"/>
                <a:cs typeface="+mj-cs"/>
              </a:defRPr>
            </a:lvl1pPr>
            <a:lvl2pPr algn="ctr" rtl="0" eaLnBrk="1" fontAlgn="base" hangingPunct="1">
              <a:spcBef>
                <a:spcPct val="0"/>
              </a:spcBef>
              <a:spcAft>
                <a:spcPct val="0"/>
              </a:spcAft>
              <a:defRPr sz="3200" b="1">
                <a:solidFill>
                  <a:srgbClr val="000066"/>
                </a:solidFill>
                <a:latin typeface="Arial" charset="0"/>
              </a:defRPr>
            </a:lvl2pPr>
            <a:lvl3pPr algn="ctr" rtl="0" eaLnBrk="1" fontAlgn="base" hangingPunct="1">
              <a:spcBef>
                <a:spcPct val="0"/>
              </a:spcBef>
              <a:spcAft>
                <a:spcPct val="0"/>
              </a:spcAft>
              <a:defRPr sz="3200" b="1">
                <a:solidFill>
                  <a:srgbClr val="000066"/>
                </a:solidFill>
                <a:latin typeface="Arial" charset="0"/>
              </a:defRPr>
            </a:lvl3pPr>
            <a:lvl4pPr algn="ctr" rtl="0" eaLnBrk="1" fontAlgn="base" hangingPunct="1">
              <a:spcBef>
                <a:spcPct val="0"/>
              </a:spcBef>
              <a:spcAft>
                <a:spcPct val="0"/>
              </a:spcAft>
              <a:defRPr sz="3200" b="1">
                <a:solidFill>
                  <a:srgbClr val="000066"/>
                </a:solidFill>
                <a:latin typeface="Arial" charset="0"/>
              </a:defRPr>
            </a:lvl4pPr>
            <a:lvl5pPr algn="ctr" rtl="0" eaLnBrk="1" fontAlgn="base" hangingPunct="1">
              <a:spcBef>
                <a:spcPct val="0"/>
              </a:spcBef>
              <a:spcAft>
                <a:spcPct val="0"/>
              </a:spcAft>
              <a:defRPr sz="3200" b="1">
                <a:solidFill>
                  <a:srgbClr val="000066"/>
                </a:solidFill>
                <a:latin typeface="Arial" charset="0"/>
              </a:defRPr>
            </a:lvl5pPr>
            <a:lvl6pPr marL="457200" algn="ctr" rtl="0" eaLnBrk="1" fontAlgn="base" hangingPunct="1">
              <a:spcBef>
                <a:spcPct val="0"/>
              </a:spcBef>
              <a:spcAft>
                <a:spcPct val="0"/>
              </a:spcAft>
              <a:defRPr sz="3200" b="1">
                <a:solidFill>
                  <a:srgbClr val="000066"/>
                </a:solidFill>
                <a:latin typeface="Arial" charset="0"/>
              </a:defRPr>
            </a:lvl6pPr>
            <a:lvl7pPr marL="914400" algn="ctr" rtl="0" eaLnBrk="1" fontAlgn="base" hangingPunct="1">
              <a:spcBef>
                <a:spcPct val="0"/>
              </a:spcBef>
              <a:spcAft>
                <a:spcPct val="0"/>
              </a:spcAft>
              <a:defRPr sz="3200" b="1">
                <a:solidFill>
                  <a:srgbClr val="000066"/>
                </a:solidFill>
                <a:latin typeface="Arial" charset="0"/>
              </a:defRPr>
            </a:lvl7pPr>
            <a:lvl8pPr marL="1371600" algn="ctr" rtl="0" eaLnBrk="1" fontAlgn="base" hangingPunct="1">
              <a:spcBef>
                <a:spcPct val="0"/>
              </a:spcBef>
              <a:spcAft>
                <a:spcPct val="0"/>
              </a:spcAft>
              <a:defRPr sz="3200" b="1">
                <a:solidFill>
                  <a:srgbClr val="000066"/>
                </a:solidFill>
                <a:latin typeface="Arial" charset="0"/>
              </a:defRPr>
            </a:lvl8pPr>
            <a:lvl9pPr marL="1828800" algn="ctr" rtl="0" eaLnBrk="1" fontAlgn="base" hangingPunct="1">
              <a:spcBef>
                <a:spcPct val="0"/>
              </a:spcBef>
              <a:spcAft>
                <a:spcPct val="0"/>
              </a:spcAft>
              <a:defRPr sz="3200" b="1">
                <a:solidFill>
                  <a:srgbClr val="000066"/>
                </a:solidFill>
                <a:latin typeface="Arial" charset="0"/>
              </a:defRPr>
            </a:lvl9pPr>
          </a:lstStyle>
          <a:p>
            <a:pPr algn="r"/>
            <a:r>
              <a:rPr lang="en-US" sz="3600" dirty="0" smtClean="0">
                <a:solidFill>
                  <a:schemeClr val="tx1"/>
                </a:solidFill>
              </a:rPr>
              <a:t>Summary</a:t>
            </a:r>
            <a:endParaRPr lang="en-US" sz="3600" kern="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r>
              <a:rPr lang="en-US" sz="2400" dirty="0" smtClean="0"/>
              <a:t>Download and Review the SE Vision 2025 from the INCOSE website (under the about SE tab)</a:t>
            </a:r>
          </a:p>
          <a:p>
            <a:r>
              <a:rPr lang="en-US" sz="2400" dirty="0" smtClean="0"/>
              <a:t>Introduce and share the Vision with others in your organization, across INCOSE, and other professional circles</a:t>
            </a:r>
          </a:p>
          <a:p>
            <a:r>
              <a:rPr lang="en-US" sz="2400" dirty="0" smtClean="0"/>
              <a:t>Help develop a domain specific SE Vision for your organization and/or industry</a:t>
            </a:r>
          </a:p>
          <a:p>
            <a:r>
              <a:rPr lang="en-US" sz="2400" dirty="0" smtClean="0"/>
              <a:t>Initiate or support a roadmap activity through your INCOSE Working Group or Chapter to realize some part of this vision (practices, theoretical foundations, education)</a:t>
            </a:r>
          </a:p>
          <a:p>
            <a:endParaRPr lang="en-US" dirty="0"/>
          </a:p>
        </p:txBody>
      </p:sp>
      <p:sp>
        <p:nvSpPr>
          <p:cNvPr id="3" name="Title 2"/>
          <p:cNvSpPr>
            <a:spLocks noGrp="1"/>
          </p:cNvSpPr>
          <p:nvPr>
            <p:ph type="title"/>
          </p:nvPr>
        </p:nvSpPr>
        <p:spPr/>
        <p:txBody>
          <a:bodyPr/>
          <a:lstStyle/>
          <a:p>
            <a:r>
              <a:rPr lang="en-US" dirty="0" smtClean="0"/>
              <a:t>What Can You Do?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9011"/>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04800" y="3352800"/>
            <a:ext cx="8229600" cy="792162"/>
          </a:xfrm>
        </p:spPr>
        <p:txBody>
          <a:bodyPr/>
          <a:lstStyle/>
          <a:p>
            <a:r>
              <a:rPr lang="en-US" i="1" dirty="0" smtClean="0"/>
              <a:t>THANK YOU !</a:t>
            </a:r>
            <a:endParaRPr lang="en-US" i="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740" t="21331" r="94971"/>
          <a:stretch/>
        </p:blipFill>
        <p:spPr bwMode="auto">
          <a:xfrm>
            <a:off x="0" y="3177"/>
            <a:ext cx="9143999"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SE Vision 2025 Copyright</a:t>
            </a:r>
            <a:endParaRPr lang="en-US" dirty="0"/>
          </a:p>
        </p:txBody>
      </p:sp>
      <p:sp>
        <p:nvSpPr>
          <p:cNvPr id="3" name="Rectangle 2"/>
          <p:cNvSpPr/>
          <p:nvPr/>
        </p:nvSpPr>
        <p:spPr>
          <a:xfrm>
            <a:off x="533400" y="1143000"/>
            <a:ext cx="7772400" cy="5509200"/>
          </a:xfrm>
          <a:prstGeom prst="rect">
            <a:avLst/>
          </a:prstGeom>
        </p:spPr>
        <p:txBody>
          <a:bodyPr wrap="square">
            <a:spAutoFit/>
          </a:bodyPr>
          <a:lstStyle/>
          <a:p>
            <a:r>
              <a:rPr lang="en-US" sz="1600" dirty="0" smtClean="0"/>
              <a:t>This product was prepared by the Systems Engineering Vision 2025 Project Team of the International Council on Systems Engineering (INCOSE). It is approved by the INCOSE Technical Operations for release as an INCOSE Technical Product. </a:t>
            </a:r>
          </a:p>
          <a:p>
            <a:endParaRPr lang="en-US" sz="1600" dirty="0" smtClean="0"/>
          </a:p>
          <a:p>
            <a:r>
              <a:rPr lang="en-US" sz="1600" dirty="0" smtClean="0"/>
              <a:t>Copyright ©2014 by INCOSE, subject to the following restrictions: </a:t>
            </a:r>
          </a:p>
          <a:p>
            <a:r>
              <a:rPr lang="en-US" sz="1600" dirty="0" smtClean="0"/>
              <a:t>Author use: Authors have full rights to use their contributions in a totally unfettered way with credit to the INCOSE Technical Product. </a:t>
            </a:r>
          </a:p>
          <a:p>
            <a:r>
              <a:rPr lang="en-US" sz="1600" dirty="0" smtClean="0"/>
              <a:t>INCOSE use: Permission to reproduce this document and to prepare derivative works from this document for INCOSE use is granted provided this copyright notice is included with all reproductions and derivative works. </a:t>
            </a:r>
          </a:p>
          <a:p>
            <a:r>
              <a:rPr lang="en-US" sz="1600" dirty="0" smtClean="0"/>
              <a:t>External Use: This document may be shared or distributed to non-INCOSE third parties. Requests for permission to reproduce this document in whole are granted provided it is not altered in any way. </a:t>
            </a:r>
          </a:p>
          <a:p>
            <a:r>
              <a:rPr lang="en-US" sz="1600" dirty="0" smtClean="0"/>
              <a:t>Extracts for use in other works are permitted provided this copyright notice and </a:t>
            </a:r>
          </a:p>
          <a:p>
            <a:r>
              <a:rPr lang="en-US" sz="1600" dirty="0" smtClean="0"/>
              <a:t>INCOSE attribution are included with all reproductions; and, all uses including derivative works and commercial use, acquire additional permission for use of </a:t>
            </a:r>
          </a:p>
          <a:p>
            <a:r>
              <a:rPr lang="en-US" sz="1600" dirty="0" smtClean="0"/>
              <a:t>images unless indicated as a public image in the General Domain. </a:t>
            </a:r>
          </a:p>
          <a:p>
            <a:r>
              <a:rPr lang="en-US" sz="1600" dirty="0" smtClean="0"/>
              <a:t>Requests for permission to prepare derivative works of this document or any for commercial use will be denied unless covered by other formal agreements with INCOSE. Contact INCOSE Administration Office, 7670 Opportunity Rd., Suite 220, San Diego, CA 92111-2222, USA. </a:t>
            </a:r>
          </a:p>
          <a:p>
            <a:r>
              <a:rPr lang="en-US" sz="1600" dirty="0" smtClean="0"/>
              <a:t>Service marks: The following service marks and registered marks are used in this document: </a:t>
            </a:r>
            <a:endParaRPr lang="en-US" sz="1600" dirty="0"/>
          </a:p>
        </p:txBody>
      </p:sp>
      <p:pic>
        <p:nvPicPr>
          <p:cNvPr id="1026" name="Picture 2"/>
          <p:cNvPicPr>
            <a:picLocks noChangeAspect="1" noChangeArrowheads="1"/>
          </p:cNvPicPr>
          <p:nvPr/>
        </p:nvPicPr>
        <p:blipFill>
          <a:blip r:embed="rId3" cstate="print"/>
          <a:srcRect/>
          <a:stretch>
            <a:fillRect/>
          </a:stretch>
        </p:blipFill>
        <p:spPr bwMode="auto">
          <a:xfrm>
            <a:off x="7886700" y="6029325"/>
            <a:ext cx="1257300" cy="828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914400" y="990600"/>
            <a:ext cx="7620000" cy="5137150"/>
          </a:xfrm>
        </p:spPr>
        <p:txBody>
          <a:bodyPr>
            <a:normAutofit/>
          </a:bodyPr>
          <a:lstStyle/>
          <a:p>
            <a:pPr>
              <a:buFont typeface="Wingdings" pitchFamily="2" charset="2"/>
              <a:buChar char="§"/>
            </a:pPr>
            <a:r>
              <a:rPr lang="en-US" dirty="0" smtClean="0">
                <a:solidFill>
                  <a:schemeClr val="tx1"/>
                </a:solidFill>
              </a:rPr>
              <a:t>Introduction</a:t>
            </a:r>
          </a:p>
          <a:p>
            <a:pPr>
              <a:buFont typeface="Wingdings" pitchFamily="2" charset="2"/>
              <a:buChar char="§"/>
            </a:pPr>
            <a:r>
              <a:rPr lang="en-US" dirty="0" smtClean="0">
                <a:solidFill>
                  <a:schemeClr val="tx1"/>
                </a:solidFill>
              </a:rPr>
              <a:t>Global Context for SE</a:t>
            </a:r>
          </a:p>
          <a:p>
            <a:pPr lvl="1">
              <a:buFont typeface="Wingdings" pitchFamily="2" charset="2"/>
              <a:buChar char="§"/>
            </a:pPr>
            <a:r>
              <a:rPr lang="en-US" sz="2000" dirty="0" smtClean="0"/>
              <a:t>Societal Needs, Global, Technology, System &amp; Work Environment Trends</a:t>
            </a:r>
            <a:endParaRPr lang="en-US" sz="2000" dirty="0" smtClean="0">
              <a:solidFill>
                <a:schemeClr val="tx1"/>
              </a:solidFill>
            </a:endParaRPr>
          </a:p>
          <a:p>
            <a:pPr>
              <a:buFont typeface="Wingdings" pitchFamily="2" charset="2"/>
              <a:buChar char="§"/>
            </a:pPr>
            <a:r>
              <a:rPr lang="en-US" dirty="0" smtClean="0">
                <a:solidFill>
                  <a:schemeClr val="tx1"/>
                </a:solidFill>
              </a:rPr>
              <a:t>Current State of SE</a:t>
            </a:r>
          </a:p>
          <a:p>
            <a:pPr>
              <a:buFont typeface="Wingdings" pitchFamily="2" charset="2"/>
              <a:buChar char="§"/>
            </a:pPr>
            <a:r>
              <a:rPr lang="en-US" dirty="0" smtClean="0">
                <a:solidFill>
                  <a:schemeClr val="tx1"/>
                </a:solidFill>
              </a:rPr>
              <a:t>Future State of SE *</a:t>
            </a:r>
          </a:p>
          <a:p>
            <a:pPr lvl="1">
              <a:buFont typeface="Arial" pitchFamily="34" charset="0"/>
              <a:buChar char="•"/>
            </a:pPr>
            <a:r>
              <a:rPr lang="en-US" sz="2000" dirty="0" smtClean="0">
                <a:solidFill>
                  <a:schemeClr val="tx1"/>
                </a:solidFill>
              </a:rPr>
              <a:t>Application areas for SE</a:t>
            </a:r>
          </a:p>
          <a:p>
            <a:pPr lvl="1">
              <a:buFont typeface="Arial" pitchFamily="34" charset="0"/>
              <a:buChar char="•"/>
            </a:pPr>
            <a:r>
              <a:rPr lang="en-US" sz="2000" dirty="0" smtClean="0">
                <a:solidFill>
                  <a:schemeClr val="tx1"/>
                </a:solidFill>
              </a:rPr>
              <a:t>Transforming Practices</a:t>
            </a:r>
          </a:p>
          <a:p>
            <a:pPr lvl="1">
              <a:buFont typeface="Arial" pitchFamily="34" charset="0"/>
              <a:buChar char="•"/>
            </a:pPr>
            <a:r>
              <a:rPr lang="en-US" sz="2000" dirty="0" smtClean="0">
                <a:solidFill>
                  <a:schemeClr val="tx1"/>
                </a:solidFill>
              </a:rPr>
              <a:t>Foundations</a:t>
            </a:r>
          </a:p>
          <a:p>
            <a:pPr lvl="1">
              <a:buFont typeface="Arial" pitchFamily="34" charset="0"/>
              <a:buChar char="•"/>
            </a:pPr>
            <a:r>
              <a:rPr lang="en-US" sz="2000" dirty="0" smtClean="0">
                <a:solidFill>
                  <a:schemeClr val="tx1"/>
                </a:solidFill>
              </a:rPr>
              <a:t>Roles and Competencies</a:t>
            </a:r>
          </a:p>
          <a:p>
            <a:pPr lvl="1">
              <a:buFont typeface="Arial" pitchFamily="34" charset="0"/>
              <a:buChar char="•"/>
            </a:pPr>
            <a:r>
              <a:rPr lang="en-US" sz="2000" dirty="0" smtClean="0">
                <a:solidFill>
                  <a:schemeClr val="tx1"/>
                </a:solidFill>
              </a:rPr>
              <a:t>Education</a:t>
            </a:r>
          </a:p>
          <a:p>
            <a:pPr>
              <a:buFont typeface="Wingdings" pitchFamily="2" charset="2"/>
              <a:buChar char="§"/>
            </a:pPr>
            <a:r>
              <a:rPr lang="en-US" dirty="0" smtClean="0">
                <a:solidFill>
                  <a:schemeClr val="tx1"/>
                </a:solidFill>
              </a:rPr>
              <a:t>Realizing the SE Vision</a:t>
            </a:r>
          </a:p>
          <a:p>
            <a:pPr lvl="1">
              <a:buFont typeface="Arial" pitchFamily="34" charset="0"/>
              <a:buChar char="•"/>
            </a:pPr>
            <a:r>
              <a:rPr lang="en-US" sz="2000" dirty="0" smtClean="0">
                <a:solidFill>
                  <a:schemeClr val="tx1"/>
                </a:solidFill>
              </a:rPr>
              <a:t>A Path Forward</a:t>
            </a:r>
          </a:p>
          <a:p>
            <a:pPr lvl="1">
              <a:buFont typeface="Arial" pitchFamily="34" charset="0"/>
              <a:buChar char="•"/>
            </a:pPr>
            <a:r>
              <a:rPr lang="en-US" sz="2000" dirty="0" smtClean="0">
                <a:solidFill>
                  <a:schemeClr val="tx1"/>
                </a:solidFill>
              </a:rPr>
              <a:t>SE Grand Challenges</a:t>
            </a:r>
          </a:p>
        </p:txBody>
      </p:sp>
      <p:sp>
        <p:nvSpPr>
          <p:cNvPr id="3" name="Title 2"/>
          <p:cNvSpPr>
            <a:spLocks noGrp="1"/>
          </p:cNvSpPr>
          <p:nvPr>
            <p:ph type="title"/>
          </p:nvPr>
        </p:nvSpPr>
        <p:spPr/>
        <p:txBody>
          <a:bodyPr/>
          <a:lstStyle/>
          <a:p>
            <a:r>
              <a:rPr lang="en-US" dirty="0" smtClean="0">
                <a:solidFill>
                  <a:schemeClr val="tx1"/>
                </a:solidFill>
              </a:rPr>
              <a:t>SE Vision 25 Outline</a:t>
            </a:r>
            <a:endParaRPr lang="en-US" dirty="0">
              <a:solidFill>
                <a:schemeClr val="tx1"/>
              </a:solidFill>
            </a:endParaRPr>
          </a:p>
        </p:txBody>
      </p:sp>
      <p:sp>
        <p:nvSpPr>
          <p:cNvPr id="7" name="Date Placeholder 4"/>
          <p:cNvSpPr>
            <a:spLocks noGrp="1"/>
          </p:cNvSpPr>
          <p:nvPr>
            <p:ph type="dt" sz="half" idx="10"/>
          </p:nvPr>
        </p:nvSpPr>
        <p:spPr>
          <a:prstGeom prst="rect">
            <a:avLst/>
          </a:prstGeom>
        </p:spPr>
        <p:txBody>
          <a:bodyPr/>
          <a:lstStyle/>
          <a:p>
            <a:fld id="{391EC867-BAEF-40BC-8AA1-9BF6EA6AEC77}" type="datetime1">
              <a:rPr lang="en-US" smtClean="0"/>
              <a:pPr/>
              <a:t>5/15/2015</a:t>
            </a:fld>
            <a:endParaRPr lang="en-US" dirty="0"/>
          </a:p>
        </p:txBody>
      </p:sp>
      <p:sp>
        <p:nvSpPr>
          <p:cNvPr id="6" name="Slide Number Placeholder 5"/>
          <p:cNvSpPr>
            <a:spLocks noGrp="1"/>
          </p:cNvSpPr>
          <p:nvPr>
            <p:ph type="sldNum" sz="quarter" idx="11"/>
          </p:nvPr>
        </p:nvSpPr>
        <p:spPr>
          <a:prstGeom prst="rect">
            <a:avLst/>
          </a:prstGeom>
        </p:spPr>
        <p:txBody>
          <a:bodyPr/>
          <a:lstStyle/>
          <a:p>
            <a:fld id="{7819EF4A-E622-4B48-9AEF-581D1624360F}" type="slidenum">
              <a:rPr lang="en-US" smtClean="0"/>
              <a:pPr/>
              <a:t>5</a:t>
            </a:fld>
            <a:endParaRPr lang="en-US" dirty="0"/>
          </a:p>
        </p:txBody>
      </p:sp>
      <p:sp>
        <p:nvSpPr>
          <p:cNvPr id="8" name="Footer Placeholder 7"/>
          <p:cNvSpPr>
            <a:spLocks noGrp="1"/>
          </p:cNvSpPr>
          <p:nvPr>
            <p:ph type="ftr" sz="quarter" idx="12"/>
          </p:nvPr>
        </p:nvSpPr>
        <p:spPr>
          <a:prstGeom prst="rect">
            <a:avLst/>
          </a:prstGeom>
        </p:spPr>
        <p:txBody>
          <a:bodyPr/>
          <a:lstStyle/>
          <a:p>
            <a:r>
              <a:rPr lang="en-US" smtClean="0"/>
              <a:t>SE Vision 2025 Project</a:t>
            </a:r>
            <a:endParaRPr lang="en-US" dirty="0"/>
          </a:p>
        </p:txBody>
      </p:sp>
      <p:sp>
        <p:nvSpPr>
          <p:cNvPr id="10" name="TextBox 9"/>
          <p:cNvSpPr txBox="1"/>
          <p:nvPr/>
        </p:nvSpPr>
        <p:spPr>
          <a:xfrm>
            <a:off x="1063830" y="6096000"/>
            <a:ext cx="7089570" cy="369332"/>
          </a:xfrm>
          <a:prstGeom prst="rect">
            <a:avLst/>
          </a:prstGeom>
          <a:noFill/>
        </p:spPr>
        <p:txBody>
          <a:bodyPr wrap="none" rtlCol="0">
            <a:spAutoFit/>
          </a:bodyPr>
          <a:lstStyle/>
          <a:p>
            <a:r>
              <a:rPr lang="en-US" dirty="0" smtClean="0"/>
              <a:t>* Includes </a:t>
            </a:r>
            <a:r>
              <a:rPr lang="en-US" i="1" dirty="0" smtClean="0"/>
              <a:t>From/To Statement to </a:t>
            </a:r>
            <a:r>
              <a:rPr lang="en-US" dirty="0" smtClean="0"/>
              <a:t>differentiate the Current &amp; Future State</a:t>
            </a:r>
            <a:endParaRPr lang="en-US" dirty="0"/>
          </a:p>
        </p:txBody>
      </p:sp>
      <p:pic>
        <p:nvPicPr>
          <p:cNvPr id="11"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12" name="Picture 11"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extLst>
      <p:ext uri="{BB962C8B-B14F-4D97-AF65-F5344CB8AC3E}">
        <p14:creationId xmlns:p14="http://schemas.microsoft.com/office/powerpoint/2010/main" xmlns="" val="4007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fade">
                                      <p:cBhvr>
                                        <p:cTn id="10" dur="10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10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1000"/>
                                        <p:tgtEl>
                                          <p:spTgt spid="9">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fade">
                                      <p:cBhvr>
                                        <p:cTn id="30" dur="10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1000"/>
                                        <p:tgtEl>
                                          <p:spTgt spid="9">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fade">
                                      <p:cBhvr>
                                        <p:cTn id="45" dur="1000"/>
                                        <p:tgtEl>
                                          <p:spTgt spid="9">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animEffect transition="in" filter="fade">
                                      <p:cBhvr>
                                        <p:cTn id="50" dur="1000"/>
                                        <p:tgtEl>
                                          <p:spTgt spid="9">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Effect transition="in" filter="fade">
                                      <p:cBhvr>
                                        <p:cTn id="55" dur="1000"/>
                                        <p:tgtEl>
                                          <p:spTgt spid="9">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11" end="11"/>
                                            </p:txEl>
                                          </p:spTgt>
                                        </p:tgtEl>
                                        <p:attrNameLst>
                                          <p:attrName>style.visibility</p:attrName>
                                        </p:attrNameLst>
                                      </p:cBhvr>
                                      <p:to>
                                        <p:strVal val="visible"/>
                                      </p:to>
                                    </p:set>
                                    <p:animEffect transition="in" filter="fade">
                                      <p:cBhvr>
                                        <p:cTn id="60" dur="1000"/>
                                        <p:tgtEl>
                                          <p:spTgt spid="9">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12" end="12"/>
                                            </p:txEl>
                                          </p:spTgt>
                                        </p:tgtEl>
                                        <p:attrNameLst>
                                          <p:attrName>style.visibility</p:attrName>
                                        </p:attrNameLst>
                                      </p:cBhvr>
                                      <p:to>
                                        <p:strVal val="visible"/>
                                      </p:to>
                                    </p:set>
                                    <p:animEffect transition="in" filter="fade">
                                      <p:cBhvr>
                                        <p:cTn id="65" dur="10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3048000"/>
            <a:ext cx="7772400" cy="1362075"/>
          </a:xfrm>
        </p:spPr>
        <p:txBody>
          <a:bodyPr/>
          <a:lstStyle/>
          <a:p>
            <a:pPr algn="ctr"/>
            <a:r>
              <a:rPr lang="en-US" dirty="0" smtClean="0"/>
              <a:t>Global Context</a:t>
            </a:r>
            <a:endParaRPr lang="en-US" dirty="0"/>
          </a:p>
        </p:txBody>
      </p:sp>
      <p:pic>
        <p:nvPicPr>
          <p:cNvPr id="4" name="Picture 2" descr="http://www.reedintegration.com/ot/discount/files/incose-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496" y="44624"/>
            <a:ext cx="857300" cy="537169"/>
          </a:xfrm>
          <a:prstGeom prst="rect">
            <a:avLst/>
          </a:prstGeom>
          <a:noFill/>
        </p:spPr>
      </p:pic>
      <p:pic>
        <p:nvPicPr>
          <p:cNvPr id="5" name="Picture 4" descr="Vision25_Medium_349x75_72dpi_transparent.png"/>
          <p:cNvPicPr>
            <a:picLocks noChangeAspect="1"/>
          </p:cNvPicPr>
          <p:nvPr/>
        </p:nvPicPr>
        <p:blipFill>
          <a:blip r:embed="rId3" cstate="print"/>
          <a:stretch>
            <a:fillRect/>
          </a:stretch>
        </p:blipFill>
        <p:spPr>
          <a:xfrm>
            <a:off x="7441996" y="44624"/>
            <a:ext cx="1702004" cy="36576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0" y="1"/>
            <a:ext cx="9144000" cy="6858000"/>
            <a:chOff x="0" y="1"/>
            <a:chExt cx="9144000" cy="6858000"/>
          </a:xfrm>
        </p:grpSpPr>
        <p:pic>
          <p:nvPicPr>
            <p:cNvPr id="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455" t="5455" b="9641"/>
            <a:stretch/>
          </p:blipFill>
          <p:spPr bwMode="auto">
            <a:xfrm>
              <a:off x="0" y="1"/>
              <a:ext cx="79248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1091" t="5455" b="9641"/>
            <a:stretch/>
          </p:blipFill>
          <p:spPr bwMode="auto">
            <a:xfrm>
              <a:off x="7178040" y="1"/>
              <a:ext cx="196596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 name="Title 1"/>
          <p:cNvSpPr txBox="1">
            <a:spLocks/>
          </p:cNvSpPr>
          <p:nvPr/>
        </p:nvSpPr>
        <p:spPr>
          <a:xfrm>
            <a:off x="6477000" y="228600"/>
            <a:ext cx="2423647" cy="533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2800" b="1" kern="0" dirty="0" smtClean="0">
                <a:solidFill>
                  <a:schemeClr val="accent6">
                    <a:lumMod val="75000"/>
                  </a:schemeClr>
                </a:solidFill>
                <a:latin typeface="+mj-lt"/>
                <a:ea typeface="+mj-ea"/>
                <a:cs typeface="+mj-cs"/>
              </a:rPr>
              <a:t>Societal Needs</a:t>
            </a:r>
            <a:endParaRPr kumimoji="0" lang="en-US" sz="2800" b="1" i="0" u="none" strike="noStrike" kern="0" cap="none" spc="0" normalizeH="0" baseline="0" noProof="0" dirty="0" smtClean="0">
              <a:ln>
                <a:noFill/>
              </a:ln>
              <a:solidFill>
                <a:schemeClr val="accent6">
                  <a:lumMod val="75000"/>
                </a:schemeClr>
              </a:solidFill>
              <a:effectLst/>
              <a:uLnTx/>
              <a:uFillTx/>
              <a:latin typeface="+mj-lt"/>
              <a:ea typeface="+mj-ea"/>
              <a:cs typeface="+mj-cs"/>
            </a:endParaRPr>
          </a:p>
        </p:txBody>
      </p:sp>
    </p:spTree>
    <p:extLst>
      <p:ext uri="{BB962C8B-B14F-4D97-AF65-F5344CB8AC3E}">
        <p14:creationId xmlns="" xmlns:p14="http://schemas.microsoft.com/office/powerpoint/2010/main" val="335753177"/>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itle 9"/>
          <p:cNvSpPr>
            <a:spLocks noGrp="1"/>
          </p:cNvSpPr>
          <p:nvPr>
            <p:ph type="title"/>
          </p:nvPr>
        </p:nvSpPr>
        <p:spPr>
          <a:xfrm>
            <a:off x="457200" y="152400"/>
            <a:ext cx="8229600" cy="1096962"/>
          </a:xfrm>
        </p:spPr>
        <p:txBody>
          <a:bodyPr>
            <a:normAutofit/>
          </a:bodyPr>
          <a:lstStyle/>
          <a:p>
            <a:r>
              <a:rPr lang="en-US" sz="3200" b="1" dirty="0" smtClean="0"/>
              <a:t>Influential Technology Developments</a:t>
            </a:r>
            <a:endParaRPr lang="en-US" sz="3200" b="1" dirty="0"/>
          </a:p>
        </p:txBody>
      </p:sp>
      <p:grpSp>
        <p:nvGrpSpPr>
          <p:cNvPr id="53" name="Group 52"/>
          <p:cNvGrpSpPr/>
          <p:nvPr/>
        </p:nvGrpSpPr>
        <p:grpSpPr>
          <a:xfrm>
            <a:off x="4689460" y="1803201"/>
            <a:ext cx="1955800" cy="1845472"/>
            <a:chOff x="4689460" y="1691229"/>
            <a:chExt cx="1955800" cy="1845472"/>
          </a:xfrm>
        </p:grpSpPr>
        <p:pic>
          <p:nvPicPr>
            <p:cNvPr id="54"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95823" y="1691229"/>
              <a:ext cx="1743075" cy="1676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6155" t="21210" r="15873" b="77504"/>
            <a:stretch/>
          </p:blipFill>
          <p:spPr bwMode="auto">
            <a:xfrm>
              <a:off x="4689460" y="3367629"/>
              <a:ext cx="1955800" cy="1690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56" name="Group 55"/>
          <p:cNvGrpSpPr/>
          <p:nvPr/>
        </p:nvGrpSpPr>
        <p:grpSpPr>
          <a:xfrm>
            <a:off x="88021" y="1803201"/>
            <a:ext cx="2097892" cy="1940784"/>
            <a:chOff x="217723" y="1691229"/>
            <a:chExt cx="2097892" cy="1940784"/>
          </a:xfrm>
        </p:grpSpPr>
        <p:pic>
          <p:nvPicPr>
            <p:cNvPr id="5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951" t="6156" r="73072" b="80773"/>
            <a:stretch/>
          </p:blipFill>
          <p:spPr bwMode="auto">
            <a:xfrm>
              <a:off x="382273" y="1691229"/>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848" t="20874" r="75870" b="77279"/>
            <a:stretch/>
          </p:blipFill>
          <p:spPr bwMode="auto">
            <a:xfrm>
              <a:off x="217723" y="3389058"/>
              <a:ext cx="2097892" cy="2429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59" name="Group 58"/>
          <p:cNvGrpSpPr/>
          <p:nvPr/>
        </p:nvGrpSpPr>
        <p:grpSpPr>
          <a:xfrm>
            <a:off x="1985787" y="1635526"/>
            <a:ext cx="2791143" cy="1905446"/>
            <a:chOff x="1985787" y="1523554"/>
            <a:chExt cx="2791143" cy="1905446"/>
          </a:xfrm>
        </p:grpSpPr>
        <p:pic>
          <p:nvPicPr>
            <p:cNvPr id="6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2298" t="12872" r="42084" b="74321"/>
            <a:stretch/>
          </p:blipFill>
          <p:spPr bwMode="auto">
            <a:xfrm>
              <a:off x="2531730" y="1744568"/>
              <a:ext cx="1699260" cy="16844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660" t="27244" r="38687" b="70967"/>
            <a:stretch/>
          </p:blipFill>
          <p:spPr bwMode="auto">
            <a:xfrm>
              <a:off x="1985787" y="1523554"/>
              <a:ext cx="2791143" cy="2353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2" name="Group 61"/>
          <p:cNvGrpSpPr/>
          <p:nvPr/>
        </p:nvGrpSpPr>
        <p:grpSpPr>
          <a:xfrm>
            <a:off x="7074694" y="1652768"/>
            <a:ext cx="1738312" cy="1898810"/>
            <a:chOff x="7074694" y="1540796"/>
            <a:chExt cx="1738312" cy="1898810"/>
          </a:xfrm>
        </p:grpSpPr>
        <p:pic>
          <p:nvPicPr>
            <p:cNvPr id="6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1163" t="67956" r="72860" b="18973"/>
            <a:stretch/>
          </p:blipFill>
          <p:spPr bwMode="auto">
            <a:xfrm>
              <a:off x="7074694" y="1720341"/>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899" t="83148" r="81163" b="15511"/>
            <a:stretch/>
          </p:blipFill>
          <p:spPr bwMode="auto">
            <a:xfrm>
              <a:off x="7191375" y="1540796"/>
              <a:ext cx="1516395" cy="1763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5" name="Group 64"/>
          <p:cNvGrpSpPr/>
          <p:nvPr/>
        </p:nvGrpSpPr>
        <p:grpSpPr>
          <a:xfrm>
            <a:off x="235729" y="4246357"/>
            <a:ext cx="1738312" cy="2068670"/>
            <a:chOff x="235729" y="4134385"/>
            <a:chExt cx="1738312" cy="2068670"/>
          </a:xfrm>
        </p:grpSpPr>
        <p:pic>
          <p:nvPicPr>
            <p:cNvPr id="6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298" t="41357" r="73725" b="45572"/>
            <a:stretch/>
          </p:blipFill>
          <p:spPr bwMode="auto">
            <a:xfrm>
              <a:off x="235729" y="4134385"/>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717" t="55656" r="82127" b="42643"/>
            <a:stretch/>
          </p:blipFill>
          <p:spPr bwMode="auto">
            <a:xfrm>
              <a:off x="407427" y="5817933"/>
              <a:ext cx="1431386" cy="2236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7823" t="55960" r="70000" b="42643"/>
            <a:stretch/>
          </p:blipFill>
          <p:spPr bwMode="auto">
            <a:xfrm>
              <a:off x="474545" y="6019333"/>
              <a:ext cx="1324844" cy="1837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69" name="Group 68"/>
          <p:cNvGrpSpPr/>
          <p:nvPr/>
        </p:nvGrpSpPr>
        <p:grpSpPr>
          <a:xfrm>
            <a:off x="2516475" y="4068204"/>
            <a:ext cx="1738312" cy="1913734"/>
            <a:chOff x="2516475" y="3956232"/>
            <a:chExt cx="1738312" cy="1913734"/>
          </a:xfrm>
        </p:grpSpPr>
        <p:pic>
          <p:nvPicPr>
            <p:cNvPr id="70"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1279" t="45405" r="42744" b="41524"/>
            <a:stretch/>
          </p:blipFill>
          <p:spPr bwMode="auto">
            <a:xfrm>
              <a:off x="2516475" y="4150701"/>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221" t="59850" r="50991" b="38647"/>
            <a:stretch/>
          </p:blipFill>
          <p:spPr bwMode="auto">
            <a:xfrm>
              <a:off x="2628869" y="3956232"/>
              <a:ext cx="1500203" cy="1977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2" name="Group 71"/>
          <p:cNvGrpSpPr/>
          <p:nvPr/>
        </p:nvGrpSpPr>
        <p:grpSpPr>
          <a:xfrm>
            <a:off x="4776930" y="4253505"/>
            <a:ext cx="1790542" cy="1877800"/>
            <a:chOff x="4776930" y="4141533"/>
            <a:chExt cx="1790542" cy="1877800"/>
          </a:xfrm>
        </p:grpSpPr>
        <p:pic>
          <p:nvPicPr>
            <p:cNvPr id="7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2319" t="45424" r="11704" b="41505"/>
            <a:stretch/>
          </p:blipFill>
          <p:spPr bwMode="auto">
            <a:xfrm>
              <a:off x="4829160" y="4141533"/>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5639" t="60608" r="18489" b="38052"/>
            <a:stretch/>
          </p:blipFill>
          <p:spPr bwMode="auto">
            <a:xfrm>
              <a:off x="4776930" y="5843121"/>
              <a:ext cx="1726913" cy="176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75" name="Group 74"/>
          <p:cNvGrpSpPr/>
          <p:nvPr/>
        </p:nvGrpSpPr>
        <p:grpSpPr>
          <a:xfrm>
            <a:off x="7055644" y="4136587"/>
            <a:ext cx="1738312" cy="1831420"/>
            <a:chOff x="7055644" y="4024615"/>
            <a:chExt cx="1738312" cy="1831420"/>
          </a:xfrm>
        </p:grpSpPr>
        <p:pic>
          <p:nvPicPr>
            <p:cNvPr id="7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40541" t="71547" r="43482" b="15382"/>
            <a:stretch/>
          </p:blipFill>
          <p:spPr bwMode="auto">
            <a:xfrm>
              <a:off x="7055644" y="4136770"/>
              <a:ext cx="1738312" cy="17192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7"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368" t="85790" r="50157" b="12834"/>
            <a:stretch/>
          </p:blipFill>
          <p:spPr bwMode="auto">
            <a:xfrm>
              <a:off x="7169136" y="4024615"/>
              <a:ext cx="1574815" cy="180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68910684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30959" y="-1"/>
            <a:ext cx="9174959" cy="6862766"/>
            <a:chOff x="-30959" y="-1"/>
            <a:chExt cx="9174959" cy="6862766"/>
          </a:xfrm>
        </p:grpSpPr>
        <p:pic>
          <p:nvPicPr>
            <p:cNvPr id="1024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5869" b="14064"/>
            <a:stretch/>
          </p:blipFill>
          <p:spPr bwMode="auto">
            <a:xfrm>
              <a:off x="-30959" y="-1"/>
              <a:ext cx="9174959" cy="68627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26194" y="4857748"/>
              <a:ext cx="1473994" cy="20050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30959" y="6203600"/>
              <a:ext cx="2774159" cy="659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5791200" y="6629401"/>
              <a:ext cx="3352800" cy="2333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7239000" y="5257800"/>
              <a:ext cx="1905000" cy="16049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869" t="8559" r="75782" b="80701"/>
            <a:stretch/>
          </p:blipFill>
          <p:spPr bwMode="auto">
            <a:xfrm>
              <a:off x="8229600" y="4191000"/>
              <a:ext cx="914400" cy="26717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1" name="Title 1"/>
          <p:cNvSpPr txBox="1">
            <a:spLocks/>
          </p:cNvSpPr>
          <p:nvPr/>
        </p:nvSpPr>
        <p:spPr>
          <a:xfrm>
            <a:off x="152400" y="5257800"/>
            <a:ext cx="3185652" cy="914400"/>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mj-lt"/>
                <a:ea typeface="+mj-ea"/>
                <a:cs typeface="+mj-cs"/>
              </a:rPr>
              <a:t>System</a:t>
            </a:r>
            <a:br>
              <a:rPr kumimoji="0" lang="en-US" sz="2800" b="1" i="0" u="none" strike="noStrike" kern="0" cap="none" spc="0" normalizeH="0" baseline="0" noProof="0" dirty="0" smtClean="0">
                <a:ln>
                  <a:noFill/>
                </a:ln>
                <a:solidFill>
                  <a:schemeClr val="bg1"/>
                </a:solidFill>
                <a:effectLst/>
                <a:uLnTx/>
                <a:uFillTx/>
                <a:latin typeface="+mj-lt"/>
                <a:ea typeface="+mj-ea"/>
                <a:cs typeface="+mj-cs"/>
              </a:rPr>
            </a:br>
            <a:r>
              <a:rPr kumimoji="0" lang="en-US" sz="2800" b="1" i="0" u="none" strike="noStrike" kern="0" cap="none" spc="0" normalizeH="0" baseline="0" noProof="0" dirty="0" smtClean="0">
                <a:ln>
                  <a:noFill/>
                </a:ln>
                <a:solidFill>
                  <a:schemeClr val="bg1"/>
                </a:solidFill>
                <a:effectLst/>
                <a:uLnTx/>
                <a:uFillTx/>
                <a:latin typeface="+mj-lt"/>
                <a:ea typeface="+mj-ea"/>
                <a:cs typeface="+mj-cs"/>
              </a:rPr>
              <a:t>Trends and Characteristics</a:t>
            </a:r>
          </a:p>
        </p:txBody>
      </p:sp>
    </p:spTree>
    <p:extLst>
      <p:ext uri="{BB962C8B-B14F-4D97-AF65-F5344CB8AC3E}">
        <p14:creationId xmlns="" xmlns:p14="http://schemas.microsoft.com/office/powerpoint/2010/main" val="282801433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10785</TotalTime>
  <Words>1143</Words>
  <Application>Microsoft Office PowerPoint</Application>
  <PresentationFormat>On-screen Show (4:3)</PresentationFormat>
  <Paragraphs>203</Paragraphs>
  <Slides>45</Slides>
  <Notes>2</Notes>
  <HiddenSlides>11</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INCOSE SE Vision 2025 Site</vt:lpstr>
      <vt:lpstr>Acknowledgment</vt:lpstr>
      <vt:lpstr>Slide 4</vt:lpstr>
      <vt:lpstr>SE Vision 25 Outline</vt:lpstr>
      <vt:lpstr>Global Context</vt:lpstr>
      <vt:lpstr>Slide 7</vt:lpstr>
      <vt:lpstr>Influential Technology Developments</vt:lpstr>
      <vt:lpstr>Slide 9</vt:lpstr>
      <vt:lpstr>Growing Levels  of System  Complexity</vt:lpstr>
      <vt:lpstr>Slide 11</vt:lpstr>
      <vt:lpstr>Current State of SE</vt:lpstr>
      <vt:lpstr>Slide 13</vt:lpstr>
      <vt:lpstr>Slide 14</vt:lpstr>
      <vt:lpstr>Slide 15</vt:lpstr>
      <vt:lpstr>Slide 16</vt:lpstr>
      <vt:lpstr>Future State of SE</vt:lpstr>
      <vt:lpstr>Slide 18</vt:lpstr>
      <vt:lpstr>Slide 19</vt:lpstr>
      <vt:lpstr>Value Driven Practices for Developing Systems in 2025 and Beyond</vt:lpstr>
      <vt:lpstr>Slide 21</vt:lpstr>
      <vt:lpstr>Transforming Practices</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Realizing the vision</vt:lpstr>
      <vt:lpstr>Slide 36</vt:lpstr>
      <vt:lpstr>Slide 37</vt:lpstr>
      <vt:lpstr>Domain-Specific SE Vision</vt:lpstr>
      <vt:lpstr>Automotive Systems Engineering Vision 2025</vt:lpstr>
      <vt:lpstr>Automotive SE Vision Plan</vt:lpstr>
      <vt:lpstr>INCOSE Collaboration Role</vt:lpstr>
      <vt:lpstr>Slide 42</vt:lpstr>
      <vt:lpstr>What Can You Do?</vt:lpstr>
      <vt:lpstr>THANK YOU !</vt:lpstr>
      <vt:lpstr>SE Vision 2025 Copyright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 Vision 2025</dc:title>
  <dc:creator>Sanford</dc:creator>
  <cp:lastModifiedBy>Sanford</cp:lastModifiedBy>
  <cp:revision>421</cp:revision>
  <dcterms:created xsi:type="dcterms:W3CDTF">2013-01-11T17:03:01Z</dcterms:created>
  <dcterms:modified xsi:type="dcterms:W3CDTF">2015-05-15T18:23:15Z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Author">
    <vt:lpwstr>ACCT04\osterc</vt:lpwstr>
  </property>
  <property fmtid="{D5CDD505-2E9C-101B-9397-08002B2CF9AE}" pid="3" name="Document Sensitivity">
    <vt:lpwstr>1</vt:lpwstr>
  </property>
  <property fmtid="{D5CDD505-2E9C-101B-9397-08002B2CF9AE}" pid="4" name="ThirdParty">
    <vt:lpwstr/>
  </property>
  <property fmtid="{D5CDD505-2E9C-101B-9397-08002B2CF9AE}" pid="5" name="OCI Restriction">
    <vt:bool>false</vt:bool>
  </property>
  <property fmtid="{D5CDD505-2E9C-101B-9397-08002B2CF9AE}" pid="6" name="OCI Additional Info">
    <vt:lpwstr/>
  </property>
  <property fmtid="{D5CDD505-2E9C-101B-9397-08002B2CF9AE}" pid="7" name="Allow Header Overwrite">
    <vt:bool>false</vt:bool>
  </property>
  <property fmtid="{D5CDD505-2E9C-101B-9397-08002B2CF9AE}" pid="8" name="Allow Footer Overwrite">
    <vt:bool>false</vt:bool>
  </property>
  <property fmtid="{D5CDD505-2E9C-101B-9397-08002B2CF9AE}" pid="9" name="Multiple Selected">
    <vt:lpwstr>-1</vt:lpwstr>
  </property>
  <property fmtid="{D5CDD505-2E9C-101B-9397-08002B2CF9AE}" pid="10" name="SIPLongWording">
    <vt:lpwstr/>
  </property>
</Properties>
</file>