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27" r:id="rId3"/>
    <p:sldId id="328" r:id="rId4"/>
    <p:sldId id="329" r:id="rId5"/>
    <p:sldId id="330" r:id="rId6"/>
    <p:sldId id="331" r:id="rId7"/>
    <p:sldId id="332" r:id="rId8"/>
    <p:sldId id="334" r:id="rId9"/>
    <p:sldId id="335" r:id="rId10"/>
    <p:sldId id="337" r:id="rId11"/>
    <p:sldId id="338" r:id="rId12"/>
    <p:sldId id="339" r:id="rId13"/>
    <p:sldId id="341" r:id="rId14"/>
    <p:sldId id="343" r:id="rId15"/>
    <p:sldId id="344" r:id="rId16"/>
    <p:sldId id="311" r:id="rId17"/>
    <p:sldId id="345" r:id="rId18"/>
    <p:sldId id="346" r:id="rId19"/>
    <p:sldId id="272" r:id="rId20"/>
    <p:sldId id="349" r:id="rId21"/>
    <p:sldId id="350" r:id="rId22"/>
    <p:sldId id="353" r:id="rId23"/>
    <p:sldId id="321" r:id="rId24"/>
    <p:sldId id="319" r:id="rId25"/>
    <p:sldId id="354" r:id="rId26"/>
    <p:sldId id="315" r:id="rId27"/>
    <p:sldId id="355" r:id="rId28"/>
    <p:sldId id="325" r:id="rId29"/>
    <p:sldId id="351" r:id="rId30"/>
    <p:sldId id="347" r:id="rId31"/>
    <p:sldId id="356" r:id="rId3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D46"/>
    <a:srgbClr val="595959"/>
    <a:srgbClr val="7BBE47"/>
    <a:srgbClr val="A3C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108" y="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08056872037921E-2"/>
          <c:y val="5.2631578947368418E-2"/>
          <c:w val="0.90047393364928907"/>
          <c:h val="0.72807017543859653"/>
        </c:manualLayout>
      </c:layout>
      <c:lineChart>
        <c:grouping val="standard"/>
        <c:varyColors val="0"/>
        <c:ser>
          <c:idx val="0"/>
          <c:order val="0"/>
          <c:tx>
            <c:v>Expertise Available</c:v>
          </c:tx>
          <c:spPr>
            <a:ln w="10715">
              <a:solidFill>
                <a:srgbClr val="00008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Lit>
              <c:ptCount val="1"/>
              <c:pt idx="0">
                <c:v> </c:v>
              </c:pt>
            </c:strLit>
          </c:cat>
          <c:val>
            <c:numRef>
              <c:f>'Sheet1 (2)'!$B$2:$B$21</c:f>
              <c:numCache>
                <c:formatCode>General</c:formatCode>
                <c:ptCount val="20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15</c:v>
                </c:pt>
                <c:pt idx="4">
                  <c:v>22</c:v>
                </c:pt>
                <c:pt idx="5">
                  <c:v>28</c:v>
                </c:pt>
                <c:pt idx="6">
                  <c:v>33</c:v>
                </c:pt>
                <c:pt idx="7">
                  <c:v>37</c:v>
                </c:pt>
                <c:pt idx="8">
                  <c:v>40</c:v>
                </c:pt>
                <c:pt idx="9">
                  <c:v>43</c:v>
                </c:pt>
                <c:pt idx="10">
                  <c:v>45</c:v>
                </c:pt>
                <c:pt idx="11">
                  <c:v>46</c:v>
                </c:pt>
                <c:pt idx="12">
                  <c:v>47</c:v>
                </c:pt>
                <c:pt idx="13">
                  <c:v>48</c:v>
                </c:pt>
                <c:pt idx="14">
                  <c:v>48</c:v>
                </c:pt>
                <c:pt idx="15">
                  <c:v>48</c:v>
                </c:pt>
                <c:pt idx="16">
                  <c:v>47</c:v>
                </c:pt>
                <c:pt idx="17">
                  <c:v>45</c:v>
                </c:pt>
                <c:pt idx="18">
                  <c:v>43</c:v>
                </c:pt>
                <c:pt idx="19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70-44B8-9567-47C241497A55}"/>
            </c:ext>
          </c:extLst>
        </c:ser>
        <c:ser>
          <c:idx val="1"/>
          <c:order val="1"/>
          <c:tx>
            <c:v>Expertise Required</c:v>
          </c:tx>
          <c:spPr>
            <a:ln w="10715">
              <a:solidFill>
                <a:srgbClr val="FF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Lit>
              <c:ptCount val="1"/>
              <c:pt idx="0">
                <c:v> </c:v>
              </c:pt>
            </c:strLit>
          </c:cat>
          <c:val>
            <c:numRef>
              <c:f>'Sheet1 (2)'!$C$2:$C$21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180</c:v>
                </c:pt>
                <c:pt idx="10">
                  <c:v>230</c:v>
                </c:pt>
                <c:pt idx="11">
                  <c:v>270</c:v>
                </c:pt>
                <c:pt idx="12">
                  <c:v>300</c:v>
                </c:pt>
                <c:pt idx="13">
                  <c:v>320</c:v>
                </c:pt>
                <c:pt idx="14">
                  <c:v>330</c:v>
                </c:pt>
                <c:pt idx="15">
                  <c:v>335</c:v>
                </c:pt>
                <c:pt idx="16">
                  <c:v>340</c:v>
                </c:pt>
                <c:pt idx="17">
                  <c:v>345</c:v>
                </c:pt>
                <c:pt idx="18">
                  <c:v>350</c:v>
                </c:pt>
                <c:pt idx="19">
                  <c:v>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70-44B8-9567-47C241497A55}"/>
            </c:ext>
          </c:extLst>
        </c:ser>
        <c:ser>
          <c:idx val="4"/>
          <c:order val="2"/>
          <c:tx>
            <c:v>MCAE Market Trends</c:v>
          </c:tx>
          <c:spPr>
            <a:ln w="32145">
              <a:solidFill>
                <a:srgbClr val="800080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strLit>
              <c:ptCount val="1"/>
              <c:pt idx="0">
                <c:v> </c:v>
              </c:pt>
            </c:strLit>
          </c:cat>
          <c:val>
            <c:numRef>
              <c:f>'Sheet1 (2)'!$D$2:$D$14</c:f>
              <c:numCache>
                <c:formatCode>General</c:formatCode>
                <c:ptCount val="13"/>
                <c:pt idx="6">
                  <c:v>33</c:v>
                </c:pt>
                <c:pt idx="7">
                  <c:v>36.811499999999995</c:v>
                </c:pt>
                <c:pt idx="8">
                  <c:v>42.925890149999994</c:v>
                </c:pt>
                <c:pt idx="9">
                  <c:v>46.162502267309989</c:v>
                </c:pt>
                <c:pt idx="10">
                  <c:v>49.767793694386903</c:v>
                </c:pt>
                <c:pt idx="11">
                  <c:v>54.411128846073197</c:v>
                </c:pt>
                <c:pt idx="12">
                  <c:v>59.656361666834655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70-44B8-9567-47C241497A55}"/>
            </c:ext>
          </c:extLst>
        </c:ser>
        <c:ser>
          <c:idx val="6"/>
          <c:order val="3"/>
          <c:tx>
            <c:v>revolution</c:v>
          </c:tx>
          <c:spPr>
            <a:ln w="32145">
              <a:solidFill>
                <a:srgbClr val="008080"/>
              </a:solidFill>
              <a:prstDash val="solid"/>
            </a:ln>
          </c:spPr>
          <c:marker>
            <c:symbol val="plus"/>
            <c:size val="7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val>
            <c:numRef>
              <c:f>'Sheet1 (2)'!$F$2:$F$21</c:f>
              <c:numCache>
                <c:formatCode>General</c:formatCode>
                <c:ptCount val="20"/>
                <c:pt idx="12">
                  <c:v>59.852241730680518</c:v>
                </c:pt>
                <c:pt idx="13">
                  <c:v>71.822690076816613</c:v>
                </c:pt>
                <c:pt idx="14">
                  <c:v>85.412054057985642</c:v>
                </c:pt>
                <c:pt idx="15">
                  <c:v>110.29760133446503</c:v>
                </c:pt>
                <c:pt idx="16">
                  <c:v>149.84257632426323</c:v>
                </c:pt>
                <c:pt idx="17">
                  <c:v>190.58517870373552</c:v>
                </c:pt>
                <c:pt idx="18">
                  <c:v>223.2160196200079</c:v>
                </c:pt>
                <c:pt idx="19">
                  <c:v>245.90561467591073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70-44B8-9567-47C241497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067584"/>
        <c:axId val="475062880"/>
      </c:lineChart>
      <c:catAx>
        <c:axId val="47506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5062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5062880"/>
        <c:scaling>
          <c:orientation val="minMax"/>
        </c:scaling>
        <c:delete val="0"/>
        <c:axPos val="l"/>
        <c:majorGridlines>
          <c:spPr>
            <a:ln w="267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26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5067584"/>
        <c:crosses val="autoZero"/>
        <c:crossBetween val="between"/>
      </c:valAx>
      <c:spPr>
        <a:solidFill>
          <a:srgbClr val="C0C0C0"/>
        </a:solidFill>
        <a:ln w="10715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259083728278041"/>
          <c:y val="0.88157894736842102"/>
          <c:w val="0.61611374407582942"/>
          <c:h val="0.1118421052631579"/>
        </c:manualLayout>
      </c:layout>
      <c:overlay val="0"/>
      <c:spPr>
        <a:solidFill>
          <a:srgbClr val="FFFFFF"/>
        </a:solidFill>
        <a:ln w="2679">
          <a:solidFill>
            <a:srgbClr val="000000"/>
          </a:solidFill>
          <a:prstDash val="solid"/>
        </a:ln>
      </c:spPr>
      <c:txPr>
        <a:bodyPr/>
        <a:lstStyle/>
        <a:p>
          <a:pPr>
            <a:defRPr sz="928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679">
      <a:solidFill>
        <a:srgbClr val="000000"/>
      </a:solidFill>
      <a:prstDash val="solid"/>
    </a:ln>
  </c:spPr>
  <c:txPr>
    <a:bodyPr/>
    <a:lstStyle/>
    <a:p>
      <a:pPr>
        <a:defRPr sz="101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E5D2-3829-46D5-85C2-74D1B20DD3E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FFB03-6F0B-4A5B-8A87-B93BB0259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4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6060" y="1645921"/>
            <a:ext cx="4795860" cy="1158239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6060" y="2804160"/>
            <a:ext cx="4795860" cy="8662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SSESS_logo_NO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0" y="2317496"/>
            <a:ext cx="2723220" cy="4041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769360" y="1483360"/>
            <a:ext cx="0" cy="214376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4876800"/>
            <a:ext cx="9144000" cy="266700"/>
          </a:xfrm>
          <a:prstGeom prst="rect">
            <a:avLst/>
          </a:prstGeom>
          <a:solidFill>
            <a:srgbClr val="7BB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56" y="273270"/>
            <a:ext cx="8107365" cy="626179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157" y="1148080"/>
            <a:ext cx="8107364" cy="3081457"/>
          </a:xfrm>
        </p:spPr>
        <p:txBody>
          <a:bodyPr/>
          <a:lstStyle>
            <a:lvl1pPr>
              <a:buClr>
                <a:srgbClr val="A3CA45"/>
              </a:buClr>
              <a:buFont typeface="Arial"/>
              <a:buChar char="•"/>
              <a:defRPr sz="2000">
                <a:solidFill>
                  <a:srgbClr val="595959"/>
                </a:solidFill>
                <a:latin typeface="Helvetica"/>
                <a:cs typeface="Helvetica"/>
              </a:defRPr>
            </a:lvl1pPr>
            <a:lvl2pPr>
              <a:buClr>
                <a:srgbClr val="A3CA45"/>
              </a:buClr>
              <a:buFont typeface="Arial"/>
              <a:buChar char="•"/>
              <a:defRPr sz="2000">
                <a:solidFill>
                  <a:srgbClr val="595959"/>
                </a:solidFill>
                <a:latin typeface="Helvetica"/>
                <a:cs typeface="Helvetica"/>
              </a:defRPr>
            </a:lvl2pPr>
            <a:lvl3pPr>
              <a:buClr>
                <a:srgbClr val="A3CA45"/>
              </a:buClr>
              <a:buFont typeface="Arial"/>
              <a:buChar char="•"/>
              <a:defRPr sz="2000">
                <a:solidFill>
                  <a:srgbClr val="595959"/>
                </a:solidFill>
                <a:latin typeface="Helvetica"/>
                <a:cs typeface="Helvetica"/>
              </a:defRPr>
            </a:lvl3pPr>
            <a:lvl4pPr>
              <a:buClr>
                <a:srgbClr val="A3CA45"/>
              </a:buClr>
              <a:buFont typeface="Arial"/>
              <a:buChar char="•"/>
              <a:defRPr sz="2000">
                <a:solidFill>
                  <a:srgbClr val="595959"/>
                </a:solidFill>
                <a:latin typeface="Helvetica"/>
                <a:cs typeface="Helvetica"/>
              </a:defRPr>
            </a:lvl4pPr>
            <a:lvl5pPr>
              <a:buClr>
                <a:srgbClr val="A3CA45"/>
              </a:buClr>
              <a:buFont typeface="Arial"/>
              <a:buChar char="•"/>
              <a:defRPr sz="2000">
                <a:solidFill>
                  <a:srgbClr val="595959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76800"/>
            <a:ext cx="9144000" cy="266700"/>
          </a:xfrm>
          <a:prstGeom prst="rect">
            <a:avLst/>
          </a:prstGeom>
          <a:solidFill>
            <a:srgbClr val="7BB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SSESS_logo_NO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80" y="4393659"/>
            <a:ext cx="1557970" cy="23122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498156" y="947069"/>
            <a:ext cx="8107365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8156" y="273270"/>
            <a:ext cx="8107365" cy="626179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8157" y="1148080"/>
            <a:ext cx="3962083" cy="3081457"/>
          </a:xfrm>
        </p:spPr>
        <p:txBody>
          <a:bodyPr/>
          <a:lstStyle>
            <a:lvl1pPr>
              <a:buClr>
                <a:srgbClr val="A3CA45"/>
              </a:buClr>
              <a:buFont typeface="Arial"/>
              <a:buChar char="•"/>
              <a:defRPr sz="2000">
                <a:solidFill>
                  <a:srgbClr val="595959"/>
                </a:solidFill>
                <a:latin typeface="Helvetica"/>
                <a:cs typeface="Helvetica"/>
              </a:defRPr>
            </a:lvl1pPr>
            <a:lvl2pPr>
              <a:buClr>
                <a:srgbClr val="A3CA45"/>
              </a:buClr>
              <a:buFont typeface="Arial"/>
              <a:buChar char="•"/>
              <a:defRPr sz="2000">
                <a:solidFill>
                  <a:srgbClr val="595959"/>
                </a:solidFill>
                <a:latin typeface="Helvetica"/>
                <a:cs typeface="Helvetica"/>
              </a:defRPr>
            </a:lvl2pPr>
            <a:lvl3pPr>
              <a:buClr>
                <a:srgbClr val="A3CA45"/>
              </a:buClr>
              <a:buFont typeface="Arial"/>
              <a:buChar char="•"/>
              <a:defRPr sz="2000">
                <a:solidFill>
                  <a:srgbClr val="595959"/>
                </a:solidFill>
                <a:latin typeface="Helvetica"/>
                <a:cs typeface="Helvetica"/>
              </a:defRPr>
            </a:lvl3pPr>
            <a:lvl4pPr>
              <a:buClr>
                <a:srgbClr val="A3CA45"/>
              </a:buClr>
              <a:buFont typeface="Arial"/>
              <a:buChar char="•"/>
              <a:defRPr sz="2000">
                <a:solidFill>
                  <a:srgbClr val="595959"/>
                </a:solidFill>
                <a:latin typeface="Helvetica"/>
                <a:cs typeface="Helvetica"/>
              </a:defRPr>
            </a:lvl4pPr>
            <a:lvl5pPr>
              <a:buClr>
                <a:srgbClr val="A3CA45"/>
              </a:buClr>
              <a:buFont typeface="Arial"/>
              <a:buChar char="•"/>
              <a:defRPr sz="2000">
                <a:solidFill>
                  <a:srgbClr val="595959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876800"/>
            <a:ext cx="9144000" cy="266700"/>
          </a:xfrm>
          <a:prstGeom prst="rect">
            <a:avLst/>
          </a:prstGeom>
          <a:solidFill>
            <a:srgbClr val="7BB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613275" y="1147763"/>
            <a:ext cx="3992563" cy="2855912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498156" y="947069"/>
            <a:ext cx="8107365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SSESS_logo_NO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80" y="4393659"/>
            <a:ext cx="1557970" cy="2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SESS_ppt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68717" y="1929350"/>
            <a:ext cx="5699444" cy="121009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75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59" y="282808"/>
            <a:ext cx="6981488" cy="6679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4" y="1333500"/>
            <a:ext cx="7965823" cy="3341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725" y="4781443"/>
            <a:ext cx="557214" cy="268359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A661967-8D01-4D8A-8FD0-86F83ECE6B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3259" y="4767263"/>
            <a:ext cx="3086100" cy="274637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Insert 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88254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546106-41A6-6140-B67E-3AE9798499F4}" type="datetime1">
              <a:rPr lang="en-US"/>
              <a:pPr>
                <a:defRPr/>
              </a:pPr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2EF6BF-7A47-2E49-9037-B7E9C9966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6060" y="1818642"/>
            <a:ext cx="4795860" cy="1158239"/>
          </a:xfrm>
        </p:spPr>
        <p:txBody>
          <a:bodyPr>
            <a:noAutofit/>
          </a:bodyPr>
          <a:lstStyle/>
          <a:p>
            <a:r>
              <a:rPr lang="en-US" dirty="0"/>
              <a:t>ASSESS Initiative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6060" y="2995750"/>
            <a:ext cx="4795860" cy="866216"/>
          </a:xfrm>
        </p:spPr>
        <p:txBody>
          <a:bodyPr>
            <a:normAutofit/>
          </a:bodyPr>
          <a:lstStyle/>
          <a:p>
            <a:r>
              <a:rPr lang="en-US" dirty="0"/>
              <a:t>Analysis, Simulation and Systems Engineering Software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C7ED1-1270-42ED-8F6A-2B6CD96EF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3" y="324241"/>
            <a:ext cx="5082338" cy="16814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Understanding the Simulation Revolution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8157" y="1148080"/>
            <a:ext cx="3878581" cy="36970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Business Drivers are going to force a “</a:t>
            </a:r>
            <a:r>
              <a:rPr lang="en-US" altLang="en-US" sz="3600" b="1" dirty="0">
                <a:solidFill>
                  <a:srgbClr val="79BD46"/>
                </a:solidFill>
                <a:ea typeface="ＭＳ Ｐゴシック" panose="020B0600070205080204" pitchFamily="34" charset="-128"/>
              </a:rPr>
              <a:t>revolution</a:t>
            </a:r>
            <a:r>
              <a:rPr lang="en-US" altLang="en-US" sz="28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” to overcome the expertise based limitation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Engineering Simulation will be forced to find a way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A </a:t>
            </a:r>
            <a:r>
              <a:rPr lang="en-US" altLang="en-US" sz="2800" b="1" dirty="0">
                <a:solidFill>
                  <a:srgbClr val="79BD46"/>
                </a:solidFill>
              </a:rPr>
              <a:t>Simulation Revolution </a:t>
            </a:r>
            <a:r>
              <a:rPr lang="en-US" altLang="en-US" sz="2800" dirty="0"/>
              <a:t>will occur</a:t>
            </a:r>
            <a:endParaRPr lang="en-US" altLang="en-US" sz="280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13" name="Picture 5" descr="Backgrou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738" y="1147763"/>
            <a:ext cx="4229100" cy="273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ailureAn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094" y="2988469"/>
            <a:ext cx="1031081" cy="44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esignV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544" y="2662238"/>
            <a:ext cx="1288256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DesignDecSup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850" y="2356249"/>
            <a:ext cx="1610916" cy="6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DesignDri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204" y="2028826"/>
            <a:ext cx="2010965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ysEng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7135" y="1608536"/>
            <a:ext cx="2444353" cy="104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BusinessDriver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036" y="1148080"/>
            <a:ext cx="3827485" cy="178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9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Understanding the Simulation Revolution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8157" y="1148080"/>
            <a:ext cx="4400414" cy="399542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900" dirty="0"/>
              <a:t>A </a:t>
            </a:r>
            <a:r>
              <a:rPr lang="en-US" altLang="en-US" sz="2900" b="1" dirty="0">
                <a:solidFill>
                  <a:srgbClr val="79BD46"/>
                </a:solidFill>
              </a:rPr>
              <a:t>Simulation Revolution </a:t>
            </a:r>
            <a:r>
              <a:rPr lang="en-US" altLang="en-US" sz="2900" dirty="0"/>
              <a:t>is occurring:</a:t>
            </a:r>
          </a:p>
          <a:p>
            <a:pPr lvl="1"/>
            <a:r>
              <a:rPr lang="en-US" altLang="en-US" sz="2900" dirty="0"/>
              <a:t>“Model-Based”</a:t>
            </a:r>
          </a:p>
          <a:p>
            <a:pPr lvl="1"/>
            <a:r>
              <a:rPr lang="en-US" altLang="en-US" sz="2900" dirty="0"/>
              <a:t>“Fit for purpose”</a:t>
            </a:r>
          </a:p>
          <a:p>
            <a:pPr lvl="1"/>
            <a:r>
              <a:rPr lang="en-US" altLang="en-US" sz="2900" dirty="0"/>
              <a:t>“Integrated”</a:t>
            </a:r>
          </a:p>
          <a:p>
            <a:pPr lvl="1"/>
            <a:r>
              <a:rPr lang="en-US" altLang="en-US" sz="2900" dirty="0"/>
              <a:t>“Smart” </a:t>
            </a:r>
          </a:p>
          <a:p>
            <a:pPr lvl="1"/>
            <a:r>
              <a:rPr lang="en-US" altLang="en-US" sz="2900" dirty="0"/>
              <a:t>“Transparent” / “Invisible”</a:t>
            </a:r>
          </a:p>
          <a:p>
            <a:pPr lvl="1"/>
            <a:r>
              <a:rPr lang="en-US" altLang="en-US" sz="2900" dirty="0"/>
              <a:t>“Generative”</a:t>
            </a:r>
          </a:p>
          <a:p>
            <a:pPr lvl="1"/>
            <a:r>
              <a:rPr lang="en-US" altLang="en-US" sz="2900" dirty="0"/>
              <a:t>“Digital Twin”</a:t>
            </a:r>
          </a:p>
          <a:p>
            <a:pPr lvl="1"/>
            <a:r>
              <a:rPr lang="en-US" altLang="en-US" sz="2900" b="1" u="sng" dirty="0"/>
              <a:t>CULTURE CHANGE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976949" y="1147763"/>
          <a:ext cx="3628888" cy="308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580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1967-8D01-4D8A-8FD0-86F83ECE6BD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0"/>
            <a:ext cx="7181761" cy="521208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5430559" y="2645478"/>
            <a:ext cx="1969969" cy="1087950"/>
          </a:xfrm>
          <a:prstGeom prst="straightConnector1">
            <a:avLst/>
          </a:prstGeom>
          <a:solidFill>
            <a:srgbClr val="C0C0C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005853" y="2065181"/>
            <a:ext cx="1656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Automation, Knowledge Management &amp; Reduced Rework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539533" y="1443728"/>
            <a:ext cx="1964131" cy="1764382"/>
          </a:xfrm>
          <a:prstGeom prst="straightConnector1">
            <a:avLst/>
          </a:prstGeom>
          <a:solidFill>
            <a:srgbClr val="C0C0C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5558337" y="918410"/>
            <a:ext cx="1945327" cy="525318"/>
          </a:xfrm>
          <a:prstGeom prst="straightConnector1">
            <a:avLst/>
          </a:prstGeom>
          <a:solidFill>
            <a:srgbClr val="C0C0C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304707" y="1015791"/>
            <a:ext cx="2417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“Democratization” -  New Tools, Methods and Skills (MDO, MBSE, etc.)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707E2-435C-4735-A806-A2E2CED207A8}"/>
              </a:ext>
            </a:extLst>
          </p:cNvPr>
          <p:cNvSpPr txBox="1"/>
          <p:nvPr/>
        </p:nvSpPr>
        <p:spPr>
          <a:xfrm>
            <a:off x="186794" y="432320"/>
            <a:ext cx="2907083" cy="3416320"/>
          </a:xfrm>
          <a:prstGeom prst="rect">
            <a:avLst/>
          </a:prstGeom>
          <a:solidFill>
            <a:srgbClr val="7BBE47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Bob </a:t>
            </a:r>
            <a:r>
              <a:rPr lang="en-US" dirty="0" err="1"/>
              <a:t>Tickel’s</a:t>
            </a:r>
            <a:r>
              <a:rPr lang="en-US" dirty="0"/>
              <a:t> ASSESS 2017 Congress Keynote illustrated estimated spend on Engineering Simulation at Cummins is very similar to ASSESS demand curve.</a:t>
            </a:r>
          </a:p>
          <a:p>
            <a:endParaRPr lang="en-US" dirty="0"/>
          </a:p>
          <a:p>
            <a:r>
              <a:rPr lang="en-US" dirty="0"/>
              <a:t>Biggest growth in the next two decades is expected to be in Systems Engineering</a:t>
            </a:r>
          </a:p>
        </p:txBody>
      </p:sp>
    </p:spTree>
    <p:extLst>
      <p:ext uri="{BB962C8B-B14F-4D97-AF65-F5344CB8AC3E}">
        <p14:creationId xmlns:p14="http://schemas.microsoft.com/office/powerpoint/2010/main" val="17378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Understanding the Simulation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Simulation Revolution is about making </a:t>
            </a:r>
            <a:r>
              <a:rPr lang="en-US" sz="3200" b="1" dirty="0">
                <a:solidFill>
                  <a:srgbClr val="7BBE47"/>
                </a:solidFill>
              </a:rPr>
              <a:t>Engineering Simulation widely available &amp; appropriate</a:t>
            </a:r>
            <a:r>
              <a:rPr lang="en-US" sz="3200" b="1" dirty="0"/>
              <a:t> </a:t>
            </a:r>
            <a:r>
              <a:rPr lang="en-US" sz="3200" dirty="0"/>
              <a:t>to support improved decision making throughout the entire life-cycle of engineered products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124022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139" y="799441"/>
            <a:ext cx="1778922" cy="19090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Understanding the Simulation Revolution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157" y="899449"/>
            <a:ext cx="5987340" cy="4005061"/>
          </a:xfrm>
        </p:spPr>
        <p:txBody>
          <a:bodyPr/>
          <a:lstStyle/>
          <a:p>
            <a:r>
              <a:rPr lang="en-US" sz="2800" b="1" dirty="0"/>
              <a:t>Approaches</a:t>
            </a:r>
          </a:p>
          <a:p>
            <a:pPr lvl="1"/>
            <a:r>
              <a:rPr lang="en-US" dirty="0"/>
              <a:t>Increased emphasis on Model Based Systems Engineering</a:t>
            </a:r>
          </a:p>
          <a:p>
            <a:pPr lvl="1"/>
            <a:r>
              <a:rPr lang="en-US" dirty="0"/>
              <a:t>Increased emphasis on purpose built applications</a:t>
            </a:r>
          </a:p>
          <a:p>
            <a:pPr lvl="1"/>
            <a:r>
              <a:rPr lang="en-US" dirty="0"/>
              <a:t>Leveraging less accurate near real time approaches</a:t>
            </a:r>
          </a:p>
          <a:p>
            <a:pPr lvl="1"/>
            <a:r>
              <a:rPr lang="en-US" dirty="0"/>
              <a:t>Leveraging simulation knowledge capture &amp; reuse </a:t>
            </a:r>
          </a:p>
          <a:p>
            <a:pPr lvl="1"/>
            <a:r>
              <a:rPr lang="en-US" dirty="0"/>
              <a:t>Generative Design</a:t>
            </a:r>
          </a:p>
          <a:p>
            <a:pPr lvl="1"/>
            <a:r>
              <a:rPr lang="en-US" dirty="0"/>
              <a:t>Digital Twins</a:t>
            </a:r>
          </a:p>
          <a:p>
            <a:endParaRPr lang="en-US" dirty="0"/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72" y="2727325"/>
            <a:ext cx="2098675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29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Understanding the Simulation Revolution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7BBE47"/>
                </a:solidFill>
                <a:ea typeface="ＭＳ Ｐゴシック" panose="020B0600070205080204" pitchFamily="34" charset="-128"/>
              </a:rPr>
              <a:t>Engineering Simulation</a:t>
            </a:r>
            <a:r>
              <a:rPr lang="en-US" altLang="en-US" sz="3600" dirty="0">
                <a:solidFill>
                  <a:srgbClr val="7BBE47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600" b="1" dirty="0">
                <a:solidFill>
                  <a:srgbClr val="7BBE47"/>
                </a:solidFill>
                <a:ea typeface="ＭＳ Ｐゴシック" panose="020B0600070205080204" pitchFamily="34" charset="-128"/>
              </a:rPr>
              <a:t>is </a:t>
            </a:r>
            <a:r>
              <a:rPr lang="en-US" altLang="en-US" sz="3600" dirty="0">
                <a:ea typeface="ＭＳ Ｐゴシック" panose="020B0600070205080204" pitchFamily="34" charset="-128"/>
              </a:rPr>
              <a:t>a key enabler to</a:t>
            </a:r>
            <a:r>
              <a:rPr lang="en-US" altLang="en-US" sz="3600" b="1" dirty="0">
                <a:solidFill>
                  <a:srgbClr val="00693C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600" b="1" dirty="0">
                <a:solidFill>
                  <a:srgbClr val="7BBE47"/>
                </a:solidFill>
                <a:ea typeface="ＭＳ Ｐゴシック" panose="020B0600070205080204" pitchFamily="34" charset="-128"/>
              </a:rPr>
              <a:t>Increased Innovation &amp; Increased Competitiveness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42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ASSESS Initiative</a:t>
            </a:r>
          </a:p>
        </p:txBody>
      </p:sp>
    </p:spTree>
    <p:extLst>
      <p:ext uri="{BB962C8B-B14F-4D97-AF65-F5344CB8AC3E}">
        <p14:creationId xmlns:p14="http://schemas.microsoft.com/office/powerpoint/2010/main" val="3647239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ASSESS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The </a:t>
            </a:r>
            <a:r>
              <a:rPr lang="en-US" sz="3600" b="1" dirty="0">
                <a:solidFill>
                  <a:srgbClr val="79BD46"/>
                </a:solidFill>
              </a:rPr>
              <a:t>ASSESS Initiative </a:t>
            </a:r>
            <a:r>
              <a:rPr lang="en-US" sz="3000" dirty="0"/>
              <a:t>was formed to bring together key players to guide and influence strategies for software tools for model-based analysis, simulation, and systems engineering. </a:t>
            </a:r>
          </a:p>
        </p:txBody>
      </p:sp>
    </p:spTree>
    <p:extLst>
      <p:ext uri="{BB962C8B-B14F-4D97-AF65-F5344CB8AC3E}">
        <p14:creationId xmlns:p14="http://schemas.microsoft.com/office/powerpoint/2010/main" val="372833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ASSESS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ASSESS Vision</a:t>
            </a:r>
          </a:p>
          <a:p>
            <a:pPr marL="342900" lvl="1" indent="0">
              <a:buNone/>
            </a:pPr>
            <a:r>
              <a:rPr lang="en-US" sz="3000" dirty="0"/>
              <a:t>“To significantly expand the use and benefit of software tools for model-based analysis, simulation, and systems engineering in the engineering applications domain.”</a:t>
            </a:r>
          </a:p>
        </p:txBody>
      </p:sp>
    </p:spTree>
    <p:extLst>
      <p:ext uri="{BB962C8B-B14F-4D97-AF65-F5344CB8AC3E}">
        <p14:creationId xmlns:p14="http://schemas.microsoft.com/office/powerpoint/2010/main" val="3566265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ASSESS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57" y="1148080"/>
            <a:ext cx="4556443" cy="359325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 is a broad reaching multi-industry initiative which will interact and collaborate with multiple activities and organizations across the complete spectrum of model-based analysis, simulation and systems engineering including NAFEMS and INCOSE.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3119" y="2670732"/>
            <a:ext cx="3472402" cy="11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19" y="1182894"/>
            <a:ext cx="1934812" cy="12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4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Simulation Revolution</a:t>
            </a:r>
          </a:p>
        </p:txBody>
      </p:sp>
    </p:spTree>
    <p:extLst>
      <p:ext uri="{BB962C8B-B14F-4D97-AF65-F5344CB8AC3E}">
        <p14:creationId xmlns:p14="http://schemas.microsoft.com/office/powerpoint/2010/main" val="1569936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ASSESS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57" y="1148081"/>
            <a:ext cx="8107364" cy="3687156"/>
          </a:xfrm>
        </p:spPr>
        <p:txBody>
          <a:bodyPr>
            <a:normAutofit/>
          </a:bodyPr>
          <a:lstStyle/>
          <a:p>
            <a:r>
              <a:rPr lang="en-US" sz="2100" b="1" dirty="0"/>
              <a:t>Defined 6 key Themes to support the Engineering Simulation revolution</a:t>
            </a:r>
          </a:p>
          <a:p>
            <a:pPr lvl="1"/>
            <a:r>
              <a:rPr lang="en-US" sz="2100" b="1" dirty="0"/>
              <a:t>Align</a:t>
            </a:r>
            <a:r>
              <a:rPr lang="en-US" dirty="0"/>
              <a:t>ment of Commercial, Research and Government Efforts</a:t>
            </a:r>
          </a:p>
          <a:p>
            <a:pPr lvl="1"/>
            <a:r>
              <a:rPr lang="en-US" sz="2100" b="1" dirty="0"/>
              <a:t>Business </a:t>
            </a:r>
            <a:r>
              <a:rPr lang="en-US" sz="2100" dirty="0"/>
              <a:t>Challenges</a:t>
            </a:r>
          </a:p>
          <a:p>
            <a:pPr lvl="1"/>
            <a:r>
              <a:rPr lang="en-US" sz="2100" b="1" dirty="0"/>
              <a:t>D</a:t>
            </a:r>
            <a:r>
              <a:rPr lang="en-US" sz="2100" dirty="0"/>
              <a:t>emocratization </a:t>
            </a:r>
            <a:r>
              <a:rPr lang="en-US" sz="2100" b="1" dirty="0"/>
              <a:t>o</a:t>
            </a:r>
            <a:r>
              <a:rPr lang="en-US" sz="2100" dirty="0"/>
              <a:t>f </a:t>
            </a:r>
            <a:r>
              <a:rPr lang="en-US" sz="2100" b="1" dirty="0"/>
              <a:t>E</a:t>
            </a:r>
            <a:r>
              <a:rPr lang="en-US" sz="2100" dirty="0"/>
              <a:t>ngineering </a:t>
            </a:r>
            <a:r>
              <a:rPr lang="en-US" sz="2100" b="1" dirty="0"/>
              <a:t>S</a:t>
            </a:r>
            <a:r>
              <a:rPr lang="en-US" sz="2100" dirty="0"/>
              <a:t>imulation</a:t>
            </a:r>
          </a:p>
          <a:p>
            <a:pPr lvl="1"/>
            <a:r>
              <a:rPr lang="en-US" sz="2100" dirty="0"/>
              <a:t>Engineering Simulation </a:t>
            </a:r>
            <a:r>
              <a:rPr lang="en-US" sz="2100" b="1" dirty="0"/>
              <a:t>Credibility</a:t>
            </a:r>
          </a:p>
          <a:p>
            <a:pPr lvl="1"/>
            <a:r>
              <a:rPr lang="en-US" sz="2100" b="1" dirty="0"/>
              <a:t>Generative </a:t>
            </a:r>
            <a:r>
              <a:rPr lang="en-US" sz="2100" dirty="0"/>
              <a:t>Design</a:t>
            </a:r>
          </a:p>
          <a:p>
            <a:pPr lvl="1"/>
            <a:r>
              <a:rPr lang="en-US" dirty="0"/>
              <a:t>Integration of </a:t>
            </a:r>
            <a:r>
              <a:rPr lang="en-US" b="1" dirty="0"/>
              <a:t>Systems</a:t>
            </a:r>
            <a:r>
              <a:rPr lang="en-US" dirty="0"/>
              <a:t> and Detailed Sub-System Simulations</a:t>
            </a:r>
            <a:endParaRPr lang="en-US" sz="2100" b="1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269070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Integration of </a:t>
            </a:r>
            <a:r>
              <a:rPr lang="en-US" sz="3600" dirty="0"/>
              <a:t>Systems</a:t>
            </a:r>
            <a:r>
              <a:rPr lang="en-US" b="0" dirty="0"/>
              <a:t> and Detailed Sub-System Simulations</a:t>
            </a:r>
          </a:p>
        </p:txBody>
      </p:sp>
    </p:spTree>
    <p:extLst>
      <p:ext uri="{BB962C8B-B14F-4D97-AF65-F5344CB8AC3E}">
        <p14:creationId xmlns:p14="http://schemas.microsoft.com/office/powerpoint/2010/main" val="2688380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56" y="273270"/>
            <a:ext cx="8267021" cy="626179"/>
          </a:xfrm>
        </p:spPr>
        <p:txBody>
          <a:bodyPr>
            <a:noAutofit/>
          </a:bodyPr>
          <a:lstStyle/>
          <a:p>
            <a:r>
              <a:rPr lang="en-US" dirty="0"/>
              <a:t>Integration of </a:t>
            </a:r>
            <a:r>
              <a:rPr lang="en-US" b="1" dirty="0"/>
              <a:t>Systems</a:t>
            </a:r>
            <a:r>
              <a:rPr lang="en-US" dirty="0"/>
              <a:t> &amp; Detailed Sub-System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56" y="1148080"/>
            <a:ext cx="8214663" cy="3722150"/>
          </a:xfrm>
        </p:spPr>
        <p:txBody>
          <a:bodyPr/>
          <a:lstStyle/>
          <a:p>
            <a:r>
              <a:rPr lang="en-US" sz="2400" b="1" dirty="0">
                <a:solidFill>
                  <a:srgbClr val="79BD46"/>
                </a:solidFill>
              </a:rPr>
              <a:t>Why is it so hard?</a:t>
            </a:r>
          </a:p>
          <a:p>
            <a:pPr lvl="1"/>
            <a:r>
              <a:rPr lang="en-US" sz="1400" b="1" dirty="0"/>
              <a:t>History</a:t>
            </a:r>
            <a:r>
              <a:rPr lang="en-US" sz="1400" dirty="0"/>
              <a:t> </a:t>
            </a:r>
          </a:p>
          <a:p>
            <a:pPr lvl="2"/>
            <a:r>
              <a:rPr lang="en-US" sz="1400" dirty="0"/>
              <a:t>CAE tools developed discipline based</a:t>
            </a:r>
          </a:p>
          <a:p>
            <a:pPr lvl="2"/>
            <a:r>
              <a:rPr lang="en-US" sz="1400" dirty="0"/>
              <a:t>Existing Assets</a:t>
            </a:r>
          </a:p>
          <a:p>
            <a:pPr lvl="1"/>
            <a:r>
              <a:rPr lang="en-US" sz="1400" b="1" dirty="0"/>
              <a:t>Mental Models </a:t>
            </a:r>
          </a:p>
          <a:p>
            <a:pPr lvl="2"/>
            <a:r>
              <a:rPr lang="en-US" sz="1400" dirty="0"/>
              <a:t>different discipline create different level of input output and different level of mathematical representations and different characteristics / behavior</a:t>
            </a:r>
          </a:p>
          <a:p>
            <a:pPr lvl="1"/>
            <a:r>
              <a:rPr lang="en-US" sz="1400" b="1" dirty="0"/>
              <a:t>Data sets not consistent </a:t>
            </a:r>
          </a:p>
          <a:p>
            <a:pPr lvl="2"/>
            <a:r>
              <a:rPr lang="en-US" sz="1400" dirty="0"/>
              <a:t>Coupling can introduce error states</a:t>
            </a:r>
          </a:p>
          <a:p>
            <a:pPr lvl="2"/>
            <a:r>
              <a:rPr lang="en-US" sz="1400" dirty="0"/>
              <a:t>Sub models are usually built by different suppliers in different mathematical models and fidelity</a:t>
            </a:r>
          </a:p>
          <a:p>
            <a:pPr lvl="2"/>
            <a:r>
              <a:rPr lang="en-US" sz="1400" dirty="0"/>
              <a:t>Knowledge and key parameters are not shared across models</a:t>
            </a:r>
          </a:p>
        </p:txBody>
      </p:sp>
    </p:spTree>
    <p:extLst>
      <p:ext uri="{BB962C8B-B14F-4D97-AF65-F5344CB8AC3E}">
        <p14:creationId xmlns:p14="http://schemas.microsoft.com/office/powerpoint/2010/main" val="3172273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56" y="273270"/>
            <a:ext cx="8234364" cy="626179"/>
          </a:xfrm>
        </p:spPr>
        <p:txBody>
          <a:bodyPr>
            <a:noAutofit/>
          </a:bodyPr>
          <a:lstStyle/>
          <a:p>
            <a:r>
              <a:rPr lang="en-US" dirty="0"/>
              <a:t>Integration of </a:t>
            </a:r>
            <a:r>
              <a:rPr lang="en-US" b="1" dirty="0"/>
              <a:t>Systems</a:t>
            </a:r>
            <a:r>
              <a:rPr lang="en-US" dirty="0"/>
              <a:t> &amp; Detailed Sub-System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56" y="978982"/>
            <a:ext cx="8107364" cy="3081457"/>
          </a:xfrm>
        </p:spPr>
        <p:txBody>
          <a:bodyPr/>
          <a:lstStyle/>
          <a:p>
            <a:r>
              <a:rPr lang="en-US" sz="2400" b="1" dirty="0">
                <a:solidFill>
                  <a:srgbClr val="79BD46"/>
                </a:solidFill>
              </a:rPr>
              <a:t>What are the major Issues</a:t>
            </a:r>
          </a:p>
          <a:p>
            <a:pPr lvl="1"/>
            <a:r>
              <a:rPr lang="en-US" sz="2800" dirty="0"/>
              <a:t>“SILOS” of understanding</a:t>
            </a:r>
          </a:p>
          <a:p>
            <a:pPr lvl="2"/>
            <a:r>
              <a:rPr lang="en-US" sz="2400" dirty="0"/>
              <a:t>Lack of a common understanding that makes it possible to understand different silos from a common point of view. </a:t>
            </a:r>
          </a:p>
          <a:p>
            <a:pPr lvl="1"/>
            <a:r>
              <a:rPr lang="en-US" sz="2800" dirty="0"/>
              <a:t>Existing standardization efforts (e.g. FMI) are good, but very far from complete</a:t>
            </a:r>
          </a:p>
          <a:p>
            <a:pPr lvl="1"/>
            <a:r>
              <a:rPr lang="en-US" sz="2800" dirty="0"/>
              <a:t>Lack of funding / focus / momentum</a:t>
            </a:r>
          </a:p>
          <a:p>
            <a:pPr lvl="1"/>
            <a:endParaRPr lang="en-US" sz="2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76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56" y="273270"/>
            <a:ext cx="8267021" cy="626179"/>
          </a:xfrm>
        </p:spPr>
        <p:txBody>
          <a:bodyPr>
            <a:noAutofit/>
          </a:bodyPr>
          <a:lstStyle/>
          <a:p>
            <a:r>
              <a:rPr lang="en-US" dirty="0"/>
              <a:t>Integration of </a:t>
            </a:r>
            <a:r>
              <a:rPr lang="en-US" b="1" dirty="0"/>
              <a:t>Systems</a:t>
            </a:r>
            <a:r>
              <a:rPr lang="en-US" dirty="0"/>
              <a:t> &amp; Detailed Sub-System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56" y="1021699"/>
            <a:ext cx="8214663" cy="3722150"/>
          </a:xfrm>
        </p:spPr>
        <p:txBody>
          <a:bodyPr/>
          <a:lstStyle/>
          <a:p>
            <a:r>
              <a:rPr lang="en-US" sz="2400" b="1" dirty="0">
                <a:solidFill>
                  <a:srgbClr val="79BD46"/>
                </a:solidFill>
              </a:rPr>
              <a:t>ASSESS Systems Theme Goals </a:t>
            </a:r>
          </a:p>
          <a:p>
            <a:pPr lvl="1"/>
            <a:r>
              <a:rPr lang="en-US" b="1" dirty="0"/>
              <a:t>Explore and explain </a:t>
            </a:r>
            <a:r>
              <a:rPr lang="en-US" dirty="0"/>
              <a:t>the various different </a:t>
            </a:r>
            <a:r>
              <a:rPr lang="en-US" b="1" dirty="0"/>
              <a:t>models used and their characteristics </a:t>
            </a:r>
            <a:r>
              <a:rPr lang="en-US" dirty="0"/>
              <a:t>related to integration (e.g. parametric or instance based, run times, sizes, assumptions, …)</a:t>
            </a:r>
          </a:p>
          <a:p>
            <a:pPr lvl="1"/>
            <a:r>
              <a:rPr lang="en-US" b="1" dirty="0"/>
              <a:t>Establish a common understanding</a:t>
            </a:r>
            <a:r>
              <a:rPr lang="en-US" dirty="0"/>
              <a:t>, language and terminology for models and simulations across all levels of fidelity and physics</a:t>
            </a:r>
          </a:p>
          <a:p>
            <a:pPr lvl="1"/>
            <a:r>
              <a:rPr lang="en-US" b="1" dirty="0"/>
              <a:t>Explore improving the understanding of what models should be used</a:t>
            </a:r>
            <a:r>
              <a:rPr lang="en-US" dirty="0"/>
              <a:t>, and when and how they should interact</a:t>
            </a:r>
          </a:p>
        </p:txBody>
      </p:sp>
    </p:spTree>
    <p:extLst>
      <p:ext uri="{BB962C8B-B14F-4D97-AF65-F5344CB8AC3E}">
        <p14:creationId xmlns:p14="http://schemas.microsoft.com/office/powerpoint/2010/main" val="260350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56" y="273270"/>
            <a:ext cx="8267021" cy="626179"/>
          </a:xfrm>
        </p:spPr>
        <p:txBody>
          <a:bodyPr>
            <a:noAutofit/>
          </a:bodyPr>
          <a:lstStyle/>
          <a:p>
            <a:r>
              <a:rPr lang="en-US" dirty="0"/>
              <a:t>Integration of </a:t>
            </a:r>
            <a:r>
              <a:rPr lang="en-US" b="1" dirty="0"/>
              <a:t>Systems</a:t>
            </a:r>
            <a:r>
              <a:rPr lang="en-US" dirty="0"/>
              <a:t> &amp; Detailed Sub-System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56" y="1021699"/>
            <a:ext cx="8214663" cy="3722150"/>
          </a:xfrm>
        </p:spPr>
        <p:txBody>
          <a:bodyPr/>
          <a:lstStyle/>
          <a:p>
            <a:r>
              <a:rPr lang="en-US" sz="2400" b="1" dirty="0">
                <a:solidFill>
                  <a:srgbClr val="79BD46"/>
                </a:solidFill>
              </a:rPr>
              <a:t>ASSESS Systems Theme Goals </a:t>
            </a:r>
          </a:p>
          <a:p>
            <a:pPr lvl="1"/>
            <a:r>
              <a:rPr lang="en-US" b="1" dirty="0"/>
              <a:t>Define an understanding of </a:t>
            </a:r>
            <a:r>
              <a:rPr lang="en-US" dirty="0"/>
              <a:t>current and future </a:t>
            </a:r>
            <a:r>
              <a:rPr lang="en-US" b="1" dirty="0"/>
              <a:t>methodologies</a:t>
            </a:r>
            <a:r>
              <a:rPr lang="en-US" dirty="0"/>
              <a:t> for integration of the full range of physics performance models from systems to detailed components.</a:t>
            </a:r>
          </a:p>
          <a:p>
            <a:pPr lvl="1"/>
            <a:r>
              <a:rPr lang="en-US" b="1" dirty="0"/>
              <a:t>Establish consistent expectations </a:t>
            </a:r>
            <a:r>
              <a:rPr lang="en-US" dirty="0"/>
              <a:t>between end users and software vendors</a:t>
            </a:r>
          </a:p>
          <a:p>
            <a:pPr lvl="1"/>
            <a:r>
              <a:rPr lang="en-US" b="1" dirty="0"/>
              <a:t>Develop an applicability and maturity model </a:t>
            </a:r>
            <a:r>
              <a:rPr lang="en-US" dirty="0"/>
              <a:t>for different approaches through description and example use cases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4541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in Action</a:t>
            </a:r>
          </a:p>
        </p:txBody>
      </p:sp>
    </p:spTree>
    <p:extLst>
      <p:ext uri="{BB962C8B-B14F-4D97-AF65-F5344CB8AC3E}">
        <p14:creationId xmlns:p14="http://schemas.microsoft.com/office/powerpoint/2010/main" val="2012162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ASSESS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57" y="1148081"/>
            <a:ext cx="8107364" cy="3687156"/>
          </a:xfrm>
        </p:spPr>
        <p:txBody>
          <a:bodyPr>
            <a:normAutofit/>
          </a:bodyPr>
          <a:lstStyle/>
          <a:p>
            <a:r>
              <a:rPr lang="en-US" sz="2800" b="1" dirty="0"/>
              <a:t>ASSESS Advisory Committee established</a:t>
            </a:r>
          </a:p>
          <a:p>
            <a:pPr lvl="1"/>
            <a:r>
              <a:rPr lang="en-US" sz="2800" dirty="0"/>
              <a:t>63 thought leaders</a:t>
            </a:r>
          </a:p>
          <a:p>
            <a:r>
              <a:rPr lang="en-US" sz="2800" b="1" dirty="0"/>
              <a:t>Working Groups established</a:t>
            </a:r>
          </a:p>
          <a:p>
            <a:pPr lvl="1"/>
            <a:r>
              <a:rPr lang="en-US" sz="2800" dirty="0"/>
              <a:t>One for each ASSESS Theme</a:t>
            </a:r>
          </a:p>
          <a:p>
            <a:pPr lvl="1"/>
            <a:r>
              <a:rPr lang="en-US" sz="2800" dirty="0"/>
              <a:t>Marketing &amp; Outreach</a:t>
            </a:r>
          </a:p>
        </p:txBody>
      </p:sp>
    </p:spTree>
    <p:extLst>
      <p:ext uri="{BB962C8B-B14F-4D97-AF65-F5344CB8AC3E}">
        <p14:creationId xmlns:p14="http://schemas.microsoft.com/office/powerpoint/2010/main" val="3276675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ASSESS in 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157" y="1148080"/>
            <a:ext cx="8107364" cy="3081457"/>
          </a:xfrm>
        </p:spPr>
        <p:txBody>
          <a:bodyPr/>
          <a:lstStyle/>
          <a:p>
            <a:r>
              <a:rPr lang="en-US" dirty="0"/>
              <a:t>ASSESS 2017 Congress </a:t>
            </a:r>
            <a:r>
              <a:rPr lang="en-US" sz="1800" dirty="0"/>
              <a:t>(November 2017, Potomac, MD)                    “Understanding the Simulation Revolution”</a:t>
            </a:r>
          </a:p>
          <a:p>
            <a:pPr lvl="1"/>
            <a:r>
              <a:rPr lang="en-US" altLang="en-US" sz="1400" dirty="0">
                <a:solidFill>
                  <a:srgbClr val="7BBE47"/>
                </a:solidFill>
              </a:rPr>
              <a:t>80 industry leading participants</a:t>
            </a:r>
          </a:p>
          <a:p>
            <a:pPr lvl="1"/>
            <a:r>
              <a:rPr lang="en-US" altLang="en-US" sz="1400" dirty="0">
                <a:solidFill>
                  <a:srgbClr val="7BBE47"/>
                </a:solidFill>
              </a:rPr>
              <a:t>2 Keynote presentations </a:t>
            </a:r>
          </a:p>
          <a:p>
            <a:pPr lvl="1"/>
            <a:r>
              <a:rPr lang="en-US" altLang="en-US" sz="1400" dirty="0">
                <a:solidFill>
                  <a:srgbClr val="7BBE47"/>
                </a:solidFill>
              </a:rPr>
              <a:t>8 Technology Briefings</a:t>
            </a:r>
          </a:p>
          <a:p>
            <a:pPr lvl="1"/>
            <a:r>
              <a:rPr lang="en-US" sz="1400" dirty="0">
                <a:solidFill>
                  <a:srgbClr val="7BBE47"/>
                </a:solidFill>
              </a:rPr>
              <a:t>8 Working Groups each with a particular ASSESS related theme </a:t>
            </a:r>
          </a:p>
          <a:p>
            <a:pPr lvl="2"/>
            <a:r>
              <a:rPr lang="en-US" sz="1200" dirty="0"/>
              <a:t>Democratization of Engineering Simulation</a:t>
            </a:r>
          </a:p>
          <a:p>
            <a:pPr lvl="2"/>
            <a:r>
              <a:rPr lang="en-US" sz="1200" dirty="0"/>
              <a:t>Engineering Simulation Confidence / Governance</a:t>
            </a:r>
          </a:p>
          <a:p>
            <a:pPr lvl="2"/>
            <a:r>
              <a:rPr lang="en-US" sz="1200" dirty="0"/>
              <a:t>Business Challenges</a:t>
            </a:r>
          </a:p>
          <a:p>
            <a:pPr lvl="2"/>
            <a:r>
              <a:rPr lang="en-US" sz="1200" dirty="0"/>
              <a:t>Aligning Commercial, Government and Research Efforts</a:t>
            </a:r>
          </a:p>
          <a:p>
            <a:pPr lvl="2"/>
            <a:r>
              <a:rPr lang="en-US" sz="1200" dirty="0"/>
              <a:t>Potential Game Changers</a:t>
            </a:r>
          </a:p>
          <a:p>
            <a:pPr lvl="2"/>
            <a:r>
              <a:rPr lang="en-US" sz="1200" dirty="0"/>
              <a:t>Looking Forward</a:t>
            </a:r>
          </a:p>
          <a:p>
            <a:pPr lvl="2"/>
            <a:r>
              <a:rPr lang="en-US" sz="1200" dirty="0"/>
              <a:t>Integration of Systems and Detailed Sub-Systems Simulations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094" y="273270"/>
            <a:ext cx="2200656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7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ASSESS in 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157" y="1148080"/>
            <a:ext cx="8107364" cy="3081457"/>
          </a:xfrm>
        </p:spPr>
        <p:txBody>
          <a:bodyPr/>
          <a:lstStyle/>
          <a:p>
            <a:r>
              <a:rPr lang="en-US" dirty="0"/>
              <a:t>ASSESS 2018 Congress </a:t>
            </a:r>
            <a:r>
              <a:rPr lang="en-US" sz="1800" dirty="0"/>
              <a:t>(October 2018, Chateau Elan)         “Launching the Simulation Revolution”                </a:t>
            </a:r>
          </a:p>
          <a:p>
            <a:pPr lvl="1"/>
            <a:r>
              <a:rPr lang="en-US" altLang="en-US" sz="1400" dirty="0">
                <a:solidFill>
                  <a:srgbClr val="7BBE47"/>
                </a:solidFill>
              </a:rPr>
              <a:t>Targeting 115 industry leading participants</a:t>
            </a:r>
          </a:p>
          <a:p>
            <a:pPr lvl="1"/>
            <a:r>
              <a:rPr lang="en-US" altLang="en-US" sz="1400" dirty="0">
                <a:solidFill>
                  <a:srgbClr val="7BBE47"/>
                </a:solidFill>
              </a:rPr>
              <a:t>2 Keynote presentations </a:t>
            </a:r>
          </a:p>
          <a:p>
            <a:pPr lvl="1"/>
            <a:r>
              <a:rPr lang="en-US" altLang="en-US" sz="1400" dirty="0">
                <a:solidFill>
                  <a:srgbClr val="7BBE47"/>
                </a:solidFill>
              </a:rPr>
              <a:t>10 Notes from the Front Briefings</a:t>
            </a:r>
          </a:p>
          <a:p>
            <a:pPr lvl="1"/>
            <a:r>
              <a:rPr lang="en-US" sz="1400" dirty="0">
                <a:solidFill>
                  <a:srgbClr val="7BBE47"/>
                </a:solidFill>
              </a:rPr>
              <a:t>12 Working Session each with a particular ASSESS related theme question</a:t>
            </a:r>
          </a:p>
          <a:p>
            <a:pPr lvl="2"/>
            <a:r>
              <a:rPr lang="en-US" sz="1200" b="1" dirty="0"/>
              <a:t>Align</a:t>
            </a:r>
            <a:r>
              <a:rPr lang="en-US" sz="1200" dirty="0"/>
              <a:t>ment of Commercial, Research and Government Efforts</a:t>
            </a:r>
          </a:p>
          <a:p>
            <a:pPr lvl="2"/>
            <a:r>
              <a:rPr lang="en-US" sz="1200" b="1" dirty="0"/>
              <a:t>Business</a:t>
            </a:r>
            <a:r>
              <a:rPr lang="en-US" sz="1200" dirty="0"/>
              <a:t> Challenges</a:t>
            </a:r>
          </a:p>
          <a:p>
            <a:pPr lvl="2"/>
            <a:r>
              <a:rPr lang="en-US" sz="1200" b="1" dirty="0"/>
              <a:t>D</a:t>
            </a:r>
            <a:r>
              <a:rPr lang="en-US" sz="1200" dirty="0"/>
              <a:t>emocratization </a:t>
            </a:r>
            <a:r>
              <a:rPr lang="en-US" sz="1200" b="1" dirty="0"/>
              <a:t>o</a:t>
            </a:r>
            <a:r>
              <a:rPr lang="en-US" sz="1200" dirty="0"/>
              <a:t>f Engineering </a:t>
            </a:r>
            <a:r>
              <a:rPr lang="en-US" sz="1200" b="1" dirty="0"/>
              <a:t>S</a:t>
            </a:r>
            <a:r>
              <a:rPr lang="en-US" sz="1200" dirty="0"/>
              <a:t>imulation</a:t>
            </a:r>
          </a:p>
          <a:p>
            <a:pPr lvl="2"/>
            <a:r>
              <a:rPr lang="en-US" sz="1200" dirty="0"/>
              <a:t>Engineering Simulation </a:t>
            </a:r>
            <a:r>
              <a:rPr lang="en-US" sz="1200" b="1" dirty="0"/>
              <a:t>Credibility</a:t>
            </a:r>
          </a:p>
          <a:p>
            <a:pPr lvl="2"/>
            <a:r>
              <a:rPr lang="en-US" sz="1200" b="1" dirty="0"/>
              <a:t>Generative </a:t>
            </a:r>
            <a:r>
              <a:rPr lang="en-US" sz="1200" dirty="0"/>
              <a:t>Design</a:t>
            </a:r>
          </a:p>
          <a:p>
            <a:pPr lvl="2"/>
            <a:r>
              <a:rPr lang="en-US" sz="1200" dirty="0"/>
              <a:t>Integration of </a:t>
            </a:r>
            <a:r>
              <a:rPr lang="en-US" sz="1200" b="1" dirty="0"/>
              <a:t>Systems</a:t>
            </a:r>
            <a:r>
              <a:rPr lang="en-US" sz="1200" dirty="0"/>
              <a:t> and Detailed Sub-System Simulations</a:t>
            </a:r>
          </a:p>
          <a:p>
            <a:endParaRPr lang="en-US" dirty="0"/>
          </a:p>
        </p:txBody>
      </p:sp>
      <p:pic>
        <p:nvPicPr>
          <p:cNvPr id="2050" name="Picture 2" descr="http://www.assessinitiative.com/wp-content/uploads/ASSESS18-300x213.png">
            <a:extLst>
              <a:ext uri="{FF2B5EF4-FFF2-40B4-BE49-F238E27FC236}">
                <a16:creationId xmlns:a16="http://schemas.microsoft.com/office/drawing/2014/main" id="{80536717-86AB-47B1-9C08-42CE82E69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38" y="1148080"/>
            <a:ext cx="1843599" cy="13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4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ilureAna.jpg">
            <a:extLst>
              <a:ext uri="{FF2B5EF4-FFF2-40B4-BE49-F238E27FC236}">
                <a16:creationId xmlns:a16="http://schemas.microsoft.com/office/drawing/2014/main" id="{8722B241-C73B-4C09-A40E-1BE8D5A81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665538"/>
            <a:ext cx="11874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72" name="Picture 12" descr="RoS1">
            <a:extLst>
              <a:ext uri="{FF2B5EF4-FFF2-40B4-BE49-F238E27FC236}">
                <a16:creationId xmlns:a16="http://schemas.microsoft.com/office/drawing/2014/main" id="{AC476418-7AFE-4F96-9A9A-16FB7B17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5486400" cy="36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3" name="Rectangle 3">
            <a:extLst>
              <a:ext uri="{FF2B5EF4-FFF2-40B4-BE49-F238E27FC236}">
                <a16:creationId xmlns:a16="http://schemas.microsoft.com/office/drawing/2014/main" id="{51C4C068-484B-4F9F-BB07-3E732038FA1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91200" y="1276350"/>
            <a:ext cx="3239334" cy="2784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Failure Analysis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This is where simulation begins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Understanding “why it failed”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Run by a few “experts”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Dominated by test vs analysis comparisons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271371" name="Picture 11">
            <a:extLst>
              <a:ext uri="{FF2B5EF4-FFF2-40B4-BE49-F238E27FC236}">
                <a16:creationId xmlns:a16="http://schemas.microsoft.com/office/drawing/2014/main" id="{0D28ADC7-9828-4BC5-A5AC-184A118E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52550"/>
            <a:ext cx="2492375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91134E07-FC2B-47AA-9560-DC7174550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56" y="273270"/>
            <a:ext cx="8107365" cy="626179"/>
          </a:xfrm>
        </p:spPr>
        <p:txBody>
          <a:bodyPr>
            <a:normAutofit/>
          </a:bodyPr>
          <a:lstStyle/>
          <a:p>
            <a:r>
              <a:rPr lang="en-US" sz="3200" dirty="0"/>
              <a:t>Understanding the Simulation Revolution</a:t>
            </a:r>
          </a:p>
        </p:txBody>
      </p:sp>
    </p:spTree>
    <p:extLst>
      <p:ext uri="{BB962C8B-B14F-4D97-AF65-F5344CB8AC3E}">
        <p14:creationId xmlns:p14="http://schemas.microsoft.com/office/powerpoint/2010/main" val="17186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ASSESS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57" y="1148081"/>
            <a:ext cx="8107364" cy="3687156"/>
          </a:xfrm>
        </p:spPr>
        <p:txBody>
          <a:bodyPr>
            <a:normAutofit fontScale="92500" lnSpcReduction="20000"/>
          </a:bodyPr>
          <a:lstStyle/>
          <a:p>
            <a:r>
              <a:rPr lang="en-US" sz="2100" b="1" dirty="0"/>
              <a:t>Membership Program Launched January 2018</a:t>
            </a:r>
          </a:p>
          <a:p>
            <a:pPr lvl="1"/>
            <a:r>
              <a:rPr lang="en-US" sz="2100" dirty="0"/>
              <a:t>Access to all ASSESS initiative “deliverable documents” at no charge, including:</a:t>
            </a:r>
          </a:p>
          <a:p>
            <a:pPr lvl="2"/>
            <a:r>
              <a:rPr lang="en-US" sz="2100" dirty="0"/>
              <a:t>Research Papers as available </a:t>
            </a:r>
          </a:p>
          <a:p>
            <a:pPr lvl="2"/>
            <a:r>
              <a:rPr lang="en-US" sz="2100" dirty="0"/>
              <a:t>Survey research</a:t>
            </a:r>
          </a:p>
          <a:p>
            <a:pPr lvl="2"/>
            <a:r>
              <a:rPr lang="en-US" sz="2100" dirty="0"/>
              <a:t>Others as appropriate</a:t>
            </a:r>
          </a:p>
          <a:p>
            <a:pPr lvl="1"/>
            <a:r>
              <a:rPr lang="en-US" sz="2100" dirty="0"/>
              <a:t>Access to ASSESS Theme status and update reports</a:t>
            </a:r>
          </a:p>
          <a:p>
            <a:pPr lvl="2"/>
            <a:r>
              <a:rPr lang="en-US" sz="2100" dirty="0"/>
              <a:t>Working Group Notes</a:t>
            </a:r>
          </a:p>
          <a:p>
            <a:pPr lvl="2"/>
            <a:r>
              <a:rPr lang="en-US" sz="2100" dirty="0"/>
              <a:t>Congress Working Session Notes</a:t>
            </a:r>
          </a:p>
          <a:p>
            <a:pPr lvl="1"/>
            <a:r>
              <a:rPr lang="en-US" sz="2100" dirty="0"/>
              <a:t>Access to previous ASSESS Congress presentations</a:t>
            </a:r>
          </a:p>
          <a:p>
            <a:pPr lvl="1"/>
            <a:r>
              <a:rPr lang="en-US" sz="2100" dirty="0"/>
              <a:t>Access to ASSESS Members Only LinkedIn Group</a:t>
            </a:r>
          </a:p>
          <a:p>
            <a:pPr lvl="1"/>
            <a:r>
              <a:rPr lang="en-US" sz="2100" dirty="0"/>
              <a:t>ASSESS Members Only newsletter</a:t>
            </a:r>
          </a:p>
        </p:txBody>
      </p:sp>
    </p:spTree>
    <p:extLst>
      <p:ext uri="{BB962C8B-B14F-4D97-AF65-F5344CB8AC3E}">
        <p14:creationId xmlns:p14="http://schemas.microsoft.com/office/powerpoint/2010/main" val="2704933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9926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29" name="Picture 5" descr="Background.jpg">
            <a:extLst>
              <a:ext uri="{FF2B5EF4-FFF2-40B4-BE49-F238E27FC236}">
                <a16:creationId xmlns:a16="http://schemas.microsoft.com/office/drawing/2014/main" id="{5082ED3F-6E7D-4674-98C7-D387947FD9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5562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ailureAna.jpg">
            <a:extLst>
              <a:ext uri="{FF2B5EF4-FFF2-40B4-BE49-F238E27FC236}">
                <a16:creationId xmlns:a16="http://schemas.microsoft.com/office/drawing/2014/main" id="{27DA8127-47DD-47B0-920E-577FDE2546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65538"/>
            <a:ext cx="137477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signVal.jpg">
            <a:extLst>
              <a:ext uri="{FF2B5EF4-FFF2-40B4-BE49-F238E27FC236}">
                <a16:creationId xmlns:a16="http://schemas.microsoft.com/office/drawing/2014/main" id="{5D2EF196-C7EC-464B-ABBD-783566C259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30563"/>
            <a:ext cx="17176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34" name="Picture 26">
            <a:extLst>
              <a:ext uri="{FF2B5EF4-FFF2-40B4-BE49-F238E27FC236}">
                <a16:creationId xmlns:a16="http://schemas.microsoft.com/office/drawing/2014/main" id="{457B9B94-519D-4181-9AFB-88685B50B3C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352550"/>
            <a:ext cx="3429000" cy="1676400"/>
          </a:xfrm>
        </p:spPr>
      </p:pic>
      <p:sp>
        <p:nvSpPr>
          <p:cNvPr id="273435" name="Rectangle 27">
            <a:extLst>
              <a:ext uri="{FF2B5EF4-FFF2-40B4-BE49-F238E27FC236}">
                <a16:creationId xmlns:a16="http://schemas.microsoft.com/office/drawing/2014/main" id="{47C4ED33-448B-4B1E-9E02-B808C35245A0}"/>
              </a:ext>
            </a:extLst>
          </p:cNvPr>
          <p:cNvSpPr>
            <a:spLocks/>
          </p:cNvSpPr>
          <p:nvPr/>
        </p:nvSpPr>
        <p:spPr bwMode="auto">
          <a:xfrm>
            <a:off x="5791200" y="1200150"/>
            <a:ext cx="3124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dirty="0">
                <a:solidFill>
                  <a:srgbClr val="595959"/>
                </a:solidFill>
              </a:rPr>
              <a:t>Design Validation</a:t>
            </a:r>
          </a:p>
          <a:p>
            <a:r>
              <a:rPr lang="en-US" altLang="en-US" sz="2400" dirty="0">
                <a:solidFill>
                  <a:srgbClr val="595959"/>
                </a:solidFill>
              </a:rPr>
              <a:t>Checking before it fails</a:t>
            </a:r>
            <a:endParaRPr lang="en-US" altLang="en-US" sz="1000" dirty="0">
              <a:solidFill>
                <a:srgbClr val="595959"/>
              </a:solidFill>
            </a:endParaRPr>
          </a:p>
          <a:p>
            <a:r>
              <a:rPr lang="en-US" altLang="en-US" sz="2400" dirty="0">
                <a:solidFill>
                  <a:srgbClr val="595959"/>
                </a:solidFill>
              </a:rPr>
              <a:t>The dawn of Virtual Prototyping</a:t>
            </a:r>
            <a:endParaRPr lang="en-US" altLang="en-US" sz="1000" dirty="0">
              <a:solidFill>
                <a:srgbClr val="595959"/>
              </a:solidFill>
            </a:endParaRPr>
          </a:p>
          <a:p>
            <a:r>
              <a:rPr lang="en-US" altLang="en-US" sz="2400" dirty="0">
                <a:solidFill>
                  <a:srgbClr val="595959"/>
                </a:solidFill>
              </a:rPr>
              <a:t>Broader use of simulation 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805293B0-DFCC-4424-8AC6-1C3ACB38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56" y="273270"/>
            <a:ext cx="8107365" cy="626179"/>
          </a:xfrm>
        </p:spPr>
        <p:txBody>
          <a:bodyPr>
            <a:normAutofit/>
          </a:bodyPr>
          <a:lstStyle/>
          <a:p>
            <a:r>
              <a:rPr lang="en-US" sz="3200" dirty="0"/>
              <a:t>Understanding the Simulation Revolution</a:t>
            </a:r>
          </a:p>
        </p:txBody>
      </p:sp>
    </p:spTree>
    <p:extLst>
      <p:ext uri="{BB962C8B-B14F-4D97-AF65-F5344CB8AC3E}">
        <p14:creationId xmlns:p14="http://schemas.microsoft.com/office/powerpoint/2010/main" val="20242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>
            <a:extLst>
              <a:ext uri="{FF2B5EF4-FFF2-40B4-BE49-F238E27FC236}">
                <a16:creationId xmlns:a16="http://schemas.microsoft.com/office/drawing/2014/main" id="{16339DC2-A99A-47BC-8702-903BD348956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91199" y="1276350"/>
            <a:ext cx="3272707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Design Decision Support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Why not use simulation to make better design decisions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Why not ask designers to run simulations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77527" name="Picture 5" descr="Background.jpg">
            <a:extLst>
              <a:ext uri="{FF2B5EF4-FFF2-40B4-BE49-F238E27FC236}">
                <a16:creationId xmlns:a16="http://schemas.microsoft.com/office/drawing/2014/main" id="{D9BE9528-B500-41A2-B911-94114D46CD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5562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ailureAna.jpg">
            <a:extLst>
              <a:ext uri="{FF2B5EF4-FFF2-40B4-BE49-F238E27FC236}">
                <a16:creationId xmlns:a16="http://schemas.microsoft.com/office/drawing/2014/main" id="{D1B34D05-3022-4C7D-8416-E90458871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665538"/>
            <a:ext cx="137477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signVal.jpg">
            <a:extLst>
              <a:ext uri="{FF2B5EF4-FFF2-40B4-BE49-F238E27FC236}">
                <a16:creationId xmlns:a16="http://schemas.microsoft.com/office/drawing/2014/main" id="{A9CDF74A-CAF1-4D9F-9A86-F2B43D6DEC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230563"/>
            <a:ext cx="17176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esignDecSup.jpg">
            <a:extLst>
              <a:ext uri="{FF2B5EF4-FFF2-40B4-BE49-F238E27FC236}">
                <a16:creationId xmlns:a16="http://schemas.microsoft.com/office/drawing/2014/main" id="{1B4E1A70-358C-48CA-A5E7-7CC7ED6860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822575"/>
            <a:ext cx="21478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E406C283-8DB8-46C8-9217-40B3A425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56" y="273270"/>
            <a:ext cx="8107365" cy="626179"/>
          </a:xfrm>
        </p:spPr>
        <p:txBody>
          <a:bodyPr>
            <a:normAutofit/>
          </a:bodyPr>
          <a:lstStyle/>
          <a:p>
            <a:r>
              <a:rPr lang="en-US" sz="3200" dirty="0"/>
              <a:t>Understanding the Simulation Revolution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61EE8733-AC84-4019-B30B-E37686CAA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29" y="1439068"/>
            <a:ext cx="28559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72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26" name="Picture 5" descr="Background.jpg">
            <a:extLst>
              <a:ext uri="{FF2B5EF4-FFF2-40B4-BE49-F238E27FC236}">
                <a16:creationId xmlns:a16="http://schemas.microsoft.com/office/drawing/2014/main" id="{F17AEFB0-0EA1-4966-ABAC-4689C2DCDE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5562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3" name="Rectangle 3">
            <a:extLst>
              <a:ext uri="{FF2B5EF4-FFF2-40B4-BE49-F238E27FC236}">
                <a16:creationId xmlns:a16="http://schemas.microsoft.com/office/drawing/2014/main" id="{4982CDD6-C836-42D7-A3AC-BD9C166C5CB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91200" y="1276350"/>
            <a:ext cx="3124200" cy="2895600"/>
          </a:xfrm>
        </p:spPr>
        <p:txBody>
          <a:bodyPr/>
          <a:lstStyle/>
          <a:p>
            <a:r>
              <a:rPr lang="en-US" altLang="en-US" b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Design Drivers</a:t>
            </a:r>
          </a:p>
          <a:p>
            <a:r>
              <a:rPr lang="en-US" altLang="en-US" sz="2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Simulation Driven Design </a:t>
            </a:r>
          </a:p>
          <a:p>
            <a:r>
              <a:rPr lang="en-US" altLang="en-US" sz="2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Simulation making design decisions</a:t>
            </a:r>
          </a:p>
          <a:p>
            <a:endParaRPr lang="en-US" altLang="en-US" sz="280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6" descr="FailureAna.jpg">
            <a:extLst>
              <a:ext uri="{FF2B5EF4-FFF2-40B4-BE49-F238E27FC236}">
                <a16:creationId xmlns:a16="http://schemas.microsoft.com/office/drawing/2014/main" id="{9D4671C2-8F52-4F88-8F0C-389833D3F5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65538"/>
            <a:ext cx="137477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signVal.jpg">
            <a:extLst>
              <a:ext uri="{FF2B5EF4-FFF2-40B4-BE49-F238E27FC236}">
                <a16:creationId xmlns:a16="http://schemas.microsoft.com/office/drawing/2014/main" id="{B9DCEA59-8EB1-47D0-AACB-10AB0737B4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30563"/>
            <a:ext cx="17176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esignDecSup.jpg">
            <a:extLst>
              <a:ext uri="{FF2B5EF4-FFF2-40B4-BE49-F238E27FC236}">
                <a16:creationId xmlns:a16="http://schemas.microsoft.com/office/drawing/2014/main" id="{00D7EB67-DB1F-4DEB-A5EB-4705E4B2AB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822575"/>
            <a:ext cx="21478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esignDri.jpg">
            <a:extLst>
              <a:ext uri="{FF2B5EF4-FFF2-40B4-BE49-F238E27FC236}">
                <a16:creationId xmlns:a16="http://schemas.microsoft.com/office/drawing/2014/main" id="{AF9ED198-494E-4647-88AC-29B59A573E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2386013"/>
            <a:ext cx="268128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F1961788-E599-44BE-AD99-41BA17A1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56" y="273270"/>
            <a:ext cx="8107365" cy="626179"/>
          </a:xfrm>
        </p:spPr>
        <p:txBody>
          <a:bodyPr>
            <a:normAutofit/>
          </a:bodyPr>
          <a:lstStyle/>
          <a:p>
            <a:r>
              <a:rPr lang="en-US" sz="3200" dirty="0"/>
              <a:t>Understanding the Simulation Revolution</a:t>
            </a:r>
          </a:p>
        </p:txBody>
      </p:sp>
      <p:pic>
        <p:nvPicPr>
          <p:cNvPr id="12" name="Picture 5" descr="SimManager-VCollab">
            <a:extLst>
              <a:ext uri="{FF2B5EF4-FFF2-40B4-BE49-F238E27FC236}">
                <a16:creationId xmlns:a16="http://schemas.microsoft.com/office/drawing/2014/main" id="{2F565CF8-40CE-467B-82F1-CD807B51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70421" y="1276350"/>
            <a:ext cx="1804586" cy="15036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2032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7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>
            <a:extLst>
              <a:ext uri="{FF2B5EF4-FFF2-40B4-BE49-F238E27FC236}">
                <a16:creationId xmlns:a16="http://schemas.microsoft.com/office/drawing/2014/main" id="{5EE5B4E1-B4CB-41F9-B5BA-9A0CD4249F3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91200" y="1276350"/>
            <a:ext cx="3266032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Systems Engineering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Driven by growth of embedded software</a:t>
            </a:r>
            <a:endParaRPr lang="en-US" altLang="en-US" sz="120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Heavily used in  EDA world</a:t>
            </a:r>
            <a:endParaRPr lang="en-US" altLang="en-US" sz="120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Design drivers extended to systems</a:t>
            </a:r>
          </a:p>
        </p:txBody>
      </p:sp>
      <p:pic>
        <p:nvPicPr>
          <p:cNvPr id="283675" name="Picture 5" descr="Background.jpg">
            <a:extLst>
              <a:ext uri="{FF2B5EF4-FFF2-40B4-BE49-F238E27FC236}">
                <a16:creationId xmlns:a16="http://schemas.microsoft.com/office/drawing/2014/main" id="{51194E5A-9FD1-44FD-AE44-29788A36EE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5562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ailureAna.jpg">
            <a:extLst>
              <a:ext uri="{FF2B5EF4-FFF2-40B4-BE49-F238E27FC236}">
                <a16:creationId xmlns:a16="http://schemas.microsoft.com/office/drawing/2014/main" id="{D21ADB10-7075-4738-A9F9-6522A0DF5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665538"/>
            <a:ext cx="137477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signVal.jpg">
            <a:extLst>
              <a:ext uri="{FF2B5EF4-FFF2-40B4-BE49-F238E27FC236}">
                <a16:creationId xmlns:a16="http://schemas.microsoft.com/office/drawing/2014/main" id="{5DB025AE-8B6C-4AEC-9AF8-FD3802573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230563"/>
            <a:ext cx="17176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esignDecSup.jpg">
            <a:extLst>
              <a:ext uri="{FF2B5EF4-FFF2-40B4-BE49-F238E27FC236}">
                <a16:creationId xmlns:a16="http://schemas.microsoft.com/office/drawing/2014/main" id="{D7127284-C50D-482B-AB74-A3648397EF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822575"/>
            <a:ext cx="21478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esignDri.jpg">
            <a:extLst>
              <a:ext uri="{FF2B5EF4-FFF2-40B4-BE49-F238E27FC236}">
                <a16:creationId xmlns:a16="http://schemas.microsoft.com/office/drawing/2014/main" id="{7005E4BC-EA0B-42E0-A90B-68029BA50A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2386013"/>
            <a:ext cx="268128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ysEng.jpg">
            <a:extLst>
              <a:ext uri="{FF2B5EF4-FFF2-40B4-BE49-F238E27FC236}">
                <a16:creationId xmlns:a16="http://schemas.microsoft.com/office/drawing/2014/main" id="{DDF6D6FE-B52E-4139-9940-C1A1DCA8E2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825625"/>
            <a:ext cx="3354387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AD0C8C07-534D-458D-84C2-E6961DDA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56" y="273270"/>
            <a:ext cx="8107365" cy="626179"/>
          </a:xfrm>
        </p:spPr>
        <p:txBody>
          <a:bodyPr>
            <a:normAutofit/>
          </a:bodyPr>
          <a:lstStyle/>
          <a:p>
            <a:r>
              <a:rPr lang="en-US" sz="3200" dirty="0"/>
              <a:t>Understanding the Simulation Revolution</a:t>
            </a:r>
          </a:p>
        </p:txBody>
      </p:sp>
    </p:spTree>
    <p:extLst>
      <p:ext uri="{BB962C8B-B14F-4D97-AF65-F5344CB8AC3E}">
        <p14:creationId xmlns:p14="http://schemas.microsoft.com/office/powerpoint/2010/main" val="28223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4864-B164-4EB3-B766-44EC3F32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Simulation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6446-9EA2-402C-85B3-C08D6D852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58" y="1148081"/>
            <a:ext cx="2329361" cy="3081457"/>
          </a:xfrm>
        </p:spPr>
        <p:txBody>
          <a:bodyPr/>
          <a:lstStyle/>
          <a:p>
            <a:r>
              <a:rPr lang="en-US" sz="1800" dirty="0"/>
              <a:t>Engineering Simulation Market Continues to grow and is over $ 5 </a:t>
            </a:r>
            <a:r>
              <a:rPr lang="en-US" sz="1800" dirty="0" err="1"/>
              <a:t>Bn</a:t>
            </a:r>
            <a:r>
              <a:rPr lang="en-US" sz="1800" dirty="0"/>
              <a:t> annually</a:t>
            </a:r>
          </a:p>
          <a:p>
            <a:r>
              <a:rPr lang="en-US" sz="1800" dirty="0"/>
              <a:t>But growth rate is slowing to ~ 8.5%</a:t>
            </a:r>
          </a:p>
          <a:p>
            <a:endParaRPr lang="en-US" sz="1800" dirty="0"/>
          </a:p>
          <a:p>
            <a:r>
              <a:rPr lang="en-US" sz="1800" dirty="0"/>
              <a:t>Data courtesy of Cambashi CAE Observatory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C7A50-00D9-420B-9043-2A85B9F6A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518" y="985621"/>
            <a:ext cx="6093619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7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Understanding the Simulation Revolution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600" dirty="0"/>
              <a:t>Growth of the Engineering Simulation market is tempered due to lack of expertise available</a:t>
            </a:r>
          </a:p>
          <a:p>
            <a:r>
              <a:rPr lang="en-US" altLang="en-US" sz="2600" dirty="0">
                <a:solidFill>
                  <a:srgbClr val="FF0000"/>
                </a:solidFill>
              </a:rPr>
              <a:t>Engineering Simulation</a:t>
            </a:r>
            <a:r>
              <a:rPr lang="en-US" altLang="en-US" sz="2600" dirty="0">
                <a:solidFill>
                  <a:srgbClr val="595959"/>
                </a:solidFill>
              </a:rPr>
              <a:t> is </a:t>
            </a:r>
            <a:r>
              <a:rPr lang="en-US" altLang="en-US" sz="2600" dirty="0">
                <a:solidFill>
                  <a:srgbClr val="FF0000"/>
                </a:solidFill>
              </a:rPr>
              <a:t>still</a:t>
            </a:r>
            <a:r>
              <a:rPr lang="en-US" altLang="en-US" sz="2600" dirty="0">
                <a:solidFill>
                  <a:schemeClr val="accent2"/>
                </a:solidFill>
              </a:rPr>
              <a:t> </a:t>
            </a:r>
            <a:r>
              <a:rPr lang="en-US" altLang="en-US" sz="2600" dirty="0">
                <a:solidFill>
                  <a:srgbClr val="595959"/>
                </a:solidFill>
              </a:rPr>
              <a:t>done primarily </a:t>
            </a:r>
            <a:r>
              <a:rPr lang="en-US" altLang="en-US" sz="2600" dirty="0">
                <a:solidFill>
                  <a:srgbClr val="FF0000"/>
                </a:solidFill>
              </a:rPr>
              <a:t>by</a:t>
            </a:r>
            <a:r>
              <a:rPr lang="en-US" altLang="en-US" sz="2600" dirty="0">
                <a:solidFill>
                  <a:schemeClr val="accent2"/>
                </a:solidFill>
              </a:rPr>
              <a:t> </a:t>
            </a:r>
            <a:r>
              <a:rPr lang="en-US" altLang="en-US" sz="2600" dirty="0">
                <a:solidFill>
                  <a:srgbClr val="FF0000"/>
                </a:solidFill>
              </a:rPr>
              <a:t>specialized Analysts</a:t>
            </a:r>
          </a:p>
          <a:p>
            <a:endParaRPr lang="en-US" altLang="en-US" sz="26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01785"/>
      </p:ext>
    </p:extLst>
  </p:cSld>
  <p:clrMapOvr>
    <a:masterClrMapping/>
  </p:clrMapOvr>
</p:sld>
</file>

<file path=ppt/theme/theme1.xml><?xml version="1.0" encoding="utf-8"?>
<a:theme xmlns:a="http://schemas.openxmlformats.org/drawingml/2006/main" name="OS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2739</TotalTime>
  <Words>1049</Words>
  <Application>Microsoft Office PowerPoint</Application>
  <PresentationFormat>On-screen Show (16:9)</PresentationFormat>
  <Paragraphs>156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Calibri</vt:lpstr>
      <vt:lpstr>Helvetica</vt:lpstr>
      <vt:lpstr>OStemplate</vt:lpstr>
      <vt:lpstr>ASSESS Initiative Update</vt:lpstr>
      <vt:lpstr>Understanding the Simulation Revolution</vt:lpstr>
      <vt:lpstr>Understanding the Simulation Revolution</vt:lpstr>
      <vt:lpstr>Understanding the Simulation Revolution</vt:lpstr>
      <vt:lpstr>Understanding the Simulation Revolution</vt:lpstr>
      <vt:lpstr>Understanding the Simulation Revolution</vt:lpstr>
      <vt:lpstr>Understanding the Simulation Revolution</vt:lpstr>
      <vt:lpstr>Understanding the Simulation Revolution</vt:lpstr>
      <vt:lpstr>Understanding the Simulation Revolution</vt:lpstr>
      <vt:lpstr>Understanding the Simulation Revolution</vt:lpstr>
      <vt:lpstr>Understanding the Simulation Revolution</vt:lpstr>
      <vt:lpstr>PowerPoint Presentation</vt:lpstr>
      <vt:lpstr>Understanding the Simulation Revolution</vt:lpstr>
      <vt:lpstr>Understanding the Simulation Revolution</vt:lpstr>
      <vt:lpstr>Understanding the Simulation Revolution</vt:lpstr>
      <vt:lpstr>The ASSESS Initiative</vt:lpstr>
      <vt:lpstr>The ASSESS Initiative</vt:lpstr>
      <vt:lpstr>The ASSESS Initiative</vt:lpstr>
      <vt:lpstr>ASSESS Initiative</vt:lpstr>
      <vt:lpstr>ASSESS Initiative</vt:lpstr>
      <vt:lpstr>Integration of Systems and Detailed Sub-System Simulations</vt:lpstr>
      <vt:lpstr>Integration of Systems &amp; Detailed Sub-System Simulations</vt:lpstr>
      <vt:lpstr>Integration of Systems &amp; Detailed Sub-System Simulations</vt:lpstr>
      <vt:lpstr>Integration of Systems &amp; Detailed Sub-System Simulations</vt:lpstr>
      <vt:lpstr>Integration of Systems &amp; Detailed Sub-System Simulations</vt:lpstr>
      <vt:lpstr>ASSESS in Action</vt:lpstr>
      <vt:lpstr>ASSESS in Action</vt:lpstr>
      <vt:lpstr>ASSESS in Action</vt:lpstr>
      <vt:lpstr>ASSESS in Action</vt:lpstr>
      <vt:lpstr>ASSESS in Action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Rhea Walsh</dc:creator>
  <cp:lastModifiedBy>Joe Walsh</cp:lastModifiedBy>
  <cp:revision>18</cp:revision>
  <dcterms:created xsi:type="dcterms:W3CDTF">2013-01-08T01:15:40Z</dcterms:created>
  <dcterms:modified xsi:type="dcterms:W3CDTF">2018-01-18T20:31:35Z</dcterms:modified>
</cp:coreProperties>
</file>