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5"/>
  </p:notesMasterIdLst>
  <p:handoutMasterIdLst>
    <p:handoutMasterId r:id="rId16"/>
  </p:handoutMasterIdLst>
  <p:sldIdLst>
    <p:sldId id="257" r:id="rId7"/>
    <p:sldId id="394" r:id="rId8"/>
    <p:sldId id="373" r:id="rId9"/>
    <p:sldId id="396" r:id="rId10"/>
    <p:sldId id="399" r:id="rId11"/>
    <p:sldId id="402" r:id="rId12"/>
    <p:sldId id="403" r:id="rId13"/>
    <p:sldId id="398" r:id="rId14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837B3317-7EBE-4970-8C3D-A4CEEF55C5F0}">
          <p14:sldIdLst>
            <p14:sldId id="257"/>
          </p14:sldIdLst>
        </p14:section>
        <p14:section name="Background" id="{4E9814BF-0824-4AC7-85EA-8474061F7F7C}">
          <p14:sldIdLst/>
        </p14:section>
        <p14:section name="Agenda" id="{DB26D965-D7B8-4E84-B63E-E6968E20BF11}">
          <p14:sldIdLst>
            <p14:sldId id="394"/>
            <p14:sldId id="373"/>
            <p14:sldId id="396"/>
            <p14:sldId id="399"/>
            <p14:sldId id="402"/>
            <p14:sldId id="403"/>
            <p14:sldId id="3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007033"/>
    <a:srgbClr val="680000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3502" autoAdjust="0"/>
  </p:normalViewPr>
  <p:slideViewPr>
    <p:cSldViewPr snapToObjects="1">
      <p:cViewPr>
        <p:scale>
          <a:sx n="130" d="100"/>
          <a:sy n="130" d="100"/>
        </p:scale>
        <p:origin x="216" y="4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0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208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DAC1D2-1A8B-4075-B0B0-425FA3C65D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E768F7-D7A4-475B-A3BB-2E2826BF3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51056-06AA-4129-BEA8-AB041B1170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A7089-2ED5-4766-A1B3-36342C6902B6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772525"/>
            <a:ext cx="695483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7C5ECD-A6E7-41A5-93C2-83493B5AF3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40175" y="8772525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A7235-021F-4633-9C31-780F12FE4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1659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.xm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1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772669"/>
            <a:ext cx="6954838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en-US" sz="800" b="0" i="0" u="none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363538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F04B95-B3BA-42C6-9222-0216897AC9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09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>
          <a:xfrm>
            <a:off x="0" y="8772669"/>
            <a:ext cx="6954838" cy="463407"/>
          </a:xfrm>
        </p:spPr>
        <p:txBody>
          <a:bodyPr/>
          <a:lstStyle/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616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>
          <a:xfrm>
            <a:off x="0" y="8772669"/>
            <a:ext cx="6954838" cy="463407"/>
          </a:xfrm>
        </p:spPr>
        <p:txBody>
          <a:bodyPr/>
          <a:lstStyle/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180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>
          <a:xfrm>
            <a:off x="0" y="8772669"/>
            <a:ext cx="6954838" cy="463407"/>
          </a:xfrm>
        </p:spPr>
        <p:txBody>
          <a:bodyPr/>
          <a:lstStyle/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488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>
          <a:xfrm>
            <a:off x="0" y="8772669"/>
            <a:ext cx="6954838" cy="463407"/>
          </a:xfrm>
        </p:spPr>
        <p:txBody>
          <a:bodyPr/>
          <a:lstStyle/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51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>
          <a:xfrm>
            <a:off x="0" y="8772669"/>
            <a:ext cx="6954838" cy="463407"/>
          </a:xfrm>
        </p:spPr>
        <p:txBody>
          <a:bodyPr/>
          <a:lstStyle/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889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>
          <a:xfrm>
            <a:off x="0" y="8772669"/>
            <a:ext cx="6954838" cy="463407"/>
          </a:xfrm>
        </p:spPr>
        <p:txBody>
          <a:bodyPr/>
          <a:lstStyle/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019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>
          <a:xfrm>
            <a:off x="0" y="8772669"/>
            <a:ext cx="6954838" cy="463407"/>
          </a:xfrm>
        </p:spPr>
        <p:txBody>
          <a:bodyPr/>
          <a:lstStyle/>
          <a:p>
            <a:r>
              <a:rPr lang="en-US"/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35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78E78C9D-530E-44B2-A4E1-3090F67AC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98347" y="529244"/>
            <a:ext cx="6398029" cy="5526823"/>
          </a:xfrm>
          <a:prstGeom prst="rect">
            <a:avLst/>
          </a:prstGeom>
          <a:noFill/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93A655-5ED0-4481-9703-D130552AC491}"/>
              </a:ext>
            </a:extLst>
          </p:cNvPr>
          <p:cNvSpPr/>
          <p:nvPr userDrawn="1"/>
        </p:nvSpPr>
        <p:spPr>
          <a:xfrm>
            <a:off x="129719" y="0"/>
            <a:ext cx="12062281" cy="6515100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2896" y="371117"/>
            <a:ext cx="1651204" cy="1096648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488" y="533864"/>
            <a:ext cx="1737810" cy="77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940394" y="371116"/>
            <a:ext cx="1119400" cy="10966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155043" cy="2510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194" y="4746170"/>
            <a:ext cx="7155044" cy="11237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p:transition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44" y="780309"/>
            <a:ext cx="9129485" cy="1062309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1144" y="1988457"/>
            <a:ext cx="9129485" cy="43694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0" name="Picture 2" descr="Image result for ndia logo">
              <a:extLst>
                <a:ext uri="{FF2B5EF4-FFF2-40B4-BE49-F238E27FC236}">
                  <a16:creationId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p:transition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1943100" cy="542607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1" name="Picture 2" descr="Image result for ndia logo">
              <a:extLst>
                <a:ext uri="{FF2B5EF4-FFF2-40B4-BE49-F238E27FC236}">
                  <a16:creationId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p:transition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with Banner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 userDrawn="1">
            <p:ph type="body" idx="1"/>
          </p:nvPr>
        </p:nvSpPr>
        <p:spPr>
          <a:xfrm>
            <a:off x="838198" y="1828800"/>
            <a:ext cx="10661823" cy="3978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38198" y="5968312"/>
            <a:ext cx="10661653" cy="484438"/>
          </a:xfrm>
          <a:solidFill>
            <a:srgbClr val="0000CC"/>
          </a:solidFill>
        </p:spPr>
        <p:txBody>
          <a:bodyPr anchor="ctr"/>
          <a:lstStyle>
            <a:lvl1pPr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/>
            </a:lvl2pPr>
          </a:lstStyle>
          <a:p>
            <a:pPr>
              <a:spcBef>
                <a:spcPct val="50000"/>
              </a:spcBef>
            </a:pPr>
            <a:r>
              <a:rPr lang="en-US" dirty="0"/>
              <a:t>Bumper Sticker Arial 20 </a:t>
            </a:r>
            <a:r>
              <a:rPr lang="en-US" dirty="0" err="1"/>
              <a:t>pt</a:t>
            </a:r>
            <a:r>
              <a:rPr lang="en-US" dirty="0"/>
              <a:t> White on Standard Blue 204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4721"/>
      </p:ext>
    </p:extLst>
  </p:cSld>
  <p:clrMapOvr>
    <a:masterClrMapping/>
  </p:clrMapOvr>
  <p:transition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6801"/>
            <a:ext cx="10668000" cy="685799"/>
          </a:xfrm>
        </p:spPr>
        <p:txBody>
          <a:bodyPr>
            <a:normAutofit/>
          </a:bodyPr>
          <a:lstStyle>
            <a:lvl1pPr>
              <a:defRPr sz="3200" b="1"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10668000" cy="45291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p:transition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4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p:transition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1828800"/>
            <a:ext cx="5231118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p:transition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8" y="1828799"/>
            <a:ext cx="5181600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5080" y="1828799"/>
            <a:ext cx="5231119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2"/>
          </p:nvPr>
        </p:nvSpPr>
        <p:spPr>
          <a:xfrm>
            <a:off x="838200" y="2438400"/>
            <a:ext cx="5181600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2438400"/>
            <a:ext cx="5231118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p:transition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p:transition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p:transition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5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19"/>
            <a:ext cx="3932237" cy="29696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p:transition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26742" y="589280"/>
            <a:ext cx="6028645" cy="5662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79"/>
            <a:ext cx="3932237" cy="31729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p:transition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1450" y="1139814"/>
            <a:ext cx="8887262" cy="106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144" y="2438400"/>
            <a:ext cx="9844512" cy="391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Click="0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Chris.Schreiber@LMCO.com" TargetMode="External"/><Relationship Id="rId3" Type="http://schemas.openxmlformats.org/officeDocument/2006/relationships/notesSlide" Target="../notesSlides/notesSlide1.xml"/><Relationship Id="rId7" Type="http://schemas.openxmlformats.org/officeDocument/2006/relationships/hyperlink" Target="mailto:Frank.J.Salvatore@SAIC.com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hyperlink" Target="mailto:Tamara.Hambrick@ngc.com" TargetMode="External"/><Relationship Id="rId11" Type="http://schemas.openxmlformats.org/officeDocument/2006/relationships/hyperlink" Target="mailto:wanda.j.eyre@boeing.com" TargetMode="External"/><Relationship Id="rId5" Type="http://schemas.openxmlformats.org/officeDocument/2006/relationships/hyperlink" Target="mailto:Celia.s.tseng@raytheon.com" TargetMode="External"/><Relationship Id="rId10" Type="http://schemas.openxmlformats.org/officeDocument/2006/relationships/hyperlink" Target="mailto:LeqiKen.Zhang@l3harris.com" TargetMode="External"/><Relationship Id="rId4" Type="http://schemas.openxmlformats.org/officeDocument/2006/relationships/hyperlink" Target="mailto:Sean.McGervey@3ds.com" TargetMode="External"/><Relationship Id="rId9" Type="http://schemas.openxmlformats.org/officeDocument/2006/relationships/hyperlink" Target="mailto:terri.w.chan@boeing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57917-4AF3-4C94-AA86-BA63E0E3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4924-03FB-44A6-B139-D6D34965CBA3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199" y="2115671"/>
            <a:ext cx="7670801" cy="2329801"/>
          </a:xfrm>
        </p:spPr>
        <p:txBody>
          <a:bodyPr>
            <a:noAutofit/>
          </a:bodyPr>
          <a:lstStyle/>
          <a:p>
            <a:pPr algn="l"/>
            <a:r>
              <a:rPr lang="en-US" sz="4000" b="1" dirty="0">
                <a:solidFill>
                  <a:schemeClr val="tx1"/>
                </a:solidFill>
              </a:rPr>
              <a:t>2022 INCOSE IW Agenda:</a:t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>Digital Engineering Information Exchange Working Group (DEIXWG)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9CE32-1C2D-4544-909D-88BD9BC75D94}" type="datetime3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 January 2022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733735" y="4712576"/>
            <a:ext cx="5743265" cy="1840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/>
              <a:t>Chair</a:t>
            </a:r>
            <a:r>
              <a:rPr lang="en-US" sz="1600" dirty="0"/>
              <a:t>: Sean McGervey: </a:t>
            </a:r>
            <a:r>
              <a:rPr lang="en-US" sz="1600" dirty="0">
                <a:hlinkClick r:id="rId4" tooltip="Sean.McGervey@jhuapl.edu"/>
              </a:rPr>
              <a:t>Sean.MCGERVEY@3ds.com</a:t>
            </a:r>
            <a:endParaRPr lang="en-US" sz="1600" dirty="0"/>
          </a:p>
          <a:p>
            <a:pPr algn="l"/>
            <a:r>
              <a:rPr lang="en-US" sz="1600" b="1" dirty="0"/>
              <a:t>Co-Chair</a:t>
            </a:r>
            <a:r>
              <a:rPr lang="en-US" sz="1600" dirty="0"/>
              <a:t>: Celia Tseng: </a:t>
            </a:r>
            <a:r>
              <a:rPr lang="en-US" sz="1600" dirty="0">
                <a:hlinkClick r:id="rId5"/>
              </a:rPr>
              <a:t>Celia.s.tseng@raytheon.com</a:t>
            </a:r>
            <a:endParaRPr lang="en-US" sz="1600" dirty="0"/>
          </a:p>
          <a:p>
            <a:pPr algn="l"/>
            <a:r>
              <a:rPr lang="en-US" sz="1600" b="1" dirty="0"/>
              <a:t>Co-Chair</a:t>
            </a:r>
            <a:r>
              <a:rPr lang="en-US" sz="1600" dirty="0"/>
              <a:t>: Tamara Hambrick: </a:t>
            </a:r>
            <a:r>
              <a:rPr lang="en-US" sz="1600" dirty="0">
                <a:hlinkClick r:id="rId6" tooltip="Tamara.Hambrick@ngc.com"/>
              </a:rPr>
              <a:t>Tamara.hambrick@boeing.com</a:t>
            </a:r>
            <a:endParaRPr lang="en-US" sz="1600" dirty="0"/>
          </a:p>
          <a:p>
            <a:pPr algn="l"/>
            <a:r>
              <a:rPr lang="en-US" sz="1600" b="1" dirty="0"/>
              <a:t>Co-Chair</a:t>
            </a:r>
            <a:r>
              <a:rPr lang="en-US" sz="1600" dirty="0"/>
              <a:t>: Frank Salvatore: </a:t>
            </a:r>
            <a:r>
              <a:rPr lang="en-US" sz="1600" dirty="0">
                <a:hlinkClick r:id="rId7" tooltip="Frank.J.Salvatore@SAIC.com"/>
              </a:rPr>
              <a:t>Frank.J.Salvatore@SAIC.com</a:t>
            </a:r>
            <a:endParaRPr lang="en-US" sz="1600" dirty="0"/>
          </a:p>
          <a:p>
            <a:pPr algn="l"/>
            <a:r>
              <a:rPr lang="en-US" sz="1600" b="1" dirty="0"/>
              <a:t>Co-Chair</a:t>
            </a:r>
            <a:r>
              <a:rPr lang="en-US" sz="1600" dirty="0"/>
              <a:t>: Chris Schreiber: </a:t>
            </a:r>
            <a:r>
              <a:rPr lang="en-US" sz="1600" dirty="0">
                <a:hlinkClick r:id="rId8" tooltip="Chris.Schreiber@LMCO.com"/>
              </a:rPr>
              <a:t>Chris.Schreiber@LMCO.com</a:t>
            </a:r>
            <a:endParaRPr lang="en-US" sz="16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6372535" y="4700107"/>
            <a:ext cx="5514665" cy="1840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/>
              <a:t>Tech Lead</a:t>
            </a:r>
            <a:r>
              <a:rPr lang="en-US" sz="1600" dirty="0"/>
              <a:t>: Terri Chan: </a:t>
            </a:r>
            <a:r>
              <a:rPr lang="en-US" sz="1600" dirty="0">
                <a:hlinkClick r:id="rId9"/>
              </a:rPr>
              <a:t>terri.w.chan@boeing.com</a:t>
            </a:r>
            <a:endParaRPr lang="en-US" sz="1600" dirty="0"/>
          </a:p>
          <a:p>
            <a:pPr algn="l"/>
            <a:r>
              <a:rPr lang="en-US" sz="1600" b="1" dirty="0"/>
              <a:t>Tech Lead</a:t>
            </a:r>
            <a:r>
              <a:rPr lang="en-US" sz="1600" dirty="0"/>
              <a:t>: Ken Zhang: </a:t>
            </a:r>
            <a:r>
              <a:rPr lang="en-US" sz="1600" dirty="0">
                <a:hlinkClick r:id="rId10"/>
              </a:rPr>
              <a:t>LeqiKen.Zhang@l3harris.com</a:t>
            </a:r>
            <a:endParaRPr lang="en-US" sz="1600" dirty="0"/>
          </a:p>
          <a:p>
            <a:pPr algn="l"/>
            <a:r>
              <a:rPr lang="en-US" sz="1600" b="1" dirty="0"/>
              <a:t>Tech Lead: </a:t>
            </a:r>
            <a:r>
              <a:rPr lang="en-US" sz="1600" dirty="0"/>
              <a:t>Wanda Eyre: </a:t>
            </a:r>
            <a:r>
              <a:rPr lang="en-US" sz="1600" dirty="0">
                <a:hlinkClick r:id="rId11"/>
              </a:rPr>
              <a:t>wanda.j.eyre@boeing.com</a:t>
            </a:r>
            <a:r>
              <a:rPr lang="en-US" sz="1600" dirty="0"/>
              <a:t> </a:t>
            </a:r>
          </a:p>
        </p:txBody>
      </p:sp>
      <p:sp>
        <p:nvSpPr>
          <p:cNvPr id="11" name="BJPseudoFooter">
            <a:extLst>
              <a:ext uri="{FF2B5EF4-FFF2-40B4-BE49-F238E27FC236}">
                <a16:creationId xmlns:a16="http://schemas.microsoft.com/office/drawing/2014/main" id="{5506C8F2-158F-4A11-8D17-12FF7263FDC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1871437883"/>
      </p:ext>
    </p:extLst>
  </p:cSld>
  <p:clrMapOvr>
    <a:masterClrMapping/>
  </p:clrMapOvr>
  <p:transition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INCOSE IW 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BJPseudoFooter">
            <a:extLst>
              <a:ext uri="{FF2B5EF4-FFF2-40B4-BE49-F238E27FC236}">
                <a16:creationId xmlns:a16="http://schemas.microsoft.com/office/drawing/2014/main" id="{14E34B90-9EEE-493E-9317-54239D0DDE0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2369371811"/>
      </p:ext>
    </p:extLst>
  </p:cSld>
  <p:clrMapOvr>
    <a:masterClrMapping/>
  </p:clrMapOvr>
  <p:transition advClick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#1: Saturday, 29 January 1030-1200 PST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Objectives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Finalize plans and agenda for the remaining three sessions at IW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Determine the next steps for the products generated at IW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INCOSE IS Tracks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ISO/IEC DE Standards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Out brief of 2021 whitepaper to ISO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25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Activities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Determine final number of breakout teams based on attendance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Divide spreadsheet user stories between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Provide DEIXWG Digital Viewpoint Model (DVM) to the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Review process for identifying and capturing new extensions to the concepts in the DVM ontology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Identify areas for refining our ISO DE whitepaper based on IW products</a:t>
            </a:r>
          </a:p>
        </p:txBody>
      </p:sp>
      <p:sp>
        <p:nvSpPr>
          <p:cNvPr id="12" name="BJPseudoFooter">
            <a:extLst>
              <a:ext uri="{FF2B5EF4-FFF2-40B4-BE49-F238E27FC236}">
                <a16:creationId xmlns:a16="http://schemas.microsoft.com/office/drawing/2014/main" id="{14DF37FC-C720-4CF7-B641-CBDAC2AC145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3802227782"/>
      </p:ext>
    </p:extLst>
  </p:cSld>
  <p:clrMapOvr>
    <a:masterClrMapping/>
  </p:clrMapOvr>
  <p:transition advClick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#2: Saturday, 29 January 1430-1730 PST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Objectives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Inform attendees and breakout team leaders on overall objectives and activities of the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Refine user stories in spreadsheet, along with any DEIX Challenge submissions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Refine DVM ontology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25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Activities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Review purpose of the DEIXWG and recent activities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Review overall objectives and activities of the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Assign attendees to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refines user stories assigned to them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Discuss standards needs for user stories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Identify relevant existing standards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identifies potential new concepts to the DVM ontology based on the user stories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Include relevant standards</a:t>
            </a:r>
          </a:p>
        </p:txBody>
      </p:sp>
      <p:sp>
        <p:nvSpPr>
          <p:cNvPr id="12" name="BJPseudoFooter">
            <a:extLst>
              <a:ext uri="{FF2B5EF4-FFF2-40B4-BE49-F238E27FC236}">
                <a16:creationId xmlns:a16="http://schemas.microsoft.com/office/drawing/2014/main" id="{C67D6E6C-F622-41CB-B1BC-3F6C3625EB9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2959495010"/>
      </p:ext>
    </p:extLst>
  </p:cSld>
  <p:clrMapOvr>
    <a:masterClrMapping/>
  </p:clrMapOvr>
  <p:transition advClick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#3: Sunday, 30 January 1000-1200 PST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Objectives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Review outputs from previous day’s session to cross-pollinate ideas from each breakout team’s user stories and ontology concepts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Continued refinement of user stories and DVM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Development of example Digital Views (conceptual only!) described using the extended DVM concepts, as a user story and DVM validation exercise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25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Activities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finishes refining user stories assigned to them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finishes identifying potential new concepts to the DVM ontology based on the user stories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Include standards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identifies potential overlap or relationship with concepts from other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creates a notional mockup of at least one Digital View for each of their user stories</a:t>
            </a:r>
          </a:p>
        </p:txBody>
      </p:sp>
      <p:sp>
        <p:nvSpPr>
          <p:cNvPr id="12" name="BJPseudoFooter">
            <a:extLst>
              <a:ext uri="{FF2B5EF4-FFF2-40B4-BE49-F238E27FC236}">
                <a16:creationId xmlns:a16="http://schemas.microsoft.com/office/drawing/2014/main" id="{30351EBB-63FC-40BC-93E7-9CD80AA91EB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2916399413"/>
      </p:ext>
    </p:extLst>
  </p:cSld>
  <p:clrMapOvr>
    <a:masterClrMapping/>
  </p:clrMapOvr>
  <p:transition advClick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#4: Monday, 31 January 1000-1200 PST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Objectives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Review outputs from previous day’s session to cross-pollinate ideas from each breakout team’s user stories and ontology concepts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Development of example Digital Views (conceptual only!) described using the extended DVM concepts, as a user story and DVM validation exercise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Discuss next steps for the user stories, DVM, and example Digital Views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25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75081" y="1828800"/>
            <a:ext cx="5231118" cy="4572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Activities</a:t>
            </a:r>
            <a:r>
              <a:rPr lang="en-US" dirty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</a:t>
            </a:r>
            <a:r>
              <a:rPr lang="en-US" dirty="0" err="1"/>
              <a:t>outbrief</a:t>
            </a:r>
            <a:r>
              <a:rPr lang="en-US" dirty="0"/>
              <a:t> potential overlap or relationship with concepts from other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</a:t>
            </a:r>
            <a:r>
              <a:rPr lang="en-US" dirty="0" err="1"/>
              <a:t>outbrief</a:t>
            </a:r>
            <a:r>
              <a:rPr lang="en-US" dirty="0"/>
              <a:t> a notional mockup of at least one Digital View for each of their user stories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</a:t>
            </a:r>
            <a:r>
              <a:rPr lang="en-US" dirty="0" err="1"/>
              <a:t>outbrief</a:t>
            </a:r>
            <a:r>
              <a:rPr lang="en-US" dirty="0"/>
              <a:t> any language, infrastructure, tool, or standards gap involved in actually implementing their Digital View(s)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As a group, discuss next steps for ISO, INCOSE, and OMG engagement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2" name="BJPseudoFooter">
            <a:extLst>
              <a:ext uri="{FF2B5EF4-FFF2-40B4-BE49-F238E27FC236}">
                <a16:creationId xmlns:a16="http://schemas.microsoft.com/office/drawing/2014/main" id="{CC1BA579-D78F-445E-8B2E-1D195F9D1AF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3432183709"/>
      </p:ext>
    </p:extLst>
  </p:cSld>
  <p:clrMapOvr>
    <a:masterClrMapping/>
  </p:clrMapOvr>
  <p:transition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CCA2A4-6129-4CA0-A299-330EA5785E0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25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2E4907-6619-40CD-8B62-ADC0FC965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DEIX standards development for 2022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6BFA9C-B0C9-4A65-BD8E-CAB6CF529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081" y="1646418"/>
            <a:ext cx="10668000" cy="4529110"/>
          </a:xfrm>
        </p:spPr>
        <p:txBody>
          <a:bodyPr/>
          <a:lstStyle/>
          <a:p>
            <a:r>
              <a:rPr lang="en-US" dirty="0"/>
              <a:t>Investigate DVM model as ISO standard</a:t>
            </a:r>
          </a:p>
          <a:p>
            <a:r>
              <a:rPr lang="en-US" dirty="0"/>
              <a:t>Identify industry groups for standards development coordination</a:t>
            </a:r>
          </a:p>
          <a:p>
            <a:pPr lvl="1"/>
            <a:r>
              <a:rPr lang="en-US" dirty="0"/>
              <a:t>ISO/ INCOSE groups identified from initial meetings: </a:t>
            </a:r>
          </a:p>
          <a:p>
            <a:pPr lvl="2"/>
            <a:r>
              <a:rPr lang="en-US" dirty="0"/>
              <a:t>ISO Life cycle processes and Harmonization Working group (LCPHWG)</a:t>
            </a:r>
          </a:p>
          <a:p>
            <a:pPr lvl="2"/>
            <a:r>
              <a:rPr lang="en-US" dirty="0"/>
              <a:t>ISO semantic interoperability group </a:t>
            </a:r>
          </a:p>
          <a:p>
            <a:pPr lvl="2"/>
            <a:r>
              <a:rPr lang="en-US" dirty="0"/>
              <a:t>INCOSE MBSE working group</a:t>
            </a:r>
          </a:p>
          <a:p>
            <a:pPr lvl="2"/>
            <a:r>
              <a:rPr lang="en-US" dirty="0"/>
              <a:t>INCOSE CM working group</a:t>
            </a:r>
          </a:p>
          <a:p>
            <a:r>
              <a:rPr lang="en-US" dirty="0"/>
              <a:t>Leverage DVM user stories and DEIX challenge to update DE standards framework</a:t>
            </a:r>
          </a:p>
          <a:p>
            <a:pPr lvl="1"/>
            <a:r>
              <a:rPr lang="en-US" dirty="0"/>
              <a:t>Goal to identify current standards for use cases and gaps for standard development</a:t>
            </a:r>
          </a:p>
          <a:p>
            <a:pPr algn="l"/>
            <a:r>
              <a:rPr lang="en-US" dirty="0"/>
              <a:t>Provide standard study update and recommendation to ISO/IEC JTC1/SC7 (May 2022)</a:t>
            </a:r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13F3C4-2A91-4243-B02D-087DF37B6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A35B9D-A589-4528-A99F-7F31D351A461}"/>
              </a:ext>
            </a:extLst>
          </p:cNvPr>
          <p:cNvSpPr txBox="1"/>
          <p:nvPr/>
        </p:nvSpPr>
        <p:spPr>
          <a:xfrm>
            <a:off x="2705070" y="6069346"/>
            <a:ext cx="6781857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Work performed as part of ISO/IEC JTC1/SC7/AHG6 Digital Engineering</a:t>
            </a:r>
          </a:p>
        </p:txBody>
      </p:sp>
      <p:sp>
        <p:nvSpPr>
          <p:cNvPr id="12" name="BJPseudoFooter">
            <a:extLst>
              <a:ext uri="{FF2B5EF4-FFF2-40B4-BE49-F238E27FC236}">
                <a16:creationId xmlns:a16="http://schemas.microsoft.com/office/drawing/2014/main" id="{D9C19148-140B-4A7D-970B-056F61276C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4117517852"/>
      </p:ext>
    </p:extLst>
  </p:cSld>
  <p:clrMapOvr>
    <a:masterClrMapping/>
  </p:clrMapOvr>
  <p:transition advClick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DVM: Exchanging Data Related Across Different Metamodels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49324" y="1828800"/>
            <a:ext cx="7445751" cy="452913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6000" y="1752600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 rot="16200000">
            <a:off x="866733" y="4943033"/>
            <a:ext cx="2435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Digital Artifact Concepts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922907" y="2712606"/>
            <a:ext cx="2323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Digital View Concepts</a:t>
            </a:r>
          </a:p>
        </p:txBody>
      </p:sp>
      <p:sp>
        <p:nvSpPr>
          <p:cNvPr id="22" name="TextBox 21"/>
          <p:cNvSpPr txBox="1"/>
          <p:nvPr/>
        </p:nvSpPr>
        <p:spPr>
          <a:xfrm rot="5400000" flipH="1">
            <a:off x="9293316" y="4435540"/>
            <a:ext cx="1933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Process Concepts</a:t>
            </a:r>
          </a:p>
        </p:txBody>
      </p:sp>
      <p:sp>
        <p:nvSpPr>
          <p:cNvPr id="23" name="TextBox 22"/>
          <p:cNvSpPr txBox="1"/>
          <p:nvPr/>
        </p:nvSpPr>
        <p:spPr>
          <a:xfrm rot="5400000" flipH="1">
            <a:off x="9337908" y="2244494"/>
            <a:ext cx="1844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Stakeholder Concepts</a:t>
            </a:r>
          </a:p>
        </p:txBody>
      </p:sp>
      <p:sp>
        <p:nvSpPr>
          <p:cNvPr id="10" name="BJPseudoFooter">
            <a:extLst>
              <a:ext uri="{FF2B5EF4-FFF2-40B4-BE49-F238E27FC236}">
                <a16:creationId xmlns:a16="http://schemas.microsoft.com/office/drawing/2014/main" id="{596F5EF3-70F2-4B4F-AC86-1E4F3AF491A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85552" y="6519446"/>
            <a:ext cx="8420895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Raytheon Unrestricted Content
This document does not contain technology or technical data controlled under either the U.S. International Traffic in Arms Regulations or the U.S. Export Administration Regulations.</a:t>
            </a:r>
          </a:p>
        </p:txBody>
      </p:sp>
    </p:spTree>
    <p:extLst>
      <p:ext uri="{BB962C8B-B14F-4D97-AF65-F5344CB8AC3E}">
        <p14:creationId xmlns:p14="http://schemas.microsoft.com/office/powerpoint/2010/main" val="4019994165"/>
      </p:ext>
    </p:extLst>
  </p:cSld>
  <p:clrMapOvr>
    <a:masterClrMapping/>
  </p:clrMapOvr>
  <p:transition advClick="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Raytheon Unrestricted Content&#10;This document does not contain technology or technical data controlled under either the U.S. International Traffic in Arms Regulations or the U.S. Export Administration Regulations."/>
  <p:tag name="BJHEADERFOOTERTEXTMARKING" val="Raytheon Unrestricted Content&#10;This document does not contain technology or technical data controlled under either the U.S. International Traffic in Arms Regulations or the U.S. Export Administration Regulations."/>
</p:tagLst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ZGU1M2FjMS1iZjVmLTRhYWUtOWNmMS0wNzUwOWUyM2E0YjAiIG9yaWdpbj0idXNlclNlbGVjdGVkIiAvPjxVc2VyTmFtZT5VU1x6MTEyMTA5MDwvVXNlck5hbWU+PERhdGVUaW1lPjEvMTgvMjAyMiAzOjU4OjI5IFBNPC9EYXRlVGltZT48TGFiZWxTdHJpbmc+VGhpcyBhcnRpZmFjdCBoYXMgbm8gY2xhc3NpZmljYXRpb24uPC9MYWJlbFN0cmluZz48L2l0ZW0+PGl0ZW0+PHNpc2wgc2lzbFZlcnNpb249IjAiIHBvbGljeT0iY2RlNTNhYzEtYmY1Zi00YWFlLTljZjEtMDc1MDllMjNhNGIwIiBvcmlnaW49InVzZXJTZWxlY3RlZCI+PGVsZW1lbnQgdWlkPSJkZWNlY2JkNi1kYTNiLTQ2ZmUtOGYwMC1mOWQ5ZGVlYTJlZTEiIHZhbHVlPSIiIHhtbG5zPSJodHRwOi8vd3d3LmJvbGRvbmphbWVzLmNvbS8yMDA4LzAxL3NpZS9pbnRlcm5hbC9sYWJlbCIgLz48ZWxlbWVudCB1aWQ9ImFhZmM5YTk1LWVlNWQtNDg3Yy05YzRlLTY3YTUzODBmMjk5MSIgdmFsdWU9IiIgeG1sbnM9Imh0dHA6Ly93d3cuYm9sZG9uamFtZXMuY29tLzIwMDgvMDEvc2llL2ludGVybmFsL2xhYmVsIiAvPjxlbGVtZW50IHVpZD0iYmJhOTRjNjUtYWMzZC00ZjM0LWIyZTEtOGRlMTFlZjZmMDFjIiB2YWx1ZT0iIiB4bWxucz0iaHR0cDovL3d3dy5ib2xkb25qYW1lcy5jb20vMjAwOC8wMS9zaWUvaW50ZXJuYWwvbGFiZWwiIC8+PGVsZW1lbnQgdWlkPSJiYzJiN2MwMS02ZGIxLTRlN2QtODhkMS1mYzYxNjc0Zjg2ZmQiIHZhbHVlPSIiIHhtbG5zPSJodHRwOi8vd3d3LmJvbGRvbmphbWVzLmNvbS8yMDA4LzAxL3NpZS9pbnRlcm5hbC9sYWJlbCIgLz48ZWxlbWVudCB1aWQ9ImMyMDZkNWZhLWFlZTEtNGY2NC04OWQ5LWY4MWU0ZDdiM2FjYyIgdmFsdWU9IiIgeG1sbnM9Imh0dHA6Ly93d3cuYm9sZG9uamFtZXMuY29tLzIwMDgvMDEvc2llL2ludGVybmFsL2xhYmVsIiAvPjwvc2lzbD48VXNlck5hbWU+VVNcejExMjEwOTA8L1VzZXJOYW1lPjxEYXRlVGltZT4xLzE4LzIwMjIgNjozOTo1NCBQTTwvRGF0ZVRpbWU+PExhYmVsU3RyaW5nPk9yaWdpbiBKdXJpc2RpY3Rpb246IFVTICB8IFVucmVzdHJpY3RlZCBDb250ZW50IHwgUklTICZhbXA7IFJNRCAoTGVnYWN5IFJheXRoZW9uIE1hcmtpbmdzKSB8IE90aGVyIEluZm9ybWF0aW9uIChOb3QgUmVxdWlyaW5nIGFuIEV4cG9ydCBDb250cm9sIE1hcmtpbmcpIHwgUGVyIEN1cnJlbnQgUmF5dGhlb24gUG9saWN5IChQSS1PR0MtR1RDLTUwMDQpPC9MYWJlbFN0cmluZz48L2l0ZW0+PC9sYWJlbEhpc3Rvcnk+</Value>
</WrappedLabelHistory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0B4EA887A9C44B2AAC3D954B8FE11" ma:contentTypeVersion="0" ma:contentTypeDescription="Create a new document." ma:contentTypeScope="" ma:versionID="5cc2b4ac6577196eef3004271a00ba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sisl xmlns:xsi="http://www.w3.org/2001/XMLSchema-instance" xmlns:xsd="http://www.w3.org/2001/XMLSchema" xmlns="http://www.boldonjames.com/2008/01/sie/internal/label" sislVersion="0" policy="cde53ac1-bf5f-4aae-9cf1-07509e23a4b0" origin="userSelected">
  <element uid="dececbd6-da3b-46fe-8f00-f9d9deea2ee1" value=""/>
  <element uid="aafc9a95-ee5d-487c-9c4e-67a5380f2991" value=""/>
  <element uid="bba94c65-ac3d-4f34-b2e1-8de11ef6f01c" value=""/>
  <element uid="bc2b7c01-6db1-4e7d-88d1-fc61674f86fd" value=""/>
  <element uid="c206d5fa-aee1-4f64-89d9-f81e4d7b3acc" value=""/>
</sisl>
</file>

<file path=customXml/itemProps1.xml><?xml version="1.0" encoding="utf-8"?>
<ds:datastoreItem xmlns:ds="http://schemas.openxmlformats.org/officeDocument/2006/customXml" ds:itemID="{E8955C29-59AA-44CC-A5B7-0DC5A91FC7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FE6B39-EE60-4E55-BAFC-CDF9A0E960F5}">
  <ds:schemaRefs>
    <ds:schemaRef ds:uri="http://www.w3.org/2001/XMLSchema"/>
    <ds:schemaRef ds:uri="http://www.boldonjames.com/2016/02/Classifier/internal/wrappedLabelHistory"/>
  </ds:schemaRefs>
</ds:datastoreItem>
</file>

<file path=customXml/itemProps3.xml><?xml version="1.0" encoding="utf-8"?>
<ds:datastoreItem xmlns:ds="http://schemas.openxmlformats.org/officeDocument/2006/customXml" ds:itemID="{AFC42F86-9874-445F-99DC-3B1CF70F5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3E858C68-3BD8-4361-BD88-F3ADCB9189C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08285A04-5A17-4618-AFA6-1CE7BEA3728B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17889</TotalTime>
  <Words>1287</Words>
  <Application>Microsoft Office PowerPoint</Application>
  <PresentationFormat>Widescreen</PresentationFormat>
  <Paragraphs>120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Arial Narrow</vt:lpstr>
      <vt:lpstr>Calibri</vt:lpstr>
      <vt:lpstr>1_Office Theme</vt:lpstr>
      <vt:lpstr>2022 INCOSE IW Agenda: Digital Engineering Information Exchange Working Group (DEIXWG)</vt:lpstr>
      <vt:lpstr>INCOSE IW Agenda</vt:lpstr>
      <vt:lpstr>Session #1: Saturday, 29 January 1030-1200 PST</vt:lpstr>
      <vt:lpstr>Session #2: Saturday, 29 January 1430-1730 PST</vt:lpstr>
      <vt:lpstr>Session #3: Sunday, 30 January 1000-1200 PST</vt:lpstr>
      <vt:lpstr>Session #4: Monday, 31 January 1000-1200 PST</vt:lpstr>
      <vt:lpstr>DEIX standards development for 2022 </vt:lpstr>
      <vt:lpstr>DVM: Exchanging Data Related Across Different Metamodels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INCOSE:  TRANSFORMATION</dc:title>
  <dc:subject>rtnipcontrolcode:unrestricted|rtnipcontrolcodevm:rpogc035|rtnexportcontrolcountry:usa|rtnexportcontrolcode:otherinfo|rtnexportcontrolcodevm:piogcgtc5004</dc:subject>
  <dc:creator>Sean McGervey</dc:creator>
  <cp:lastModifiedBy>Celia Tseng</cp:lastModifiedBy>
  <cp:revision>380</cp:revision>
  <cp:lastPrinted>2018-06-15T12:49:45Z</cp:lastPrinted>
  <dcterms:created xsi:type="dcterms:W3CDTF">2018-06-10T03:49:05Z</dcterms:created>
  <dcterms:modified xsi:type="dcterms:W3CDTF">2022-01-25T22:00:18Z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0x0101001A40B4EA887A9C44B2AAC3D954B8FE11</vt:lpwstr>
  </property>
  <property fmtid="{D5CDD505-2E9C-101B-9397-08002B2CF9AE}" pid="3" name="docIndexRef">
    <vt:lpwstr>aeb02cbb-d1dc-420a-a389-c7ba9a037525</vt:lpwstr>
  </property>
  <property fmtid="{D5CDD505-2E9C-101B-9397-08002B2CF9AE}" pid="4" name="bjClsUserRVM">
    <vt:lpwstr>[]</vt:lpwstr>
  </property>
  <property fmtid="{D5CDD505-2E9C-101B-9397-08002B2CF9AE}" pid="5" name="bjSaver">
    <vt:lpwstr>xEq13EDppHHoPrhYUYq3ospGoCzpykdS</vt:lpwstr>
  </property>
  <property fmtid="{D5CDD505-2E9C-101B-9397-08002B2CF9AE}" pid="6" name="bjLabelRefreshRequired">
    <vt:lpwstr>FileClassifier</vt:lpwstr>
  </property>
  <property fmtid="{D5CDD505-2E9C-101B-9397-08002B2CF9AE}" pid="7" name="rtxCustomDocumentProperties">
    <vt:lpwstr>rtnipcontrolcode:unrestricted|rtnipcontrolcodevm:rpogc035|rtnexportcontrolcountry:usa|rtnexportcontrolcode:otherinfo|rtnexportcontrolcodevm:piogcgtc5004|</vt:lpwstr>
  </property>
  <property fmtid="{D5CDD505-2E9C-101B-9397-08002B2CF9AE}" pid="8" name="bjDocumentLabelXML">
    <vt:lpwstr>&lt;?xml version="1.0" encoding="us-ascii"?&gt;&lt;sisl xmlns:xsi="http://www.w3.org/2001/XMLSchema-instance" xmlns:xsd="http://www.w3.org/2001/XMLSchema" sislVersion="0" policy="cde53ac1-bf5f-4aae-9cf1-07509e23a4b0" origin="userSelected" xmlns="http://www.boldonj</vt:lpwstr>
  </property>
  <property fmtid="{D5CDD505-2E9C-101B-9397-08002B2CF9AE}" pid="9" name="bjDocumentLabelXML-0">
    <vt:lpwstr>ames.com/2008/01/sie/internal/label"&gt;&lt;element uid="dececbd6-da3b-46fe-8f00-f9d9deea2ee1" value="" /&gt;&lt;element uid="aafc9a95-ee5d-487c-9c4e-67a5380f2991" value="" /&gt;&lt;element uid="bba94c65-ac3d-4f34-b2e1-8de11ef6f01c" value="" /&gt;&lt;element uid="bc2b7c01-6db1-4</vt:lpwstr>
  </property>
  <property fmtid="{D5CDD505-2E9C-101B-9397-08002B2CF9AE}" pid="10" name="bjDocumentLabelXML-1">
    <vt:lpwstr>e7d-88d1-fc61674f86fd" value="" /&gt;&lt;element uid="c206d5fa-aee1-4f64-89d9-f81e4d7b3acc" value="" /&gt;&lt;/sisl&gt;</vt:lpwstr>
  </property>
  <property fmtid="{D5CDD505-2E9C-101B-9397-08002B2CF9AE}" pid="11" name="bjDocumentSecurityLabel">
    <vt:lpwstr>Origin Jurisdiction: US  | Unrestricted Content | RIS &amp; RMD (Legacy Raytheon Markings) | Other Information (Not Requiring an Export Control Marking) | Per Current Raytheon Policy (PI-OGC-GTC-5004)</vt:lpwstr>
  </property>
  <property fmtid="{D5CDD505-2E9C-101B-9397-08002B2CF9AE}" pid="12" name="bjSlideMasterFooterText">
    <vt:lpwstr>Raytheon Unrestricted Content
This document does not contain technology or technical data controlled under either the U.S. International Traffic in Arms Regulations or the U.S. Export Administration Regulations.</vt:lpwstr>
  </property>
  <property fmtid="{D5CDD505-2E9C-101B-9397-08002B2CF9AE}" pid="13" name="bjLabelHistoryID">
    <vt:lpwstr>{F0FE6B39-EE60-4E55-BAFC-CDF9A0E960F5}</vt:lpwstr>
  </property>
</Properties>
</file>