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70" d="100"/>
          <a:sy n="70" d="100"/>
        </p:scale>
        <p:origin x="-130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A4DC8-0321-4C48-A8FA-53E5F70F1312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734A7-9E72-42AE-848E-9F8D3F3A0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83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734A7-9E72-42AE-848E-9F8D3F3A01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0B99-55DE-47D1-8668-266F5BFD42DB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8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2DE3-06A1-42F7-82AE-AF3A07FD9445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5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3CB-D6BB-48D7-808D-F7E8B1548ED9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3003-8873-4C63-8438-FED251A55F99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143-3504-41E1-B192-D18A2BD5D1CD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1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6DC7-9578-4534-B49F-09515B59777E}" type="datetime1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5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0CCC-B4C4-406A-A977-75F0D3C044EF}" type="datetime1">
              <a:rPr lang="en-US" smtClean="0"/>
              <a:t>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657E3-E6E4-4EDF-8176-5AEF21E0D366}" type="datetime1">
              <a:rPr lang="en-US" smtClean="0"/>
              <a:t>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9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E028-E84A-4CDC-AB3B-A4B28BB7FEE7}" type="datetime1">
              <a:rPr lang="en-US" smtClean="0"/>
              <a:t>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8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030C-40FA-4E82-BF19-8765737023D3}" type="datetime1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7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6F59-DDE7-41F1-AFE1-BC43C00D4576}" type="datetime1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AF440-9593-4439-8533-58D36403FC98}" type="datetime1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219D-1EFA-4EAE-8464-51A087EF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1447800"/>
            <a:ext cx="9889074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52600" y="3094672"/>
            <a:ext cx="5562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effectLst/>
                <a:latin typeface="Arial"/>
                <a:ea typeface="Times New Roman"/>
                <a:cs typeface="Times New Roman"/>
              </a:rPr>
              <a:t>Present:</a:t>
            </a:r>
            <a:endParaRPr lang="en-US" sz="2000" dirty="0" smtClean="0">
              <a:effectLst/>
              <a:latin typeface="Times New Roman"/>
              <a:ea typeface="Times New Roman"/>
            </a:endParaRPr>
          </a:p>
          <a:p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Garry </a:t>
            </a:r>
            <a:r>
              <a:rPr lang="en-GB" dirty="0" err="1" smtClean="0">
                <a:effectLst/>
                <a:latin typeface="Arial"/>
                <a:ea typeface="Times New Roman"/>
                <a:cs typeface="Times New Roman"/>
              </a:rPr>
              <a:t>Roedler</a:t>
            </a:r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		INCOSE President</a:t>
            </a:r>
            <a:endParaRPr lang="en-US" sz="2000" dirty="0" smtClean="0">
              <a:effectLst/>
              <a:latin typeface="Times New Roman"/>
              <a:ea typeface="Times New Roman"/>
            </a:endParaRPr>
          </a:p>
          <a:p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Kerry </a:t>
            </a:r>
            <a:r>
              <a:rPr lang="en-GB" dirty="0" err="1" smtClean="0">
                <a:effectLst/>
                <a:latin typeface="Arial"/>
                <a:ea typeface="Times New Roman"/>
                <a:cs typeface="Times New Roman"/>
              </a:rPr>
              <a:t>Lunney</a:t>
            </a:r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		INCOSE President Elect</a:t>
            </a:r>
            <a:endParaRPr lang="en-US" sz="2000" dirty="0" smtClean="0">
              <a:effectLst/>
              <a:latin typeface="Times New Roman"/>
              <a:ea typeface="Times New Roman"/>
            </a:endParaRPr>
          </a:p>
          <a:p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Costas Stavrinidis	NAFEMS Chairman</a:t>
            </a:r>
            <a:endParaRPr lang="en-US" sz="2000" dirty="0" smtClean="0">
              <a:effectLst/>
              <a:latin typeface="Times New Roman"/>
              <a:ea typeface="Times New Roman"/>
            </a:endParaRPr>
          </a:p>
          <a:p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Tim Morris		NAFEMS Chief Executive</a:t>
            </a:r>
            <a:endParaRPr lang="en-US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5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69925"/>
            <a:ext cx="15440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 smtClean="0">
                <a:effectLst/>
                <a:latin typeface="Arial"/>
                <a:ea typeface="Times New Roman"/>
                <a:cs typeface="Times New Roman"/>
              </a:rPr>
              <a:t>Membership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127125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363" indent="-233363"/>
            <a:r>
              <a:rPr lang="en-US" dirty="0" smtClean="0"/>
              <a:t>•  Possibility of employees of NAFEMS corporate members </a:t>
            </a:r>
            <a:r>
              <a:rPr lang="en-US" dirty="0" smtClean="0"/>
              <a:t> being </a:t>
            </a:r>
            <a:r>
              <a:rPr lang="en-US" dirty="0" smtClean="0"/>
              <a:t>able to join INCOSE as Assoc. Members at a reasonable price.  This would be done within some established limits. </a:t>
            </a:r>
          </a:p>
          <a:p>
            <a:r>
              <a:rPr lang="en-US" dirty="0" smtClean="0"/>
              <a:t>•  Possibility of joint corporate memberships.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422525"/>
            <a:ext cx="3031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60045" algn="l"/>
              </a:tabLst>
            </a:pPr>
            <a:r>
              <a:rPr lang="en-GB" b="1" u="sng" dirty="0" smtClean="0">
                <a:effectLst/>
                <a:latin typeface="Arial"/>
                <a:ea typeface="Times New Roman"/>
                <a:cs typeface="Times New Roman"/>
              </a:rPr>
              <a:t>Certification/Registration</a:t>
            </a:r>
            <a:endParaRPr lang="en-US" sz="20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1619" y="2793261"/>
            <a:ext cx="74941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>
              <a:buFont typeface="Symbol"/>
              <a:buChar char=""/>
            </a:pPr>
            <a:r>
              <a:rPr lang="en-US" dirty="0"/>
              <a:t>INCOSE ASEP-CSEP-ESEP; (Associate-Certified-Expert) Systems Engineering Professional Scheme.  Three levels.</a:t>
            </a:r>
          </a:p>
          <a:p>
            <a:pPr marL="287338" indent="-287338">
              <a:buFont typeface="Symbol"/>
              <a:buChar char=""/>
            </a:pPr>
            <a:r>
              <a:rPr lang="en-GB" dirty="0"/>
              <a:t>NAFEMS PSE (Professional Simulation Engineer) Scheme.  Three </a:t>
            </a:r>
            <a:r>
              <a:rPr lang="en-GB" dirty="0" smtClean="0"/>
              <a:t>levels.</a:t>
            </a:r>
          </a:p>
          <a:p>
            <a:pPr marL="287338" indent="-287338">
              <a:buFont typeface="Symbol"/>
              <a:buChar char=""/>
            </a:pPr>
            <a:r>
              <a:rPr lang="en-US" dirty="0" smtClean="0"/>
              <a:t>Two proposals were discussed:</a:t>
            </a:r>
          </a:p>
          <a:p>
            <a:pPr marL="287338"/>
            <a:r>
              <a:rPr lang="en-US" dirty="0" smtClean="0"/>
              <a:t>1. A discount for individuals taking both certifications.</a:t>
            </a:r>
          </a:p>
          <a:p>
            <a:pPr marL="509588" indent="-222250"/>
            <a:r>
              <a:rPr lang="en-US" dirty="0" smtClean="0"/>
              <a:t>2. Addition of an MBSE module which is joint to both schemes: an additional technical area within PSE and an optional extension to CSEP.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6001" y="4815264"/>
            <a:ext cx="1082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60045" algn="l"/>
              </a:tabLst>
            </a:pPr>
            <a:r>
              <a:rPr lang="en-GB" b="1" u="sng" dirty="0" smtClean="0">
                <a:effectLst/>
                <a:latin typeface="Arial"/>
                <a:ea typeface="Times New Roman"/>
                <a:cs typeface="Times New Roman"/>
              </a:rPr>
              <a:t>Training</a:t>
            </a:r>
            <a:endParaRPr lang="en-US" sz="2000" u="sng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1619" y="5184596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marR="0" lvl="0" indent="-287338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GB" dirty="0"/>
              <a:t>Offer training courses jointly? </a:t>
            </a:r>
            <a:r>
              <a:rPr lang="en-GB" dirty="0" smtClean="0"/>
              <a:t> Three </a:t>
            </a:r>
            <a:r>
              <a:rPr lang="en-GB" dirty="0"/>
              <a:t>possible topics for different </a:t>
            </a:r>
            <a:r>
              <a:rPr lang="en-GB" dirty="0" smtClean="0"/>
              <a:t>courses: </a:t>
            </a:r>
            <a:r>
              <a:rPr lang="en-GB" dirty="0"/>
              <a:t>MBSE, FMI and V&amp;V</a:t>
            </a:r>
            <a:r>
              <a:rPr lang="en-GB" dirty="0" smtClean="0"/>
              <a:t>.  </a:t>
            </a:r>
            <a:r>
              <a:rPr lang="en-GB" dirty="0"/>
              <a:t>NAFEMS already has an existing </a:t>
            </a:r>
            <a:r>
              <a:rPr lang="en-GB" dirty="0" smtClean="0"/>
              <a:t>V&amp;V course.  </a:t>
            </a:r>
            <a:r>
              <a:rPr lang="en-GB" dirty="0"/>
              <a:t>These could provide revenue to both organizations.</a:t>
            </a:r>
            <a:endParaRPr lang="en-US" dirty="0"/>
          </a:p>
          <a:p>
            <a:pPr marL="287338" marR="0" lvl="0" indent="-287338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GB" dirty="0"/>
              <a:t>Develop seminars jointly that include training and workshop elements. 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40475"/>
            <a:ext cx="2895600" cy="365125"/>
          </a:xfrm>
        </p:spPr>
        <p:txBody>
          <a:bodyPr/>
          <a:lstStyle/>
          <a:p>
            <a:r>
              <a:rPr lang="en-US" dirty="0" smtClean="0"/>
              <a:t>R. Dreisbach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64275"/>
            <a:ext cx="2133600" cy="365125"/>
          </a:xfrm>
        </p:spPr>
        <p:txBody>
          <a:bodyPr/>
          <a:lstStyle/>
          <a:p>
            <a:fld id="{85D3219D-1EFA-4EAE-8464-51A087EF2517}" type="slidenum">
              <a:rPr lang="en-US" smtClean="0"/>
              <a:t>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228600"/>
            <a:ext cx="450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Discussion Topics of Collaboration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29555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96077"/>
            <a:ext cx="941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 smtClean="0">
                <a:effectLst/>
                <a:latin typeface="Arial"/>
                <a:ea typeface="Times New Roman"/>
                <a:cs typeface="Times New Roman"/>
              </a:rPr>
              <a:t>Events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453277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/>
            <a:r>
              <a:rPr lang="en-US" dirty="0" smtClean="0"/>
              <a:t>•  J</a:t>
            </a:r>
            <a:r>
              <a:rPr lang="en-GB" dirty="0" err="1" smtClean="0"/>
              <a:t>oint</a:t>
            </a:r>
            <a:r>
              <a:rPr lang="en-GB" dirty="0" smtClean="0"/>
              <a:t> </a:t>
            </a:r>
            <a:r>
              <a:rPr lang="en-GB" dirty="0"/>
              <a:t>sessions </a:t>
            </a:r>
            <a:r>
              <a:rPr lang="en-GB" dirty="0" smtClean="0"/>
              <a:t>as held in </a:t>
            </a:r>
            <a:r>
              <a:rPr lang="en-GB" dirty="0"/>
              <a:t>Quebec at the NAFEMS 2019 World Congress </a:t>
            </a:r>
            <a:r>
              <a:rPr lang="en-GB" dirty="0" smtClean="0"/>
              <a:t>?</a:t>
            </a:r>
          </a:p>
          <a:p>
            <a:pPr marL="233363" indent="-233363"/>
            <a:r>
              <a:rPr lang="en-US" dirty="0" smtClean="0"/>
              <a:t>•  J</a:t>
            </a:r>
            <a:r>
              <a:rPr lang="en-GB" dirty="0" err="1" smtClean="0"/>
              <a:t>oint</a:t>
            </a:r>
            <a:r>
              <a:rPr lang="en-GB" dirty="0" smtClean="0"/>
              <a:t> sessions held during INCOSE IW and IS (Workshop &amp; Symposium)? </a:t>
            </a:r>
          </a:p>
          <a:p>
            <a:pPr marL="233363" indent="-233363"/>
            <a:r>
              <a:rPr lang="en-US" dirty="0" smtClean="0"/>
              <a:t>•  J</a:t>
            </a:r>
            <a:r>
              <a:rPr lang="en-GB" dirty="0" err="1" smtClean="0"/>
              <a:t>oint</a:t>
            </a:r>
            <a:r>
              <a:rPr lang="en-GB" dirty="0" smtClean="0"/>
              <a:t>  </a:t>
            </a:r>
            <a:r>
              <a:rPr lang="en-GB" dirty="0" smtClean="0">
                <a:effectLst/>
                <a:latin typeface="Arial"/>
                <a:ea typeface="Times New Roman"/>
                <a:cs typeface="Times New Roman"/>
              </a:rPr>
              <a:t>events comprised of a combination of training / seminar / workshop on a specific topic?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7321" y="2635746"/>
            <a:ext cx="6301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b="1" u="sng" dirty="0" smtClean="0">
                <a:effectLst/>
                <a:latin typeface="Arial"/>
                <a:ea typeface="Times New Roman"/>
                <a:cs typeface="Times New Roman"/>
              </a:rPr>
              <a:t>Joint Working Group Activities (Possible Opportunities)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3053477"/>
            <a:ext cx="8153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 Support a focused issue of INCOSE INSIGHT on Modeling &amp; Sim</a:t>
            </a:r>
          </a:p>
          <a:p>
            <a:r>
              <a:rPr lang="en-US" dirty="0" smtClean="0"/>
              <a:t>2.  Work on a product focused on Modeling &amp; Simulation V&amp;V across the lifecycle</a:t>
            </a:r>
          </a:p>
          <a:p>
            <a:pPr marL="287338" indent="-287338"/>
            <a:r>
              <a:rPr lang="en-US" dirty="0" smtClean="0"/>
              <a:t>3.  Work on a product focused on Use of Modeling &amp; Simulation through the lifecycle especially during Concept (could expand on previous work from NDIA and INCOSE)</a:t>
            </a:r>
          </a:p>
          <a:p>
            <a:r>
              <a:rPr lang="en-US" dirty="0" smtClean="0"/>
              <a:t>4.  Work with the Digital Engineering Information Exchange WG on Data as an Asset</a:t>
            </a:r>
          </a:p>
          <a:p>
            <a:pPr marL="287338" indent="-287338"/>
            <a:r>
              <a:rPr lang="en-US" dirty="0" smtClean="0"/>
              <a:t>5.  Contribute to other products being worked in the INCOSE community to provide Modeling &amp; Simulation inputs; e.g., SE Vision revision, SE Handbook</a:t>
            </a:r>
          </a:p>
          <a:p>
            <a:r>
              <a:rPr lang="en-US" dirty="0" smtClean="0"/>
              <a:t>6.  Develop a Modeling &amp; Simulation Addendum to the SE Body of Knowledge (</a:t>
            </a:r>
            <a:r>
              <a:rPr lang="en-US" dirty="0" err="1" smtClean="0"/>
              <a:t>SEBoK</a:t>
            </a:r>
            <a:r>
              <a:rPr lang="en-US" dirty="0" smtClean="0"/>
              <a:t>)</a:t>
            </a:r>
          </a:p>
          <a:p>
            <a:r>
              <a:rPr lang="en-US" dirty="0" smtClean="0"/>
              <a:t>7.  Contribute to a Modelling &amp; Simulation write up for the SE Vision 2035 edition.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 Dreisbach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19D-1EFA-4EAE-8464-51A087EF2517}" type="slidenum">
              <a:rPr lang="en-US" smtClean="0"/>
              <a:t>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24000" y="381000"/>
            <a:ext cx="6074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Discussion Topics of Collaboration (concluded)</a:t>
            </a:r>
          </a:p>
          <a:p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333014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373</Words>
  <Application>Microsoft Office PowerPoint</Application>
  <PresentationFormat>On-screen Show (4:3)</PresentationFormat>
  <Paragraphs>38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</dc:creator>
  <cp:lastModifiedBy>Rod</cp:lastModifiedBy>
  <cp:revision>8</cp:revision>
  <dcterms:created xsi:type="dcterms:W3CDTF">2020-01-24T22:43:48Z</dcterms:created>
  <dcterms:modified xsi:type="dcterms:W3CDTF">2020-01-25T16:56:22Z</dcterms:modified>
</cp:coreProperties>
</file>