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5"/>
  </p:notesMasterIdLst>
  <p:handoutMasterIdLst>
    <p:handoutMasterId r:id="rId46"/>
  </p:handoutMasterIdLst>
  <p:sldIdLst>
    <p:sldId id="280" r:id="rId5"/>
    <p:sldId id="292" r:id="rId6"/>
    <p:sldId id="293" r:id="rId7"/>
    <p:sldId id="289" r:id="rId8"/>
    <p:sldId id="290" r:id="rId9"/>
    <p:sldId id="281" r:id="rId10"/>
    <p:sldId id="285" r:id="rId11"/>
    <p:sldId id="282" r:id="rId12"/>
    <p:sldId id="284" r:id="rId13"/>
    <p:sldId id="286" r:id="rId14"/>
    <p:sldId id="294" r:id="rId15"/>
    <p:sldId id="287"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18" r:id="rId29"/>
    <p:sldId id="319" r:id="rId30"/>
    <p:sldId id="288" r:id="rId31"/>
    <p:sldId id="291" r:id="rId32"/>
    <p:sldId id="313" r:id="rId33"/>
    <p:sldId id="295" r:id="rId34"/>
    <p:sldId id="314" r:id="rId35"/>
    <p:sldId id="310" r:id="rId36"/>
    <p:sldId id="311" r:id="rId37"/>
    <p:sldId id="309" r:id="rId38"/>
    <p:sldId id="315" r:id="rId39"/>
    <p:sldId id="316" r:id="rId40"/>
    <p:sldId id="317" r:id="rId41"/>
    <p:sldId id="312" r:id="rId42"/>
    <p:sldId id="321" r:id="rId43"/>
    <p:sldId id="320" r:id="rId4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B41E2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3" autoAdjust="0"/>
    <p:restoredTop sz="93065" autoAdjust="0"/>
  </p:normalViewPr>
  <p:slideViewPr>
    <p:cSldViewPr>
      <p:cViewPr>
        <p:scale>
          <a:sx n="66" d="100"/>
          <a:sy n="66" d="100"/>
        </p:scale>
        <p:origin x="-870"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atin typeface="Arial" pitchFamily="34" charset="0"/>
              </a:defRPr>
            </a:lvl1pPr>
          </a:lstStyle>
          <a:p>
            <a:pPr>
              <a:defRPr/>
            </a:pPr>
            <a:fld id="{0F130F5C-799E-489F-8D25-EFD972B07D47}" type="datetimeFigureOut">
              <a:rPr lang="en-US"/>
              <a:pPr>
                <a:defRPr/>
              </a:pPr>
              <a:t>6/25/2013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atin typeface="Arial" pitchFamily="34" charset="0"/>
              </a:defRPr>
            </a:lvl1pPr>
          </a:lstStyle>
          <a:p>
            <a:pPr>
              <a:defRPr/>
            </a:pPr>
            <a:fld id="{9EF91CA0-54D5-47B8-84A9-2DBAB4D5C9D2}" type="slidenum">
              <a:rPr lang="en-US"/>
              <a:pPr>
                <a:defRPr/>
              </a:pPr>
              <a:t>‹#›</a:t>
            </a:fld>
            <a:endParaRPr lang="en-US"/>
          </a:p>
        </p:txBody>
      </p:sp>
    </p:spTree>
    <p:extLst>
      <p:ext uri="{BB962C8B-B14F-4D97-AF65-F5344CB8AC3E}">
        <p14:creationId xmlns:p14="http://schemas.microsoft.com/office/powerpoint/2010/main" val="2556670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Arial" pitchFamily="34" charset="0"/>
              </a:defRPr>
            </a:lvl1pPr>
          </a:lstStyle>
          <a:p>
            <a:pPr>
              <a:defRPr/>
            </a:pPr>
            <a:fld id="{65223626-6614-4FCC-9553-C9767BCAB944}" type="datetimeFigureOut">
              <a:rPr lang="en-US"/>
              <a:pPr>
                <a:defRPr/>
              </a:pPr>
              <a:t>6/25/2013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atin typeface="Arial" pitchFamily="34" charset="0"/>
              </a:defRPr>
            </a:lvl1pPr>
          </a:lstStyle>
          <a:p>
            <a:pPr>
              <a:defRPr/>
            </a:pPr>
            <a:fld id="{B4D7B370-E8A2-4B07-A685-A568E30414E2}" type="slidenum">
              <a:rPr lang="en-US"/>
              <a:pPr>
                <a:defRPr/>
              </a:pPr>
              <a:t>‹#›</a:t>
            </a:fld>
            <a:endParaRPr lang="en-US"/>
          </a:p>
        </p:txBody>
      </p:sp>
    </p:spTree>
    <p:extLst>
      <p:ext uri="{BB962C8B-B14F-4D97-AF65-F5344CB8AC3E}">
        <p14:creationId xmlns:p14="http://schemas.microsoft.com/office/powerpoint/2010/main" val="3162682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Role separation: simulation developer </a:t>
            </a:r>
            <a:r>
              <a:rPr lang="en-US" dirty="0" err="1" smtClean="0"/>
              <a:t>vs</a:t>
            </a:r>
            <a:r>
              <a:rPr lang="en-US" dirty="0" smtClean="0"/>
              <a:t> simulation integrator</a:t>
            </a:r>
          </a:p>
          <a:p>
            <a:pPr eaLnBrk="1" hangingPunct="1">
              <a:spcBef>
                <a:spcPct val="0"/>
              </a:spcBef>
            </a:pPr>
            <a:endParaRPr lang="en-US" dirty="0" smtClean="0"/>
          </a:p>
          <a:p>
            <a:pPr eaLnBrk="1" hangingPunct="1">
              <a:spcBef>
                <a:spcPct val="0"/>
              </a:spcBef>
            </a:pPr>
            <a:r>
              <a:rPr lang="en-US" dirty="0" smtClean="0"/>
              <a:t>Architecture goals:</a:t>
            </a:r>
          </a:p>
          <a:p>
            <a:pPr eaLnBrk="1" hangingPunct="1">
              <a:spcBef>
                <a:spcPct val="0"/>
              </a:spcBef>
            </a:pPr>
            <a:r>
              <a:rPr lang="en-US" dirty="0" smtClean="0"/>
              <a:t>Simulation environment: Borrowing from agile systems,  and service oriented architectures:</a:t>
            </a:r>
          </a:p>
          <a:p>
            <a:pPr eaLnBrk="1" hangingPunct="1">
              <a:spcBef>
                <a:spcPct val="0"/>
              </a:spcBef>
            </a:pPr>
            <a:r>
              <a:rPr lang="en-US" dirty="0" smtClean="0"/>
              <a:t>System comprised of reusable simulation modules, and framework rules (defined but less rigid coupling) hide simulation interface details from user</a:t>
            </a:r>
          </a:p>
          <a:p>
            <a:pPr eaLnBrk="1" hangingPunct="1">
              <a:spcBef>
                <a:spcPct val="0"/>
              </a:spcBef>
            </a:pPr>
            <a:r>
              <a:rPr lang="en-US" dirty="0" smtClean="0"/>
              <a:t>Library management defined, assigned</a:t>
            </a:r>
          </a:p>
          <a:p>
            <a:pPr eaLnBrk="1" hangingPunct="1">
              <a:spcBef>
                <a:spcPct val="0"/>
              </a:spcBef>
            </a:pPr>
            <a:r>
              <a:rPr lang="en-US" dirty="0" smtClean="0"/>
              <a:t>Persistent environment: Over time modules are added, maybe updated, different simulation systems of systems can be formed and utilized. Infrastructure defined but allowed to evolve as technology and techniques advance.</a:t>
            </a:r>
          </a:p>
          <a:p>
            <a:pPr eaLnBrk="1" hangingPunct="1">
              <a:spcBef>
                <a:spcPct val="0"/>
              </a:spcBef>
            </a:pPr>
            <a:endParaRPr lang="en-US" dirty="0" smtClean="0"/>
          </a:p>
          <a:p>
            <a:pPr eaLnBrk="1" hangingPunct="1">
              <a:spcBef>
                <a:spcPct val="0"/>
              </a:spcBef>
            </a:pPr>
            <a:r>
              <a:rPr lang="en-US" dirty="0" smtClean="0"/>
              <a:t>SIM Scenarios are essentially plug and play systems of simulations. The scenarios can be expanded as needed, or simplified as needed.</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fld id="{CA10E173-2CA9-4339-ADE1-688A2E3EECE3}" type="slidenum">
              <a:rPr lang="en-US" sz="1200"/>
              <a:pPr/>
              <a:t>13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key to descriptive models is that they capture and can regenerate new presentations of the implicit interconnections between multiple descriptions.  This makes them powerful for working with federated analyses.  Like any data source for computer algorithms, descriptive models can be constructed to either aid or obstruct computational efficiencies.  In SysML, models can be built where it is easy to find related properties (via containment relationships) or can require a full traversal of the model (following non-navigable associations </a:t>
            </a:r>
            <a:r>
              <a:rPr lang="ja-JP" altLang="en-US" smtClean="0"/>
              <a:t>“</a:t>
            </a:r>
            <a:r>
              <a:rPr lang="en-US" altLang="ja-JP" smtClean="0"/>
              <a:t>backward</a:t>
            </a:r>
            <a:r>
              <a:rPr lang="ja-JP" altLang="en-US" smtClean="0"/>
              <a:t>”</a:t>
            </a:r>
            <a:r>
              <a:rPr lang="en-US" altLang="ja-JP" smtClean="0"/>
              <a:t> to find all types that have a part of the type that starts the query).  High-quality libraries should respect these computational needs.</a:t>
            </a:r>
          </a:p>
          <a:p>
            <a:r>
              <a:rPr lang="en-US" smtClean="0"/>
              <a:t>For semantic zooming, a user could automatically </a:t>
            </a:r>
            <a:r>
              <a:rPr lang="ja-JP" altLang="en-US" smtClean="0"/>
              <a:t>“</a:t>
            </a:r>
            <a:r>
              <a:rPr lang="en-US" altLang="ja-JP" smtClean="0"/>
              <a:t>zoom out</a:t>
            </a:r>
            <a:r>
              <a:rPr lang="ja-JP" altLang="en-US" smtClean="0"/>
              <a:t>”</a:t>
            </a:r>
            <a:r>
              <a:rPr lang="en-US" altLang="ja-JP" smtClean="0"/>
              <a:t> (reduce detail to get an overview of what the model view is showing) or </a:t>
            </a:r>
            <a:r>
              <a:rPr lang="ja-JP" altLang="en-US" smtClean="0"/>
              <a:t>“</a:t>
            </a:r>
            <a:r>
              <a:rPr lang="en-US" altLang="ja-JP" smtClean="0"/>
              <a:t>zoom in</a:t>
            </a:r>
            <a:r>
              <a:rPr lang="ja-JP" altLang="en-US" smtClean="0"/>
              <a:t>”</a:t>
            </a:r>
            <a:r>
              <a:rPr lang="en-US" altLang="ja-JP" smtClean="0"/>
              <a:t> (add detail).  To do this well, the semantics of what is </a:t>
            </a:r>
            <a:r>
              <a:rPr lang="ja-JP" altLang="en-US" smtClean="0"/>
              <a:t>“</a:t>
            </a:r>
            <a:r>
              <a:rPr lang="en-US" altLang="ja-JP" smtClean="0"/>
              <a:t>high level</a:t>
            </a:r>
            <a:r>
              <a:rPr lang="ja-JP" altLang="en-US" smtClean="0"/>
              <a:t>”</a:t>
            </a:r>
            <a:r>
              <a:rPr lang="en-US" altLang="ja-JP" smtClean="0"/>
              <a:t> versus </a:t>
            </a:r>
            <a:r>
              <a:rPr lang="ja-JP" altLang="en-US" smtClean="0"/>
              <a:t>“</a:t>
            </a:r>
            <a:r>
              <a:rPr lang="en-US" altLang="ja-JP" smtClean="0"/>
              <a:t>low level</a:t>
            </a:r>
            <a:r>
              <a:rPr lang="ja-JP" altLang="en-US" smtClean="0"/>
              <a:t>”</a:t>
            </a:r>
            <a:r>
              <a:rPr lang="en-US" altLang="ja-JP" smtClean="0"/>
              <a:t> need to be encoded.  In the case of a propulsion system design, the number and overall branching approach to thrusters is important at the top level but not necessarily the implementation of the various valves.</a:t>
            </a:r>
          </a:p>
          <a:p>
            <a:r>
              <a:rPr lang="en-US" smtClean="0"/>
              <a:t>A base model can lead to generating views, be updated, or be composed (along with other atomic functions).  A top-class library should be able to guide the user in performing each of these atomic functions.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fld id="{3CD21D0F-E6B8-434F-9689-224E8698D77E}" type="slidenum">
              <a:rPr lang="en-US" sz="1200"/>
              <a:pPr/>
              <a:t>14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363"/>
              </a:spcBef>
              <a:buFontTx/>
              <a:buChar char="•"/>
            </a:pPr>
            <a:r>
              <a:rPr lang="en-GB" sz="1000" smtClean="0">
                <a:latin typeface="Arial" charset="0"/>
              </a:rPr>
              <a:t>Simulink implementation of the Vehicle Model Architecture or VMA.</a:t>
            </a:r>
          </a:p>
          <a:p>
            <a:pPr>
              <a:spcBef>
                <a:spcPts val="363"/>
              </a:spcBef>
              <a:buFontTx/>
              <a:buChar char="•"/>
            </a:pPr>
            <a:r>
              <a:rPr lang="en-GB" sz="1000" smtClean="0">
                <a:latin typeface="Arial" charset="0"/>
              </a:rPr>
              <a:t>At a high level the VMA is a modular structure created for dynamic modeling of vehicle systems</a:t>
            </a:r>
          </a:p>
          <a:p>
            <a:pPr>
              <a:spcBef>
                <a:spcPts val="363"/>
              </a:spcBef>
              <a:buFontTx/>
              <a:buChar char="•"/>
            </a:pPr>
            <a:r>
              <a:rPr lang="en-GB" sz="1000" smtClean="0">
                <a:latin typeface="Arial" charset="0"/>
              </a:rPr>
              <a:t>The vehicle itself is broken down into a number of key subsystems which are represented as distinct elements</a:t>
            </a:r>
          </a:p>
          <a:p>
            <a:pPr>
              <a:spcBef>
                <a:spcPts val="363"/>
              </a:spcBef>
              <a:buFontTx/>
              <a:buChar char="•"/>
            </a:pPr>
            <a:r>
              <a:rPr lang="en-GB" sz="1000" smtClean="0">
                <a:latin typeface="Arial" charset="0"/>
              </a:rPr>
              <a:t>The connections between these subsystems are specified through a set of well-defined interface signals</a:t>
            </a:r>
          </a:p>
          <a:p>
            <a:pPr>
              <a:spcBef>
                <a:spcPts val="363"/>
              </a:spcBef>
              <a:buFontTx/>
              <a:buChar char="•"/>
            </a:pPr>
            <a:r>
              <a:rPr lang="en-GB" sz="1000" smtClean="0">
                <a:latin typeface="Arial" charset="0"/>
              </a:rPr>
              <a:t>The VMA itself is simply </a:t>
            </a:r>
            <a:r>
              <a:rPr lang="en-GB" sz="1000" u="sng" smtClean="0">
                <a:latin typeface="Arial" charset="0"/>
              </a:rPr>
              <a:t>modeling framework</a:t>
            </a:r>
            <a:r>
              <a:rPr lang="en-GB" sz="1000" smtClean="0">
                <a:latin typeface="Arial" charset="0"/>
              </a:rPr>
              <a:t> where the </a:t>
            </a:r>
            <a:r>
              <a:rPr lang="en-GB" sz="1000" u="sng" smtClean="0">
                <a:latin typeface="Arial" charset="0"/>
              </a:rPr>
              <a:t>structure and interfaces of the model are defined</a:t>
            </a:r>
            <a:r>
              <a:rPr lang="en-GB" sz="1000" smtClean="0">
                <a:latin typeface="Arial" charset="0"/>
              </a:rPr>
              <a:t>, but the actual model </a:t>
            </a:r>
            <a:r>
              <a:rPr lang="en-GB" sz="1000" u="sng" smtClean="0">
                <a:latin typeface="Arial" charset="0"/>
              </a:rPr>
              <a:t>content is left up</a:t>
            </a:r>
            <a:r>
              <a:rPr lang="en-GB" sz="1000" smtClean="0">
                <a:latin typeface="Arial" charset="0"/>
              </a:rPr>
              <a:t> to the user.</a:t>
            </a:r>
          </a:p>
          <a:p>
            <a:pPr>
              <a:spcBef>
                <a:spcPts val="363"/>
              </a:spcBef>
              <a:buFontTx/>
              <a:buChar char="•"/>
            </a:pPr>
            <a:r>
              <a:rPr lang="en-GB" sz="1000" smtClean="0">
                <a:latin typeface="Arial" charset="0"/>
              </a:rPr>
              <a:t>This </a:t>
            </a:r>
            <a:r>
              <a:rPr lang="en-GB" sz="1000" u="sng" smtClean="0">
                <a:latin typeface="Arial" charset="0"/>
              </a:rPr>
              <a:t>framework</a:t>
            </a:r>
            <a:r>
              <a:rPr lang="en-GB" sz="1000" smtClean="0">
                <a:latin typeface="Arial" charset="0"/>
              </a:rPr>
              <a:t> can be </a:t>
            </a:r>
            <a:r>
              <a:rPr lang="en-GB" sz="1000" u="sng" smtClean="0">
                <a:latin typeface="Arial" charset="0"/>
              </a:rPr>
              <a:t>populated</a:t>
            </a:r>
            <a:r>
              <a:rPr lang="en-GB" sz="1000" smtClean="0">
                <a:latin typeface="Arial" charset="0"/>
              </a:rPr>
              <a:t> with component models of varying degrees of fidelity from a variety of sources depending the particular modeling objectives.</a:t>
            </a:r>
          </a:p>
          <a:p>
            <a:pPr>
              <a:spcBef>
                <a:spcPts val="363"/>
              </a:spcBef>
              <a:buFontTx/>
              <a:buChar char="•"/>
            </a:pPr>
            <a:r>
              <a:rPr lang="en-GB" sz="1000" smtClean="0">
                <a:latin typeface="Arial" charset="0"/>
              </a:rPr>
              <a:t>And as long as the </a:t>
            </a:r>
            <a:r>
              <a:rPr lang="en-GB" sz="1000" u="sng" smtClean="0">
                <a:latin typeface="Arial" charset="0"/>
              </a:rPr>
              <a:t>interfaces comply</a:t>
            </a:r>
            <a:r>
              <a:rPr lang="en-GB" sz="1000" smtClean="0">
                <a:latin typeface="Arial" charset="0"/>
              </a:rPr>
              <a:t> with the VMA Standard, the model can have '</a:t>
            </a:r>
            <a:r>
              <a:rPr lang="en-GB" sz="1000" u="sng" smtClean="0">
                <a:latin typeface="Arial" charset="0"/>
              </a:rPr>
              <a:t>plug-n-play' compatibility</a:t>
            </a:r>
            <a:r>
              <a:rPr lang="en-GB" sz="1000" smtClean="0">
                <a:latin typeface="Arial" charset="0"/>
              </a:rPr>
              <a:t>.</a:t>
            </a:r>
          </a:p>
          <a:p>
            <a:pPr>
              <a:spcBef>
                <a:spcPts val="363"/>
              </a:spcBef>
              <a:buFontTx/>
              <a:buChar char="•"/>
            </a:pPr>
            <a:r>
              <a:rPr lang="en-GB" sz="1000" smtClean="0">
                <a:latin typeface="Arial" charset="0"/>
              </a:rPr>
              <a:t>Creating models that fit the </a:t>
            </a:r>
            <a:r>
              <a:rPr lang="en-GB" sz="1000" u="sng" smtClean="0">
                <a:latin typeface="Arial" charset="0"/>
              </a:rPr>
              <a:t>common structure</a:t>
            </a:r>
            <a:r>
              <a:rPr lang="en-GB" sz="1000" smtClean="0">
                <a:latin typeface="Arial" charset="0"/>
              </a:rPr>
              <a:t> makes it easier to </a:t>
            </a:r>
            <a:r>
              <a:rPr lang="en-GB" sz="1000" u="sng" smtClean="0">
                <a:latin typeface="Arial" charset="0"/>
              </a:rPr>
              <a:t>share and re-use</a:t>
            </a:r>
            <a:r>
              <a:rPr lang="en-GB" sz="1000" smtClean="0">
                <a:latin typeface="Arial" charset="0"/>
              </a:rPr>
              <a:t> models</a:t>
            </a:r>
          </a:p>
          <a:p>
            <a:pPr>
              <a:spcBef>
                <a:spcPts val="363"/>
              </a:spcBef>
              <a:buFontTx/>
              <a:buChar char="•"/>
            </a:pPr>
            <a:r>
              <a:rPr lang="en-GB" sz="1000" smtClean="0">
                <a:latin typeface="Arial" charset="0"/>
              </a:rPr>
              <a:t>These are the </a:t>
            </a:r>
            <a:r>
              <a:rPr lang="en-GB" sz="1000" u="sng" smtClean="0">
                <a:latin typeface="Arial" charset="0"/>
              </a:rPr>
              <a:t>key features</a:t>
            </a:r>
            <a:r>
              <a:rPr lang="en-GB" sz="1000" smtClean="0">
                <a:latin typeface="Arial" charset="0"/>
              </a:rPr>
              <a:t> of the VMA that make it </a:t>
            </a:r>
            <a:r>
              <a:rPr lang="en-GB" sz="1000" u="sng" smtClean="0">
                <a:latin typeface="Arial" charset="0"/>
              </a:rPr>
              <a:t>suitable for integrated control</a:t>
            </a:r>
            <a:r>
              <a:rPr lang="en-GB" sz="1000" smtClean="0">
                <a:latin typeface="Arial" charset="0"/>
              </a:rPr>
              <a:t> development.</a:t>
            </a:r>
          </a:p>
          <a:p>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fld id="{52D29F2F-1134-4CE0-A829-4022ADE0A756}" type="slidenum">
              <a:rPr lang="en-US" sz="1200"/>
              <a:pPr algn="r"/>
              <a:t>17</a:t>
            </a:fld>
            <a:endParaRPr lang="en-US" sz="12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sz="1000" smtClean="0">
                <a:latin typeface="Arial"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fld id="{54B8DA19-BC3B-47AA-86AE-091597A40A2A}" type="slidenum">
              <a:rPr lang="en-US" sz="1200"/>
              <a:pPr/>
              <a:t>21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p:spPr>
        <p:txBody>
          <a:bodyPr wrap="none" anchor="ctr"/>
          <a:lstStyle/>
          <a:p>
            <a:pPr>
              <a:defRPr/>
            </a:pPr>
            <a:endParaRPr lang="en-US"/>
          </a:p>
        </p:txBody>
      </p:sp>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p:spPr>
          <p:txBody>
            <a:bodyPr/>
            <a:lstStyle/>
            <a:p>
              <a:pPr>
                <a:defRPr/>
              </a:pPr>
              <a:endParaRPr lang="en-US"/>
            </a:p>
          </p:txBody>
        </p:sp>
        <p:sp>
          <p:nvSpPr>
            <p:cNvPr id="7"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p:spPr>
          <p:txBody>
            <a:bodyPr/>
            <a:lstStyle/>
            <a:p>
              <a:pPr>
                <a:defRPr/>
              </a:pPr>
              <a:endParaRPr lang="en-US"/>
            </a:p>
          </p:txBody>
        </p:sp>
        <p:sp>
          <p:nvSpPr>
            <p:cNvPr id="8"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p:spPr>
          <p:txBody>
            <a:bodyPr/>
            <a:lstStyle/>
            <a:p>
              <a:pPr>
                <a:defRPr/>
              </a:pPr>
              <a:endParaRPr lang="en-US"/>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p:spPr>
          <p:txBody>
            <a:bodyPr/>
            <a:lstStyle/>
            <a:p>
              <a:pPr>
                <a:defRPr/>
              </a:pPr>
              <a:endParaRPr lang="en-US"/>
            </a:p>
          </p:txBody>
        </p:sp>
        <p:sp>
          <p:nvSpPr>
            <p:cNvPr id="11"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p:spPr>
          <p:txBody>
            <a:bodyPr/>
            <a:lstStyle/>
            <a:p>
              <a:pPr>
                <a:defRPr/>
              </a:pPr>
              <a:endParaRPr lang="en-US"/>
            </a:p>
          </p:txBody>
        </p:sp>
        <p:sp>
          <p:nvSpPr>
            <p:cNvPr id="12"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p:spPr>
          <p:txBody>
            <a:bodyPr/>
            <a:lstStyle/>
            <a:p>
              <a:pPr>
                <a:defRPr/>
              </a:pPr>
              <a:endParaRPr lang="en-US"/>
            </a:p>
          </p:txBody>
        </p:sp>
      </p:grpSp>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dirty="0"/>
          </a:p>
        </p:txBody>
      </p:sp>
      <p:sp>
        <p:nvSpPr>
          <p:cNvPr id="13" name="Rectangle 5"/>
          <p:cNvSpPr>
            <a:spLocks noGrp="1" noChangeArrowheads="1"/>
          </p:cNvSpPr>
          <p:nvPr>
            <p:ph type="ftr" sz="quarter" idx="10"/>
          </p:nvPr>
        </p:nvSpPr>
        <p:spPr/>
        <p:txBody>
          <a:bodyPr/>
          <a:lstStyle>
            <a:lvl1pPr>
              <a:defRPr/>
            </a:lvl1pPr>
          </a:lstStyle>
          <a:p>
            <a:pPr>
              <a:defRPr/>
            </a:pPr>
            <a:endParaRPr lang="en-US"/>
          </a:p>
        </p:txBody>
      </p:sp>
      <p:sp>
        <p:nvSpPr>
          <p:cNvPr id="14" name="Rectangle 6"/>
          <p:cNvSpPr>
            <a:spLocks noGrp="1" noChangeArrowheads="1"/>
          </p:cNvSpPr>
          <p:nvPr>
            <p:ph type="sldNum" sz="quarter" idx="11"/>
          </p:nvPr>
        </p:nvSpPr>
        <p:spPr/>
        <p:txBody>
          <a:bodyPr/>
          <a:lstStyle>
            <a:lvl1pPr>
              <a:defRPr/>
            </a:lvl1pPr>
          </a:lstStyle>
          <a:p>
            <a:pPr>
              <a:defRPr/>
            </a:pPr>
            <a:fld id="{47C5D805-3C13-4762-9F8F-A76EE354910B}" type="slidenum">
              <a:rPr lang="en-US"/>
              <a:pPr>
                <a:defRPr/>
              </a:pPr>
              <a:t>‹#›</a:t>
            </a:fld>
            <a:endParaRPr lang="en-US"/>
          </a:p>
        </p:txBody>
      </p:sp>
    </p:spTree>
    <p:extLst>
      <p:ext uri="{BB962C8B-B14F-4D97-AF65-F5344CB8AC3E}">
        <p14:creationId xmlns:p14="http://schemas.microsoft.com/office/powerpoint/2010/main" val="98267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defRPr/>
            </a:pPr>
            <a:endParaRPr lang="en-US"/>
          </a:p>
        </p:txBody>
      </p:sp>
      <p:sp>
        <p:nvSpPr>
          <p:cNvPr id="5" name="Rectangle 4"/>
          <p:cNvSpPr/>
          <p:nvPr userDrawn="1"/>
        </p:nvSpPr>
        <p:spPr>
          <a:xfrm>
            <a:off x="2719387" y="6400801"/>
            <a:ext cx="3757613" cy="246221"/>
          </a:xfrm>
          <a:prstGeom prst="rect">
            <a:avLst/>
          </a:prstGeom>
        </p:spPr>
        <p:txBody>
          <a:bodyPr>
            <a:spAutoFit/>
          </a:bodyPr>
          <a:lstStyle/>
          <a:p>
            <a:pPr>
              <a:defRPr/>
            </a:pPr>
            <a:r>
              <a:rPr lang="en-US" sz="1000" dirty="0">
                <a:ln>
                  <a:solidFill>
                    <a:schemeClr val="bg1"/>
                  </a:solidFill>
                </a:ln>
              </a:rPr>
              <a:t>Copyright © 2012 by Sanford Friedenthal,  All Rights Reserved.</a:t>
            </a:r>
          </a:p>
        </p:txBody>
      </p:sp>
      <p:sp>
        <p:nvSpPr>
          <p:cNvPr id="2" name="Title 1"/>
          <p:cNvSpPr>
            <a:spLocks noGrp="1"/>
          </p:cNvSpPr>
          <p:nvPr>
            <p:ph type="title"/>
          </p:nvPr>
        </p:nvSpPr>
        <p:spPr>
          <a:noFill/>
        </p:spPr>
        <p:txBody>
          <a:bodyPr/>
          <a:lstStyle>
            <a:lvl1pPr>
              <a:defRPr sz="3600" b="1" i="0" baseline="0">
                <a:solidFill>
                  <a:schemeClr val="tx1">
                    <a:lumMod val="50000"/>
                    <a:lumOff val="50000"/>
                  </a:schemeClr>
                </a:solidFill>
                <a:latin typeface="Corbel"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1pPr>
              <a:buClr>
                <a:srgbClr val="154B6D"/>
              </a:buClr>
              <a:defRPr sz="2600" baseline="0">
                <a:latin typeface="Tw Cen MT" pitchFamily="34" charset="0"/>
              </a:defRPr>
            </a:lvl1pPr>
            <a:lvl2pPr>
              <a:buClr>
                <a:srgbClr val="154B6D"/>
              </a:buClr>
              <a:defRPr baseline="0">
                <a:latin typeface="Tw Cen MT" pitchFamily="34" charset="0"/>
              </a:defRPr>
            </a:lvl2pPr>
            <a:lvl3pPr>
              <a:buFont typeface="Wingdings" pitchFamily="2" charset="2"/>
              <a:buChar char="§"/>
              <a:defRPr baseline="0">
                <a:latin typeface="Tw Cen MT" pitchFamily="34" charset="0"/>
              </a:defRPr>
            </a:lvl3pPr>
            <a:lvl4pPr>
              <a:buClr>
                <a:srgbClr val="154B6D"/>
              </a:buClr>
              <a:defRPr baseline="0">
                <a:latin typeface="Tw Cen MT" pitchFamily="34" charset="0"/>
              </a:defRPr>
            </a:lvl4pPr>
            <a:lvl5pPr>
              <a:defRPr baseline="0">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5791200" y="6405563"/>
            <a:ext cx="3044825" cy="365125"/>
          </a:xfrm>
          <a:prstGeom prst="rect">
            <a:avLst/>
          </a:prstGeom>
        </p:spPr>
        <p:txBody>
          <a:bodyPr/>
          <a:lstStyle>
            <a:lvl1pPr>
              <a:defRPr/>
            </a:lvl1pPr>
          </a:lstStyle>
          <a:p>
            <a:pPr>
              <a:defRPr/>
            </a:pPr>
            <a:fld id="{E7B6AE7B-08B6-4F13-A842-64455ADF428C}" type="datetime1">
              <a:rPr lang="en-US"/>
              <a:pPr>
                <a:defRPr/>
              </a:pPr>
              <a:t>6/25/2013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304800" y="6340475"/>
            <a:ext cx="457200" cy="441325"/>
          </a:xfrm>
        </p:spPr>
        <p:txBody>
          <a:bodyPr/>
          <a:lstStyle>
            <a:lvl1pPr>
              <a:defRPr baseline="0">
                <a:solidFill>
                  <a:schemeClr val="bg1"/>
                </a:solidFill>
              </a:defRPr>
            </a:lvl1pPr>
          </a:lstStyle>
          <a:p>
            <a:pPr>
              <a:defRPr/>
            </a:pPr>
            <a:fld id="{2E6C7B65-2B22-4E86-ADAC-7E5C45421AA7}" type="slidenum">
              <a:rPr lang="en-US"/>
              <a:pPr>
                <a:defRPr/>
              </a:pPr>
              <a:t>‹#›</a:t>
            </a:fld>
            <a:endParaRPr lang="en-US" dirty="0"/>
          </a:p>
        </p:txBody>
      </p:sp>
    </p:spTree>
    <p:extLst>
      <p:ext uri="{BB962C8B-B14F-4D97-AF65-F5344CB8AC3E}">
        <p14:creationId xmlns:p14="http://schemas.microsoft.com/office/powerpoint/2010/main" val="135104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fld id="{FAF80FF5-280E-4CDF-B9CF-83C0FC88CA06}" type="slidenum">
              <a:rPr lang="en-US"/>
              <a:pPr/>
              <a:t>‹#›</a:t>
            </a:fld>
            <a:endParaRPr lang="en-US"/>
          </a:p>
        </p:txBody>
      </p:sp>
      <p:sp>
        <p:nvSpPr>
          <p:cNvPr id="3" name="Rectangle 8"/>
          <p:cNvSpPr>
            <a:spLocks noGrp="1" noChangeArrowheads="1"/>
          </p:cNvSpPr>
          <p:nvPr>
            <p:ph type="dt" sz="half" idx="11"/>
          </p:nvPr>
        </p:nvSpPr>
        <p:spPr>
          <a:xfrm>
            <a:off x="1116013" y="6616700"/>
            <a:ext cx="1247775" cy="241300"/>
          </a:xfrm>
          <a:prstGeom prst="rect">
            <a:avLst/>
          </a:prstGeom>
        </p:spPr>
        <p:txBody>
          <a:bodyPr vert="horz" wrap="square" lIns="91440" tIns="45720" rIns="91440" bIns="45720" numCol="1" anchor="t" anchorCtr="0" compatLnSpc="1">
            <a:prstTxWarp prst="textNoShape">
              <a:avLst/>
            </a:prstTxWarp>
          </a:bodyPr>
          <a:lstStyle>
            <a:lvl1pPr>
              <a:defRPr/>
            </a:lvl1pPr>
          </a:lstStyle>
          <a:p>
            <a:fld id="{2259228A-ADAD-47D2-B619-8E40637FE996}" type="datetime5">
              <a:rPr lang="en-US"/>
              <a:pPr/>
              <a:t>25-Jun-13</a:t>
            </a:fld>
            <a:endParaRPr lang="en-US"/>
          </a:p>
        </p:txBody>
      </p:sp>
    </p:spTree>
    <p:extLst>
      <p:ext uri="{BB962C8B-B14F-4D97-AF65-F5344CB8AC3E}">
        <p14:creationId xmlns:p14="http://schemas.microsoft.com/office/powerpoint/2010/main" val="346664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9062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7010400" y="5754688"/>
            <a:ext cx="1219200" cy="646112"/>
          </a:xfrm>
          <a:prstGeom prst="rect">
            <a:avLst/>
          </a:prstGeom>
          <a:noFill/>
          <a:ln w="9525" algn="ctr">
            <a:solidFill>
              <a:schemeClr val="tx1"/>
            </a:solidFill>
            <a:round/>
            <a:headEnd/>
            <a:tailEnd/>
          </a:ln>
        </p:spPr>
        <p:txBody>
          <a:bodyPr/>
          <a:lstStyle/>
          <a:p>
            <a:pPr>
              <a:defRPr/>
            </a:pPr>
            <a:endParaRPr lang="en-US"/>
          </a:p>
        </p:txBody>
      </p:sp>
      <p:sp>
        <p:nvSpPr>
          <p:cNvPr id="1027"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p:spPr>
        <p:txBody>
          <a:bodyPr wrap="none" anchor="ctr"/>
          <a:lstStyle/>
          <a:p>
            <a:pPr>
              <a:defRPr/>
            </a:pPr>
            <a:endParaRPr lang="en-US"/>
          </a:p>
        </p:txBody>
      </p:sp>
      <p:sp>
        <p:nvSpPr>
          <p:cNvPr id="1028"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9"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charset="0"/>
                <a:ea typeface="ＭＳ Ｐゴシック" charset="-128"/>
              </a:defRPr>
            </a:lvl1pPr>
          </a:lstStyle>
          <a:p>
            <a:pPr>
              <a:defRPr/>
            </a:pPr>
            <a:fld id="{F1B7A60C-672C-4652-A5CB-82783FB1773D}" type="slidenum">
              <a:rPr lang="en-US"/>
              <a:pPr>
                <a:defRPr/>
              </a:pPr>
              <a:t>‹#›</a:t>
            </a:fld>
            <a:endParaRPr lang="en-US"/>
          </a:p>
        </p:txBody>
      </p:sp>
      <p:grpSp>
        <p:nvGrpSpPr>
          <p:cNvPr id="1032" name="Group 8"/>
          <p:cNvGrpSpPr>
            <a:grpSpLocks/>
          </p:cNvGrpSpPr>
          <p:nvPr/>
        </p:nvGrpSpPr>
        <p:grpSpPr bwMode="auto">
          <a:xfrm>
            <a:off x="323850" y="0"/>
            <a:ext cx="196850" cy="5867400"/>
            <a:chOff x="216" y="0"/>
            <a:chExt cx="93" cy="3244"/>
          </a:xfrm>
        </p:grpSpPr>
        <p:sp>
          <p:nvSpPr>
            <p:cNvPr id="1042"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p:spPr>
          <p:txBody>
            <a:bodyPr/>
            <a:lstStyle/>
            <a:p>
              <a:pPr>
                <a:defRPr/>
              </a:pPr>
              <a:endParaRPr lang="en-US"/>
            </a:p>
          </p:txBody>
        </p:sp>
        <p:sp>
          <p:nvSpPr>
            <p:cNvPr id="1043"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p:spPr>
          <p:txBody>
            <a:bodyPr/>
            <a:lstStyle/>
            <a:p>
              <a:pPr>
                <a:defRPr/>
              </a:pPr>
              <a:endParaRPr lang="en-US"/>
            </a:p>
          </p:txBody>
        </p:sp>
        <p:sp>
          <p:nvSpPr>
            <p:cNvPr id="1044"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p:spPr>
          <p:txBody>
            <a:bodyPr/>
            <a:lstStyle/>
            <a:p>
              <a:pPr>
                <a:defRPr/>
              </a:pPr>
              <a:endParaRPr lang="en-US"/>
            </a:p>
          </p:txBody>
        </p:sp>
      </p:grpSp>
      <p:grpSp>
        <p:nvGrpSpPr>
          <p:cNvPr id="1033" name="Group 12"/>
          <p:cNvGrpSpPr>
            <a:grpSpLocks/>
          </p:cNvGrpSpPr>
          <p:nvPr/>
        </p:nvGrpSpPr>
        <p:grpSpPr bwMode="auto">
          <a:xfrm>
            <a:off x="1358900" y="6400800"/>
            <a:ext cx="7772400" cy="127000"/>
            <a:chOff x="1652" y="4032"/>
            <a:chExt cx="4108" cy="80"/>
          </a:xfrm>
        </p:grpSpPr>
        <p:sp>
          <p:nvSpPr>
            <p:cNvPr id="1039"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p:spPr>
          <p:txBody>
            <a:bodyPr/>
            <a:lstStyle/>
            <a:p>
              <a:pPr>
                <a:defRPr/>
              </a:pPr>
              <a:endParaRPr lang="en-US"/>
            </a:p>
          </p:txBody>
        </p:sp>
        <p:sp>
          <p:nvSpPr>
            <p:cNvPr id="1040"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p:spPr>
          <p:txBody>
            <a:bodyPr/>
            <a:lstStyle/>
            <a:p>
              <a:pPr>
                <a:defRPr/>
              </a:pPr>
              <a:endParaRPr lang="en-US"/>
            </a:p>
          </p:txBody>
        </p:sp>
        <p:sp>
          <p:nvSpPr>
            <p:cNvPr id="1041"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p:spPr>
          <p:txBody>
            <a:bodyPr/>
            <a:lstStyle/>
            <a:p>
              <a:pPr>
                <a:defRPr/>
              </a:pPr>
              <a:endParaRPr lang="en-US"/>
            </a:p>
          </p:txBody>
        </p:sp>
      </p:grpSp>
      <p:sp>
        <p:nvSpPr>
          <p:cNvPr id="1034"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p:spPr>
        <p:txBody>
          <a:bodyPr wrap="none" anchor="ctr"/>
          <a:lstStyle/>
          <a:p>
            <a:pPr>
              <a:defRPr/>
            </a:pPr>
            <a:endParaRPr lang="en-US"/>
          </a:p>
        </p:txBody>
      </p:sp>
      <p:sp>
        <p:nvSpPr>
          <p:cNvPr id="1035" name="Text Box 19"/>
          <p:cNvSpPr txBox="1">
            <a:spLocks noChangeArrowheads="1"/>
          </p:cNvSpPr>
          <p:nvPr/>
        </p:nvSpPr>
        <p:spPr bwMode="auto">
          <a:xfrm>
            <a:off x="6781800" y="-22529"/>
            <a:ext cx="2024913" cy="646331"/>
          </a:xfrm>
          <a:prstGeom prst="rect">
            <a:avLst/>
          </a:prstGeom>
          <a:noFill/>
          <a:ln>
            <a:noFill/>
          </a:ln>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defRPr/>
            </a:pPr>
            <a:r>
              <a:rPr lang="en-GB" sz="1200" b="1" dirty="0" smtClean="0">
                <a:solidFill>
                  <a:srgbClr val="B41E22"/>
                </a:solidFill>
              </a:rPr>
              <a:t>International Symposium</a:t>
            </a:r>
          </a:p>
          <a:p>
            <a:pPr algn="r">
              <a:defRPr/>
            </a:pPr>
            <a:r>
              <a:rPr lang="en-GB" sz="1200" b="1" dirty="0" smtClean="0">
                <a:solidFill>
                  <a:srgbClr val="B41E22"/>
                </a:solidFill>
              </a:rPr>
              <a:t>24 June </a:t>
            </a:r>
            <a:r>
              <a:rPr lang="en-US" sz="1200" b="1" dirty="0" smtClean="0">
                <a:solidFill>
                  <a:srgbClr val="B41E22"/>
                </a:solidFill>
              </a:rPr>
              <a:t>–</a:t>
            </a:r>
            <a:r>
              <a:rPr lang="en-GB" sz="1200" b="1" dirty="0" smtClean="0">
                <a:solidFill>
                  <a:srgbClr val="B41E22"/>
                </a:solidFill>
              </a:rPr>
              <a:t> 27 June 2013</a:t>
            </a:r>
          </a:p>
          <a:p>
            <a:pPr algn="r">
              <a:defRPr/>
            </a:pPr>
            <a:r>
              <a:rPr lang="en-GB" sz="1200" b="1" dirty="0" smtClean="0">
                <a:solidFill>
                  <a:srgbClr val="B41E22"/>
                </a:solidFill>
              </a:rPr>
              <a:t>Philadelphia,</a:t>
            </a:r>
            <a:r>
              <a:rPr lang="en-GB" sz="1200" b="1" baseline="0" dirty="0" smtClean="0">
                <a:solidFill>
                  <a:srgbClr val="B41E22"/>
                </a:solidFill>
              </a:rPr>
              <a:t> PA</a:t>
            </a:r>
            <a:r>
              <a:rPr lang="en-GB" sz="1200" b="1" dirty="0" smtClean="0">
                <a:solidFill>
                  <a:srgbClr val="B41E22"/>
                </a:solidFill>
              </a:rPr>
              <a:t>, USA</a:t>
            </a:r>
          </a:p>
        </p:txBody>
      </p:sp>
      <p:pic>
        <p:nvPicPr>
          <p:cNvPr id="103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5711825"/>
            <a:ext cx="12303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p:cNvPicPr>
            <a:picLocks noChangeAspect="1" noChangeArrowheads="1"/>
          </p:cNvPicPr>
          <p:nvPr/>
        </p:nvPicPr>
        <p:blipFill>
          <a:blip r:embed="rId7">
            <a:extLst>
              <a:ext uri="{28A0092B-C50C-407E-A947-70E740481C1C}">
                <a14:useLocalDpi xmlns:a14="http://schemas.microsoft.com/office/drawing/2010/main" val="0"/>
              </a:ext>
            </a:extLst>
          </a:blip>
          <a:srcRect l="9705" r="9705"/>
          <a:stretch>
            <a:fillRect/>
          </a:stretch>
        </p:blipFill>
        <p:spPr bwMode="auto">
          <a:xfrm>
            <a:off x="7924800" y="5473700"/>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Box 2"/>
          <p:cNvSpPr txBox="1">
            <a:spLocks noChangeArrowheads="1"/>
          </p:cNvSpPr>
          <p:nvPr/>
        </p:nvSpPr>
        <p:spPr bwMode="auto">
          <a:xfrm>
            <a:off x="7010400" y="5754688"/>
            <a:ext cx="1219200" cy="646112"/>
          </a:xfrm>
          <a:prstGeom prst="rect">
            <a:avLst/>
          </a:prstGeom>
          <a:noFill/>
          <a:ln>
            <a:noFill/>
          </a:ln>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en-US" smtClean="0"/>
              <a:t>MBSE </a:t>
            </a:r>
            <a:br>
              <a:rPr lang="en-US" smtClean="0"/>
            </a:br>
            <a:r>
              <a:rPr lang="en-US" smtClean="0"/>
              <a:t>Workshop</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iming>
    <p:tnLst>
      <p:par>
        <p:cTn id="1" dur="indefinite" restart="never" nodeType="tmRoot"/>
      </p:par>
    </p:tnLst>
  </p:timing>
  <p:txStyles>
    <p:titleStyle>
      <a:lvl1pPr algn="ctr" rtl="0" eaLnBrk="0" fontAlgn="base" hangingPunct="0">
        <a:spcBef>
          <a:spcPct val="0"/>
        </a:spcBef>
        <a:spcAft>
          <a:spcPct val="0"/>
        </a:spcAft>
        <a:defRPr sz="2800">
          <a:solidFill>
            <a:schemeClr val="tx2"/>
          </a:solidFill>
          <a:latin typeface="Arial" pitchFamily="-107" charset="0"/>
          <a:ea typeface="MS PGothic" pitchFamily="34" charset="-128"/>
          <a:cs typeface="+mj-cs"/>
        </a:defRPr>
      </a:lvl1pPr>
      <a:lvl2pPr algn="ctr" rtl="0" eaLnBrk="0" fontAlgn="base" hangingPunct="0">
        <a:spcBef>
          <a:spcPct val="0"/>
        </a:spcBef>
        <a:spcAft>
          <a:spcPct val="0"/>
        </a:spcAft>
        <a:defRPr sz="2800">
          <a:solidFill>
            <a:schemeClr val="tx2"/>
          </a:solidFill>
          <a:latin typeface="Arial" pitchFamily="-107" charset="0"/>
          <a:ea typeface="MS PGothic" pitchFamily="34"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MS PGothic" pitchFamily="34"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MS PGothic" pitchFamily="34"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MS PGothic" pitchFamily="34"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clsid:12C7BDA0-9EE2-11D0-B81C-0080C82BF6A4:!\\Enabler\GLDLBAE007206\MBSE\FOD%20Template%20Model\0!db05476cf-5d44-4252-8f38-6d2c02e6041c;s99e7eed5-970f-46de-bfbe-1a59dedd9eb9;s93356717-3f2a-4d21-af7c-8f148ece3e78;s246d3d12-2abb-454f-a086-fa3a61e98387;s9eb966ff-5e96-4e9a-9883-9f4c54cb2e51;s0a835fb0-7c60-4414-9003-f6db95352549;s3813c7a4-67d1-4ff2-a3b5-dcc274e72033;s0cf7ce22-cbcd-485d-9154-747f0f761f82;s1a26f72c-3439-43b6-8432-c7df05936b44;sef252cc6-4b9f-45ea-8ef6-6251309477ca;s03d9eb0a-5fb6-4fc2-8723-71d4e685a3de;sd584aa14-6cba-4db8-8d21-e7a258e2bcb8;sa2ba510e-a4d8-4c30-a3aa-612d1ab1079d;saee0ecc8-ad7e-4b2f-9da9-8c91b3046df5;s7a54e745-06a6-45cb-a8ff-12578db122a0;sfb6402b6-afb3-45b0-8a4c-6d852b4e676c;se653be4d-ae98-4f44-a07e-f0ed8ba97f23;s13431562-7c45-48dd-a599-dbb2759add4c;sfed81093-acc0-4f28-a39c-cb4251c117a2"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lstStyle/>
          <a:p>
            <a:r>
              <a:rPr lang="en-GB" sz="4000" dirty="0"/>
              <a:t>INCOSE </a:t>
            </a:r>
            <a:r>
              <a:rPr lang="en-GB" sz="4000" dirty="0" smtClean="0"/>
              <a:t>IS </a:t>
            </a:r>
            <a:r>
              <a:rPr lang="en-GB" sz="4000" dirty="0"/>
              <a:t>2013</a:t>
            </a:r>
            <a:br>
              <a:rPr lang="en-GB" sz="4000" dirty="0"/>
            </a:br>
            <a:r>
              <a:rPr lang="en-GB" sz="4000" b="1" dirty="0" smtClean="0"/>
              <a:t>Usability Group Session #1</a:t>
            </a:r>
            <a:br>
              <a:rPr lang="en-GB" sz="4000" b="1" dirty="0" smtClean="0"/>
            </a:br>
            <a:r>
              <a:rPr lang="en-GB" sz="3200" dirty="0" smtClean="0">
                <a:cs typeface="Arial" pitchFamily="34" charset="0"/>
              </a:rPr>
              <a:t>June 25, </a:t>
            </a:r>
            <a:r>
              <a:rPr lang="en-GB" sz="3200" dirty="0">
                <a:cs typeface="Arial" pitchFamily="34" charset="0"/>
              </a:rPr>
              <a:t>2013</a:t>
            </a:r>
            <a:endParaRPr lang="en-US" sz="4000" dirty="0"/>
          </a:p>
        </p:txBody>
      </p:sp>
      <p:sp>
        <p:nvSpPr>
          <p:cNvPr id="3" name="Subtitle 2"/>
          <p:cNvSpPr>
            <a:spLocks noGrp="1"/>
          </p:cNvSpPr>
          <p:nvPr>
            <p:ph type="subTitle" idx="1"/>
          </p:nvPr>
        </p:nvSpPr>
        <p:spPr/>
        <p:txBody>
          <a:bodyPr/>
          <a:lstStyle/>
          <a:p>
            <a:r>
              <a:rPr lang="en-US" dirty="0" smtClean="0"/>
              <a:t>MBSE Usability</a:t>
            </a:r>
          </a:p>
          <a:p>
            <a:endParaRPr lang="en-US" dirty="0"/>
          </a:p>
          <a:p>
            <a:r>
              <a:rPr lang="en-US" dirty="0" smtClean="0"/>
              <a:t>David </a:t>
            </a:r>
            <a:r>
              <a:rPr lang="en-US" dirty="0" err="1" smtClean="0"/>
              <a:t>Lempia</a:t>
            </a:r>
            <a:endParaRPr lang="en-US" dirty="0"/>
          </a:p>
        </p:txBody>
      </p:sp>
    </p:spTree>
    <p:extLst>
      <p:ext uri="{BB962C8B-B14F-4D97-AF65-F5344CB8AC3E}">
        <p14:creationId xmlns:p14="http://schemas.microsoft.com/office/powerpoint/2010/main" val="170440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Heuristics</a:t>
            </a:r>
            <a:br>
              <a:rPr lang="en-US" sz="3200" dirty="0" smtClean="0"/>
            </a:br>
            <a:r>
              <a:rPr lang="en-US" sz="3200" dirty="0" smtClean="0"/>
              <a:t>(Nielsen </a:t>
            </a:r>
            <a:r>
              <a:rPr lang="en-US" sz="3200" dirty="0"/>
              <a:t>+ </a:t>
            </a:r>
            <a:r>
              <a:rPr lang="en-US" sz="3200" dirty="0" err="1" smtClean="0"/>
              <a:t>Shneiderman</a:t>
            </a:r>
            <a:r>
              <a:rPr lang="en-US" sz="3200" dirty="0" smtClean="0"/>
              <a:t>)</a:t>
            </a:r>
            <a:endParaRPr lang="en-US" sz="3200" dirty="0"/>
          </a:p>
        </p:txBody>
      </p:sp>
      <p:sp>
        <p:nvSpPr>
          <p:cNvPr id="3" name="Content Placeholder 2"/>
          <p:cNvSpPr>
            <a:spLocks noGrp="1"/>
          </p:cNvSpPr>
          <p:nvPr>
            <p:ph sz="quarter" idx="1"/>
          </p:nvPr>
        </p:nvSpPr>
        <p:spPr>
          <a:xfrm>
            <a:off x="2133600" y="1143000"/>
            <a:ext cx="6781800" cy="4956048"/>
          </a:xfrm>
        </p:spPr>
        <p:txBody>
          <a:bodyPr/>
          <a:lstStyle/>
          <a:p>
            <a:r>
              <a:rPr lang="en-US" dirty="0" smtClean="0"/>
              <a:t>Strive for consistency (a big one for the language!)</a:t>
            </a:r>
          </a:p>
          <a:p>
            <a:r>
              <a:rPr lang="en-US" dirty="0"/>
              <a:t>Reduce short-term memory </a:t>
            </a:r>
            <a:r>
              <a:rPr lang="en-US" dirty="0" smtClean="0"/>
              <a:t>load</a:t>
            </a:r>
          </a:p>
          <a:p>
            <a:r>
              <a:rPr lang="en-US" dirty="0"/>
              <a:t>Recognition rather than </a:t>
            </a:r>
            <a:r>
              <a:rPr lang="en-US" dirty="0" smtClean="0"/>
              <a:t>recall</a:t>
            </a:r>
          </a:p>
          <a:p>
            <a:r>
              <a:rPr lang="en-US" dirty="0"/>
              <a:t>Help users recognize, diagnose, and recover from </a:t>
            </a:r>
            <a:r>
              <a:rPr lang="en-US" dirty="0" smtClean="0"/>
              <a:t>errors</a:t>
            </a:r>
          </a:p>
          <a:p>
            <a:r>
              <a:rPr lang="en-US" dirty="0" smtClean="0"/>
              <a:t>Keep </a:t>
            </a:r>
            <a:r>
              <a:rPr lang="en-US" dirty="0"/>
              <a:t>system status </a:t>
            </a:r>
            <a:r>
              <a:rPr lang="en-US" dirty="0" smtClean="0"/>
              <a:t>visible</a:t>
            </a:r>
          </a:p>
          <a:p>
            <a:r>
              <a:rPr lang="en-US" dirty="0" smtClean="0"/>
              <a:t>Enable frequent users to use shortcuts</a:t>
            </a:r>
          </a:p>
          <a:p>
            <a:r>
              <a:rPr lang="en-US" dirty="0" smtClean="0"/>
              <a:t>Design dialogs to yield closure</a:t>
            </a:r>
          </a:p>
          <a:p>
            <a:r>
              <a:rPr lang="en-US" dirty="0" smtClean="0"/>
              <a:t>Match between system and real world</a:t>
            </a:r>
          </a:p>
          <a:p>
            <a:r>
              <a:rPr lang="en-US" dirty="0" smtClean="0"/>
              <a:t>Permit easy reversal of actions</a:t>
            </a:r>
          </a:p>
        </p:txBody>
      </p:sp>
      <p:sp>
        <p:nvSpPr>
          <p:cNvPr id="4" name="TextBox 3"/>
          <p:cNvSpPr txBox="1"/>
          <p:nvPr/>
        </p:nvSpPr>
        <p:spPr>
          <a:xfrm rot="16200000">
            <a:off x="987092" y="4118308"/>
            <a:ext cx="896592" cy="584775"/>
          </a:xfrm>
          <a:prstGeom prst="rect">
            <a:avLst/>
          </a:prstGeom>
          <a:noFill/>
        </p:spPr>
        <p:txBody>
          <a:bodyPr wrap="none" rtlCol="0">
            <a:spAutoFit/>
          </a:bodyPr>
          <a:lstStyle/>
          <a:p>
            <a:r>
              <a:rPr lang="en-US" sz="3200" b="1" dirty="0" smtClean="0">
                <a:latin typeface="Tw Cen MT" pitchFamily="34" charset="0"/>
              </a:rPr>
              <a:t>Tool</a:t>
            </a:r>
            <a:endParaRPr lang="en-US" sz="3200" b="1" dirty="0">
              <a:latin typeface="Tw Cen MT" pitchFamily="34" charset="0"/>
            </a:endParaRPr>
          </a:p>
        </p:txBody>
      </p:sp>
      <p:sp>
        <p:nvSpPr>
          <p:cNvPr id="5" name="TextBox 4"/>
          <p:cNvSpPr txBox="1"/>
          <p:nvPr/>
        </p:nvSpPr>
        <p:spPr>
          <a:xfrm rot="16200000">
            <a:off x="502183" y="2012417"/>
            <a:ext cx="1866408" cy="584775"/>
          </a:xfrm>
          <a:prstGeom prst="rect">
            <a:avLst/>
          </a:prstGeom>
          <a:noFill/>
        </p:spPr>
        <p:txBody>
          <a:bodyPr wrap="none" rtlCol="0">
            <a:spAutoFit/>
          </a:bodyPr>
          <a:lstStyle/>
          <a:p>
            <a:r>
              <a:rPr lang="en-US" sz="3200" b="1" dirty="0" smtClean="0">
                <a:latin typeface="Tw Cen MT" pitchFamily="34" charset="0"/>
              </a:rPr>
              <a:t>Language</a:t>
            </a:r>
            <a:endParaRPr lang="en-US" sz="3200" b="1" dirty="0">
              <a:latin typeface="Tw Cen MT" pitchFamily="34" charset="0"/>
            </a:endParaRPr>
          </a:p>
        </p:txBody>
      </p:sp>
      <p:cxnSp>
        <p:nvCxnSpPr>
          <p:cNvPr id="7" name="Straight Arrow Connector 6"/>
          <p:cNvCxnSpPr/>
          <p:nvPr/>
        </p:nvCxnSpPr>
        <p:spPr bwMode="auto">
          <a:xfrm>
            <a:off x="685800" y="3429000"/>
            <a:ext cx="1447800" cy="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377883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1</a:t>
            </a:r>
            <a:endParaRPr lang="en-US" dirty="0"/>
          </a:p>
        </p:txBody>
      </p:sp>
      <p:sp>
        <p:nvSpPr>
          <p:cNvPr id="3" name="Content Placeholder 2"/>
          <p:cNvSpPr>
            <a:spLocks noGrp="1"/>
          </p:cNvSpPr>
          <p:nvPr>
            <p:ph sz="quarter" idx="1"/>
          </p:nvPr>
        </p:nvSpPr>
        <p:spPr>
          <a:xfrm>
            <a:off x="609600" y="1527048"/>
            <a:ext cx="8196072" cy="4572000"/>
          </a:xfrm>
        </p:spPr>
        <p:txBody>
          <a:bodyPr/>
          <a:lstStyle/>
          <a:p>
            <a:pPr marL="0" indent="0">
              <a:buNone/>
            </a:pPr>
            <a:r>
              <a:rPr lang="en-US" sz="1600" b="1" dirty="0"/>
              <a:t>Abstract. </a:t>
            </a:r>
            <a:r>
              <a:rPr lang="en-US" sz="1600" dirty="0"/>
              <a:t>This paper summarizes the conclusions of the MBSE Usability Group for 2012.</a:t>
            </a:r>
          </a:p>
          <a:p>
            <a:pPr marL="0" indent="0">
              <a:buNone/>
            </a:pPr>
            <a:r>
              <a:rPr lang="en-US" sz="1600" dirty="0"/>
              <a:t>Five perspectives are offered with each perspective grounded by an exemplar from the</a:t>
            </a:r>
          </a:p>
          <a:p>
            <a:pPr marL="0" indent="0">
              <a:buNone/>
            </a:pPr>
            <a:r>
              <a:rPr lang="en-US" sz="1600" dirty="0"/>
              <a:t>authors’ practice using Model Based Systems Engineering Environments. These exemplars</a:t>
            </a:r>
          </a:p>
          <a:p>
            <a:pPr marL="0" indent="0">
              <a:buNone/>
            </a:pPr>
            <a:r>
              <a:rPr lang="en-US" sz="1600" dirty="0"/>
              <a:t>range from very detailed step-by-step descriptions with identification of fine-grained usability</a:t>
            </a:r>
          </a:p>
          <a:p>
            <a:pPr marL="0" indent="0">
              <a:buNone/>
            </a:pPr>
            <a:r>
              <a:rPr lang="en-US" sz="1600" dirty="0"/>
              <a:t>issues to system of systems simulations developed by geographically dispersed operations in</a:t>
            </a:r>
          </a:p>
          <a:p>
            <a:pPr marL="0" indent="0">
              <a:buNone/>
            </a:pPr>
            <a:r>
              <a:rPr lang="en-US" sz="1600" dirty="0"/>
              <a:t>a global company. Discussion of each exemplar within the Usability Group led to significant</a:t>
            </a:r>
          </a:p>
          <a:p>
            <a:pPr marL="0" indent="0">
              <a:buNone/>
            </a:pPr>
            <a:r>
              <a:rPr lang="en-US" sz="1600" dirty="0"/>
              <a:t>lessons learned for the team. This paper summarized the chief lessons learned during this</a:t>
            </a:r>
          </a:p>
          <a:p>
            <a:pPr marL="0" indent="0">
              <a:buNone/>
            </a:pPr>
            <a:r>
              <a:rPr lang="en-US" sz="1600" dirty="0"/>
              <a:t>process. Today, the process continues. In the words of Ron </a:t>
            </a:r>
            <a:r>
              <a:rPr lang="en-US" sz="1600" dirty="0" err="1"/>
              <a:t>Lyells</a:t>
            </a:r>
            <a:r>
              <a:rPr lang="en-US" sz="1600" dirty="0"/>
              <a:t>, “Usability is an emergent</a:t>
            </a:r>
          </a:p>
          <a:p>
            <a:pPr marL="0" indent="0">
              <a:buNone/>
            </a:pPr>
            <a:r>
              <a:rPr lang="en-US" sz="1600" dirty="0"/>
              <a:t>quality.”</a:t>
            </a:r>
          </a:p>
        </p:txBody>
      </p:sp>
    </p:spTree>
    <p:extLst>
      <p:ext uri="{BB962C8B-B14F-4D97-AF65-F5344CB8AC3E}">
        <p14:creationId xmlns:p14="http://schemas.microsoft.com/office/powerpoint/2010/main" val="4028205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1</a:t>
            </a:r>
          </a:p>
        </p:txBody>
      </p:sp>
      <p:sp>
        <p:nvSpPr>
          <p:cNvPr id="3" name="Content Placeholder 2"/>
          <p:cNvSpPr>
            <a:spLocks noGrp="1"/>
          </p:cNvSpPr>
          <p:nvPr>
            <p:ph sz="quarter" idx="1"/>
          </p:nvPr>
        </p:nvSpPr>
        <p:spPr>
          <a:xfrm>
            <a:off x="457200" y="1527048"/>
            <a:ext cx="8348472" cy="4572000"/>
          </a:xfrm>
        </p:spPr>
        <p:txBody>
          <a:bodyPr/>
          <a:lstStyle/>
          <a:p>
            <a:r>
              <a:rPr lang="en-US" dirty="0" smtClean="0"/>
              <a:t>David </a:t>
            </a:r>
            <a:r>
              <a:rPr lang="en-US" dirty="0" err="1" smtClean="0"/>
              <a:t>Lempia</a:t>
            </a:r>
            <a:r>
              <a:rPr lang="en-US" dirty="0" smtClean="0"/>
              <a:t> - Identified basic library use cases</a:t>
            </a:r>
          </a:p>
          <a:p>
            <a:pPr lvl="1"/>
            <a:r>
              <a:rPr lang="en-US" dirty="0" smtClean="0"/>
              <a:t>12 Usability Challenges</a:t>
            </a:r>
          </a:p>
          <a:p>
            <a:pPr lvl="2"/>
            <a:r>
              <a:rPr lang="en-US" dirty="0" smtClean="0"/>
              <a:t>Ex</a:t>
            </a:r>
            <a:r>
              <a:rPr lang="en-US" dirty="0"/>
              <a:t>: It is hard to find, identify, and understand the usage of library elements </a:t>
            </a:r>
            <a:r>
              <a:rPr lang="en-US" dirty="0" smtClean="0"/>
              <a:t>in a </a:t>
            </a:r>
            <a:r>
              <a:rPr lang="en-US" dirty="0"/>
              <a:t>model</a:t>
            </a:r>
            <a:r>
              <a:rPr lang="en-US" dirty="0" smtClean="0"/>
              <a:t>.</a:t>
            </a:r>
          </a:p>
          <a:p>
            <a:r>
              <a:rPr lang="en-US" dirty="0" smtClean="0"/>
              <a:t>Bjorn Cole – Specialized Domains</a:t>
            </a:r>
          </a:p>
          <a:p>
            <a:r>
              <a:rPr lang="en-US" dirty="0" smtClean="0"/>
              <a:t>Judy </a:t>
            </a:r>
            <a:r>
              <a:rPr lang="en-US" dirty="0" err="1" smtClean="0"/>
              <a:t>Che</a:t>
            </a:r>
            <a:r>
              <a:rPr lang="en-US" dirty="0" smtClean="0"/>
              <a:t> - Architecture</a:t>
            </a:r>
          </a:p>
          <a:p>
            <a:r>
              <a:rPr lang="en-US" dirty="0" smtClean="0"/>
              <a:t>George Sawyer – Library Templates</a:t>
            </a:r>
          </a:p>
          <a:p>
            <a:r>
              <a:rPr lang="en-US" dirty="0" smtClean="0"/>
              <a:t>Craig </a:t>
            </a:r>
            <a:r>
              <a:rPr lang="en-US" dirty="0" err="1" smtClean="0"/>
              <a:t>Schimmel</a:t>
            </a:r>
            <a:r>
              <a:rPr lang="en-US" dirty="0" smtClean="0"/>
              <a:t> &amp; Ron </a:t>
            </a:r>
            <a:r>
              <a:rPr lang="en-US" dirty="0" err="1" smtClean="0"/>
              <a:t>Lyells</a:t>
            </a:r>
            <a:r>
              <a:rPr lang="en-US" dirty="0" smtClean="0"/>
              <a:t> – Architecture </a:t>
            </a:r>
          </a:p>
          <a:p>
            <a:endParaRPr lang="en-US" dirty="0"/>
          </a:p>
        </p:txBody>
      </p:sp>
    </p:spTree>
    <p:extLst>
      <p:ext uri="{BB962C8B-B14F-4D97-AF65-F5344CB8AC3E}">
        <p14:creationId xmlns:p14="http://schemas.microsoft.com/office/powerpoint/2010/main" val="669513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762000"/>
            <a:ext cx="9144000" cy="609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92162" name="Rectangle 2"/>
          <p:cNvSpPr>
            <a:spLocks noGrp="1" noChangeArrowheads="1"/>
          </p:cNvSpPr>
          <p:nvPr>
            <p:ph type="title" idx="4294967295"/>
          </p:nvPr>
        </p:nvSpPr>
        <p:spPr/>
        <p:txBody>
          <a:bodyPr/>
          <a:lstStyle/>
          <a:p>
            <a:pPr eaLnBrk="1" hangingPunct="1"/>
            <a:r>
              <a:rPr lang="en-US" b="1" dirty="0" smtClean="0">
                <a:solidFill>
                  <a:schemeClr val="bg1">
                    <a:lumMod val="50000"/>
                  </a:schemeClr>
                </a:solidFill>
                <a:latin typeface="Corbel" pitchFamily="34" charset="0"/>
              </a:rPr>
              <a:t>Scope: You Will Find Yourself Designing An Agile Complex </a:t>
            </a:r>
            <a:r>
              <a:rPr lang="en-US" b="1" dirty="0" err="1" smtClean="0">
                <a:solidFill>
                  <a:schemeClr val="bg1">
                    <a:lumMod val="50000"/>
                  </a:schemeClr>
                </a:solidFill>
                <a:latin typeface="Corbel" pitchFamily="34" charset="0"/>
              </a:rPr>
              <a:t>SoS</a:t>
            </a:r>
            <a:endParaRPr lang="en-US" b="1" dirty="0" smtClean="0">
              <a:solidFill>
                <a:schemeClr val="bg1">
                  <a:lumMod val="50000"/>
                </a:schemeClr>
              </a:solidFill>
              <a:latin typeface="Corbel" pitchFamily="34" charset="0"/>
            </a:endParaRPr>
          </a:p>
        </p:txBody>
      </p:sp>
      <p:sp>
        <p:nvSpPr>
          <p:cNvPr id="92163" name="Rectangle 182"/>
          <p:cNvSpPr>
            <a:spLocks noChangeArrowheads="1"/>
          </p:cNvSpPr>
          <p:nvPr/>
        </p:nvSpPr>
        <p:spPr bwMode="auto">
          <a:xfrm>
            <a:off x="2513013" y="3309938"/>
            <a:ext cx="1676400" cy="1524000"/>
          </a:xfrm>
          <a:prstGeom prst="rect">
            <a:avLst/>
          </a:prstGeom>
          <a:solidFill>
            <a:srgbClr val="C0C0C0"/>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164" name="Straight Connector 183"/>
          <p:cNvCxnSpPr>
            <a:cxnSpLocks noChangeShapeType="1"/>
          </p:cNvCxnSpPr>
          <p:nvPr/>
        </p:nvCxnSpPr>
        <p:spPr bwMode="auto">
          <a:xfrm rot="10800000">
            <a:off x="2657475" y="4375150"/>
            <a:ext cx="228600"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165" name="Oval 184"/>
          <p:cNvSpPr>
            <a:spLocks noChangeArrowheads="1"/>
          </p:cNvSpPr>
          <p:nvPr/>
        </p:nvSpPr>
        <p:spPr bwMode="auto">
          <a:xfrm>
            <a:off x="7048500" y="4910138"/>
            <a:ext cx="152400" cy="838200"/>
          </a:xfrm>
          <a:prstGeom prst="ellipse">
            <a:avLst/>
          </a:prstGeom>
          <a:solidFill>
            <a:srgbClr val="C0C0C0"/>
          </a:solidFill>
          <a:ln w="25400">
            <a:solidFill>
              <a:schemeClr val="accent1"/>
            </a:solidFill>
            <a:round/>
            <a:headEnd type="none" w="sm" len="sm"/>
            <a:tailEnd type="none" w="sm" len="sm"/>
          </a:ln>
        </p:spPr>
        <p:txBody>
          <a:bodyPr anchor="ctr" anchorCtr="1"/>
          <a:lstStyle/>
          <a:p>
            <a:endParaRPr lang="en-US" b="1"/>
          </a:p>
        </p:txBody>
      </p:sp>
      <p:sp>
        <p:nvSpPr>
          <p:cNvPr id="92166" name="Oval 185"/>
          <p:cNvSpPr>
            <a:spLocks noChangeArrowheads="1"/>
          </p:cNvSpPr>
          <p:nvPr/>
        </p:nvSpPr>
        <p:spPr bwMode="auto">
          <a:xfrm>
            <a:off x="4838700" y="4910138"/>
            <a:ext cx="152400" cy="685800"/>
          </a:xfrm>
          <a:prstGeom prst="ellipse">
            <a:avLst/>
          </a:prstGeom>
          <a:solidFill>
            <a:srgbClr val="C0C0C0"/>
          </a:solidFill>
          <a:ln w="25400">
            <a:solidFill>
              <a:schemeClr val="accent1"/>
            </a:solidFill>
            <a:round/>
            <a:headEnd type="none" w="sm" len="sm"/>
            <a:tailEnd type="none" w="sm" len="sm"/>
          </a:ln>
        </p:spPr>
        <p:txBody>
          <a:bodyPr anchor="ctr" anchorCtr="1"/>
          <a:lstStyle/>
          <a:p>
            <a:endParaRPr lang="en-US" b="1"/>
          </a:p>
        </p:txBody>
      </p:sp>
      <p:sp>
        <p:nvSpPr>
          <p:cNvPr id="92167" name="Oval 186"/>
          <p:cNvSpPr>
            <a:spLocks noChangeArrowheads="1"/>
          </p:cNvSpPr>
          <p:nvPr/>
        </p:nvSpPr>
        <p:spPr bwMode="auto">
          <a:xfrm>
            <a:off x="2324100" y="4910138"/>
            <a:ext cx="152400" cy="533400"/>
          </a:xfrm>
          <a:prstGeom prst="ellipse">
            <a:avLst/>
          </a:prstGeom>
          <a:solidFill>
            <a:srgbClr val="C0C0C0"/>
          </a:solidFill>
          <a:ln w="25400">
            <a:solidFill>
              <a:schemeClr val="accent1"/>
            </a:solidFill>
            <a:round/>
            <a:headEnd type="none" w="sm" len="sm"/>
            <a:tailEnd type="none" w="sm" len="sm"/>
          </a:ln>
        </p:spPr>
        <p:txBody>
          <a:bodyPr anchor="ctr" anchorCtr="1"/>
          <a:lstStyle/>
          <a:p>
            <a:endParaRPr lang="en-US" b="1"/>
          </a:p>
        </p:txBody>
      </p:sp>
      <p:cxnSp>
        <p:nvCxnSpPr>
          <p:cNvPr id="92168" name="Straight Connector 187"/>
          <p:cNvCxnSpPr>
            <a:cxnSpLocks noChangeShapeType="1"/>
          </p:cNvCxnSpPr>
          <p:nvPr/>
        </p:nvCxnSpPr>
        <p:spPr bwMode="auto">
          <a:xfrm>
            <a:off x="114300" y="3076575"/>
            <a:ext cx="8991600" cy="47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169" name="Rectangle 188"/>
          <p:cNvSpPr>
            <a:spLocks noChangeArrowheads="1"/>
          </p:cNvSpPr>
          <p:nvPr/>
        </p:nvSpPr>
        <p:spPr bwMode="auto">
          <a:xfrm>
            <a:off x="2019300" y="871538"/>
            <a:ext cx="7086600" cy="1066800"/>
          </a:xfrm>
          <a:prstGeom prst="rect">
            <a:avLst/>
          </a:prstGeom>
          <a:solidFill>
            <a:srgbClr val="C0C0C0"/>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170" name="TextBox 132"/>
          <p:cNvSpPr txBox="1">
            <a:spLocks noChangeArrowheads="1"/>
          </p:cNvSpPr>
          <p:nvPr/>
        </p:nvSpPr>
        <p:spPr bwMode="auto">
          <a:xfrm>
            <a:off x="2151063" y="1555750"/>
            <a:ext cx="9826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 Environment</a:t>
            </a:r>
          </a:p>
          <a:p>
            <a:pPr algn="ctr"/>
            <a:r>
              <a:rPr lang="en-US" sz="1200" b="1"/>
              <a:t>ATC</a:t>
            </a:r>
          </a:p>
        </p:txBody>
      </p:sp>
      <p:sp>
        <p:nvSpPr>
          <p:cNvPr id="92171" name="Oval 190"/>
          <p:cNvSpPr>
            <a:spLocks noChangeArrowheads="1"/>
          </p:cNvSpPr>
          <p:nvPr/>
        </p:nvSpPr>
        <p:spPr bwMode="auto">
          <a:xfrm>
            <a:off x="2378075" y="1401763"/>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172" name="Oval 191"/>
          <p:cNvSpPr>
            <a:spLocks noChangeArrowheads="1"/>
          </p:cNvSpPr>
          <p:nvPr/>
        </p:nvSpPr>
        <p:spPr bwMode="auto">
          <a:xfrm>
            <a:off x="2378075" y="1173163"/>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173" name="Oval 192"/>
          <p:cNvSpPr>
            <a:spLocks noChangeArrowheads="1"/>
          </p:cNvSpPr>
          <p:nvPr/>
        </p:nvSpPr>
        <p:spPr bwMode="auto">
          <a:xfrm>
            <a:off x="2835275" y="1401763"/>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174" name="Oval 193"/>
          <p:cNvSpPr>
            <a:spLocks noChangeArrowheads="1"/>
          </p:cNvSpPr>
          <p:nvPr/>
        </p:nvSpPr>
        <p:spPr bwMode="auto">
          <a:xfrm>
            <a:off x="2606675" y="1173163"/>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175" name="Oval 194"/>
          <p:cNvSpPr>
            <a:spLocks noChangeArrowheads="1"/>
          </p:cNvSpPr>
          <p:nvPr/>
        </p:nvSpPr>
        <p:spPr bwMode="auto">
          <a:xfrm>
            <a:off x="2835275" y="1173163"/>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grpSp>
        <p:nvGrpSpPr>
          <p:cNvPr id="92176" name="Group 195"/>
          <p:cNvGrpSpPr>
            <a:grpSpLocks/>
          </p:cNvGrpSpPr>
          <p:nvPr/>
        </p:nvGrpSpPr>
        <p:grpSpPr bwMode="auto">
          <a:xfrm>
            <a:off x="5735638" y="1158875"/>
            <a:ext cx="690562" cy="577850"/>
            <a:chOff x="4558354" y="1735138"/>
            <a:chExt cx="689921" cy="578470"/>
          </a:xfrm>
        </p:grpSpPr>
        <p:sp>
          <p:nvSpPr>
            <p:cNvPr id="92331" name="TextBox 133"/>
            <p:cNvSpPr txBox="1">
              <a:spLocks noChangeArrowheads="1"/>
            </p:cNvSpPr>
            <p:nvPr/>
          </p:nvSpPr>
          <p:spPr bwMode="auto">
            <a:xfrm>
              <a:off x="4558354" y="2128837"/>
              <a:ext cx="666539" cy="1847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A/C ECS</a:t>
              </a:r>
              <a:r>
                <a:rPr lang="en-US" sz="1000" b="1"/>
                <a:t>)</a:t>
              </a:r>
            </a:p>
          </p:txBody>
        </p:sp>
        <p:sp>
          <p:nvSpPr>
            <p:cNvPr id="92332" name="Isosceles Triangle 358"/>
            <p:cNvSpPr>
              <a:spLocks noChangeArrowheads="1"/>
            </p:cNvSpPr>
            <p:nvPr/>
          </p:nvSpPr>
          <p:spPr bwMode="auto">
            <a:xfrm flipV="1">
              <a:off x="4852988" y="1735138"/>
              <a:ext cx="176212"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333" name="Isosceles Triangle 359"/>
            <p:cNvSpPr>
              <a:spLocks noChangeArrowheads="1"/>
            </p:cNvSpPr>
            <p:nvPr/>
          </p:nvSpPr>
          <p:spPr bwMode="auto">
            <a:xfrm>
              <a:off x="5070475" y="1976438"/>
              <a:ext cx="177800"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334" name="Isosceles Triangle 360"/>
            <p:cNvSpPr>
              <a:spLocks noChangeArrowheads="1"/>
            </p:cNvSpPr>
            <p:nvPr/>
          </p:nvSpPr>
          <p:spPr bwMode="auto">
            <a:xfrm>
              <a:off x="4613275" y="1976438"/>
              <a:ext cx="177800"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grpSp>
      <p:sp>
        <p:nvSpPr>
          <p:cNvPr id="92177" name="TextBox 131"/>
          <p:cNvSpPr txBox="1">
            <a:spLocks noChangeArrowheads="1"/>
          </p:cNvSpPr>
          <p:nvPr/>
        </p:nvSpPr>
        <p:spPr bwMode="auto">
          <a:xfrm>
            <a:off x="3505200" y="1552575"/>
            <a:ext cx="6318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A/C FMS</a:t>
            </a:r>
          </a:p>
        </p:txBody>
      </p:sp>
      <p:sp>
        <p:nvSpPr>
          <p:cNvPr id="92178" name="Rectangle 197"/>
          <p:cNvSpPr>
            <a:spLocks noChangeArrowheads="1"/>
          </p:cNvSpPr>
          <p:nvPr/>
        </p:nvSpPr>
        <p:spPr bwMode="auto">
          <a:xfrm>
            <a:off x="3525838" y="1400175"/>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179" name="Rectangle 198"/>
          <p:cNvSpPr>
            <a:spLocks noChangeArrowheads="1"/>
          </p:cNvSpPr>
          <p:nvPr/>
        </p:nvSpPr>
        <p:spPr bwMode="auto">
          <a:xfrm>
            <a:off x="3983038" y="1400175"/>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180" name="Rectangle 199"/>
          <p:cNvSpPr>
            <a:spLocks noChangeArrowheads="1"/>
          </p:cNvSpPr>
          <p:nvPr/>
        </p:nvSpPr>
        <p:spPr bwMode="auto">
          <a:xfrm>
            <a:off x="3754438" y="1160463"/>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181" name="TextBox 136"/>
          <p:cNvSpPr txBox="1">
            <a:spLocks noChangeArrowheads="1"/>
          </p:cNvSpPr>
          <p:nvPr/>
        </p:nvSpPr>
        <p:spPr bwMode="auto">
          <a:xfrm>
            <a:off x="6761163" y="1552575"/>
            <a:ext cx="8731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Sim Control</a:t>
            </a:r>
          </a:p>
          <a:p>
            <a:pPr algn="ctr"/>
            <a:r>
              <a:rPr lang="en-US" sz="1200" b="1"/>
              <a:t>COTS Tools</a:t>
            </a:r>
            <a:endParaRPr lang="en-US" sz="1000" b="1"/>
          </a:p>
        </p:txBody>
      </p:sp>
      <p:sp>
        <p:nvSpPr>
          <p:cNvPr id="92182" name="TextBox 134"/>
          <p:cNvSpPr txBox="1">
            <a:spLocks noChangeArrowheads="1"/>
          </p:cNvSpPr>
          <p:nvPr/>
        </p:nvSpPr>
        <p:spPr bwMode="auto">
          <a:xfrm>
            <a:off x="7942263" y="1550988"/>
            <a:ext cx="95408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Data Capture</a:t>
            </a:r>
          </a:p>
          <a:p>
            <a:pPr algn="ctr"/>
            <a:r>
              <a:rPr lang="en-US" sz="1200" b="1"/>
              <a:t>Measures</a:t>
            </a:r>
            <a:endParaRPr lang="en-US" sz="1000" b="1"/>
          </a:p>
        </p:txBody>
      </p:sp>
      <p:sp>
        <p:nvSpPr>
          <p:cNvPr id="92183" name="Chevron 202"/>
          <p:cNvSpPr>
            <a:spLocks noChangeArrowheads="1"/>
          </p:cNvSpPr>
          <p:nvPr/>
        </p:nvSpPr>
        <p:spPr bwMode="auto">
          <a:xfrm>
            <a:off x="6896100" y="1325563"/>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84" name="Chevron 203"/>
          <p:cNvSpPr>
            <a:spLocks noChangeArrowheads="1"/>
          </p:cNvSpPr>
          <p:nvPr/>
        </p:nvSpPr>
        <p:spPr bwMode="auto">
          <a:xfrm>
            <a:off x="7353300" y="1325563"/>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85" name="Chevron 204"/>
          <p:cNvSpPr>
            <a:spLocks noChangeArrowheads="1"/>
          </p:cNvSpPr>
          <p:nvPr/>
        </p:nvSpPr>
        <p:spPr bwMode="auto">
          <a:xfrm>
            <a:off x="6896100" y="1096963"/>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86" name="Chevron 205"/>
          <p:cNvSpPr>
            <a:spLocks noChangeArrowheads="1"/>
          </p:cNvSpPr>
          <p:nvPr/>
        </p:nvSpPr>
        <p:spPr bwMode="auto">
          <a:xfrm>
            <a:off x="7048500" y="1096963"/>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87" name="Chevron 206"/>
          <p:cNvSpPr>
            <a:spLocks noChangeArrowheads="1"/>
          </p:cNvSpPr>
          <p:nvPr/>
        </p:nvSpPr>
        <p:spPr bwMode="auto">
          <a:xfrm>
            <a:off x="7200900" y="1096963"/>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88" name="Chevron 207"/>
          <p:cNvSpPr>
            <a:spLocks noChangeArrowheads="1"/>
          </p:cNvSpPr>
          <p:nvPr/>
        </p:nvSpPr>
        <p:spPr bwMode="auto">
          <a:xfrm>
            <a:off x="7353300" y="1096963"/>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89" name="Down Arrow Callout 208"/>
          <p:cNvSpPr>
            <a:spLocks noChangeArrowheads="1"/>
          </p:cNvSpPr>
          <p:nvPr/>
        </p:nvSpPr>
        <p:spPr bwMode="auto">
          <a:xfrm>
            <a:off x="8039100" y="1096963"/>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90" name="Down Arrow Callout 209"/>
          <p:cNvSpPr>
            <a:spLocks noChangeArrowheads="1"/>
          </p:cNvSpPr>
          <p:nvPr/>
        </p:nvSpPr>
        <p:spPr bwMode="auto">
          <a:xfrm>
            <a:off x="8315325" y="1096963"/>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91" name="Down Arrow Callout 210"/>
          <p:cNvSpPr>
            <a:spLocks noChangeArrowheads="1"/>
          </p:cNvSpPr>
          <p:nvPr/>
        </p:nvSpPr>
        <p:spPr bwMode="auto">
          <a:xfrm>
            <a:off x="8572500" y="1096963"/>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92" name="Down Arrow Callout 211"/>
          <p:cNvSpPr>
            <a:spLocks noChangeArrowheads="1"/>
          </p:cNvSpPr>
          <p:nvPr/>
        </p:nvSpPr>
        <p:spPr bwMode="auto">
          <a:xfrm>
            <a:off x="8039100" y="1325563"/>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93" name="Down Arrow Callout 212"/>
          <p:cNvSpPr>
            <a:spLocks noChangeArrowheads="1"/>
          </p:cNvSpPr>
          <p:nvPr/>
        </p:nvSpPr>
        <p:spPr bwMode="auto">
          <a:xfrm>
            <a:off x="8572500" y="1325563"/>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194" name="Rectangle 213"/>
          <p:cNvSpPr>
            <a:spLocks noChangeArrowheads="1"/>
          </p:cNvSpPr>
          <p:nvPr/>
        </p:nvSpPr>
        <p:spPr bwMode="auto">
          <a:xfrm>
            <a:off x="114300" y="5010150"/>
            <a:ext cx="8686800" cy="52388"/>
          </a:xfrm>
          <a:prstGeom prst="rect">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en-US" b="1"/>
          </a:p>
        </p:txBody>
      </p:sp>
      <p:sp>
        <p:nvSpPr>
          <p:cNvPr id="92195" name="Rectangle 214"/>
          <p:cNvSpPr>
            <a:spLocks noChangeArrowheads="1"/>
          </p:cNvSpPr>
          <p:nvPr/>
        </p:nvSpPr>
        <p:spPr bwMode="auto">
          <a:xfrm>
            <a:off x="266700" y="5162550"/>
            <a:ext cx="8610600" cy="52388"/>
          </a:xfrm>
          <a:prstGeom prst="rect">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en-US" b="1"/>
          </a:p>
        </p:txBody>
      </p:sp>
      <p:sp>
        <p:nvSpPr>
          <p:cNvPr id="92196" name="Rectangle 215"/>
          <p:cNvSpPr>
            <a:spLocks noChangeArrowheads="1"/>
          </p:cNvSpPr>
          <p:nvPr/>
        </p:nvSpPr>
        <p:spPr bwMode="auto">
          <a:xfrm>
            <a:off x="419100" y="5314950"/>
            <a:ext cx="8534400" cy="46038"/>
          </a:xfrm>
          <a:prstGeom prst="rect">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en-US" b="1"/>
          </a:p>
        </p:txBody>
      </p:sp>
      <p:sp>
        <p:nvSpPr>
          <p:cNvPr id="92197" name="Rectangle 216"/>
          <p:cNvSpPr>
            <a:spLocks noChangeArrowheads="1"/>
          </p:cNvSpPr>
          <p:nvPr/>
        </p:nvSpPr>
        <p:spPr bwMode="auto">
          <a:xfrm>
            <a:off x="4914900" y="5467350"/>
            <a:ext cx="4114800" cy="52388"/>
          </a:xfrm>
          <a:prstGeom prst="rect">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en-US" b="1"/>
          </a:p>
        </p:txBody>
      </p:sp>
      <p:cxnSp>
        <p:nvCxnSpPr>
          <p:cNvPr id="92198" name="Straight Connector 217"/>
          <p:cNvCxnSpPr>
            <a:cxnSpLocks noChangeShapeType="1"/>
          </p:cNvCxnSpPr>
          <p:nvPr/>
        </p:nvCxnSpPr>
        <p:spPr bwMode="auto">
          <a:xfrm>
            <a:off x="114300" y="2773363"/>
            <a:ext cx="8991600"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199" name="Straight Connector 218"/>
          <p:cNvCxnSpPr>
            <a:cxnSpLocks noChangeShapeType="1"/>
          </p:cNvCxnSpPr>
          <p:nvPr/>
        </p:nvCxnSpPr>
        <p:spPr bwMode="auto">
          <a:xfrm>
            <a:off x="114300" y="2166938"/>
            <a:ext cx="8991600"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200" name="Straight Connector 219"/>
          <p:cNvCxnSpPr>
            <a:cxnSpLocks noChangeShapeType="1"/>
          </p:cNvCxnSpPr>
          <p:nvPr/>
        </p:nvCxnSpPr>
        <p:spPr bwMode="auto">
          <a:xfrm>
            <a:off x="114300" y="2470150"/>
            <a:ext cx="8991600"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92201" name="Group 220"/>
          <p:cNvGrpSpPr>
            <a:grpSpLocks/>
          </p:cNvGrpSpPr>
          <p:nvPr/>
        </p:nvGrpSpPr>
        <p:grpSpPr bwMode="auto">
          <a:xfrm>
            <a:off x="190500" y="2058988"/>
            <a:ext cx="1871663" cy="1096962"/>
            <a:chOff x="228600" y="2668199"/>
            <a:chExt cx="1871159" cy="1096895"/>
          </a:xfrm>
        </p:grpSpPr>
        <p:sp>
          <p:nvSpPr>
            <p:cNvPr id="92327" name="TextBox 484"/>
            <p:cNvSpPr txBox="1">
              <a:spLocks noChangeArrowheads="1"/>
            </p:cNvSpPr>
            <p:nvPr/>
          </p:nvSpPr>
          <p:spPr bwMode="auto">
            <a:xfrm>
              <a:off x="228600" y="3580526"/>
              <a:ext cx="1871159" cy="1845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200" b="1"/>
                <a:t>Infrastructure evolution:</a:t>
              </a:r>
            </a:p>
          </p:txBody>
        </p:sp>
        <p:sp>
          <p:nvSpPr>
            <p:cNvPr id="92328" name="TextBox 485"/>
            <p:cNvSpPr txBox="1">
              <a:spLocks noChangeArrowheads="1"/>
            </p:cNvSpPr>
            <p:nvPr/>
          </p:nvSpPr>
          <p:spPr bwMode="auto">
            <a:xfrm>
              <a:off x="228600" y="3275888"/>
              <a:ext cx="1430454" cy="1845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200" b="1"/>
                <a:t>System assembly:</a:t>
              </a:r>
            </a:p>
          </p:txBody>
        </p:sp>
        <p:sp>
          <p:nvSpPr>
            <p:cNvPr id="92329" name="TextBox 486"/>
            <p:cNvSpPr txBox="1">
              <a:spLocks noChangeArrowheads="1"/>
            </p:cNvSpPr>
            <p:nvPr/>
          </p:nvSpPr>
          <p:spPr bwMode="auto">
            <a:xfrm>
              <a:off x="228600" y="2668199"/>
              <a:ext cx="1307057" cy="184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200" b="1"/>
                <a:t>Component mix:</a:t>
              </a:r>
            </a:p>
          </p:txBody>
        </p:sp>
        <p:sp>
          <p:nvSpPr>
            <p:cNvPr id="92330" name="TextBox 487"/>
            <p:cNvSpPr txBox="1">
              <a:spLocks noChangeArrowheads="1"/>
            </p:cNvSpPr>
            <p:nvPr/>
          </p:nvSpPr>
          <p:spPr bwMode="auto">
            <a:xfrm>
              <a:off x="228600" y="2971250"/>
              <a:ext cx="1734941" cy="1845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200" b="1" dirty="0"/>
                <a:t>Component inventory:</a:t>
              </a:r>
            </a:p>
          </p:txBody>
        </p:sp>
      </p:grpSp>
      <p:grpSp>
        <p:nvGrpSpPr>
          <p:cNvPr id="92202" name="Group 221"/>
          <p:cNvGrpSpPr>
            <a:grpSpLocks/>
          </p:cNvGrpSpPr>
          <p:nvPr/>
        </p:nvGrpSpPr>
        <p:grpSpPr bwMode="auto">
          <a:xfrm>
            <a:off x="190500" y="4935538"/>
            <a:ext cx="1806575" cy="481012"/>
            <a:chOff x="152334" y="5511800"/>
            <a:chExt cx="1807326" cy="481725"/>
          </a:xfrm>
        </p:grpSpPr>
        <p:sp>
          <p:nvSpPr>
            <p:cNvPr id="92324" name="TextBox 490"/>
            <p:cNvSpPr txBox="1">
              <a:spLocks noChangeArrowheads="1"/>
            </p:cNvSpPr>
            <p:nvPr/>
          </p:nvSpPr>
          <p:spPr bwMode="auto">
            <a:xfrm>
              <a:off x="1494792" y="5808661"/>
              <a:ext cx="464868" cy="184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Rules</a:t>
              </a:r>
            </a:p>
          </p:txBody>
        </p:sp>
        <p:sp>
          <p:nvSpPr>
            <p:cNvPr id="92325" name="TextBox 492"/>
            <p:cNvSpPr txBox="1">
              <a:spLocks noChangeArrowheads="1"/>
            </p:cNvSpPr>
            <p:nvPr/>
          </p:nvSpPr>
          <p:spPr bwMode="auto">
            <a:xfrm>
              <a:off x="152334" y="5654675"/>
              <a:ext cx="1807304" cy="184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Object Model Templates</a:t>
              </a:r>
            </a:p>
          </p:txBody>
        </p:sp>
        <p:sp>
          <p:nvSpPr>
            <p:cNvPr id="92326" name="TextBox 491"/>
            <p:cNvSpPr txBox="1">
              <a:spLocks noChangeArrowheads="1"/>
            </p:cNvSpPr>
            <p:nvPr/>
          </p:nvSpPr>
          <p:spPr bwMode="auto">
            <a:xfrm>
              <a:off x="318969" y="5511800"/>
              <a:ext cx="1640669" cy="184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Application Protocols</a:t>
              </a:r>
            </a:p>
          </p:txBody>
        </p:sp>
      </p:grpSp>
      <p:cxnSp>
        <p:nvCxnSpPr>
          <p:cNvPr id="92203" name="Straight Connector 222"/>
          <p:cNvCxnSpPr>
            <a:cxnSpLocks noChangeShapeType="1"/>
          </p:cNvCxnSpPr>
          <p:nvPr/>
        </p:nvCxnSpPr>
        <p:spPr bwMode="auto">
          <a:xfrm rot="5400000">
            <a:off x="1485107" y="3996531"/>
            <a:ext cx="1828800"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204" name="Rectangle 223"/>
          <p:cNvSpPr>
            <a:spLocks noChangeArrowheads="1"/>
          </p:cNvSpPr>
          <p:nvPr/>
        </p:nvSpPr>
        <p:spPr bwMode="auto">
          <a:xfrm>
            <a:off x="2363788" y="3036888"/>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205" name="Straight Connector 224"/>
          <p:cNvCxnSpPr>
            <a:cxnSpLocks noChangeShapeType="1"/>
          </p:cNvCxnSpPr>
          <p:nvPr/>
        </p:nvCxnSpPr>
        <p:spPr bwMode="auto">
          <a:xfrm rot="5400000" flipH="1" flipV="1">
            <a:off x="113507" y="4072731"/>
            <a:ext cx="1676400" cy="1587"/>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2206" name="TextBox 155"/>
          <p:cNvSpPr txBox="1">
            <a:spLocks noChangeArrowheads="1"/>
          </p:cNvSpPr>
          <p:nvPr/>
        </p:nvSpPr>
        <p:spPr bwMode="auto">
          <a:xfrm>
            <a:off x="114300" y="3948113"/>
            <a:ext cx="16843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800" b="1">
                <a:solidFill>
                  <a:srgbClr val="0000FF"/>
                </a:solidFill>
              </a:rPr>
              <a:t>Infrastructure</a:t>
            </a:r>
          </a:p>
        </p:txBody>
      </p:sp>
      <p:sp>
        <p:nvSpPr>
          <p:cNvPr id="92207" name="Rectangle 226"/>
          <p:cNvSpPr>
            <a:spLocks noChangeArrowheads="1"/>
          </p:cNvSpPr>
          <p:nvPr/>
        </p:nvSpPr>
        <p:spPr bwMode="auto">
          <a:xfrm>
            <a:off x="4994275" y="3309938"/>
            <a:ext cx="1673225" cy="1524000"/>
          </a:xfrm>
          <a:prstGeom prst="rect">
            <a:avLst/>
          </a:prstGeom>
          <a:solidFill>
            <a:srgbClr val="C0C0C0"/>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08" name="Rectangle 227"/>
          <p:cNvSpPr>
            <a:spLocks noChangeArrowheads="1"/>
          </p:cNvSpPr>
          <p:nvPr/>
        </p:nvSpPr>
        <p:spPr bwMode="auto">
          <a:xfrm>
            <a:off x="7246938" y="3309938"/>
            <a:ext cx="1676400" cy="1524000"/>
          </a:xfrm>
          <a:prstGeom prst="rect">
            <a:avLst/>
          </a:prstGeom>
          <a:solidFill>
            <a:srgbClr val="C0C0C0"/>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209" name="Straight Connector 228"/>
          <p:cNvCxnSpPr>
            <a:cxnSpLocks noChangeShapeType="1"/>
          </p:cNvCxnSpPr>
          <p:nvPr/>
        </p:nvCxnSpPr>
        <p:spPr bwMode="auto">
          <a:xfrm rot="10800000">
            <a:off x="5143500" y="3765550"/>
            <a:ext cx="228600"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210" name="Straight Connector 229"/>
          <p:cNvCxnSpPr>
            <a:cxnSpLocks noChangeShapeType="1"/>
          </p:cNvCxnSpPr>
          <p:nvPr/>
        </p:nvCxnSpPr>
        <p:spPr bwMode="auto">
          <a:xfrm flipV="1">
            <a:off x="5222875" y="4375150"/>
            <a:ext cx="163513"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211" name="Straight Connector 230"/>
          <p:cNvCxnSpPr>
            <a:cxnSpLocks noChangeShapeType="1"/>
            <a:stCxn id="92271" idx="5"/>
          </p:cNvCxnSpPr>
          <p:nvPr/>
        </p:nvCxnSpPr>
        <p:spPr bwMode="auto">
          <a:xfrm flipH="1">
            <a:off x="5372100" y="3614738"/>
            <a:ext cx="693738"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12" name="Oval 231"/>
          <p:cNvSpPr>
            <a:spLocks noChangeArrowheads="1"/>
          </p:cNvSpPr>
          <p:nvPr/>
        </p:nvSpPr>
        <p:spPr bwMode="auto">
          <a:xfrm>
            <a:off x="5067300" y="3995738"/>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cxnSp>
        <p:nvCxnSpPr>
          <p:cNvPr id="92213" name="Straight Connector 232"/>
          <p:cNvCxnSpPr>
            <a:cxnSpLocks noChangeShapeType="1"/>
          </p:cNvCxnSpPr>
          <p:nvPr/>
        </p:nvCxnSpPr>
        <p:spPr bwMode="auto">
          <a:xfrm rot="5400000" flipH="1" flipV="1">
            <a:off x="4413250" y="4567238"/>
            <a:ext cx="1906587"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14" name="Vertical Scroll 233"/>
          <p:cNvSpPr>
            <a:spLocks noChangeArrowheads="1"/>
          </p:cNvSpPr>
          <p:nvPr/>
        </p:nvSpPr>
        <p:spPr bwMode="auto">
          <a:xfrm>
            <a:off x="5067300" y="4300538"/>
            <a:ext cx="163513"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15" name="Vertical Scroll 234"/>
          <p:cNvSpPr>
            <a:spLocks noChangeArrowheads="1"/>
          </p:cNvSpPr>
          <p:nvPr/>
        </p:nvSpPr>
        <p:spPr bwMode="auto">
          <a:xfrm>
            <a:off x="5067300" y="3690938"/>
            <a:ext cx="163513"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grpSp>
        <p:nvGrpSpPr>
          <p:cNvPr id="5" name="Group 235"/>
          <p:cNvGrpSpPr/>
          <p:nvPr/>
        </p:nvGrpSpPr>
        <p:grpSpPr bwMode="auto">
          <a:xfrm>
            <a:off x="5336070" y="4998134"/>
            <a:ext cx="76200" cy="533519"/>
            <a:chOff x="2743200" y="5562600"/>
            <a:chExt cx="76200" cy="533400"/>
          </a:xfrm>
          <a:solidFill>
            <a:schemeClr val="tx1"/>
          </a:solidFill>
        </p:grpSpPr>
        <p:sp>
          <p:nvSpPr>
            <p:cNvPr id="347" name="Rectangle 346"/>
            <p:cNvSpPr/>
            <p:nvPr/>
          </p:nvSpPr>
          <p:spPr bwMode="auto">
            <a:xfrm>
              <a:off x="2743200" y="55626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sp>
          <p:nvSpPr>
            <p:cNvPr id="348" name="Rectangle 347"/>
            <p:cNvSpPr/>
            <p:nvPr/>
          </p:nvSpPr>
          <p:spPr bwMode="auto">
            <a:xfrm>
              <a:off x="2743200" y="57150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sp>
          <p:nvSpPr>
            <p:cNvPr id="349" name="Rectangle 348"/>
            <p:cNvSpPr/>
            <p:nvPr/>
          </p:nvSpPr>
          <p:spPr bwMode="auto">
            <a:xfrm>
              <a:off x="2743200" y="58674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sp>
          <p:nvSpPr>
            <p:cNvPr id="350" name="Rectangle 349"/>
            <p:cNvSpPr/>
            <p:nvPr/>
          </p:nvSpPr>
          <p:spPr bwMode="auto">
            <a:xfrm>
              <a:off x="2743200" y="60198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grpSp>
      <p:sp>
        <p:nvSpPr>
          <p:cNvPr id="92217" name="Down Arrow Callout 236"/>
          <p:cNvSpPr>
            <a:spLocks noChangeArrowheads="1"/>
          </p:cNvSpPr>
          <p:nvPr/>
        </p:nvSpPr>
        <p:spPr bwMode="auto">
          <a:xfrm>
            <a:off x="7780338" y="3765550"/>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18" name="Down Arrow Callout 237"/>
          <p:cNvSpPr>
            <a:spLocks noChangeArrowheads="1"/>
          </p:cNvSpPr>
          <p:nvPr/>
        </p:nvSpPr>
        <p:spPr bwMode="auto">
          <a:xfrm>
            <a:off x="8008938" y="3765550"/>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cxnSp>
        <p:nvCxnSpPr>
          <p:cNvPr id="92219" name="Straight Connector 238"/>
          <p:cNvCxnSpPr>
            <a:cxnSpLocks noChangeShapeType="1"/>
          </p:cNvCxnSpPr>
          <p:nvPr/>
        </p:nvCxnSpPr>
        <p:spPr bwMode="auto">
          <a:xfrm>
            <a:off x="7640638" y="3919538"/>
            <a:ext cx="884237"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20" name="Down Arrow Callout 239"/>
          <p:cNvSpPr>
            <a:spLocks noChangeArrowheads="1"/>
          </p:cNvSpPr>
          <p:nvPr/>
        </p:nvSpPr>
        <p:spPr bwMode="auto">
          <a:xfrm>
            <a:off x="8237538" y="3768725"/>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21" name="Down Arrow Callout 240"/>
          <p:cNvSpPr>
            <a:spLocks noChangeArrowheads="1"/>
          </p:cNvSpPr>
          <p:nvPr/>
        </p:nvSpPr>
        <p:spPr bwMode="auto">
          <a:xfrm>
            <a:off x="8466138" y="3768725"/>
            <a:ext cx="152400" cy="152400"/>
          </a:xfrm>
          <a:prstGeom prst="downArrowCallout">
            <a:avLst>
              <a:gd name="adj1" fmla="val 25000"/>
              <a:gd name="adj2" fmla="val 25000"/>
              <a:gd name="adj3" fmla="val 24995"/>
              <a:gd name="adj4" fmla="val 64977"/>
            </a:avLst>
          </a:prstGeom>
          <a:solidFill>
            <a:schemeClr val="bg1"/>
          </a:solidFill>
          <a:ln w="12700">
            <a:solidFill>
              <a:schemeClr val="tx1"/>
            </a:solidFill>
            <a:round/>
            <a:headEnd type="none" w="sm" len="sm"/>
            <a:tailEnd type="none" w="sm" len="sm"/>
          </a:ln>
        </p:spPr>
        <p:txBody>
          <a:bodyPr anchor="ctr" anchorCtr="1"/>
          <a:lstStyle/>
          <a:p>
            <a:endParaRPr lang="en-US" b="1"/>
          </a:p>
        </p:txBody>
      </p:sp>
      <p:grpSp>
        <p:nvGrpSpPr>
          <p:cNvPr id="92222" name="Group 241"/>
          <p:cNvGrpSpPr>
            <a:grpSpLocks/>
          </p:cNvGrpSpPr>
          <p:nvPr/>
        </p:nvGrpSpPr>
        <p:grpSpPr bwMode="auto">
          <a:xfrm>
            <a:off x="7475538" y="4300538"/>
            <a:ext cx="1371600" cy="152400"/>
            <a:chOff x="7437438" y="4572000"/>
            <a:chExt cx="1371600" cy="152400"/>
          </a:xfrm>
        </p:grpSpPr>
        <p:cxnSp>
          <p:nvCxnSpPr>
            <p:cNvPr id="92318" name="Straight Connector 340"/>
            <p:cNvCxnSpPr>
              <a:cxnSpLocks noChangeShapeType="1"/>
              <a:endCxn id="92322" idx="1"/>
            </p:cNvCxnSpPr>
            <p:nvPr/>
          </p:nvCxnSpPr>
          <p:spPr bwMode="auto">
            <a:xfrm>
              <a:off x="7437438" y="4648200"/>
              <a:ext cx="1295400"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319" name="Chevron 341"/>
            <p:cNvSpPr>
              <a:spLocks noChangeArrowheads="1"/>
            </p:cNvSpPr>
            <p:nvPr/>
          </p:nvSpPr>
          <p:spPr bwMode="auto">
            <a:xfrm>
              <a:off x="7742238" y="4572000"/>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320" name="Chevron 342"/>
            <p:cNvSpPr>
              <a:spLocks noChangeArrowheads="1"/>
            </p:cNvSpPr>
            <p:nvPr/>
          </p:nvSpPr>
          <p:spPr bwMode="auto">
            <a:xfrm>
              <a:off x="7970838" y="4572000"/>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321" name="Chevron 343"/>
            <p:cNvSpPr>
              <a:spLocks noChangeArrowheads="1"/>
            </p:cNvSpPr>
            <p:nvPr/>
          </p:nvSpPr>
          <p:spPr bwMode="auto">
            <a:xfrm>
              <a:off x="8428038" y="4572000"/>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322" name="Chevron 344"/>
            <p:cNvSpPr>
              <a:spLocks noChangeArrowheads="1"/>
            </p:cNvSpPr>
            <p:nvPr/>
          </p:nvSpPr>
          <p:spPr bwMode="auto">
            <a:xfrm>
              <a:off x="8656638" y="4572000"/>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323" name="Chevron 345"/>
            <p:cNvSpPr>
              <a:spLocks noChangeArrowheads="1"/>
            </p:cNvSpPr>
            <p:nvPr/>
          </p:nvSpPr>
          <p:spPr bwMode="auto">
            <a:xfrm>
              <a:off x="8199438" y="4572000"/>
              <a:ext cx="152400" cy="152400"/>
            </a:xfrm>
            <a:prstGeom prst="chevron">
              <a:avLst>
                <a:gd name="adj" fmla="val 50000"/>
              </a:avLst>
            </a:prstGeom>
            <a:solidFill>
              <a:schemeClr val="bg1"/>
            </a:solidFill>
            <a:ln w="12700">
              <a:solidFill>
                <a:schemeClr val="tx1"/>
              </a:solidFill>
              <a:round/>
              <a:headEnd type="none" w="sm" len="sm"/>
              <a:tailEnd type="none" w="sm" len="sm"/>
            </a:ln>
          </p:spPr>
          <p:txBody>
            <a:bodyPr anchor="ctr" anchorCtr="1"/>
            <a:lstStyle/>
            <a:p>
              <a:endParaRPr lang="en-US" b="1"/>
            </a:p>
          </p:txBody>
        </p:sp>
      </p:grpSp>
      <p:grpSp>
        <p:nvGrpSpPr>
          <p:cNvPr id="7" name="Group 242"/>
          <p:cNvGrpSpPr/>
          <p:nvPr/>
        </p:nvGrpSpPr>
        <p:grpSpPr bwMode="auto">
          <a:xfrm>
            <a:off x="7590925" y="4996919"/>
            <a:ext cx="76200" cy="533519"/>
            <a:chOff x="2743200" y="5562600"/>
            <a:chExt cx="76200" cy="533400"/>
          </a:xfrm>
          <a:solidFill>
            <a:schemeClr val="tx1"/>
          </a:solidFill>
        </p:grpSpPr>
        <p:sp>
          <p:nvSpPr>
            <p:cNvPr id="337" name="Rectangle 336"/>
            <p:cNvSpPr/>
            <p:nvPr/>
          </p:nvSpPr>
          <p:spPr bwMode="auto">
            <a:xfrm>
              <a:off x="2743200" y="55626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sp>
          <p:nvSpPr>
            <p:cNvPr id="338" name="Rectangle 337"/>
            <p:cNvSpPr/>
            <p:nvPr/>
          </p:nvSpPr>
          <p:spPr bwMode="auto">
            <a:xfrm>
              <a:off x="2743200" y="57150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sp>
          <p:nvSpPr>
            <p:cNvPr id="339" name="Rectangle 338"/>
            <p:cNvSpPr/>
            <p:nvPr/>
          </p:nvSpPr>
          <p:spPr bwMode="auto">
            <a:xfrm>
              <a:off x="2743200" y="58674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sp>
          <p:nvSpPr>
            <p:cNvPr id="340" name="Rectangle 339"/>
            <p:cNvSpPr/>
            <p:nvPr/>
          </p:nvSpPr>
          <p:spPr bwMode="auto">
            <a:xfrm>
              <a:off x="2743200" y="6019800"/>
              <a:ext cx="76200" cy="76200"/>
            </a:xfrm>
            <a:prstGeom prst="rect">
              <a:avLst/>
            </a:prstGeom>
            <a:grpFill/>
            <a:ln w="25400" cap="flat" cmpd="sng" algn="ctr">
              <a:noFill/>
              <a:prstDash val="solid"/>
              <a:round/>
              <a:headEnd type="none" w="sm" len="sm"/>
              <a:tailEnd type="none" w="sm" len="sm"/>
            </a:ln>
            <a:effectLst/>
          </p:spPr>
          <p:txBody>
            <a:bodyPr anchor="ctr" anchorCtr="1"/>
            <a:ls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defRPr/>
              </a:pPr>
              <a:endParaRPr lang="en-US"/>
            </a:p>
          </p:txBody>
        </p:sp>
      </p:grpSp>
      <p:sp>
        <p:nvSpPr>
          <p:cNvPr id="92224" name="TextBox 516"/>
          <p:cNvSpPr txBox="1">
            <a:spLocks noChangeArrowheads="1"/>
          </p:cNvSpPr>
          <p:nvPr/>
        </p:nvSpPr>
        <p:spPr bwMode="auto">
          <a:xfrm>
            <a:off x="5503863" y="4608513"/>
            <a:ext cx="109537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SIM Scenario 2</a:t>
            </a:r>
          </a:p>
        </p:txBody>
      </p:sp>
      <p:sp>
        <p:nvSpPr>
          <p:cNvPr id="92225" name="TextBox 517"/>
          <p:cNvSpPr txBox="1">
            <a:spLocks noChangeArrowheads="1"/>
          </p:cNvSpPr>
          <p:nvPr/>
        </p:nvSpPr>
        <p:spPr bwMode="auto">
          <a:xfrm>
            <a:off x="7781925" y="4611688"/>
            <a:ext cx="109537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SIM Scenario 3</a:t>
            </a:r>
          </a:p>
        </p:txBody>
      </p:sp>
      <p:cxnSp>
        <p:nvCxnSpPr>
          <p:cNvPr id="92226" name="Straight Connector 245"/>
          <p:cNvCxnSpPr>
            <a:cxnSpLocks noChangeShapeType="1"/>
          </p:cNvCxnSpPr>
          <p:nvPr/>
        </p:nvCxnSpPr>
        <p:spPr bwMode="auto">
          <a:xfrm flipV="1">
            <a:off x="2697163" y="4070350"/>
            <a:ext cx="195262"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227" name="Straight Connector 246"/>
          <p:cNvCxnSpPr>
            <a:cxnSpLocks noChangeShapeType="1"/>
          </p:cNvCxnSpPr>
          <p:nvPr/>
        </p:nvCxnSpPr>
        <p:spPr bwMode="auto">
          <a:xfrm rot="10800000">
            <a:off x="2884488" y="3633788"/>
            <a:ext cx="215900"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28" name="Isosceles Triangle 247"/>
          <p:cNvSpPr>
            <a:spLocks noChangeArrowheads="1"/>
          </p:cNvSpPr>
          <p:nvPr/>
        </p:nvSpPr>
        <p:spPr bwMode="auto">
          <a:xfrm>
            <a:off x="3009900" y="3538538"/>
            <a:ext cx="176213"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29" name="Vertical Scroll 248"/>
          <p:cNvSpPr>
            <a:spLocks noChangeArrowheads="1"/>
          </p:cNvSpPr>
          <p:nvPr/>
        </p:nvSpPr>
        <p:spPr bwMode="auto">
          <a:xfrm>
            <a:off x="2617788" y="4300538"/>
            <a:ext cx="163512"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cxnSp>
        <p:nvCxnSpPr>
          <p:cNvPr id="92230" name="Straight Connector 249"/>
          <p:cNvCxnSpPr>
            <a:cxnSpLocks noChangeShapeType="1"/>
          </p:cNvCxnSpPr>
          <p:nvPr/>
        </p:nvCxnSpPr>
        <p:spPr bwMode="auto">
          <a:xfrm flipV="1">
            <a:off x="2897188" y="4070350"/>
            <a:ext cx="493712"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31" name="TextBox 518"/>
          <p:cNvSpPr txBox="1">
            <a:spLocks noChangeArrowheads="1"/>
          </p:cNvSpPr>
          <p:nvPr/>
        </p:nvSpPr>
        <p:spPr bwMode="auto">
          <a:xfrm>
            <a:off x="3060700" y="4611688"/>
            <a:ext cx="109537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SIM Scenario 1</a:t>
            </a:r>
          </a:p>
        </p:txBody>
      </p:sp>
      <p:cxnSp>
        <p:nvCxnSpPr>
          <p:cNvPr id="92232" name="Straight Connector 251"/>
          <p:cNvCxnSpPr>
            <a:cxnSpLocks noChangeShapeType="1"/>
            <a:stCxn id="92235" idx="0"/>
          </p:cNvCxnSpPr>
          <p:nvPr/>
        </p:nvCxnSpPr>
        <p:spPr bwMode="auto">
          <a:xfrm rot="16200000" flipV="1">
            <a:off x="2051051" y="4457700"/>
            <a:ext cx="1687512"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33" name="Rectangle 252"/>
          <p:cNvSpPr>
            <a:spLocks noChangeArrowheads="1"/>
          </p:cNvSpPr>
          <p:nvPr/>
        </p:nvSpPr>
        <p:spPr bwMode="auto">
          <a:xfrm>
            <a:off x="2857500" y="4997450"/>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34" name="Rectangle 253"/>
          <p:cNvSpPr>
            <a:spLocks noChangeArrowheads="1"/>
          </p:cNvSpPr>
          <p:nvPr/>
        </p:nvSpPr>
        <p:spPr bwMode="auto">
          <a:xfrm>
            <a:off x="2857500" y="5149850"/>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35" name="Rectangle 254"/>
          <p:cNvSpPr>
            <a:spLocks noChangeArrowheads="1"/>
          </p:cNvSpPr>
          <p:nvPr/>
        </p:nvSpPr>
        <p:spPr bwMode="auto">
          <a:xfrm>
            <a:off x="2857500" y="5302250"/>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36" name="Rectangle 255"/>
          <p:cNvSpPr>
            <a:spLocks noChangeArrowheads="1"/>
          </p:cNvSpPr>
          <p:nvPr/>
        </p:nvSpPr>
        <p:spPr bwMode="auto">
          <a:xfrm>
            <a:off x="7581900" y="5595938"/>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37" name="Oval 256"/>
          <p:cNvSpPr>
            <a:spLocks noChangeArrowheads="1"/>
          </p:cNvSpPr>
          <p:nvPr/>
        </p:nvSpPr>
        <p:spPr bwMode="auto">
          <a:xfrm>
            <a:off x="2628900" y="3995738"/>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cxnSp>
        <p:nvCxnSpPr>
          <p:cNvPr id="92238" name="Straight Connector 257"/>
          <p:cNvCxnSpPr>
            <a:cxnSpLocks noChangeShapeType="1"/>
            <a:stCxn id="92236" idx="2"/>
          </p:cNvCxnSpPr>
          <p:nvPr/>
        </p:nvCxnSpPr>
        <p:spPr bwMode="auto">
          <a:xfrm rot="5400000" flipH="1" flipV="1">
            <a:off x="6595268" y="4641057"/>
            <a:ext cx="2055813" cy="63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92239" name="Straight Arrow Connector 258"/>
          <p:cNvCxnSpPr>
            <a:cxnSpLocks noChangeShapeType="1"/>
          </p:cNvCxnSpPr>
          <p:nvPr/>
        </p:nvCxnSpPr>
        <p:spPr bwMode="auto">
          <a:xfrm>
            <a:off x="1257300" y="5976938"/>
            <a:ext cx="7772400" cy="1587"/>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92240" name="TextBox 154"/>
          <p:cNvSpPr txBox="1">
            <a:spLocks noChangeArrowheads="1"/>
          </p:cNvSpPr>
          <p:nvPr/>
        </p:nvSpPr>
        <p:spPr bwMode="auto">
          <a:xfrm>
            <a:off x="2017713" y="806450"/>
            <a:ext cx="5437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800" b="1">
                <a:solidFill>
                  <a:srgbClr val="0000FF"/>
                </a:solidFill>
              </a:rPr>
              <a:t>Components: Simulation Sets, Simulation Tools</a:t>
            </a:r>
          </a:p>
        </p:txBody>
      </p:sp>
      <p:sp>
        <p:nvSpPr>
          <p:cNvPr id="92241" name="TextBox 155"/>
          <p:cNvSpPr txBox="1">
            <a:spLocks noChangeArrowheads="1"/>
          </p:cNvSpPr>
          <p:nvPr/>
        </p:nvSpPr>
        <p:spPr bwMode="auto">
          <a:xfrm>
            <a:off x="0" y="5486400"/>
            <a:ext cx="432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800" b="1">
                <a:solidFill>
                  <a:srgbClr val="0000FF"/>
                </a:solidFill>
              </a:rPr>
              <a:t>Standards: </a:t>
            </a:r>
            <a:r>
              <a:rPr lang="en-US" sz="1400" b="1">
                <a:solidFill>
                  <a:srgbClr val="0000FF"/>
                </a:solidFill>
              </a:rPr>
              <a:t>DIS IEEE 1278.1, HLA IEEE 1516.1</a:t>
            </a:r>
          </a:p>
        </p:txBody>
      </p:sp>
      <p:sp>
        <p:nvSpPr>
          <p:cNvPr id="92242" name="TextBox 155"/>
          <p:cNvSpPr txBox="1">
            <a:spLocks noChangeArrowheads="1"/>
          </p:cNvSpPr>
          <p:nvPr/>
        </p:nvSpPr>
        <p:spPr bwMode="auto">
          <a:xfrm>
            <a:off x="195263" y="1500188"/>
            <a:ext cx="15954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lnSpc>
                <a:spcPct val="90000"/>
              </a:lnSpc>
            </a:pPr>
            <a:r>
              <a:rPr lang="en-US" sz="1800" b="1" dirty="0">
                <a:solidFill>
                  <a:srgbClr val="0000FF"/>
                </a:solidFill>
              </a:rPr>
              <a:t>Integrity</a:t>
            </a:r>
          </a:p>
          <a:p>
            <a:pPr algn="ctr">
              <a:lnSpc>
                <a:spcPct val="90000"/>
              </a:lnSpc>
            </a:pPr>
            <a:r>
              <a:rPr lang="en-US" sz="1800" b="1" dirty="0">
                <a:solidFill>
                  <a:srgbClr val="0000FF"/>
                </a:solidFill>
              </a:rPr>
              <a:t>Management</a:t>
            </a:r>
          </a:p>
        </p:txBody>
      </p:sp>
      <p:sp>
        <p:nvSpPr>
          <p:cNvPr id="92243" name="TextBox 155"/>
          <p:cNvSpPr txBox="1">
            <a:spLocks noChangeArrowheads="1"/>
          </p:cNvSpPr>
          <p:nvPr/>
        </p:nvSpPr>
        <p:spPr bwMode="auto">
          <a:xfrm>
            <a:off x="603250" y="3430588"/>
            <a:ext cx="72231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400" b="1">
                <a:solidFill>
                  <a:srgbClr val="0000FF"/>
                </a:solidFill>
              </a:rPr>
              <a:t>Active</a:t>
            </a:r>
          </a:p>
        </p:txBody>
      </p:sp>
      <p:sp>
        <p:nvSpPr>
          <p:cNvPr id="92244" name="TextBox 155"/>
          <p:cNvSpPr txBox="1">
            <a:spLocks noChangeArrowheads="1"/>
          </p:cNvSpPr>
          <p:nvPr/>
        </p:nvSpPr>
        <p:spPr bwMode="auto">
          <a:xfrm>
            <a:off x="534988" y="4481513"/>
            <a:ext cx="8509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400" b="1">
                <a:solidFill>
                  <a:srgbClr val="0000FF"/>
                </a:solidFill>
              </a:rPr>
              <a:t>Passive</a:t>
            </a:r>
          </a:p>
        </p:txBody>
      </p:sp>
      <p:sp>
        <p:nvSpPr>
          <p:cNvPr id="92245" name="TextBox 472"/>
          <p:cNvSpPr txBox="1">
            <a:spLocks noChangeArrowheads="1"/>
          </p:cNvSpPr>
          <p:nvPr/>
        </p:nvSpPr>
        <p:spPr bwMode="auto">
          <a:xfrm>
            <a:off x="5713413" y="5867400"/>
            <a:ext cx="51435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ja-JP" altLang="en-US" sz="1200" b="1"/>
              <a:t>‘</a:t>
            </a:r>
            <a:r>
              <a:rPr lang="en-US" altLang="ja-JP" sz="1200" b="1"/>
              <a:t>2000s</a:t>
            </a:r>
            <a:endParaRPr lang="en-US" sz="1200" b="1"/>
          </a:p>
        </p:txBody>
      </p:sp>
      <p:grpSp>
        <p:nvGrpSpPr>
          <p:cNvPr id="92246" name="Group 265"/>
          <p:cNvGrpSpPr>
            <a:grpSpLocks/>
          </p:cNvGrpSpPr>
          <p:nvPr/>
        </p:nvGrpSpPr>
        <p:grpSpPr bwMode="auto">
          <a:xfrm>
            <a:off x="3086100" y="1938338"/>
            <a:ext cx="373063" cy="1373187"/>
            <a:chOff x="3168596" y="2514291"/>
            <a:chExt cx="373049" cy="1373489"/>
          </a:xfrm>
        </p:grpSpPr>
        <p:sp>
          <p:nvSpPr>
            <p:cNvPr id="92309" name="Rectangle 327"/>
            <p:cNvSpPr>
              <a:spLocks noChangeArrowheads="1"/>
            </p:cNvSpPr>
            <p:nvPr/>
          </p:nvSpPr>
          <p:spPr bwMode="auto">
            <a:xfrm>
              <a:off x="3309891" y="2666725"/>
              <a:ext cx="76200" cy="15243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310" name="Straight Connector 328"/>
            <p:cNvCxnSpPr>
              <a:cxnSpLocks noChangeShapeType="1"/>
            </p:cNvCxnSpPr>
            <p:nvPr/>
          </p:nvCxnSpPr>
          <p:spPr bwMode="auto">
            <a:xfrm rot="5400000" flipH="1" flipV="1">
              <a:off x="3390081" y="2629411"/>
              <a:ext cx="228650"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2311" name="Straight Connector 329"/>
            <p:cNvCxnSpPr>
              <a:cxnSpLocks noChangeShapeType="1"/>
            </p:cNvCxnSpPr>
            <p:nvPr/>
          </p:nvCxnSpPr>
          <p:spPr bwMode="auto">
            <a:xfrm rot="5400000" flipH="1" flipV="1">
              <a:off x="3084453" y="2781050"/>
              <a:ext cx="535105"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312" name="Rectangle 330"/>
            <p:cNvSpPr>
              <a:spLocks noChangeArrowheads="1"/>
            </p:cNvSpPr>
            <p:nvPr/>
          </p:nvSpPr>
          <p:spPr bwMode="auto">
            <a:xfrm>
              <a:off x="3168596" y="2667000"/>
              <a:ext cx="79375" cy="457025"/>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313" name="Rectangle 331"/>
            <p:cNvSpPr>
              <a:spLocks noChangeArrowheads="1"/>
            </p:cNvSpPr>
            <p:nvPr/>
          </p:nvSpPr>
          <p:spPr bwMode="auto">
            <a:xfrm>
              <a:off x="3176547" y="3581324"/>
              <a:ext cx="76200" cy="152433"/>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314" name="Straight Connector 332"/>
            <p:cNvCxnSpPr>
              <a:cxnSpLocks noChangeShapeType="1"/>
            </p:cNvCxnSpPr>
            <p:nvPr/>
          </p:nvCxnSpPr>
          <p:spPr bwMode="auto">
            <a:xfrm rot="16200000" flipV="1">
              <a:off x="2517626" y="3197067"/>
              <a:ext cx="1373488" cy="793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92315" name="Rectangle 333"/>
            <p:cNvSpPr>
              <a:spLocks noChangeArrowheads="1"/>
            </p:cNvSpPr>
            <p:nvPr/>
          </p:nvSpPr>
          <p:spPr bwMode="auto">
            <a:xfrm>
              <a:off x="3305115" y="3001366"/>
              <a:ext cx="76179" cy="76178"/>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316" name="Rectangle 334"/>
            <p:cNvSpPr>
              <a:spLocks noChangeArrowheads="1"/>
            </p:cNvSpPr>
            <p:nvPr/>
          </p:nvSpPr>
          <p:spPr bwMode="auto">
            <a:xfrm>
              <a:off x="3168617" y="3314605"/>
              <a:ext cx="76179" cy="76178"/>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317" name="Rectangle 335"/>
            <p:cNvSpPr>
              <a:spLocks noChangeArrowheads="1"/>
            </p:cNvSpPr>
            <p:nvPr/>
          </p:nvSpPr>
          <p:spPr bwMode="auto">
            <a:xfrm>
              <a:off x="3465466" y="2706422"/>
              <a:ext cx="76179" cy="76178"/>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grpSp>
      <p:sp>
        <p:nvSpPr>
          <p:cNvPr id="92247" name="Rectangle 266"/>
          <p:cNvSpPr>
            <a:spLocks noChangeArrowheads="1"/>
          </p:cNvSpPr>
          <p:nvPr/>
        </p:nvSpPr>
        <p:spPr bwMode="auto">
          <a:xfrm>
            <a:off x="5608638" y="2090738"/>
            <a:ext cx="79375" cy="457200"/>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48" name="Rectangle 267"/>
          <p:cNvSpPr>
            <a:spLocks noChangeArrowheads="1"/>
          </p:cNvSpPr>
          <p:nvPr/>
        </p:nvSpPr>
        <p:spPr bwMode="auto">
          <a:xfrm>
            <a:off x="5616575" y="3005138"/>
            <a:ext cx="76200" cy="152400"/>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249" name="Straight Connector 268"/>
          <p:cNvCxnSpPr>
            <a:cxnSpLocks noChangeShapeType="1"/>
          </p:cNvCxnSpPr>
          <p:nvPr/>
        </p:nvCxnSpPr>
        <p:spPr bwMode="auto">
          <a:xfrm rot="16200000" flipV="1">
            <a:off x="4957763" y="2620963"/>
            <a:ext cx="1373187" cy="793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92250" name="Rectangle 269"/>
          <p:cNvSpPr>
            <a:spLocks noChangeArrowheads="1"/>
          </p:cNvSpPr>
          <p:nvPr/>
        </p:nvSpPr>
        <p:spPr bwMode="auto">
          <a:xfrm>
            <a:off x="5608638" y="2738438"/>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51" name="Rectangle 270"/>
          <p:cNvSpPr>
            <a:spLocks noChangeArrowheads="1"/>
          </p:cNvSpPr>
          <p:nvPr/>
        </p:nvSpPr>
        <p:spPr bwMode="auto">
          <a:xfrm>
            <a:off x="7810500" y="2090738"/>
            <a:ext cx="79375" cy="457200"/>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52" name="Rectangle 271"/>
          <p:cNvSpPr>
            <a:spLocks noChangeArrowheads="1"/>
          </p:cNvSpPr>
          <p:nvPr/>
        </p:nvSpPr>
        <p:spPr bwMode="auto">
          <a:xfrm>
            <a:off x="7818438" y="3005138"/>
            <a:ext cx="76200" cy="152400"/>
          </a:xfrm>
          <a:prstGeom prst="rect">
            <a:avLst/>
          </a:prstGeom>
          <a:solidFill>
            <a:schemeClr val="bg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253" name="Straight Connector 272"/>
          <p:cNvCxnSpPr>
            <a:cxnSpLocks noChangeShapeType="1"/>
          </p:cNvCxnSpPr>
          <p:nvPr/>
        </p:nvCxnSpPr>
        <p:spPr bwMode="auto">
          <a:xfrm rot="16200000" flipV="1">
            <a:off x="7159625" y="2620963"/>
            <a:ext cx="1373187" cy="793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92254" name="Rectangle 273"/>
          <p:cNvSpPr>
            <a:spLocks noChangeArrowheads="1"/>
          </p:cNvSpPr>
          <p:nvPr/>
        </p:nvSpPr>
        <p:spPr bwMode="auto">
          <a:xfrm>
            <a:off x="7810500" y="2738438"/>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grpSp>
        <p:nvGrpSpPr>
          <p:cNvPr id="92255" name="Group 274"/>
          <p:cNvGrpSpPr>
            <a:grpSpLocks/>
          </p:cNvGrpSpPr>
          <p:nvPr/>
        </p:nvGrpSpPr>
        <p:grpSpPr bwMode="auto">
          <a:xfrm>
            <a:off x="3116263" y="2089150"/>
            <a:ext cx="1785937" cy="1096963"/>
            <a:chOff x="3687748" y="2666999"/>
            <a:chExt cx="1786565" cy="1097479"/>
          </a:xfrm>
        </p:grpSpPr>
        <p:sp>
          <p:nvSpPr>
            <p:cNvPr id="92305" name="TextBox 484"/>
            <p:cNvSpPr txBox="1">
              <a:spLocks noChangeArrowheads="1"/>
            </p:cNvSpPr>
            <p:nvPr/>
          </p:nvSpPr>
          <p:spPr bwMode="auto">
            <a:xfrm>
              <a:off x="3962400" y="3579812"/>
              <a:ext cx="1197507"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Industry Assoc</a:t>
              </a:r>
            </a:p>
          </p:txBody>
        </p:sp>
        <p:sp>
          <p:nvSpPr>
            <p:cNvPr id="92306" name="TextBox 485"/>
            <p:cNvSpPr txBox="1">
              <a:spLocks noChangeArrowheads="1"/>
            </p:cNvSpPr>
            <p:nvPr/>
          </p:nvSpPr>
          <p:spPr bwMode="auto">
            <a:xfrm>
              <a:off x="3687748" y="3275011"/>
              <a:ext cx="1728163" cy="1847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Simulation Integrators</a:t>
              </a:r>
            </a:p>
          </p:txBody>
        </p:sp>
        <p:sp>
          <p:nvSpPr>
            <p:cNvPr id="92307" name="TextBox 486"/>
            <p:cNvSpPr txBox="1">
              <a:spLocks noChangeArrowheads="1"/>
            </p:cNvSpPr>
            <p:nvPr/>
          </p:nvSpPr>
          <p:spPr bwMode="auto">
            <a:xfrm>
              <a:off x="3798829" y="2666999"/>
              <a:ext cx="1599866" cy="1847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Simulation Modelers</a:t>
              </a:r>
            </a:p>
          </p:txBody>
        </p:sp>
        <p:sp>
          <p:nvSpPr>
            <p:cNvPr id="92308" name="TextBox 487"/>
            <p:cNvSpPr txBox="1">
              <a:spLocks noChangeArrowheads="1"/>
            </p:cNvSpPr>
            <p:nvPr/>
          </p:nvSpPr>
          <p:spPr bwMode="auto">
            <a:xfrm>
              <a:off x="3709264" y="2970211"/>
              <a:ext cx="1765049" cy="1847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Engineering Functions</a:t>
              </a:r>
            </a:p>
          </p:txBody>
        </p:sp>
      </p:grpSp>
      <p:sp>
        <p:nvSpPr>
          <p:cNvPr id="92256" name="TextBox 489"/>
          <p:cNvSpPr txBox="1">
            <a:spLocks noChangeArrowheads="1"/>
          </p:cNvSpPr>
          <p:nvPr/>
        </p:nvSpPr>
        <p:spPr bwMode="auto">
          <a:xfrm>
            <a:off x="4941888" y="5411788"/>
            <a:ext cx="1858962"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Interface Specifications  </a:t>
            </a:r>
          </a:p>
        </p:txBody>
      </p:sp>
      <p:cxnSp>
        <p:nvCxnSpPr>
          <p:cNvPr id="92257" name="Straight Connector 276"/>
          <p:cNvCxnSpPr>
            <a:cxnSpLocks noChangeShapeType="1"/>
          </p:cNvCxnSpPr>
          <p:nvPr/>
        </p:nvCxnSpPr>
        <p:spPr bwMode="auto">
          <a:xfrm rot="5400000">
            <a:off x="3999707" y="3996531"/>
            <a:ext cx="1828800"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258" name="Rectangle 277"/>
          <p:cNvSpPr>
            <a:spLocks noChangeArrowheads="1"/>
          </p:cNvSpPr>
          <p:nvPr/>
        </p:nvSpPr>
        <p:spPr bwMode="auto">
          <a:xfrm>
            <a:off x="4878388" y="3036888"/>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cxnSp>
        <p:nvCxnSpPr>
          <p:cNvPr id="92259" name="Straight Connector 278"/>
          <p:cNvCxnSpPr>
            <a:cxnSpLocks noChangeShapeType="1"/>
          </p:cNvCxnSpPr>
          <p:nvPr/>
        </p:nvCxnSpPr>
        <p:spPr bwMode="auto">
          <a:xfrm rot="5400000">
            <a:off x="6209507" y="3996531"/>
            <a:ext cx="1828800"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260" name="Rectangle 279"/>
          <p:cNvSpPr>
            <a:spLocks noChangeArrowheads="1"/>
          </p:cNvSpPr>
          <p:nvPr/>
        </p:nvSpPr>
        <p:spPr bwMode="auto">
          <a:xfrm>
            <a:off x="7088188" y="3036888"/>
            <a:ext cx="76200" cy="76200"/>
          </a:xfrm>
          <a:prstGeom prst="rect">
            <a:avLst/>
          </a:prstGeom>
          <a:solidFill>
            <a:schemeClr val="tx1"/>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anchor="ctr" anchorCtr="1"/>
          <a:lstStyle/>
          <a:p>
            <a:endParaRPr lang="en-US" b="1"/>
          </a:p>
        </p:txBody>
      </p:sp>
      <p:sp>
        <p:nvSpPr>
          <p:cNvPr id="92261" name="Rectangle 280"/>
          <p:cNvSpPr>
            <a:spLocks noChangeArrowheads="1"/>
          </p:cNvSpPr>
          <p:nvPr/>
        </p:nvSpPr>
        <p:spPr bwMode="auto">
          <a:xfrm>
            <a:off x="7124700" y="5619750"/>
            <a:ext cx="1981200" cy="52388"/>
          </a:xfrm>
          <a:prstGeom prst="rect">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nchorCtr="1"/>
          <a:lstStyle/>
          <a:p>
            <a:endParaRPr lang="en-US" b="1"/>
          </a:p>
        </p:txBody>
      </p:sp>
      <p:sp>
        <p:nvSpPr>
          <p:cNvPr id="92262" name="TextBox 489"/>
          <p:cNvSpPr txBox="1">
            <a:spLocks noChangeArrowheads="1"/>
          </p:cNvSpPr>
          <p:nvPr/>
        </p:nvSpPr>
        <p:spPr bwMode="auto">
          <a:xfrm>
            <a:off x="8296275" y="5564188"/>
            <a:ext cx="6572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r>
              <a:rPr lang="en-US" sz="1200" b="1"/>
              <a:t>SIM API </a:t>
            </a:r>
          </a:p>
        </p:txBody>
      </p:sp>
      <p:sp>
        <p:nvSpPr>
          <p:cNvPr id="92263" name="TextBox 472"/>
          <p:cNvSpPr txBox="1">
            <a:spLocks noChangeArrowheads="1"/>
          </p:cNvSpPr>
          <p:nvPr/>
        </p:nvSpPr>
        <p:spPr bwMode="auto">
          <a:xfrm>
            <a:off x="3162300" y="5868988"/>
            <a:ext cx="34448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ja-JP" altLang="en-US" sz="1200" b="1"/>
              <a:t>‘</a:t>
            </a:r>
            <a:r>
              <a:rPr lang="en-US" altLang="ja-JP" sz="1200" b="1"/>
              <a:t>90s</a:t>
            </a:r>
            <a:endParaRPr lang="en-US" sz="1200" b="1"/>
          </a:p>
        </p:txBody>
      </p:sp>
      <p:sp>
        <p:nvSpPr>
          <p:cNvPr id="92264" name="TextBox 472"/>
          <p:cNvSpPr txBox="1">
            <a:spLocks noChangeArrowheads="1"/>
          </p:cNvSpPr>
          <p:nvPr/>
        </p:nvSpPr>
        <p:spPr bwMode="auto">
          <a:xfrm>
            <a:off x="7962900" y="5868988"/>
            <a:ext cx="34448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ja-JP" altLang="en-US" sz="1200" b="1"/>
              <a:t>‘</a:t>
            </a:r>
            <a:r>
              <a:rPr lang="en-US" altLang="ja-JP" sz="1200" b="1"/>
              <a:t>10s</a:t>
            </a:r>
            <a:endParaRPr lang="en-US" sz="1200" b="1"/>
          </a:p>
        </p:txBody>
      </p:sp>
      <p:sp>
        <p:nvSpPr>
          <p:cNvPr id="92265" name="TextBox 472"/>
          <p:cNvSpPr txBox="1">
            <a:spLocks noChangeArrowheads="1"/>
          </p:cNvSpPr>
          <p:nvPr/>
        </p:nvSpPr>
        <p:spPr bwMode="auto">
          <a:xfrm>
            <a:off x="1409700" y="5868988"/>
            <a:ext cx="76517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200" b="1"/>
              <a:t>roughly…</a:t>
            </a:r>
          </a:p>
        </p:txBody>
      </p:sp>
      <p:sp>
        <p:nvSpPr>
          <p:cNvPr id="92266" name="Rectangle 285"/>
          <p:cNvSpPr>
            <a:spLocks noChangeArrowheads="1"/>
          </p:cNvSpPr>
          <p:nvPr/>
        </p:nvSpPr>
        <p:spPr bwMode="auto">
          <a:xfrm>
            <a:off x="3009900" y="3995738"/>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67" name="Rectangle 286"/>
          <p:cNvSpPr>
            <a:spLocks noChangeArrowheads="1"/>
          </p:cNvSpPr>
          <p:nvPr/>
        </p:nvSpPr>
        <p:spPr bwMode="auto">
          <a:xfrm>
            <a:off x="3238500" y="3995738"/>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grpSp>
        <p:nvGrpSpPr>
          <p:cNvPr id="92268" name="Group 287"/>
          <p:cNvGrpSpPr>
            <a:grpSpLocks/>
          </p:cNvGrpSpPr>
          <p:nvPr/>
        </p:nvGrpSpPr>
        <p:grpSpPr bwMode="auto">
          <a:xfrm>
            <a:off x="5222875" y="3995738"/>
            <a:ext cx="1368425" cy="152400"/>
            <a:chOff x="5184775" y="4572000"/>
            <a:chExt cx="1368425" cy="152400"/>
          </a:xfrm>
        </p:grpSpPr>
        <p:cxnSp>
          <p:nvCxnSpPr>
            <p:cNvPr id="92299" name="Straight Connector 317"/>
            <p:cNvCxnSpPr>
              <a:cxnSpLocks noChangeShapeType="1"/>
              <a:endCxn id="92304" idx="3"/>
            </p:cNvCxnSpPr>
            <p:nvPr/>
          </p:nvCxnSpPr>
          <p:spPr bwMode="auto">
            <a:xfrm>
              <a:off x="5184775" y="4648200"/>
              <a:ext cx="1368425"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300" name="Rectangle 318"/>
            <p:cNvSpPr>
              <a:spLocks noChangeArrowheads="1"/>
            </p:cNvSpPr>
            <p:nvPr/>
          </p:nvSpPr>
          <p:spPr bwMode="auto">
            <a:xfrm>
              <a:off x="54864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301" name="Rectangle 319"/>
            <p:cNvSpPr>
              <a:spLocks noChangeArrowheads="1"/>
            </p:cNvSpPr>
            <p:nvPr/>
          </p:nvSpPr>
          <p:spPr bwMode="auto">
            <a:xfrm>
              <a:off x="57150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302" name="Rectangle 320"/>
            <p:cNvSpPr>
              <a:spLocks noChangeArrowheads="1"/>
            </p:cNvSpPr>
            <p:nvPr/>
          </p:nvSpPr>
          <p:spPr bwMode="auto">
            <a:xfrm>
              <a:off x="59436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303" name="Rectangle 321"/>
            <p:cNvSpPr>
              <a:spLocks noChangeArrowheads="1"/>
            </p:cNvSpPr>
            <p:nvPr/>
          </p:nvSpPr>
          <p:spPr bwMode="auto">
            <a:xfrm>
              <a:off x="61722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304" name="Rectangle 322"/>
            <p:cNvSpPr>
              <a:spLocks noChangeArrowheads="1"/>
            </p:cNvSpPr>
            <p:nvPr/>
          </p:nvSpPr>
          <p:spPr bwMode="auto">
            <a:xfrm>
              <a:off x="64008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grpSp>
      <p:sp>
        <p:nvSpPr>
          <p:cNvPr id="92269" name="Isosceles Triangle 288"/>
          <p:cNvSpPr>
            <a:spLocks noChangeArrowheads="1"/>
          </p:cNvSpPr>
          <p:nvPr/>
        </p:nvSpPr>
        <p:spPr bwMode="auto">
          <a:xfrm>
            <a:off x="5524500" y="3538538"/>
            <a:ext cx="176213"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70" name="Isosceles Triangle 289"/>
          <p:cNvSpPr>
            <a:spLocks noChangeArrowheads="1"/>
          </p:cNvSpPr>
          <p:nvPr/>
        </p:nvSpPr>
        <p:spPr bwMode="auto">
          <a:xfrm>
            <a:off x="5729288" y="3538538"/>
            <a:ext cx="176212"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71" name="Isosceles Triangle 290"/>
          <p:cNvSpPr>
            <a:spLocks noChangeArrowheads="1"/>
          </p:cNvSpPr>
          <p:nvPr/>
        </p:nvSpPr>
        <p:spPr bwMode="auto">
          <a:xfrm>
            <a:off x="5934075" y="3538538"/>
            <a:ext cx="176213"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grpSp>
        <p:nvGrpSpPr>
          <p:cNvPr id="92272" name="Group 291"/>
          <p:cNvGrpSpPr>
            <a:grpSpLocks/>
          </p:cNvGrpSpPr>
          <p:nvPr/>
        </p:nvGrpSpPr>
        <p:grpSpPr bwMode="auto">
          <a:xfrm>
            <a:off x="4513263" y="1143000"/>
            <a:ext cx="685800" cy="592138"/>
            <a:chOff x="5694363" y="1720850"/>
            <a:chExt cx="685800" cy="591228"/>
          </a:xfrm>
        </p:grpSpPr>
        <p:sp>
          <p:nvSpPr>
            <p:cNvPr id="92293" name="Vertical Scroll 311"/>
            <p:cNvSpPr>
              <a:spLocks noChangeArrowheads="1"/>
            </p:cNvSpPr>
            <p:nvPr/>
          </p:nvSpPr>
          <p:spPr bwMode="auto">
            <a:xfrm>
              <a:off x="5694363" y="1825625"/>
              <a:ext cx="163512"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94" name="Vertical Scroll 312"/>
            <p:cNvSpPr>
              <a:spLocks noChangeArrowheads="1"/>
            </p:cNvSpPr>
            <p:nvPr/>
          </p:nvSpPr>
          <p:spPr bwMode="auto">
            <a:xfrm>
              <a:off x="5911850" y="1749425"/>
              <a:ext cx="163513"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95" name="Vertical Scroll 313"/>
            <p:cNvSpPr>
              <a:spLocks noChangeArrowheads="1"/>
            </p:cNvSpPr>
            <p:nvPr/>
          </p:nvSpPr>
          <p:spPr bwMode="auto">
            <a:xfrm>
              <a:off x="5999163" y="1825625"/>
              <a:ext cx="163512"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96" name="Vertical Scroll 314"/>
            <p:cNvSpPr>
              <a:spLocks noChangeArrowheads="1"/>
            </p:cNvSpPr>
            <p:nvPr/>
          </p:nvSpPr>
          <p:spPr bwMode="auto">
            <a:xfrm>
              <a:off x="6216650" y="1873250"/>
              <a:ext cx="163513"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97" name="Vertical Scroll 315"/>
            <p:cNvSpPr>
              <a:spLocks noChangeArrowheads="1"/>
            </p:cNvSpPr>
            <p:nvPr/>
          </p:nvSpPr>
          <p:spPr bwMode="auto">
            <a:xfrm>
              <a:off x="6151563" y="1720850"/>
              <a:ext cx="163512"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98" name="TextBox 135"/>
            <p:cNvSpPr txBox="1">
              <a:spLocks noChangeArrowheads="1"/>
            </p:cNvSpPr>
            <p:nvPr/>
          </p:nvSpPr>
          <p:spPr bwMode="auto">
            <a:xfrm>
              <a:off x="5747026" y="2127250"/>
              <a:ext cx="589751" cy="1848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200" b="1"/>
                <a:t>A/C Pwr</a:t>
              </a:r>
            </a:p>
          </p:txBody>
        </p:sp>
      </p:grpSp>
      <p:cxnSp>
        <p:nvCxnSpPr>
          <p:cNvPr id="92273" name="Straight Connector 292"/>
          <p:cNvCxnSpPr>
            <a:cxnSpLocks noChangeShapeType="1"/>
          </p:cNvCxnSpPr>
          <p:nvPr/>
        </p:nvCxnSpPr>
        <p:spPr bwMode="auto">
          <a:xfrm rot="10800000">
            <a:off x="7404100" y="3765550"/>
            <a:ext cx="228600"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74" name="Oval 293"/>
          <p:cNvSpPr>
            <a:spLocks noChangeArrowheads="1"/>
          </p:cNvSpPr>
          <p:nvPr/>
        </p:nvSpPr>
        <p:spPr bwMode="auto">
          <a:xfrm>
            <a:off x="7353300" y="3995738"/>
            <a:ext cx="152400" cy="152400"/>
          </a:xfrm>
          <a:prstGeom prst="ellipse">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75" name="Vertical Scroll 294"/>
          <p:cNvSpPr>
            <a:spLocks noChangeArrowheads="1"/>
          </p:cNvSpPr>
          <p:nvPr/>
        </p:nvSpPr>
        <p:spPr bwMode="auto">
          <a:xfrm>
            <a:off x="7353300" y="4300538"/>
            <a:ext cx="163513"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sp>
        <p:nvSpPr>
          <p:cNvPr id="92276" name="Vertical Scroll 295"/>
          <p:cNvSpPr>
            <a:spLocks noChangeArrowheads="1"/>
          </p:cNvSpPr>
          <p:nvPr/>
        </p:nvSpPr>
        <p:spPr bwMode="auto">
          <a:xfrm>
            <a:off x="7353300" y="3690938"/>
            <a:ext cx="163513"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cxnSp>
        <p:nvCxnSpPr>
          <p:cNvPr id="92277" name="Straight Connector 296"/>
          <p:cNvCxnSpPr>
            <a:cxnSpLocks noChangeShapeType="1"/>
            <a:stCxn id="92285" idx="5"/>
          </p:cNvCxnSpPr>
          <p:nvPr/>
        </p:nvCxnSpPr>
        <p:spPr bwMode="auto">
          <a:xfrm flipH="1">
            <a:off x="7620000" y="3614738"/>
            <a:ext cx="1212850"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78" name="Isosceles Triangle 297"/>
          <p:cNvSpPr>
            <a:spLocks noChangeArrowheads="1"/>
          </p:cNvSpPr>
          <p:nvPr/>
        </p:nvSpPr>
        <p:spPr bwMode="auto">
          <a:xfrm>
            <a:off x="7810500" y="3538538"/>
            <a:ext cx="176213"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79" name="Isosceles Triangle 298"/>
          <p:cNvSpPr>
            <a:spLocks noChangeArrowheads="1"/>
          </p:cNvSpPr>
          <p:nvPr/>
        </p:nvSpPr>
        <p:spPr bwMode="auto">
          <a:xfrm>
            <a:off x="8015288" y="3538538"/>
            <a:ext cx="176212"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80" name="Isosceles Triangle 299"/>
          <p:cNvSpPr>
            <a:spLocks noChangeArrowheads="1"/>
          </p:cNvSpPr>
          <p:nvPr/>
        </p:nvSpPr>
        <p:spPr bwMode="auto">
          <a:xfrm>
            <a:off x="8220075" y="3538538"/>
            <a:ext cx="176213"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cxnSp>
        <p:nvCxnSpPr>
          <p:cNvPr id="92281" name="Straight Connector 300"/>
          <p:cNvCxnSpPr>
            <a:cxnSpLocks noChangeShapeType="1"/>
          </p:cNvCxnSpPr>
          <p:nvPr/>
        </p:nvCxnSpPr>
        <p:spPr bwMode="auto">
          <a:xfrm rot="10800000">
            <a:off x="7404100" y="4681538"/>
            <a:ext cx="228600" cy="15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82" name="Vertical Scroll 301"/>
          <p:cNvSpPr>
            <a:spLocks noChangeArrowheads="1"/>
          </p:cNvSpPr>
          <p:nvPr/>
        </p:nvSpPr>
        <p:spPr bwMode="auto">
          <a:xfrm>
            <a:off x="7353300" y="4605338"/>
            <a:ext cx="163513" cy="180975"/>
          </a:xfrm>
          <a:prstGeom prst="verticalScroll">
            <a:avLst>
              <a:gd name="adj" fmla="val 12500"/>
            </a:avLst>
          </a:prstGeom>
          <a:solidFill>
            <a:schemeClr val="bg1"/>
          </a:solidFill>
          <a:ln w="12700">
            <a:solidFill>
              <a:schemeClr val="tx1"/>
            </a:solidFill>
            <a:round/>
            <a:headEnd type="none" w="sm" len="sm"/>
            <a:tailEnd type="none" w="sm" len="sm"/>
          </a:ln>
        </p:spPr>
        <p:txBody>
          <a:bodyPr anchor="ctr" anchorCtr="1"/>
          <a:lstStyle/>
          <a:p>
            <a:endParaRPr lang="en-US" b="1"/>
          </a:p>
        </p:txBody>
      </p:sp>
      <p:grpSp>
        <p:nvGrpSpPr>
          <p:cNvPr id="92283" name="Group 302"/>
          <p:cNvGrpSpPr>
            <a:grpSpLocks/>
          </p:cNvGrpSpPr>
          <p:nvPr/>
        </p:nvGrpSpPr>
        <p:grpSpPr bwMode="auto">
          <a:xfrm>
            <a:off x="7508875" y="3995738"/>
            <a:ext cx="1368425" cy="152400"/>
            <a:chOff x="5184775" y="4572000"/>
            <a:chExt cx="1368425" cy="152400"/>
          </a:xfrm>
        </p:grpSpPr>
        <p:cxnSp>
          <p:nvCxnSpPr>
            <p:cNvPr id="92287" name="Straight Connector 305"/>
            <p:cNvCxnSpPr>
              <a:cxnSpLocks noChangeShapeType="1"/>
              <a:endCxn id="92292" idx="3"/>
            </p:cNvCxnSpPr>
            <p:nvPr/>
          </p:nvCxnSpPr>
          <p:spPr bwMode="auto">
            <a:xfrm>
              <a:off x="5184775" y="4648200"/>
              <a:ext cx="1368425" cy="15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92288" name="Rectangle 306"/>
            <p:cNvSpPr>
              <a:spLocks noChangeArrowheads="1"/>
            </p:cNvSpPr>
            <p:nvPr/>
          </p:nvSpPr>
          <p:spPr bwMode="auto">
            <a:xfrm>
              <a:off x="54864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89" name="Rectangle 307"/>
            <p:cNvSpPr>
              <a:spLocks noChangeArrowheads="1"/>
            </p:cNvSpPr>
            <p:nvPr/>
          </p:nvSpPr>
          <p:spPr bwMode="auto">
            <a:xfrm>
              <a:off x="57150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90" name="Rectangle 308"/>
            <p:cNvSpPr>
              <a:spLocks noChangeArrowheads="1"/>
            </p:cNvSpPr>
            <p:nvPr/>
          </p:nvSpPr>
          <p:spPr bwMode="auto">
            <a:xfrm>
              <a:off x="59436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91" name="Rectangle 309"/>
            <p:cNvSpPr>
              <a:spLocks noChangeArrowheads="1"/>
            </p:cNvSpPr>
            <p:nvPr/>
          </p:nvSpPr>
          <p:spPr bwMode="auto">
            <a:xfrm>
              <a:off x="61722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92" name="Rectangle 310"/>
            <p:cNvSpPr>
              <a:spLocks noChangeArrowheads="1"/>
            </p:cNvSpPr>
            <p:nvPr/>
          </p:nvSpPr>
          <p:spPr bwMode="auto">
            <a:xfrm>
              <a:off x="6400800" y="4572000"/>
              <a:ext cx="152400" cy="152400"/>
            </a:xfrm>
            <a:prstGeom prst="rect">
              <a:avLst/>
            </a:prstGeom>
            <a:solidFill>
              <a:schemeClr val="bg1"/>
            </a:solidFill>
            <a:ln w="25400">
              <a:solidFill>
                <a:schemeClr val="tx1"/>
              </a:solidFill>
              <a:round/>
              <a:headEnd type="none" w="sm" len="sm"/>
              <a:tailEnd type="none" w="sm" len="sm"/>
            </a:ln>
          </p:spPr>
          <p:txBody>
            <a:bodyPr anchor="ctr" anchorCtr="1"/>
            <a:lstStyle/>
            <a:p>
              <a:endParaRPr lang="en-US" b="1"/>
            </a:p>
          </p:txBody>
        </p:sp>
      </p:grpSp>
      <p:sp>
        <p:nvSpPr>
          <p:cNvPr id="92284" name="Isosceles Triangle 303"/>
          <p:cNvSpPr>
            <a:spLocks noChangeArrowheads="1"/>
          </p:cNvSpPr>
          <p:nvPr/>
        </p:nvSpPr>
        <p:spPr bwMode="auto">
          <a:xfrm>
            <a:off x="8496300" y="3538538"/>
            <a:ext cx="176213"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
        <p:nvSpPr>
          <p:cNvPr id="92285" name="Isosceles Triangle 304"/>
          <p:cNvSpPr>
            <a:spLocks noChangeArrowheads="1"/>
          </p:cNvSpPr>
          <p:nvPr/>
        </p:nvSpPr>
        <p:spPr bwMode="auto">
          <a:xfrm>
            <a:off x="8701088" y="3538538"/>
            <a:ext cx="176212" cy="152400"/>
          </a:xfrm>
          <a:prstGeom prst="triangle">
            <a:avLst>
              <a:gd name="adj" fmla="val 50000"/>
            </a:avLst>
          </a:prstGeom>
          <a:solidFill>
            <a:schemeClr val="bg1"/>
          </a:solidFill>
          <a:ln w="25400">
            <a:solidFill>
              <a:schemeClr val="tx1"/>
            </a:solidFill>
            <a:round/>
            <a:headEnd type="none" w="sm" len="sm"/>
            <a:tailEnd type="none" w="sm" len="sm"/>
          </a:ln>
        </p:spPr>
        <p:txBody>
          <a:bodyPr anchor="ctr" anchorCtr="1"/>
          <a:lstStyle/>
          <a:p>
            <a:endParaRPr lang="en-US" b="1"/>
          </a:p>
        </p:txBody>
      </p:sp>
    </p:spTree>
    <p:extLst>
      <p:ext uri="{BB962C8B-B14F-4D97-AF65-F5344CB8AC3E}">
        <p14:creationId xmlns:p14="http://schemas.microsoft.com/office/powerpoint/2010/main" val="269907758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z="3200" dirty="0" smtClean="0"/>
              <a:t>What Do Non-Executable Libraries Offer?</a:t>
            </a:r>
          </a:p>
        </p:txBody>
      </p:sp>
      <p:sp>
        <p:nvSpPr>
          <p:cNvPr id="64515" name="Content Placeholder 2"/>
          <p:cNvSpPr>
            <a:spLocks noGrp="1"/>
          </p:cNvSpPr>
          <p:nvPr>
            <p:ph idx="1"/>
          </p:nvPr>
        </p:nvSpPr>
        <p:spPr>
          <a:xfrm>
            <a:off x="457200" y="1143000"/>
            <a:ext cx="8077200" cy="4956048"/>
          </a:xfrm>
        </p:spPr>
        <p:txBody>
          <a:bodyPr/>
          <a:lstStyle/>
          <a:p>
            <a:pPr eaLnBrk="1" hangingPunct="1"/>
            <a:r>
              <a:rPr lang="ja-JP" altLang="en-US" dirty="0" smtClean="0"/>
              <a:t>“</a:t>
            </a:r>
            <a:r>
              <a:rPr lang="en-US" altLang="ja-JP" dirty="0" smtClean="0"/>
              <a:t>Best in Class Algorithms</a:t>
            </a:r>
            <a:r>
              <a:rPr lang="ja-JP" altLang="en-US" dirty="0" smtClean="0"/>
              <a:t>”</a:t>
            </a:r>
            <a:endParaRPr lang="en-US" altLang="ja-JP" dirty="0" smtClean="0"/>
          </a:p>
          <a:p>
            <a:pPr lvl="1" eaLnBrk="1" hangingPunct="1"/>
            <a:r>
              <a:rPr lang="en-US" dirty="0" smtClean="0"/>
              <a:t>What does this mean in </a:t>
            </a:r>
            <a:r>
              <a:rPr lang="en-US" dirty="0" err="1" smtClean="0"/>
              <a:t>SysML</a:t>
            </a:r>
            <a:r>
              <a:rPr lang="en-US" dirty="0" smtClean="0"/>
              <a:t>?</a:t>
            </a:r>
          </a:p>
          <a:p>
            <a:pPr lvl="1" eaLnBrk="1" hangingPunct="1"/>
            <a:r>
              <a:rPr lang="en-US" dirty="0" smtClean="0"/>
              <a:t>Rather than high-performance algorithms, models that are well-formed to support high-performance algorithms as data objects</a:t>
            </a:r>
          </a:p>
          <a:p>
            <a:pPr lvl="1" eaLnBrk="1" hangingPunct="1"/>
            <a:r>
              <a:rPr lang="en-US" dirty="0" smtClean="0"/>
              <a:t>Aids to making descriptive models descriptive</a:t>
            </a:r>
          </a:p>
          <a:p>
            <a:pPr lvl="2" eaLnBrk="1" hangingPunct="1"/>
            <a:r>
              <a:rPr lang="en-US" dirty="0" smtClean="0"/>
              <a:t>For users - where are the semantic zoom points?</a:t>
            </a:r>
          </a:p>
          <a:p>
            <a:pPr lvl="3" eaLnBrk="1" hangingPunct="1"/>
            <a:r>
              <a:rPr lang="en-US" dirty="0" smtClean="0"/>
              <a:t>E.g., in propulsion: tanks at thrusters at all levels, maybe valves not until one or two levels of depth</a:t>
            </a:r>
          </a:p>
          <a:p>
            <a:pPr lvl="2" eaLnBrk="1" hangingPunct="1"/>
            <a:r>
              <a:rPr lang="en-US" dirty="0" smtClean="0"/>
              <a:t>How should the model elements lead the user?</a:t>
            </a:r>
          </a:p>
          <a:p>
            <a:pPr lvl="3" eaLnBrk="1" hangingPunct="1"/>
            <a:r>
              <a:rPr lang="en-US" sz="1600" dirty="0" smtClean="0"/>
              <a:t>In viewing?</a:t>
            </a:r>
          </a:p>
          <a:p>
            <a:pPr lvl="3" eaLnBrk="1" hangingPunct="1"/>
            <a:r>
              <a:rPr lang="en-US" sz="1600" dirty="0" smtClean="0"/>
              <a:t>In updating?</a:t>
            </a:r>
          </a:p>
          <a:p>
            <a:pPr lvl="3" eaLnBrk="1" hangingPunct="1"/>
            <a:r>
              <a:rPr lang="en-US" sz="1600" dirty="0" smtClean="0"/>
              <a:t>In composing?</a:t>
            </a:r>
          </a:p>
        </p:txBody>
      </p:sp>
    </p:spTree>
    <p:extLst>
      <p:ext uri="{BB962C8B-B14F-4D97-AF65-F5344CB8AC3E}">
        <p14:creationId xmlns:p14="http://schemas.microsoft.com/office/powerpoint/2010/main" val="86785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z="2800" dirty="0" smtClean="0">
                <a:latin typeface="Arial" charset="0"/>
              </a:rPr>
              <a:t>Example – Customizing </a:t>
            </a:r>
            <a:r>
              <a:rPr lang="en-US" sz="2800" dirty="0" err="1" smtClean="0">
                <a:latin typeface="Arial" charset="0"/>
              </a:rPr>
              <a:t>MagicDraw</a:t>
            </a:r>
            <a:r>
              <a:rPr lang="en-US" sz="2800" dirty="0" smtClean="0">
                <a:latin typeface="Arial" charset="0"/>
              </a:rPr>
              <a:t> to express library in domain view</a:t>
            </a:r>
          </a:p>
        </p:txBody>
      </p:sp>
      <p:pic>
        <p:nvPicPr>
          <p:cNvPr id="665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0167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534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l="1964" t="19960" r="4372" b="9486"/>
          <a:stretch>
            <a:fillRect/>
          </a:stretch>
        </p:blipFill>
        <p:spPr bwMode="auto">
          <a:xfrm>
            <a:off x="369888" y="2801938"/>
            <a:ext cx="8434387"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p:cNvSpPr>
            <a:spLocks noChangeArrowheads="1"/>
          </p:cNvSpPr>
          <p:nvPr/>
        </p:nvSpPr>
        <p:spPr bwMode="auto">
          <a:xfrm>
            <a:off x="533400" y="177800"/>
            <a:ext cx="7435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defTabSz="457200">
              <a:buClr>
                <a:srgbClr val="0000CC"/>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chemeClr val="bg1">
                    <a:lumMod val="50000"/>
                  </a:schemeClr>
                </a:solidFill>
                <a:latin typeface="Corbel" pitchFamily="34" charset="0"/>
              </a:rPr>
              <a:t>Vehicle Model Architecture</a:t>
            </a:r>
          </a:p>
        </p:txBody>
      </p:sp>
      <p:sp>
        <p:nvSpPr>
          <p:cNvPr id="73732" name="Rectangle 4"/>
          <p:cNvSpPr>
            <a:spLocks noChangeArrowheads="1"/>
          </p:cNvSpPr>
          <p:nvPr/>
        </p:nvSpPr>
        <p:spPr bwMode="auto">
          <a:xfrm>
            <a:off x="654050" y="862013"/>
            <a:ext cx="84899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341313" indent="-341313" defTabSz="457200">
              <a:lnSpc>
                <a:spcPct val="90000"/>
              </a:lnSpc>
              <a:spcBef>
                <a:spcPct val="500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Tw Cen MT" pitchFamily="34" charset="0"/>
              </a:rPr>
              <a:t>High-level modular structure for dynamic vehicle modeling </a:t>
            </a:r>
          </a:p>
          <a:p>
            <a:pPr marL="341313" indent="-341313" defTabSz="457200">
              <a:lnSpc>
                <a:spcPct val="90000"/>
              </a:lnSpc>
              <a:spcBef>
                <a:spcPct val="500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Tw Cen MT" pitchFamily="34" charset="0"/>
              </a:rPr>
              <a:t>Key vehicle subsystems are represented as distinct elements</a:t>
            </a:r>
          </a:p>
          <a:p>
            <a:pPr marL="341313" indent="-341313" defTabSz="457200">
              <a:lnSpc>
                <a:spcPct val="90000"/>
              </a:lnSpc>
              <a:spcBef>
                <a:spcPct val="500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Tw Cen MT" pitchFamily="34" charset="0"/>
              </a:rPr>
              <a:t>Subsystem connections specified through well-defined interfaces </a:t>
            </a:r>
          </a:p>
          <a:p>
            <a:pPr marL="341313" indent="-341313" defTabSz="457200">
              <a:lnSpc>
                <a:spcPct val="90000"/>
              </a:lnSpc>
              <a:spcBef>
                <a:spcPct val="500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Tw Cen MT" pitchFamily="34" charset="0"/>
              </a:rPr>
              <a:t>Signals distributed to subsystems via defined bus structure</a:t>
            </a:r>
          </a:p>
          <a:p>
            <a:pPr marL="341313" indent="-341313" defTabSz="457200">
              <a:lnSpc>
                <a:spcPct val="90000"/>
              </a:lnSpc>
              <a:spcBef>
                <a:spcPct val="50000"/>
              </a:spcBef>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Tw Cen MT" pitchFamily="34" charset="0"/>
              </a:rPr>
              <a:t>Structure &amp; interface are fixed, model content is not</a:t>
            </a:r>
          </a:p>
        </p:txBody>
      </p:sp>
      <p:grpSp>
        <p:nvGrpSpPr>
          <p:cNvPr id="2" name="Group 5"/>
          <p:cNvGrpSpPr>
            <a:grpSpLocks/>
          </p:cNvGrpSpPr>
          <p:nvPr/>
        </p:nvGrpSpPr>
        <p:grpSpPr bwMode="auto">
          <a:xfrm>
            <a:off x="1371600" y="4652963"/>
            <a:ext cx="3706813" cy="2205037"/>
            <a:chOff x="827" y="2723"/>
            <a:chExt cx="2335" cy="1389"/>
          </a:xfrm>
        </p:grpSpPr>
        <p:pic>
          <p:nvPicPr>
            <p:cNvPr id="73734" name="Picture 6"/>
            <p:cNvPicPr>
              <a:picLocks noChangeAspect="1" noChangeArrowheads="1"/>
            </p:cNvPicPr>
            <p:nvPr/>
          </p:nvPicPr>
          <p:blipFill>
            <a:blip r:embed="rId4">
              <a:extLst>
                <a:ext uri="{28A0092B-C50C-407E-A947-70E740481C1C}">
                  <a14:useLocalDpi xmlns:a14="http://schemas.microsoft.com/office/drawing/2010/main" val="0"/>
                </a:ext>
              </a:extLst>
            </a:blip>
            <a:srcRect l="6958" t="15509" r="6958" b="40179"/>
            <a:stretch>
              <a:fillRect/>
            </a:stretch>
          </p:blipFill>
          <p:spPr bwMode="auto">
            <a:xfrm>
              <a:off x="827" y="3128"/>
              <a:ext cx="2335" cy="984"/>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5" name="Line 7"/>
            <p:cNvSpPr>
              <a:spLocks noChangeShapeType="1"/>
            </p:cNvSpPr>
            <p:nvPr/>
          </p:nvSpPr>
          <p:spPr bwMode="auto">
            <a:xfrm>
              <a:off x="2478" y="2723"/>
              <a:ext cx="245" cy="3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36" name="Line 8"/>
            <p:cNvSpPr>
              <a:spLocks noChangeShapeType="1"/>
            </p:cNvSpPr>
            <p:nvPr/>
          </p:nvSpPr>
          <p:spPr bwMode="auto">
            <a:xfrm flipH="1">
              <a:off x="1497" y="2734"/>
              <a:ext cx="794" cy="39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87942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txBox="1">
            <a:spLocks noGrp="1"/>
          </p:cNvSpPr>
          <p:nvPr/>
        </p:nvSpPr>
        <p:spPr bwMode="auto">
          <a:xfrm>
            <a:off x="7951788" y="66167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r"/>
            <a:fld id="{45ECF760-6B0D-4183-A795-43DAC73326D0}" type="slidenum">
              <a:rPr lang="en-US" sz="1800"/>
              <a:pPr algn="r"/>
              <a:t>17</a:t>
            </a:fld>
            <a:endParaRPr lang="en-US" sz="1800"/>
          </a:p>
        </p:txBody>
      </p:sp>
      <p:sp>
        <p:nvSpPr>
          <p:cNvPr id="75779" name="Date Placeholder 4"/>
          <p:cNvSpPr txBox="1">
            <a:spLocks noGrp="1"/>
          </p:cNvSpPr>
          <p:nvPr/>
        </p:nvSpPr>
        <p:spPr bwMode="auto">
          <a:xfrm>
            <a:off x="304800" y="6510338"/>
            <a:ext cx="18557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fld id="{2885746D-722C-46F0-BEB8-3A3F71489C4A}" type="datetime5">
              <a:rPr lang="en-US" sz="1800">
                <a:latin typeface="Verdana" charset="0"/>
              </a:rPr>
              <a:pPr/>
              <a:t>25-Jun-13</a:t>
            </a:fld>
            <a:endParaRPr lang="en-US" sz="1800">
              <a:latin typeface="Verdana" charset="0"/>
            </a:endParaRPr>
          </a:p>
        </p:txBody>
      </p:sp>
      <p:sp>
        <p:nvSpPr>
          <p:cNvPr id="75780" name="Rectangle 2"/>
          <p:cNvSpPr>
            <a:spLocks noGrp="1" noChangeArrowheads="1"/>
          </p:cNvSpPr>
          <p:nvPr>
            <p:ph type="title" idx="4294967295"/>
          </p:nvPr>
        </p:nvSpPr>
        <p:spPr>
          <a:xfrm>
            <a:off x="609600" y="241300"/>
            <a:ext cx="6248400" cy="434975"/>
          </a:xfrm>
        </p:spPr>
        <p:txBody>
          <a:bodyPr/>
          <a:lstStyle/>
          <a:p>
            <a:pPr eaLnBrk="1" hangingPunct="1"/>
            <a:r>
              <a:rPr lang="en-US" b="1" dirty="0" smtClean="0">
                <a:solidFill>
                  <a:schemeClr val="bg1">
                    <a:lumMod val="50000"/>
                  </a:schemeClr>
                </a:solidFill>
                <a:latin typeface="Corbel" pitchFamily="34" charset="0"/>
              </a:rPr>
              <a:t>Use Case </a:t>
            </a:r>
          </a:p>
        </p:txBody>
      </p:sp>
      <p:sp>
        <p:nvSpPr>
          <p:cNvPr id="75781" name="Rectangle 3"/>
          <p:cNvSpPr>
            <a:spLocks noGrp="1" noChangeArrowheads="1"/>
          </p:cNvSpPr>
          <p:nvPr>
            <p:ph type="body" idx="4294967295"/>
          </p:nvPr>
        </p:nvSpPr>
        <p:spPr>
          <a:xfrm>
            <a:off x="641350" y="971550"/>
            <a:ext cx="8502650" cy="1847850"/>
          </a:xfrm>
        </p:spPr>
        <p:txBody>
          <a:bodyPr/>
          <a:lstStyle/>
          <a:p>
            <a:pPr eaLnBrk="1" hangingPunct="1">
              <a:lnSpc>
                <a:spcPct val="90000"/>
              </a:lnSpc>
            </a:pPr>
            <a:r>
              <a:rPr lang="en-US" sz="2000" dirty="0" smtClean="0">
                <a:latin typeface="Tw Cen MT" pitchFamily="34" charset="0"/>
              </a:rPr>
              <a:t>Build domain models – Plant and Controls for each subsystem</a:t>
            </a:r>
          </a:p>
          <a:p>
            <a:pPr lvl="1" eaLnBrk="1" hangingPunct="1">
              <a:lnSpc>
                <a:spcPct val="90000"/>
              </a:lnSpc>
            </a:pPr>
            <a:r>
              <a:rPr lang="en-US" sz="1800" dirty="0" smtClean="0">
                <a:latin typeface="Tw Cen MT" pitchFamily="34" charset="0"/>
              </a:rPr>
              <a:t>Create re-usable libraries of component models with varying levels of fidelity</a:t>
            </a:r>
          </a:p>
          <a:p>
            <a:pPr eaLnBrk="1" hangingPunct="1">
              <a:lnSpc>
                <a:spcPct val="90000"/>
              </a:lnSpc>
            </a:pPr>
            <a:r>
              <a:rPr lang="en-US" sz="2000" dirty="0" smtClean="0">
                <a:latin typeface="Tw Cen MT" pitchFamily="34" charset="0"/>
              </a:rPr>
              <a:t>Integrate appropriate components to build up vehicle system model based on a vehicle model architecture – based on desired analysis </a:t>
            </a:r>
          </a:p>
          <a:p>
            <a:pPr eaLnBrk="1" hangingPunct="1">
              <a:lnSpc>
                <a:spcPct val="90000"/>
              </a:lnSpc>
            </a:pPr>
            <a:r>
              <a:rPr lang="en-US" sz="2000" dirty="0" smtClean="0">
                <a:latin typeface="Tw Cen MT" pitchFamily="34" charset="0"/>
              </a:rPr>
              <a:t>Use Variant Management to configure model selection and auto-wire models together</a:t>
            </a:r>
          </a:p>
          <a:p>
            <a:pPr eaLnBrk="1" hangingPunct="1">
              <a:lnSpc>
                <a:spcPct val="90000"/>
              </a:lnSpc>
              <a:buFontTx/>
              <a:buNone/>
            </a:pPr>
            <a:endParaRPr lang="en-US" sz="1800" dirty="0" smtClean="0">
              <a:latin typeface="Tw Cen MT" pitchFamily="34" charset="0"/>
            </a:endParaRPr>
          </a:p>
        </p:txBody>
      </p:sp>
      <p:grpSp>
        <p:nvGrpSpPr>
          <p:cNvPr id="75782" name="Group 79"/>
          <p:cNvGrpSpPr>
            <a:grpSpLocks/>
          </p:cNvGrpSpPr>
          <p:nvPr/>
        </p:nvGrpSpPr>
        <p:grpSpPr bwMode="auto">
          <a:xfrm>
            <a:off x="1295400" y="3375025"/>
            <a:ext cx="6567488" cy="2841625"/>
            <a:chOff x="703" y="1966"/>
            <a:chExt cx="4354" cy="2129"/>
          </a:xfrm>
        </p:grpSpPr>
        <p:sp>
          <p:nvSpPr>
            <p:cNvPr id="75783" name="Text Box 6"/>
            <p:cNvSpPr txBox="1">
              <a:spLocks noChangeArrowheads="1"/>
            </p:cNvSpPr>
            <p:nvPr/>
          </p:nvSpPr>
          <p:spPr bwMode="auto">
            <a:xfrm>
              <a:off x="2505" y="1966"/>
              <a:ext cx="768" cy="290"/>
            </a:xfrm>
            <a:prstGeom prst="rect">
              <a:avLst/>
            </a:prstGeom>
            <a:solidFill>
              <a:schemeClr val="accent1"/>
            </a:solidFill>
            <a:ln w="3175">
              <a:solidFill>
                <a:schemeClr val="tx1"/>
              </a:solidFill>
              <a:miter lim="800000"/>
              <a:headEnd/>
              <a:tailEnd/>
            </a:ln>
          </p:spPr>
          <p:txBody>
            <a:bodyPr anchor="ctr" anchorCtr="1"/>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900" b="1"/>
                <a:t>Transmission</a:t>
              </a:r>
            </a:p>
          </p:txBody>
        </p:sp>
        <p:sp>
          <p:nvSpPr>
            <p:cNvPr id="75784" name="Text Box 7"/>
            <p:cNvSpPr txBox="1">
              <a:spLocks noChangeArrowheads="1"/>
            </p:cNvSpPr>
            <p:nvPr/>
          </p:nvSpPr>
          <p:spPr bwMode="auto">
            <a:xfrm>
              <a:off x="1695" y="1966"/>
              <a:ext cx="624" cy="290"/>
            </a:xfrm>
            <a:prstGeom prst="rect">
              <a:avLst/>
            </a:prstGeom>
            <a:solidFill>
              <a:schemeClr val="accent1"/>
            </a:solidFill>
            <a:ln w="3175">
              <a:solidFill>
                <a:schemeClr val="tx1"/>
              </a:solidFill>
              <a:miter lim="800000"/>
              <a:headEnd/>
              <a:tailEnd/>
            </a:ln>
          </p:spPr>
          <p:txBody>
            <a:bodyPr anchor="ctr" anchorCtr="1"/>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900" b="1"/>
                <a:t>Engine</a:t>
              </a:r>
            </a:p>
          </p:txBody>
        </p:sp>
        <p:sp>
          <p:nvSpPr>
            <p:cNvPr id="75785" name="Text Box 8"/>
            <p:cNvSpPr txBox="1">
              <a:spLocks noChangeArrowheads="1"/>
            </p:cNvSpPr>
            <p:nvPr/>
          </p:nvSpPr>
          <p:spPr bwMode="auto">
            <a:xfrm>
              <a:off x="3465" y="1966"/>
              <a:ext cx="624" cy="290"/>
            </a:xfrm>
            <a:prstGeom prst="rect">
              <a:avLst/>
            </a:prstGeom>
            <a:solidFill>
              <a:schemeClr val="accent1"/>
            </a:solidFill>
            <a:ln w="3175">
              <a:solidFill>
                <a:schemeClr val="tx1"/>
              </a:solidFill>
              <a:miter lim="800000"/>
              <a:headEnd/>
              <a:tailEnd/>
            </a:ln>
          </p:spPr>
          <p:txBody>
            <a:bodyPr anchor="ctr" anchorCtr="1"/>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900" b="1"/>
                <a:t>Driveline</a:t>
              </a:r>
            </a:p>
          </p:txBody>
        </p:sp>
        <p:sp>
          <p:nvSpPr>
            <p:cNvPr id="75786" name="Text Box 9"/>
            <p:cNvSpPr txBox="1">
              <a:spLocks noChangeArrowheads="1"/>
            </p:cNvSpPr>
            <p:nvPr/>
          </p:nvSpPr>
          <p:spPr bwMode="auto">
            <a:xfrm>
              <a:off x="872" y="1966"/>
              <a:ext cx="576" cy="290"/>
            </a:xfrm>
            <a:prstGeom prst="rect">
              <a:avLst/>
            </a:prstGeom>
            <a:solidFill>
              <a:schemeClr val="accent1"/>
            </a:solidFill>
            <a:ln w="3175">
              <a:solidFill>
                <a:schemeClr val="tx1"/>
              </a:solidFill>
              <a:miter lim="800000"/>
              <a:headEnd/>
              <a:tailEnd/>
            </a:ln>
          </p:spPr>
          <p:txBody>
            <a:bodyPr anchor="ctr" anchorCtr="1"/>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900" b="1"/>
                <a:t>Electrical</a:t>
              </a:r>
            </a:p>
          </p:txBody>
        </p:sp>
        <p:sp>
          <p:nvSpPr>
            <p:cNvPr id="75787" name="Text Box 10"/>
            <p:cNvSpPr txBox="1">
              <a:spLocks noChangeArrowheads="1"/>
            </p:cNvSpPr>
            <p:nvPr/>
          </p:nvSpPr>
          <p:spPr bwMode="auto">
            <a:xfrm>
              <a:off x="4281" y="1966"/>
              <a:ext cx="672" cy="290"/>
            </a:xfrm>
            <a:prstGeom prst="rect">
              <a:avLst/>
            </a:prstGeom>
            <a:solidFill>
              <a:schemeClr val="accent1"/>
            </a:solidFill>
            <a:ln w="3175">
              <a:solidFill>
                <a:schemeClr val="tx1"/>
              </a:solidFill>
              <a:miter lim="800000"/>
              <a:headEnd/>
              <a:tailEnd/>
            </a:ln>
          </p:spPr>
          <p:txBody>
            <a:bodyPr anchor="ctr" anchorCtr="1"/>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900" b="1"/>
                <a:t>Chassis</a:t>
              </a:r>
            </a:p>
          </p:txBody>
        </p:sp>
        <p:grpSp>
          <p:nvGrpSpPr>
            <p:cNvPr id="75788" name="Group 11"/>
            <p:cNvGrpSpPr>
              <a:grpSpLocks/>
            </p:cNvGrpSpPr>
            <p:nvPr/>
          </p:nvGrpSpPr>
          <p:grpSpPr bwMode="auto">
            <a:xfrm>
              <a:off x="703" y="1966"/>
              <a:ext cx="4354" cy="2129"/>
              <a:chOff x="703" y="539"/>
              <a:chExt cx="4354" cy="3290"/>
            </a:xfrm>
          </p:grpSpPr>
          <p:sp>
            <p:nvSpPr>
              <p:cNvPr id="75834" name="Line 12"/>
              <p:cNvSpPr>
                <a:spLocks noChangeShapeType="1"/>
              </p:cNvSpPr>
              <p:nvPr/>
            </p:nvSpPr>
            <p:spPr bwMode="auto">
              <a:xfrm>
                <a:off x="1574" y="563"/>
                <a:ext cx="0" cy="3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5" name="Line 13"/>
              <p:cNvSpPr>
                <a:spLocks noChangeShapeType="1"/>
              </p:cNvSpPr>
              <p:nvPr/>
            </p:nvSpPr>
            <p:spPr bwMode="auto">
              <a:xfrm>
                <a:off x="2420" y="563"/>
                <a:ext cx="0" cy="3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6" name="Line 14"/>
              <p:cNvSpPr>
                <a:spLocks noChangeShapeType="1"/>
              </p:cNvSpPr>
              <p:nvPr/>
            </p:nvSpPr>
            <p:spPr bwMode="auto">
              <a:xfrm>
                <a:off x="3340" y="563"/>
                <a:ext cx="0" cy="3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7" name="Line 15"/>
              <p:cNvSpPr>
                <a:spLocks noChangeShapeType="1"/>
              </p:cNvSpPr>
              <p:nvPr/>
            </p:nvSpPr>
            <p:spPr bwMode="auto">
              <a:xfrm>
                <a:off x="4186" y="539"/>
                <a:ext cx="0" cy="3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8" name="Line 16"/>
              <p:cNvSpPr>
                <a:spLocks noChangeShapeType="1"/>
              </p:cNvSpPr>
              <p:nvPr/>
            </p:nvSpPr>
            <p:spPr bwMode="auto">
              <a:xfrm>
                <a:off x="5057" y="539"/>
                <a:ext cx="0" cy="3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39" name="Line 17"/>
              <p:cNvSpPr>
                <a:spLocks noChangeShapeType="1"/>
              </p:cNvSpPr>
              <p:nvPr/>
            </p:nvSpPr>
            <p:spPr bwMode="auto">
              <a:xfrm>
                <a:off x="703" y="563"/>
                <a:ext cx="0" cy="3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5840" name="Group 18"/>
              <p:cNvGrpSpPr>
                <a:grpSpLocks/>
              </p:cNvGrpSpPr>
              <p:nvPr/>
            </p:nvGrpSpPr>
            <p:grpSpPr bwMode="auto">
              <a:xfrm>
                <a:off x="879" y="1096"/>
                <a:ext cx="502" cy="2637"/>
                <a:chOff x="879" y="1096"/>
                <a:chExt cx="502" cy="2637"/>
              </a:xfrm>
            </p:grpSpPr>
            <p:sp>
              <p:nvSpPr>
                <p:cNvPr id="75853" name="Text Box 19"/>
                <p:cNvSpPr txBox="1">
                  <a:spLocks noChangeArrowheads="1"/>
                </p:cNvSpPr>
                <p:nvPr/>
              </p:nvSpPr>
              <p:spPr bwMode="auto">
                <a:xfrm>
                  <a:off x="879" y="1097"/>
                  <a:ext cx="50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800" b="1">
                      <a:latin typeface="Verdana" charset="0"/>
                    </a:rPr>
                    <a:t>Plnt    Ctrl</a:t>
                  </a:r>
                </a:p>
              </p:txBody>
            </p:sp>
            <p:sp>
              <p:nvSpPr>
                <p:cNvPr id="75854" name="Line 20"/>
                <p:cNvSpPr>
                  <a:spLocks noChangeShapeType="1"/>
                </p:cNvSpPr>
                <p:nvPr/>
              </p:nvSpPr>
              <p:spPr bwMode="auto">
                <a:xfrm>
                  <a:off x="1138" y="1096"/>
                  <a:ext cx="0" cy="26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841" name="Group 21"/>
              <p:cNvGrpSpPr>
                <a:grpSpLocks/>
              </p:cNvGrpSpPr>
              <p:nvPr/>
            </p:nvGrpSpPr>
            <p:grpSpPr bwMode="auto">
              <a:xfrm>
                <a:off x="1749" y="1096"/>
                <a:ext cx="502" cy="2637"/>
                <a:chOff x="1749" y="1121"/>
                <a:chExt cx="502" cy="2637"/>
              </a:xfrm>
            </p:grpSpPr>
            <p:sp>
              <p:nvSpPr>
                <p:cNvPr id="75851" name="Text Box 22"/>
                <p:cNvSpPr txBox="1">
                  <a:spLocks noChangeArrowheads="1"/>
                </p:cNvSpPr>
                <p:nvPr/>
              </p:nvSpPr>
              <p:spPr bwMode="auto">
                <a:xfrm>
                  <a:off x="1749" y="1122"/>
                  <a:ext cx="50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800" b="1">
                      <a:latin typeface="Verdana" charset="0"/>
                    </a:rPr>
                    <a:t>Plnt    Ctrl</a:t>
                  </a:r>
                </a:p>
              </p:txBody>
            </p:sp>
            <p:sp>
              <p:nvSpPr>
                <p:cNvPr id="75852" name="Line 23"/>
                <p:cNvSpPr>
                  <a:spLocks noChangeShapeType="1"/>
                </p:cNvSpPr>
                <p:nvPr/>
              </p:nvSpPr>
              <p:spPr bwMode="auto">
                <a:xfrm>
                  <a:off x="2009" y="1121"/>
                  <a:ext cx="0" cy="26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842" name="Group 24"/>
              <p:cNvGrpSpPr>
                <a:grpSpLocks/>
              </p:cNvGrpSpPr>
              <p:nvPr/>
            </p:nvGrpSpPr>
            <p:grpSpPr bwMode="auto">
              <a:xfrm>
                <a:off x="2620" y="1096"/>
                <a:ext cx="503" cy="2637"/>
                <a:chOff x="878" y="1096"/>
                <a:chExt cx="503" cy="2637"/>
              </a:xfrm>
            </p:grpSpPr>
            <p:sp>
              <p:nvSpPr>
                <p:cNvPr id="75849" name="Text Box 25"/>
                <p:cNvSpPr txBox="1">
                  <a:spLocks noChangeArrowheads="1"/>
                </p:cNvSpPr>
                <p:nvPr/>
              </p:nvSpPr>
              <p:spPr bwMode="auto">
                <a:xfrm>
                  <a:off x="878" y="1097"/>
                  <a:ext cx="5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800" b="1">
                      <a:latin typeface="Verdana" charset="0"/>
                    </a:rPr>
                    <a:t>Plnt    Ctrl</a:t>
                  </a:r>
                </a:p>
              </p:txBody>
            </p:sp>
            <p:sp>
              <p:nvSpPr>
                <p:cNvPr id="75850" name="Line 26"/>
                <p:cNvSpPr>
                  <a:spLocks noChangeShapeType="1"/>
                </p:cNvSpPr>
                <p:nvPr/>
              </p:nvSpPr>
              <p:spPr bwMode="auto">
                <a:xfrm>
                  <a:off x="1138" y="1096"/>
                  <a:ext cx="0" cy="26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843" name="Group 27"/>
              <p:cNvGrpSpPr>
                <a:grpSpLocks/>
              </p:cNvGrpSpPr>
              <p:nvPr/>
            </p:nvGrpSpPr>
            <p:grpSpPr bwMode="auto">
              <a:xfrm>
                <a:off x="3492" y="1096"/>
                <a:ext cx="502" cy="2637"/>
                <a:chOff x="1750" y="1121"/>
                <a:chExt cx="502" cy="2637"/>
              </a:xfrm>
            </p:grpSpPr>
            <p:sp>
              <p:nvSpPr>
                <p:cNvPr id="75847" name="Text Box 28"/>
                <p:cNvSpPr txBox="1">
                  <a:spLocks noChangeArrowheads="1"/>
                </p:cNvSpPr>
                <p:nvPr/>
              </p:nvSpPr>
              <p:spPr bwMode="auto">
                <a:xfrm>
                  <a:off x="1750" y="1122"/>
                  <a:ext cx="50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800" b="1">
                      <a:latin typeface="Verdana" charset="0"/>
                    </a:rPr>
                    <a:t>Plnt    Ctrl</a:t>
                  </a:r>
                </a:p>
              </p:txBody>
            </p:sp>
            <p:sp>
              <p:nvSpPr>
                <p:cNvPr id="75848" name="Line 29"/>
                <p:cNvSpPr>
                  <a:spLocks noChangeShapeType="1"/>
                </p:cNvSpPr>
                <p:nvPr/>
              </p:nvSpPr>
              <p:spPr bwMode="auto">
                <a:xfrm>
                  <a:off x="2009" y="1121"/>
                  <a:ext cx="0" cy="26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844" name="Group 30"/>
              <p:cNvGrpSpPr>
                <a:grpSpLocks/>
              </p:cNvGrpSpPr>
              <p:nvPr/>
            </p:nvGrpSpPr>
            <p:grpSpPr bwMode="auto">
              <a:xfrm>
                <a:off x="4362" y="1096"/>
                <a:ext cx="503" cy="2637"/>
                <a:chOff x="1749" y="1121"/>
                <a:chExt cx="503" cy="2637"/>
              </a:xfrm>
            </p:grpSpPr>
            <p:sp>
              <p:nvSpPr>
                <p:cNvPr id="75845" name="Text Box 31"/>
                <p:cNvSpPr txBox="1">
                  <a:spLocks noChangeArrowheads="1"/>
                </p:cNvSpPr>
                <p:nvPr/>
              </p:nvSpPr>
              <p:spPr bwMode="auto">
                <a:xfrm>
                  <a:off x="1749" y="1122"/>
                  <a:ext cx="50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r>
                    <a:rPr lang="en-US" sz="800" b="1">
                      <a:latin typeface="Verdana" charset="0"/>
                    </a:rPr>
                    <a:t>Plnt    Ctrl</a:t>
                  </a:r>
                </a:p>
              </p:txBody>
            </p:sp>
            <p:sp>
              <p:nvSpPr>
                <p:cNvPr id="75846" name="Line 32"/>
                <p:cNvSpPr>
                  <a:spLocks noChangeShapeType="1"/>
                </p:cNvSpPr>
                <p:nvPr/>
              </p:nvSpPr>
              <p:spPr bwMode="auto">
                <a:xfrm>
                  <a:off x="2009" y="1121"/>
                  <a:ext cx="0" cy="26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5789" name="Group 33"/>
            <p:cNvGrpSpPr>
              <a:grpSpLocks/>
            </p:cNvGrpSpPr>
            <p:nvPr/>
          </p:nvGrpSpPr>
          <p:grpSpPr bwMode="auto">
            <a:xfrm>
              <a:off x="775" y="2596"/>
              <a:ext cx="291" cy="1210"/>
              <a:chOff x="775" y="1410"/>
              <a:chExt cx="291" cy="1210"/>
            </a:xfrm>
          </p:grpSpPr>
          <p:sp>
            <p:nvSpPr>
              <p:cNvPr id="75831" name="AutoShape 34"/>
              <p:cNvSpPr>
                <a:spLocks noChangeArrowheads="1"/>
              </p:cNvSpPr>
              <p:nvPr/>
            </p:nvSpPr>
            <p:spPr bwMode="auto">
              <a:xfrm>
                <a:off x="775" y="1410"/>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Lo</a:t>
                </a:r>
              </a:p>
            </p:txBody>
          </p:sp>
          <p:sp>
            <p:nvSpPr>
              <p:cNvPr id="75832" name="AutoShape 35"/>
              <p:cNvSpPr>
                <a:spLocks noChangeArrowheads="1"/>
              </p:cNvSpPr>
              <p:nvPr/>
            </p:nvSpPr>
            <p:spPr bwMode="auto">
              <a:xfrm>
                <a:off x="775" y="187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833" name="AutoShape 36"/>
              <p:cNvSpPr>
                <a:spLocks noChangeArrowheads="1"/>
              </p:cNvSpPr>
              <p:nvPr/>
            </p:nvSpPr>
            <p:spPr bwMode="auto">
              <a:xfrm>
                <a:off x="775" y="2354"/>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grpSp>
        <p:grpSp>
          <p:nvGrpSpPr>
            <p:cNvPr id="75790" name="Group 37"/>
            <p:cNvGrpSpPr>
              <a:grpSpLocks/>
            </p:cNvGrpSpPr>
            <p:nvPr/>
          </p:nvGrpSpPr>
          <p:grpSpPr bwMode="auto">
            <a:xfrm>
              <a:off x="1646" y="2595"/>
              <a:ext cx="291" cy="1210"/>
              <a:chOff x="775" y="1410"/>
              <a:chExt cx="291" cy="1210"/>
            </a:xfrm>
          </p:grpSpPr>
          <p:sp>
            <p:nvSpPr>
              <p:cNvPr id="75828" name="AutoShape 38"/>
              <p:cNvSpPr>
                <a:spLocks noChangeArrowheads="1"/>
              </p:cNvSpPr>
              <p:nvPr/>
            </p:nvSpPr>
            <p:spPr bwMode="auto">
              <a:xfrm>
                <a:off x="775" y="141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Lo</a:t>
                </a:r>
              </a:p>
            </p:txBody>
          </p:sp>
          <p:sp>
            <p:nvSpPr>
              <p:cNvPr id="75829" name="AutoShape 39"/>
              <p:cNvSpPr>
                <a:spLocks noChangeArrowheads="1"/>
              </p:cNvSpPr>
              <p:nvPr/>
            </p:nvSpPr>
            <p:spPr bwMode="auto">
              <a:xfrm>
                <a:off x="775" y="187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830" name="AutoShape 40"/>
              <p:cNvSpPr>
                <a:spLocks noChangeArrowheads="1"/>
              </p:cNvSpPr>
              <p:nvPr/>
            </p:nvSpPr>
            <p:spPr bwMode="auto">
              <a:xfrm>
                <a:off x="775" y="2354"/>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High</a:t>
                </a:r>
              </a:p>
            </p:txBody>
          </p:sp>
        </p:grpSp>
        <p:sp>
          <p:nvSpPr>
            <p:cNvPr id="75791" name="AutoShape 41"/>
            <p:cNvSpPr>
              <a:spLocks noChangeArrowheads="1"/>
            </p:cNvSpPr>
            <p:nvPr/>
          </p:nvSpPr>
          <p:spPr bwMode="auto">
            <a:xfrm>
              <a:off x="2469" y="2596"/>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Lo</a:t>
              </a:r>
            </a:p>
          </p:txBody>
        </p:sp>
        <p:sp>
          <p:nvSpPr>
            <p:cNvPr id="75792" name="AutoShape 42"/>
            <p:cNvSpPr>
              <a:spLocks noChangeArrowheads="1"/>
            </p:cNvSpPr>
            <p:nvPr/>
          </p:nvSpPr>
          <p:spPr bwMode="auto">
            <a:xfrm>
              <a:off x="2469" y="3056"/>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Med</a:t>
              </a:r>
            </a:p>
          </p:txBody>
        </p:sp>
        <p:sp>
          <p:nvSpPr>
            <p:cNvPr id="75793" name="AutoShape 43"/>
            <p:cNvSpPr>
              <a:spLocks noChangeArrowheads="1"/>
            </p:cNvSpPr>
            <p:nvPr/>
          </p:nvSpPr>
          <p:spPr bwMode="auto">
            <a:xfrm>
              <a:off x="2469" y="354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sp>
          <p:nvSpPr>
            <p:cNvPr id="75794" name="AutoShape 44"/>
            <p:cNvSpPr>
              <a:spLocks noChangeArrowheads="1"/>
            </p:cNvSpPr>
            <p:nvPr/>
          </p:nvSpPr>
          <p:spPr bwMode="auto">
            <a:xfrm>
              <a:off x="3412" y="2595"/>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Lo</a:t>
              </a:r>
            </a:p>
          </p:txBody>
        </p:sp>
        <p:sp>
          <p:nvSpPr>
            <p:cNvPr id="75795" name="AutoShape 45"/>
            <p:cNvSpPr>
              <a:spLocks noChangeArrowheads="1"/>
            </p:cNvSpPr>
            <p:nvPr/>
          </p:nvSpPr>
          <p:spPr bwMode="auto">
            <a:xfrm>
              <a:off x="3412" y="3055"/>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796" name="AutoShape 46"/>
            <p:cNvSpPr>
              <a:spLocks noChangeArrowheads="1"/>
            </p:cNvSpPr>
            <p:nvPr/>
          </p:nvSpPr>
          <p:spPr bwMode="auto">
            <a:xfrm>
              <a:off x="3412" y="3539"/>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sp>
          <p:nvSpPr>
            <p:cNvPr id="75797" name="AutoShape 47"/>
            <p:cNvSpPr>
              <a:spLocks noChangeArrowheads="1"/>
            </p:cNvSpPr>
            <p:nvPr/>
          </p:nvSpPr>
          <p:spPr bwMode="auto">
            <a:xfrm>
              <a:off x="4235" y="2595"/>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Lo</a:t>
              </a:r>
            </a:p>
          </p:txBody>
        </p:sp>
        <p:sp>
          <p:nvSpPr>
            <p:cNvPr id="75798" name="AutoShape 48"/>
            <p:cNvSpPr>
              <a:spLocks noChangeArrowheads="1"/>
            </p:cNvSpPr>
            <p:nvPr/>
          </p:nvSpPr>
          <p:spPr bwMode="auto">
            <a:xfrm>
              <a:off x="4235" y="3055"/>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799" name="AutoShape 49"/>
            <p:cNvSpPr>
              <a:spLocks noChangeArrowheads="1"/>
            </p:cNvSpPr>
            <p:nvPr/>
          </p:nvSpPr>
          <p:spPr bwMode="auto">
            <a:xfrm>
              <a:off x="4235" y="3539"/>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grpSp>
          <p:nvGrpSpPr>
            <p:cNvPr id="75800" name="Group 50"/>
            <p:cNvGrpSpPr>
              <a:grpSpLocks/>
            </p:cNvGrpSpPr>
            <p:nvPr/>
          </p:nvGrpSpPr>
          <p:grpSpPr bwMode="auto">
            <a:xfrm>
              <a:off x="1211" y="2596"/>
              <a:ext cx="3751" cy="1210"/>
              <a:chOff x="872" y="1507"/>
              <a:chExt cx="3751" cy="1210"/>
            </a:xfrm>
          </p:grpSpPr>
          <p:grpSp>
            <p:nvGrpSpPr>
              <p:cNvPr id="75808" name="Group 51"/>
              <p:cNvGrpSpPr>
                <a:grpSpLocks/>
              </p:cNvGrpSpPr>
              <p:nvPr/>
            </p:nvGrpSpPr>
            <p:grpSpPr bwMode="auto">
              <a:xfrm>
                <a:off x="872" y="1507"/>
                <a:ext cx="291" cy="1210"/>
                <a:chOff x="775" y="1410"/>
                <a:chExt cx="291" cy="1210"/>
              </a:xfrm>
            </p:grpSpPr>
            <p:sp>
              <p:nvSpPr>
                <p:cNvPr id="75825" name="AutoShape 52"/>
                <p:cNvSpPr>
                  <a:spLocks noChangeArrowheads="1"/>
                </p:cNvSpPr>
                <p:nvPr/>
              </p:nvSpPr>
              <p:spPr bwMode="auto">
                <a:xfrm>
                  <a:off x="775" y="1410"/>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Lo</a:t>
                  </a:r>
                </a:p>
              </p:txBody>
            </p:sp>
            <p:sp>
              <p:nvSpPr>
                <p:cNvPr id="75826" name="AutoShape 53"/>
                <p:cNvSpPr>
                  <a:spLocks noChangeArrowheads="1"/>
                </p:cNvSpPr>
                <p:nvPr/>
              </p:nvSpPr>
              <p:spPr bwMode="auto">
                <a:xfrm>
                  <a:off x="775" y="187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827" name="AutoShape 54"/>
                <p:cNvSpPr>
                  <a:spLocks noChangeArrowheads="1"/>
                </p:cNvSpPr>
                <p:nvPr/>
              </p:nvSpPr>
              <p:spPr bwMode="auto">
                <a:xfrm>
                  <a:off x="775" y="2354"/>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grpSp>
          <p:grpSp>
            <p:nvGrpSpPr>
              <p:cNvPr id="75809" name="Group 55"/>
              <p:cNvGrpSpPr>
                <a:grpSpLocks/>
              </p:cNvGrpSpPr>
              <p:nvPr/>
            </p:nvGrpSpPr>
            <p:grpSpPr bwMode="auto">
              <a:xfrm>
                <a:off x="1743" y="1507"/>
                <a:ext cx="291" cy="1210"/>
                <a:chOff x="775" y="1410"/>
                <a:chExt cx="291" cy="1210"/>
              </a:xfrm>
            </p:grpSpPr>
            <p:sp>
              <p:nvSpPr>
                <p:cNvPr id="75822" name="AutoShape 56"/>
                <p:cNvSpPr>
                  <a:spLocks noChangeArrowheads="1"/>
                </p:cNvSpPr>
                <p:nvPr/>
              </p:nvSpPr>
              <p:spPr bwMode="auto">
                <a:xfrm>
                  <a:off x="775" y="141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Lo</a:t>
                  </a:r>
                </a:p>
              </p:txBody>
            </p:sp>
            <p:sp>
              <p:nvSpPr>
                <p:cNvPr id="75823" name="AutoShape 57"/>
                <p:cNvSpPr>
                  <a:spLocks noChangeArrowheads="1"/>
                </p:cNvSpPr>
                <p:nvPr/>
              </p:nvSpPr>
              <p:spPr bwMode="auto">
                <a:xfrm>
                  <a:off x="775" y="187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824" name="AutoShape 58"/>
                <p:cNvSpPr>
                  <a:spLocks noChangeArrowheads="1"/>
                </p:cNvSpPr>
                <p:nvPr/>
              </p:nvSpPr>
              <p:spPr bwMode="auto">
                <a:xfrm>
                  <a:off x="775" y="2354"/>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High</a:t>
                  </a:r>
                </a:p>
              </p:txBody>
            </p:sp>
          </p:grpSp>
          <p:grpSp>
            <p:nvGrpSpPr>
              <p:cNvPr id="75810" name="Group 59"/>
              <p:cNvGrpSpPr>
                <a:grpSpLocks/>
              </p:cNvGrpSpPr>
              <p:nvPr/>
            </p:nvGrpSpPr>
            <p:grpSpPr bwMode="auto">
              <a:xfrm>
                <a:off x="2566" y="1507"/>
                <a:ext cx="291" cy="1210"/>
                <a:chOff x="775" y="1410"/>
                <a:chExt cx="291" cy="1210"/>
              </a:xfrm>
            </p:grpSpPr>
            <p:sp>
              <p:nvSpPr>
                <p:cNvPr id="75819" name="AutoShape 60"/>
                <p:cNvSpPr>
                  <a:spLocks noChangeArrowheads="1"/>
                </p:cNvSpPr>
                <p:nvPr/>
              </p:nvSpPr>
              <p:spPr bwMode="auto">
                <a:xfrm>
                  <a:off x="775" y="141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Lo</a:t>
                  </a:r>
                </a:p>
              </p:txBody>
            </p:sp>
            <p:sp>
              <p:nvSpPr>
                <p:cNvPr id="75820" name="AutoShape 61"/>
                <p:cNvSpPr>
                  <a:spLocks noChangeArrowheads="1"/>
                </p:cNvSpPr>
                <p:nvPr/>
              </p:nvSpPr>
              <p:spPr bwMode="auto">
                <a:xfrm>
                  <a:off x="775" y="1870"/>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Med</a:t>
                  </a:r>
                </a:p>
              </p:txBody>
            </p:sp>
            <p:sp>
              <p:nvSpPr>
                <p:cNvPr id="75821" name="AutoShape 62"/>
                <p:cNvSpPr>
                  <a:spLocks noChangeArrowheads="1"/>
                </p:cNvSpPr>
                <p:nvPr/>
              </p:nvSpPr>
              <p:spPr bwMode="auto">
                <a:xfrm>
                  <a:off x="775" y="2354"/>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grpSp>
          <p:grpSp>
            <p:nvGrpSpPr>
              <p:cNvPr id="75811" name="Group 63"/>
              <p:cNvGrpSpPr>
                <a:grpSpLocks/>
              </p:cNvGrpSpPr>
              <p:nvPr/>
            </p:nvGrpSpPr>
            <p:grpSpPr bwMode="auto">
              <a:xfrm>
                <a:off x="3509" y="1507"/>
                <a:ext cx="291" cy="1210"/>
                <a:chOff x="775" y="1410"/>
                <a:chExt cx="291" cy="1210"/>
              </a:xfrm>
            </p:grpSpPr>
            <p:sp>
              <p:nvSpPr>
                <p:cNvPr id="75816" name="AutoShape 64"/>
                <p:cNvSpPr>
                  <a:spLocks noChangeArrowheads="1"/>
                </p:cNvSpPr>
                <p:nvPr/>
              </p:nvSpPr>
              <p:spPr bwMode="auto">
                <a:xfrm>
                  <a:off x="775" y="1410"/>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Lo</a:t>
                  </a:r>
                </a:p>
              </p:txBody>
            </p:sp>
            <p:sp>
              <p:nvSpPr>
                <p:cNvPr id="75817" name="AutoShape 65"/>
                <p:cNvSpPr>
                  <a:spLocks noChangeArrowheads="1"/>
                </p:cNvSpPr>
                <p:nvPr/>
              </p:nvSpPr>
              <p:spPr bwMode="auto">
                <a:xfrm>
                  <a:off x="775" y="187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818" name="AutoShape 66"/>
                <p:cNvSpPr>
                  <a:spLocks noChangeArrowheads="1"/>
                </p:cNvSpPr>
                <p:nvPr/>
              </p:nvSpPr>
              <p:spPr bwMode="auto">
                <a:xfrm>
                  <a:off x="775" y="2354"/>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grpSp>
          <p:grpSp>
            <p:nvGrpSpPr>
              <p:cNvPr id="75812" name="Group 67"/>
              <p:cNvGrpSpPr>
                <a:grpSpLocks/>
              </p:cNvGrpSpPr>
              <p:nvPr/>
            </p:nvGrpSpPr>
            <p:grpSpPr bwMode="auto">
              <a:xfrm>
                <a:off x="4332" y="1507"/>
                <a:ext cx="291" cy="1210"/>
                <a:chOff x="775" y="1410"/>
                <a:chExt cx="291" cy="1210"/>
              </a:xfrm>
            </p:grpSpPr>
            <p:sp>
              <p:nvSpPr>
                <p:cNvPr id="75813" name="AutoShape 68"/>
                <p:cNvSpPr>
                  <a:spLocks noChangeArrowheads="1"/>
                </p:cNvSpPr>
                <p:nvPr/>
              </p:nvSpPr>
              <p:spPr bwMode="auto">
                <a:xfrm>
                  <a:off x="775" y="1410"/>
                  <a:ext cx="291" cy="266"/>
                </a:xfrm>
                <a:prstGeom prst="roundRect">
                  <a:avLst>
                    <a:gd name="adj" fmla="val 16667"/>
                  </a:avLst>
                </a:prstGeom>
                <a:solidFill>
                  <a:srgbClr val="FFFF99"/>
                </a:solidFill>
                <a:ln w="9525">
                  <a:solidFill>
                    <a:schemeClr val="tx1"/>
                  </a:solidFill>
                  <a:round/>
                  <a:headEnd/>
                  <a:tailEnd/>
                </a:ln>
              </p:spPr>
              <p:txBody>
                <a:bodyPr wrap="none" anchor="ctr"/>
                <a:lstStyle/>
                <a:p>
                  <a:r>
                    <a:rPr lang="en-US" sz="800">
                      <a:latin typeface="Verdana" charset="0"/>
                    </a:rPr>
                    <a:t>Lo</a:t>
                  </a:r>
                </a:p>
              </p:txBody>
            </p:sp>
            <p:sp>
              <p:nvSpPr>
                <p:cNvPr id="75814" name="AutoShape 69"/>
                <p:cNvSpPr>
                  <a:spLocks noChangeArrowheads="1"/>
                </p:cNvSpPr>
                <p:nvPr/>
              </p:nvSpPr>
              <p:spPr bwMode="auto">
                <a:xfrm>
                  <a:off x="775" y="1870"/>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Med</a:t>
                  </a:r>
                </a:p>
              </p:txBody>
            </p:sp>
            <p:sp>
              <p:nvSpPr>
                <p:cNvPr id="75815" name="AutoShape 70"/>
                <p:cNvSpPr>
                  <a:spLocks noChangeArrowheads="1"/>
                </p:cNvSpPr>
                <p:nvPr/>
              </p:nvSpPr>
              <p:spPr bwMode="auto">
                <a:xfrm>
                  <a:off x="775" y="2354"/>
                  <a:ext cx="291" cy="26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800">
                      <a:latin typeface="Verdana" charset="0"/>
                    </a:rPr>
                    <a:t>High</a:t>
                  </a:r>
                </a:p>
              </p:txBody>
            </p:sp>
          </p:grpSp>
        </p:grpSp>
        <p:sp>
          <p:nvSpPr>
            <p:cNvPr id="75801" name="Line 71"/>
            <p:cNvSpPr>
              <a:spLocks noChangeShapeType="1"/>
            </p:cNvSpPr>
            <p:nvPr/>
          </p:nvSpPr>
          <p:spPr bwMode="auto">
            <a:xfrm>
              <a:off x="944" y="2789"/>
              <a:ext cx="46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2" name="Line 72"/>
            <p:cNvSpPr>
              <a:spLocks noChangeShapeType="1"/>
            </p:cNvSpPr>
            <p:nvPr/>
          </p:nvSpPr>
          <p:spPr bwMode="auto">
            <a:xfrm>
              <a:off x="1404" y="2789"/>
              <a:ext cx="387" cy="94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3" name="Line 73"/>
            <p:cNvSpPr>
              <a:spLocks noChangeShapeType="1"/>
            </p:cNvSpPr>
            <p:nvPr/>
          </p:nvSpPr>
          <p:spPr bwMode="auto">
            <a:xfrm>
              <a:off x="1767" y="3733"/>
              <a:ext cx="46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4" name="Line 74"/>
            <p:cNvSpPr>
              <a:spLocks noChangeShapeType="1"/>
            </p:cNvSpPr>
            <p:nvPr/>
          </p:nvSpPr>
          <p:spPr bwMode="auto">
            <a:xfrm flipH="1">
              <a:off x="2251" y="3250"/>
              <a:ext cx="290" cy="48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5" name="Line 75"/>
            <p:cNvSpPr>
              <a:spLocks noChangeShapeType="1"/>
            </p:cNvSpPr>
            <p:nvPr/>
          </p:nvSpPr>
          <p:spPr bwMode="auto">
            <a:xfrm>
              <a:off x="2541" y="3273"/>
              <a:ext cx="60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6" name="Line 76"/>
            <p:cNvSpPr>
              <a:spLocks noChangeShapeType="1"/>
            </p:cNvSpPr>
            <p:nvPr/>
          </p:nvSpPr>
          <p:spPr bwMode="auto">
            <a:xfrm>
              <a:off x="3485" y="2765"/>
              <a:ext cx="133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7" name="Line 77"/>
            <p:cNvSpPr>
              <a:spLocks noChangeShapeType="1"/>
            </p:cNvSpPr>
            <p:nvPr/>
          </p:nvSpPr>
          <p:spPr bwMode="auto">
            <a:xfrm flipV="1">
              <a:off x="3146" y="2765"/>
              <a:ext cx="339" cy="5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6368338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152400"/>
            <a:ext cx="6172200" cy="546100"/>
          </a:xfrm>
        </p:spPr>
        <p:txBody>
          <a:bodyPr/>
          <a:lstStyle/>
          <a:p>
            <a:pPr algn="l" eaLnBrk="1" hangingPunct="1"/>
            <a:r>
              <a:rPr lang="en-US" sz="2400" dirty="0" smtClean="0"/>
              <a:t>Possible Starting Points for Creating a New or Adapted </a:t>
            </a:r>
            <a:r>
              <a:rPr lang="en-US" sz="2400" dirty="0" err="1" smtClean="0"/>
              <a:t>SysML</a:t>
            </a:r>
            <a:r>
              <a:rPr lang="en-US" sz="2400" dirty="0" smtClean="0"/>
              <a:t> System Model</a:t>
            </a:r>
          </a:p>
        </p:txBody>
      </p:sp>
      <p:sp>
        <p:nvSpPr>
          <p:cNvPr id="82947" name="Content Placeholder 2"/>
          <p:cNvSpPr>
            <a:spLocks noGrp="1"/>
          </p:cNvSpPr>
          <p:nvPr>
            <p:ph idx="1"/>
          </p:nvPr>
        </p:nvSpPr>
        <p:spPr>
          <a:xfrm>
            <a:off x="533400" y="1066800"/>
            <a:ext cx="4886325" cy="4749800"/>
          </a:xfrm>
        </p:spPr>
        <p:txBody>
          <a:bodyPr/>
          <a:lstStyle/>
          <a:p>
            <a:pPr eaLnBrk="1" hangingPunct="1"/>
            <a:r>
              <a:rPr lang="en-US" sz="2000" dirty="0" smtClean="0"/>
              <a:t>Blank model </a:t>
            </a:r>
          </a:p>
          <a:p>
            <a:pPr lvl="1" eaLnBrk="1" hangingPunct="1"/>
            <a:r>
              <a:rPr lang="en-US" sz="1800" dirty="0" smtClean="0"/>
              <a:t>No support beyond the tool capabilities</a:t>
            </a:r>
          </a:p>
          <a:p>
            <a:pPr lvl="1" eaLnBrk="1" hangingPunct="1"/>
            <a:r>
              <a:rPr lang="en-US" sz="1800" dirty="0" smtClean="0"/>
              <a:t>Relies entirely on model expertise</a:t>
            </a:r>
          </a:p>
          <a:p>
            <a:pPr eaLnBrk="1" hangingPunct="1"/>
            <a:r>
              <a:rPr lang="en-US" sz="2000" dirty="0" smtClean="0"/>
              <a:t>Problem example models</a:t>
            </a:r>
          </a:p>
          <a:p>
            <a:pPr lvl="1" eaLnBrk="1" hangingPunct="1"/>
            <a:r>
              <a:rPr lang="en-US" sz="1800" dirty="0" smtClean="0"/>
              <a:t>Good for explaining model concepts</a:t>
            </a:r>
          </a:p>
          <a:p>
            <a:pPr lvl="1" eaLnBrk="1" hangingPunct="1"/>
            <a:r>
              <a:rPr lang="en-US" sz="1800" dirty="0" smtClean="0"/>
              <a:t>Often not the best choice for a large, complex model development</a:t>
            </a:r>
          </a:p>
          <a:p>
            <a:pPr eaLnBrk="1" hangingPunct="1"/>
            <a:r>
              <a:rPr lang="en-US" sz="2000" dirty="0" smtClean="0"/>
              <a:t>Generic system model template</a:t>
            </a:r>
          </a:p>
          <a:p>
            <a:pPr lvl="1" eaLnBrk="1" hangingPunct="1"/>
            <a:r>
              <a:rPr lang="en-US" sz="1800" dirty="0" smtClean="0"/>
              <a:t>Can provide a generalized model usable in many different domains</a:t>
            </a:r>
          </a:p>
          <a:p>
            <a:pPr lvl="1" eaLnBrk="1" hangingPunct="1"/>
            <a:r>
              <a:rPr lang="en-US" sz="1800" dirty="0" smtClean="0"/>
              <a:t>Can provide significant infrastructure</a:t>
            </a:r>
          </a:p>
          <a:p>
            <a:pPr eaLnBrk="1" hangingPunct="1"/>
            <a:r>
              <a:rPr lang="en-US" sz="2000" dirty="0" smtClean="0"/>
              <a:t>Domain-specific module template</a:t>
            </a:r>
          </a:p>
          <a:p>
            <a:pPr lvl="1" eaLnBrk="1" hangingPunct="1"/>
            <a:r>
              <a:rPr lang="en-US" sz="1800" dirty="0" smtClean="0"/>
              <a:t>Advantages of the generic template plus additional domain infrastructure</a:t>
            </a:r>
          </a:p>
          <a:p>
            <a:pPr eaLnBrk="1" hangingPunct="1"/>
            <a:endParaRPr lang="en-US" dirty="0" smtClean="0"/>
          </a:p>
        </p:txBody>
      </p:sp>
      <p:pic>
        <p:nvPicPr>
          <p:cNvPr id="829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1143000"/>
            <a:ext cx="371792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684463"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lg" len="lg"/>
              </a14:hiddenLine>
            </a:ext>
          </a:extLst>
        </p:spPr>
      </p:pic>
    </p:spTree>
    <p:extLst>
      <p:ext uri="{BB962C8B-B14F-4D97-AF65-F5344CB8AC3E}">
        <p14:creationId xmlns:p14="http://schemas.microsoft.com/office/powerpoint/2010/main" val="41314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p:cNvSpPr>
          <p:nvPr>
            <p:ph type="title"/>
          </p:nvPr>
        </p:nvSpPr>
        <p:spPr>
          <a:xfrm>
            <a:off x="457200" y="76200"/>
            <a:ext cx="6324600" cy="698500"/>
          </a:xfrm>
        </p:spPr>
        <p:txBody>
          <a:bodyPr/>
          <a:lstStyle/>
          <a:p>
            <a:pPr algn="l" eaLnBrk="1" hangingPunct="1"/>
            <a:r>
              <a:rPr lang="en-US" sz="2400" b="1" dirty="0" smtClean="0">
                <a:solidFill>
                  <a:schemeClr val="bg1">
                    <a:lumMod val="50000"/>
                  </a:schemeClr>
                </a:solidFill>
                <a:latin typeface="Corbel" pitchFamily="34" charset="0"/>
              </a:rPr>
              <a:t>Inclusion of </a:t>
            </a:r>
            <a:r>
              <a:rPr lang="ja-JP" altLang="en-US" sz="2400" b="1" dirty="0" smtClean="0">
                <a:solidFill>
                  <a:schemeClr val="bg1">
                    <a:lumMod val="50000"/>
                  </a:schemeClr>
                </a:solidFill>
                <a:latin typeface="Corbel" pitchFamily="34" charset="0"/>
              </a:rPr>
              <a:t>“</a:t>
            </a:r>
            <a:r>
              <a:rPr lang="en-US" altLang="ja-JP" sz="2400" b="1" dirty="0" smtClean="0">
                <a:solidFill>
                  <a:schemeClr val="bg1">
                    <a:lumMod val="50000"/>
                  </a:schemeClr>
                </a:solidFill>
                <a:latin typeface="Corbel" pitchFamily="34" charset="0"/>
              </a:rPr>
              <a:t>Pro-Forma</a:t>
            </a:r>
            <a:r>
              <a:rPr lang="ja-JP" altLang="en-US" sz="2400" b="1" dirty="0" smtClean="0">
                <a:solidFill>
                  <a:schemeClr val="bg1">
                    <a:lumMod val="50000"/>
                  </a:schemeClr>
                </a:solidFill>
                <a:latin typeface="Corbel" pitchFamily="34" charset="0"/>
              </a:rPr>
              <a:t>”</a:t>
            </a:r>
            <a:r>
              <a:rPr lang="en-US" altLang="ja-JP" sz="2400" b="1" dirty="0" smtClean="0">
                <a:solidFill>
                  <a:schemeClr val="bg1">
                    <a:lumMod val="50000"/>
                  </a:schemeClr>
                </a:solidFill>
                <a:latin typeface="Corbel" pitchFamily="34" charset="0"/>
              </a:rPr>
              <a:t> Examples for </a:t>
            </a:r>
            <a:r>
              <a:rPr lang="en-US" altLang="ja-JP" sz="2400" b="1" u="sng" dirty="0" smtClean="0">
                <a:solidFill>
                  <a:schemeClr val="bg1">
                    <a:lumMod val="50000"/>
                  </a:schemeClr>
                </a:solidFill>
                <a:latin typeface="Corbel" pitchFamily="34" charset="0"/>
              </a:rPr>
              <a:t>Correct</a:t>
            </a:r>
            <a:r>
              <a:rPr lang="en-US" altLang="ja-JP" sz="2400" b="1" dirty="0" smtClean="0">
                <a:solidFill>
                  <a:schemeClr val="bg1">
                    <a:lumMod val="50000"/>
                  </a:schemeClr>
                </a:solidFill>
                <a:latin typeface="Corbel" pitchFamily="34" charset="0"/>
              </a:rPr>
              <a:t> Usage of Model Elements and Diagrams</a:t>
            </a:r>
            <a:endParaRPr lang="en-US" sz="2400" b="1" dirty="0" smtClean="0">
              <a:solidFill>
                <a:schemeClr val="bg1">
                  <a:lumMod val="50000"/>
                </a:schemeClr>
              </a:solidFill>
              <a:latin typeface="Corbel" pitchFamily="34" charset="0"/>
            </a:endParaRPr>
          </a:p>
        </p:txBody>
      </p:sp>
      <p:graphicFrame>
        <p:nvGraphicFramePr>
          <p:cNvPr id="84994" name="Object 3"/>
          <p:cNvGraphicFramePr>
            <a:graphicFrameLocks noChangeAspect="1"/>
          </p:cNvGraphicFramePr>
          <p:nvPr>
            <p:extLst>
              <p:ext uri="{D42A27DB-BD31-4B8C-83A1-F6EECF244321}">
                <p14:modId xmlns:p14="http://schemas.microsoft.com/office/powerpoint/2010/main" val="4096223750"/>
              </p:ext>
            </p:extLst>
          </p:nvPr>
        </p:nvGraphicFramePr>
        <p:xfrm>
          <a:off x="381000" y="1371600"/>
          <a:ext cx="6626225" cy="4891088"/>
        </p:xfrm>
        <a:graphic>
          <a:graphicData uri="http://schemas.openxmlformats.org/presentationml/2006/ole">
            <mc:AlternateContent xmlns:mc="http://schemas.openxmlformats.org/markup-compatibility/2006">
              <mc:Choice xmlns:v="urn:schemas-microsoft-com:vml" Requires="v">
                <p:oleObj spid="_x0000_s1037" name="EntMod" r:id="rId3" imgW="7817652" imgH="5804724" progId="Enterprise.Document">
                  <p:link updateAutomatic="1"/>
                </p:oleObj>
              </mc:Choice>
              <mc:Fallback>
                <p:oleObj name="EntMod" r:id="rId3" imgW="7817652" imgH="5804724" progId="Enterprise.Document">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6626225"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2" name="Group 7"/>
          <p:cNvGrpSpPr>
            <a:grpSpLocks/>
          </p:cNvGrpSpPr>
          <p:nvPr/>
        </p:nvGrpSpPr>
        <p:grpSpPr bwMode="auto">
          <a:xfrm>
            <a:off x="3240088" y="3760788"/>
            <a:ext cx="5768975" cy="1768475"/>
            <a:chOff x="3239852" y="3760890"/>
            <a:chExt cx="5769195" cy="1768475"/>
          </a:xfrm>
        </p:grpSpPr>
        <p:pic>
          <p:nvPicPr>
            <p:cNvPr id="850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202" y="3760890"/>
              <a:ext cx="490984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lg" len="lg"/>
                </a14:hiddenLine>
              </a:ext>
            </a:extLst>
          </p:spPr>
        </p:pic>
        <p:sp>
          <p:nvSpPr>
            <p:cNvPr id="85001" name="Right Arrow 6"/>
            <p:cNvSpPr>
              <a:spLocks noChangeArrowheads="1"/>
            </p:cNvSpPr>
            <p:nvPr/>
          </p:nvSpPr>
          <p:spPr bwMode="auto">
            <a:xfrm>
              <a:off x="3239852" y="4581128"/>
              <a:ext cx="978408" cy="484632"/>
            </a:xfrm>
            <a:prstGeom prst="rightArrow">
              <a:avLst>
                <a:gd name="adj1" fmla="val 50000"/>
                <a:gd name="adj2" fmla="val 50004"/>
              </a:avLst>
            </a:prstGeom>
            <a:solidFill>
              <a:schemeClr val="accent1"/>
            </a:solidFill>
            <a:ln w="19050">
              <a:solidFill>
                <a:schemeClr val="tx1"/>
              </a:solidFill>
              <a:round/>
              <a:headEnd/>
              <a:tailEnd type="triangle" w="lg" len="lg"/>
            </a:ln>
          </p:spPr>
          <p:txBody>
            <a:bodyPr/>
            <a:lstStyle/>
            <a:p>
              <a:endParaRPr lang="en-US"/>
            </a:p>
          </p:txBody>
        </p:sp>
      </p:grpSp>
      <p:grpSp>
        <p:nvGrpSpPr>
          <p:cNvPr id="3" name="Group 9"/>
          <p:cNvGrpSpPr>
            <a:grpSpLocks/>
          </p:cNvGrpSpPr>
          <p:nvPr/>
        </p:nvGrpSpPr>
        <p:grpSpPr bwMode="auto">
          <a:xfrm>
            <a:off x="3213100" y="1341438"/>
            <a:ext cx="5680075" cy="2124075"/>
            <a:chOff x="3212983" y="1340768"/>
            <a:chExt cx="5679924" cy="2124236"/>
          </a:xfrm>
        </p:grpSpPr>
        <p:pic>
          <p:nvPicPr>
            <p:cNvPr id="8499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948" y="1340768"/>
              <a:ext cx="4788959" cy="212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lg" len="lg"/>
                </a14:hiddenLine>
              </a:ext>
            </a:extLst>
          </p:spPr>
        </p:pic>
        <p:sp>
          <p:nvSpPr>
            <p:cNvPr id="84999" name="Right Arrow 8"/>
            <p:cNvSpPr>
              <a:spLocks noChangeArrowheads="1"/>
            </p:cNvSpPr>
            <p:nvPr/>
          </p:nvSpPr>
          <p:spPr bwMode="auto">
            <a:xfrm>
              <a:off x="3212983" y="2290194"/>
              <a:ext cx="978408" cy="484632"/>
            </a:xfrm>
            <a:prstGeom prst="rightArrow">
              <a:avLst>
                <a:gd name="adj1" fmla="val 50000"/>
                <a:gd name="adj2" fmla="val 50004"/>
              </a:avLst>
            </a:prstGeom>
            <a:solidFill>
              <a:schemeClr val="accent1"/>
            </a:solidFill>
            <a:ln w="19050">
              <a:solidFill>
                <a:schemeClr val="tx1"/>
              </a:solidFill>
              <a:round/>
              <a:headEnd/>
              <a:tailEnd type="triangle" w="lg" len="lg"/>
            </a:ln>
          </p:spPr>
          <p:txBody>
            <a:bodyPr/>
            <a:lstStyle/>
            <a:p>
              <a:endParaRPr lang="en-US"/>
            </a:p>
          </p:txBody>
        </p:sp>
      </p:grpSp>
    </p:spTree>
    <p:extLst>
      <p:ext uri="{BB962C8B-B14F-4D97-AF65-F5344CB8AC3E}">
        <p14:creationId xmlns:p14="http://schemas.microsoft.com/office/powerpoint/2010/main" val="40598776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sz="quarter" idx="1"/>
          </p:nvPr>
        </p:nvSpPr>
        <p:spPr>
          <a:xfrm>
            <a:off x="914400" y="1219200"/>
            <a:ext cx="7894320" cy="4572000"/>
          </a:xfrm>
        </p:spPr>
        <p:txBody>
          <a:bodyPr/>
          <a:lstStyle/>
          <a:p>
            <a:r>
              <a:rPr lang="en-US" dirty="0" smtClean="0"/>
              <a:t>Name</a:t>
            </a:r>
          </a:p>
          <a:p>
            <a:r>
              <a:rPr lang="en-US" dirty="0" smtClean="0"/>
              <a:t>Company</a:t>
            </a:r>
          </a:p>
          <a:p>
            <a:r>
              <a:rPr lang="en-US" dirty="0" smtClean="0"/>
              <a:t>Experience with Modeling Systems</a:t>
            </a:r>
            <a:endParaRPr lang="en-US" dirty="0"/>
          </a:p>
        </p:txBody>
      </p:sp>
    </p:spTree>
    <p:extLst>
      <p:ext uri="{BB962C8B-B14F-4D97-AF65-F5344CB8AC3E}">
        <p14:creationId xmlns:p14="http://schemas.microsoft.com/office/powerpoint/2010/main" val="2468533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130425"/>
            <a:ext cx="6096000" cy="1470025"/>
          </a:xfrm>
        </p:spPr>
        <p:txBody>
          <a:bodyPr/>
          <a:lstStyle/>
          <a:p>
            <a:r>
              <a:rPr lang="en-US" sz="3600" b="1" dirty="0">
                <a:latin typeface="Corbel" pitchFamily="34" charset="0"/>
              </a:rPr>
              <a:t>Takeaways from IW 2013</a:t>
            </a:r>
          </a:p>
        </p:txBody>
      </p:sp>
    </p:spTree>
    <p:extLst>
      <p:ext uri="{BB962C8B-B14F-4D97-AF65-F5344CB8AC3E}">
        <p14:creationId xmlns:p14="http://schemas.microsoft.com/office/powerpoint/2010/main" val="2028602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4495800" cy="954088"/>
          </a:xfrm>
        </p:spPr>
        <p:txBody>
          <a:bodyPr/>
          <a:lstStyle/>
          <a:p>
            <a:pPr algn="l" eaLnBrk="1" hangingPunct="1"/>
            <a:r>
              <a:rPr lang="en-US" sz="2000" u="sng" dirty="0" smtClean="0">
                <a:latin typeface="Arial" charset="0"/>
              </a:rPr>
              <a:t>Recommendations:</a:t>
            </a:r>
            <a:r>
              <a:rPr lang="en-US" dirty="0" smtClean="0">
                <a:latin typeface="Arial" charset="0"/>
              </a:rPr>
              <a:t/>
            </a:r>
            <a:br>
              <a:rPr lang="en-US" dirty="0" smtClean="0">
                <a:latin typeface="Arial" charset="0"/>
              </a:rPr>
            </a:br>
            <a:r>
              <a:rPr lang="en-US" sz="2800" dirty="0" smtClean="0">
                <a:latin typeface="Arial" charset="0"/>
              </a:rPr>
              <a:t>The User Experience</a:t>
            </a:r>
          </a:p>
        </p:txBody>
      </p:sp>
      <p:sp>
        <p:nvSpPr>
          <p:cNvPr id="99331" name="Content Placeholder 2"/>
          <p:cNvSpPr>
            <a:spLocks noGrp="1"/>
          </p:cNvSpPr>
          <p:nvPr>
            <p:ph idx="1"/>
          </p:nvPr>
        </p:nvSpPr>
        <p:spPr>
          <a:xfrm>
            <a:off x="914400" y="990600"/>
            <a:ext cx="8229600" cy="4724400"/>
          </a:xfrm>
        </p:spPr>
        <p:txBody>
          <a:bodyPr/>
          <a:lstStyle/>
          <a:p>
            <a:pPr eaLnBrk="1" hangingPunct="1"/>
            <a:r>
              <a:rPr lang="en-US" sz="2000" dirty="0" smtClean="0"/>
              <a:t>Understand libraries as a crucial corporate asset.</a:t>
            </a:r>
          </a:p>
          <a:p>
            <a:pPr eaLnBrk="1" hangingPunct="1"/>
            <a:r>
              <a:rPr lang="en-US" sz="2000" dirty="0" smtClean="0"/>
              <a:t>Make exemplars of correct usage available in templates to streamline training and work (Put the best at people’s fingertips.)</a:t>
            </a:r>
          </a:p>
          <a:p>
            <a:pPr lvl="1" eaLnBrk="1" hangingPunct="1"/>
            <a:r>
              <a:rPr lang="en-US" sz="1800" dirty="0" smtClean="0"/>
              <a:t>Best Practices / Process examples</a:t>
            </a:r>
          </a:p>
          <a:p>
            <a:pPr lvl="1" eaLnBrk="1" hangingPunct="1"/>
            <a:r>
              <a:rPr lang="en-US" sz="1800" dirty="0" smtClean="0"/>
              <a:t>Example models</a:t>
            </a:r>
          </a:p>
          <a:p>
            <a:pPr lvl="1" eaLnBrk="1" hangingPunct="1"/>
            <a:r>
              <a:rPr lang="en-US" sz="1800" dirty="0" smtClean="0"/>
              <a:t>Generic</a:t>
            </a:r>
          </a:p>
          <a:p>
            <a:pPr lvl="1" eaLnBrk="1" hangingPunct="1"/>
            <a:r>
              <a:rPr lang="en-US" sz="1800" dirty="0" smtClean="0"/>
              <a:t>Domain-Specific</a:t>
            </a:r>
          </a:p>
          <a:p>
            <a:pPr lvl="1" eaLnBrk="1" hangingPunct="1"/>
            <a:r>
              <a:rPr lang="en-US" sz="1800" dirty="0" smtClean="0"/>
              <a:t>Best of class algorithms</a:t>
            </a:r>
          </a:p>
          <a:p>
            <a:pPr eaLnBrk="1" hangingPunct="1"/>
            <a:r>
              <a:rPr lang="en-US" sz="2000" b="1" i="1" dirty="0" smtClean="0"/>
              <a:t>Design </a:t>
            </a:r>
            <a:r>
              <a:rPr lang="en-US" sz="2000" dirty="0" smtClean="0"/>
              <a:t>the user experience.  </a:t>
            </a:r>
          </a:p>
          <a:p>
            <a:pPr lvl="1" eaLnBrk="1" hangingPunct="1"/>
            <a:r>
              <a:rPr lang="en-US" sz="1800" dirty="0" smtClean="0"/>
              <a:t>Understand your users.  (Most users will not be modeling geeks!)</a:t>
            </a:r>
          </a:p>
          <a:p>
            <a:pPr lvl="1" eaLnBrk="1" hangingPunct="1"/>
            <a:r>
              <a:rPr lang="en-US" sz="1800" dirty="0" smtClean="0"/>
              <a:t>Keep it simple</a:t>
            </a:r>
          </a:p>
          <a:p>
            <a:pPr lvl="1" eaLnBrk="1" hangingPunct="1"/>
            <a:r>
              <a:rPr lang="en-US" sz="1800" dirty="0" smtClean="0"/>
              <a:t>Support flow</a:t>
            </a:r>
          </a:p>
          <a:p>
            <a:pPr lvl="1" eaLnBrk="1" hangingPunct="1"/>
            <a:r>
              <a:rPr lang="en-US" sz="1800" dirty="0" smtClean="0"/>
              <a:t>Make it </a:t>
            </a:r>
            <a:r>
              <a:rPr lang="ja-JP" altLang="en-US" sz="1800" dirty="0" smtClean="0"/>
              <a:t>“</a:t>
            </a:r>
            <a:r>
              <a:rPr lang="en-US" altLang="ja-JP" sz="1800" dirty="0" smtClean="0"/>
              <a:t>write once</a:t>
            </a:r>
            <a:r>
              <a:rPr lang="ja-JP" altLang="en-US" sz="1800" dirty="0" smtClean="0"/>
              <a:t>”</a:t>
            </a:r>
            <a:r>
              <a:rPr lang="en-US" altLang="ja-JP" sz="1800" dirty="0" smtClean="0"/>
              <a:t> for the modeler</a:t>
            </a:r>
          </a:p>
          <a:p>
            <a:pPr lvl="1" eaLnBrk="1" hangingPunct="1"/>
            <a:r>
              <a:rPr lang="en-US" sz="1800" dirty="0" smtClean="0"/>
              <a:t>Create an immersive environment for users</a:t>
            </a:r>
          </a:p>
          <a:p>
            <a:pPr eaLnBrk="1" hangingPunct="1">
              <a:buFontTx/>
              <a:buNone/>
            </a:pPr>
            <a:r>
              <a:rPr lang="en-US" sz="1800" dirty="0" smtClean="0"/>
              <a:t>	      As if it was a multi-player game (Because it is!)</a:t>
            </a:r>
          </a:p>
          <a:p>
            <a:pPr eaLnBrk="1" hangingPunct="1"/>
            <a:endParaRPr lang="en-US" sz="2200" dirty="0" smtClean="0"/>
          </a:p>
          <a:p>
            <a:pPr lvl="1" eaLnBrk="1" hangingPunct="1"/>
            <a:endParaRPr lang="en-US" sz="1800" dirty="0" smtClean="0"/>
          </a:p>
          <a:p>
            <a:pPr eaLnBrk="1" hangingPunct="1"/>
            <a:endParaRPr lang="en-US" sz="2200" dirty="0" smtClean="0"/>
          </a:p>
          <a:p>
            <a:pPr lvl="1" eaLnBrk="1" hangingPunct="1"/>
            <a:endParaRPr lang="en-US" sz="1600" dirty="0" smtClean="0"/>
          </a:p>
          <a:p>
            <a:pPr eaLnBrk="1" hangingPunct="1"/>
            <a:endParaRPr lang="en-US" sz="2000" dirty="0" smtClean="0"/>
          </a:p>
          <a:p>
            <a:pPr eaLnBrk="1" hangingPunct="1"/>
            <a:endParaRPr lang="en-US" sz="2000" dirty="0" smtClean="0"/>
          </a:p>
        </p:txBody>
      </p:sp>
      <p:pic>
        <p:nvPicPr>
          <p:cNvPr id="993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2133600"/>
            <a:ext cx="29829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74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0"/>
            <a:ext cx="3276600" cy="954088"/>
          </a:xfrm>
        </p:spPr>
        <p:txBody>
          <a:bodyPr/>
          <a:lstStyle/>
          <a:p>
            <a:pPr algn="l" eaLnBrk="1" hangingPunct="1"/>
            <a:r>
              <a:rPr lang="en-US" sz="2000" u="sng" dirty="0" smtClean="0">
                <a:latin typeface="Arial" charset="0"/>
              </a:rPr>
              <a:t>Recommendations:</a:t>
            </a:r>
            <a:r>
              <a:rPr lang="en-US" dirty="0" smtClean="0">
                <a:latin typeface="Arial" charset="0"/>
              </a:rPr>
              <a:t/>
            </a:r>
            <a:br>
              <a:rPr lang="en-US" dirty="0" smtClean="0">
                <a:latin typeface="Arial" charset="0"/>
              </a:rPr>
            </a:br>
            <a:r>
              <a:rPr lang="en-US" sz="2800" dirty="0" smtClean="0">
                <a:latin typeface="Arial" charset="0"/>
              </a:rPr>
              <a:t>Power Tools</a:t>
            </a:r>
          </a:p>
        </p:txBody>
      </p:sp>
      <p:sp>
        <p:nvSpPr>
          <p:cNvPr id="102403" name="Content Placeholder 2"/>
          <p:cNvSpPr>
            <a:spLocks noGrp="1"/>
          </p:cNvSpPr>
          <p:nvPr>
            <p:ph idx="1"/>
          </p:nvPr>
        </p:nvSpPr>
        <p:spPr>
          <a:xfrm>
            <a:off x="533400" y="1066800"/>
            <a:ext cx="8229600" cy="4876800"/>
          </a:xfrm>
        </p:spPr>
        <p:txBody>
          <a:bodyPr/>
          <a:lstStyle/>
          <a:p>
            <a:pPr eaLnBrk="1" hangingPunct="1"/>
            <a:r>
              <a:rPr lang="en-US" dirty="0" smtClean="0"/>
              <a:t>For trade studies:</a:t>
            </a:r>
          </a:p>
          <a:p>
            <a:pPr lvl="1" eaLnBrk="1" hangingPunct="1"/>
            <a:r>
              <a:rPr lang="en-US" dirty="0" smtClean="0"/>
              <a:t>Support Model Variants</a:t>
            </a:r>
          </a:p>
          <a:p>
            <a:pPr lvl="1" eaLnBrk="1" hangingPunct="1"/>
            <a:r>
              <a:rPr lang="en-US" dirty="0" smtClean="0"/>
              <a:t>Support Parameter Sets</a:t>
            </a:r>
          </a:p>
          <a:p>
            <a:pPr eaLnBrk="1" hangingPunct="1"/>
            <a:r>
              <a:rPr lang="en-US" dirty="0" smtClean="0"/>
              <a:t>Representational Power</a:t>
            </a:r>
          </a:p>
          <a:p>
            <a:pPr lvl="1" eaLnBrk="1" hangingPunct="1"/>
            <a:r>
              <a:rPr lang="en-US" dirty="0" smtClean="0"/>
              <a:t>Support Rich Objects</a:t>
            </a:r>
          </a:p>
          <a:p>
            <a:pPr lvl="1" eaLnBrk="1" hangingPunct="1"/>
            <a:r>
              <a:rPr lang="en-US" dirty="0" smtClean="0"/>
              <a:t>Support Architecture &amp; Design Patterns</a:t>
            </a:r>
          </a:p>
          <a:p>
            <a:pPr eaLnBrk="1" hangingPunct="1"/>
            <a:r>
              <a:rPr lang="en-US" dirty="0" smtClean="0"/>
              <a:t>Create an end user programming environment</a:t>
            </a:r>
          </a:p>
          <a:p>
            <a:pPr lvl="1" eaLnBrk="1" hangingPunct="1"/>
            <a:r>
              <a:rPr lang="en-US" dirty="0" smtClean="0"/>
              <a:t>Enhance modeling efficiency by supporting macros.</a:t>
            </a:r>
          </a:p>
          <a:p>
            <a:pPr lvl="1" eaLnBrk="1" hangingPunct="1"/>
            <a:r>
              <a:rPr lang="en-US" dirty="0" smtClean="0"/>
              <a:t>Bring power to programs with abstract binding capabilities.</a:t>
            </a:r>
          </a:p>
          <a:p>
            <a:pPr lvl="1" eaLnBrk="1" hangingPunct="1"/>
            <a:r>
              <a:rPr lang="en-US" dirty="0" smtClean="0"/>
              <a:t>Allow objects to tailor themselves when placed.</a:t>
            </a:r>
          </a:p>
          <a:p>
            <a:pPr lvl="1" eaLnBrk="1" hangingPunct="1"/>
            <a:r>
              <a:rPr lang="en-US" dirty="0" smtClean="0"/>
              <a:t>Make it as easy to use as a spreadsheet</a:t>
            </a:r>
          </a:p>
        </p:txBody>
      </p:sp>
      <p:pic>
        <p:nvPicPr>
          <p:cNvPr id="1024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90600"/>
            <a:ext cx="2678113" cy="22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533400" y="0"/>
            <a:ext cx="7315200" cy="954088"/>
          </a:xfrm>
        </p:spPr>
        <p:txBody>
          <a:bodyPr/>
          <a:lstStyle/>
          <a:p>
            <a:pPr algn="l" eaLnBrk="1" hangingPunct="1"/>
            <a:r>
              <a:rPr lang="en-US" sz="2000" u="sng" dirty="0" smtClean="0">
                <a:latin typeface="Arial" charset="0"/>
              </a:rPr>
              <a:t>Recommendations</a:t>
            </a:r>
            <a:r>
              <a:rPr lang="en-US" sz="2000" dirty="0" smtClean="0">
                <a:latin typeface="Arial" charset="0"/>
              </a:rPr>
              <a:t>:  </a:t>
            </a:r>
            <a:br>
              <a:rPr lang="en-US" sz="2000" dirty="0" smtClean="0">
                <a:latin typeface="Arial" charset="0"/>
              </a:rPr>
            </a:br>
            <a:r>
              <a:rPr lang="en-US" sz="2800" dirty="0" smtClean="0">
                <a:latin typeface="Arial" charset="0"/>
              </a:rPr>
              <a:t>Implement Service Oriented Architecture</a:t>
            </a:r>
          </a:p>
        </p:txBody>
      </p:sp>
      <p:sp>
        <p:nvSpPr>
          <p:cNvPr id="98307" name="Content Placeholder 2"/>
          <p:cNvSpPr>
            <a:spLocks noGrp="1"/>
          </p:cNvSpPr>
          <p:nvPr>
            <p:ph idx="1"/>
          </p:nvPr>
        </p:nvSpPr>
        <p:spPr>
          <a:xfrm>
            <a:off x="1143000" y="3581400"/>
            <a:ext cx="8001000" cy="1752600"/>
          </a:xfrm>
          <a:solidFill>
            <a:schemeClr val="bg1"/>
          </a:solidFill>
        </p:spPr>
        <p:txBody>
          <a:bodyPr/>
          <a:lstStyle/>
          <a:p>
            <a:pPr eaLnBrk="1" hangingPunct="1"/>
            <a:r>
              <a:rPr lang="en-US" sz="1800" dirty="0" smtClean="0"/>
              <a:t>Similarities suggest using a SOA Architecture</a:t>
            </a:r>
          </a:p>
          <a:p>
            <a:pPr lvl="1" eaLnBrk="1" hangingPunct="1"/>
            <a:r>
              <a:rPr lang="en-US" sz="1600" dirty="0" smtClean="0"/>
              <a:t>Separate the interface code from model code</a:t>
            </a:r>
          </a:p>
          <a:p>
            <a:pPr lvl="2" eaLnBrk="1" hangingPunct="1"/>
            <a:r>
              <a:rPr lang="en-US" sz="1600" dirty="0" smtClean="0"/>
              <a:t>Different roles for engineers who model vs. integrate environment</a:t>
            </a:r>
          </a:p>
          <a:p>
            <a:pPr lvl="2" eaLnBrk="1" hangingPunct="1"/>
            <a:r>
              <a:rPr lang="en-US" sz="1600" dirty="0" smtClean="0"/>
              <a:t>Different locations in library for models vs. integration code</a:t>
            </a:r>
          </a:p>
          <a:p>
            <a:pPr lvl="1" eaLnBrk="1" hangingPunct="1"/>
            <a:r>
              <a:rPr lang="en-US" sz="1600" dirty="0" smtClean="0"/>
              <a:t>Develop Standard Interface Protocols</a:t>
            </a:r>
          </a:p>
          <a:p>
            <a:pPr eaLnBrk="1" hangingPunct="1"/>
            <a:r>
              <a:rPr lang="en-US" sz="1800" dirty="0" smtClean="0"/>
              <a:t>Support:  </a:t>
            </a:r>
          </a:p>
          <a:p>
            <a:pPr lvl="1" eaLnBrk="1" hangingPunct="1"/>
            <a:r>
              <a:rPr lang="en-US" sz="1600" dirty="0" smtClean="0"/>
              <a:t>Collaboration</a:t>
            </a:r>
          </a:p>
          <a:p>
            <a:pPr lvl="1" eaLnBrk="1" hangingPunct="1"/>
            <a:r>
              <a:rPr lang="en-US" sz="1600" dirty="0" smtClean="0"/>
              <a:t>Plug &amp; Play, Sharing, Re-use</a:t>
            </a:r>
          </a:p>
          <a:p>
            <a:pPr lvl="1" eaLnBrk="1" hangingPunct="1"/>
            <a:r>
              <a:rPr lang="en-US" sz="1600" dirty="0" err="1" smtClean="0"/>
              <a:t>Mashups</a:t>
            </a:r>
            <a:endParaRPr lang="en-US" sz="1600" dirty="0" smtClean="0"/>
          </a:p>
          <a:p>
            <a:pPr eaLnBrk="1" hangingPunct="1"/>
            <a:endParaRPr lang="en-US" sz="1800" dirty="0" smtClean="0"/>
          </a:p>
        </p:txBody>
      </p:sp>
      <p:grpSp>
        <p:nvGrpSpPr>
          <p:cNvPr id="98308" name="Group 8"/>
          <p:cNvGrpSpPr>
            <a:grpSpLocks noChangeAspect="1"/>
          </p:cNvGrpSpPr>
          <p:nvPr/>
        </p:nvGrpSpPr>
        <p:grpSpPr bwMode="auto">
          <a:xfrm>
            <a:off x="762000" y="968375"/>
            <a:ext cx="4648200" cy="2463800"/>
            <a:chOff x="609600" y="1905000"/>
            <a:chExt cx="4648200" cy="2462881"/>
          </a:xfrm>
        </p:grpSpPr>
        <p:pic>
          <p:nvPicPr>
            <p:cNvPr id="983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513004" cy="213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8313" name="TextBox 5"/>
            <p:cNvSpPr txBox="1">
              <a:spLocks noChangeArrowheads="1"/>
            </p:cNvSpPr>
            <p:nvPr/>
          </p:nvSpPr>
          <p:spPr bwMode="auto">
            <a:xfrm>
              <a:off x="609600" y="4060104"/>
              <a:ext cx="464820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400" b="1"/>
                <a:t>Vehicle Model Architecture at Ford Motor Company</a:t>
              </a:r>
            </a:p>
          </p:txBody>
        </p:sp>
      </p:grpSp>
      <p:grpSp>
        <p:nvGrpSpPr>
          <p:cNvPr id="98309" name="Group 9"/>
          <p:cNvGrpSpPr>
            <a:grpSpLocks/>
          </p:cNvGrpSpPr>
          <p:nvPr/>
        </p:nvGrpSpPr>
        <p:grpSpPr bwMode="auto">
          <a:xfrm>
            <a:off x="5562600" y="968375"/>
            <a:ext cx="3132138" cy="2679700"/>
            <a:chOff x="6019800" y="1066800"/>
            <a:chExt cx="2826680" cy="2464020"/>
          </a:xfrm>
        </p:grpSpPr>
        <p:pic>
          <p:nvPicPr>
            <p:cNvPr id="983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66800"/>
              <a:ext cx="282668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Box 7"/>
            <p:cNvSpPr txBox="1">
              <a:spLocks noChangeArrowheads="1"/>
            </p:cNvSpPr>
            <p:nvPr/>
          </p:nvSpPr>
          <p:spPr bwMode="auto">
            <a:xfrm>
              <a:off x="6019800" y="3049465"/>
              <a:ext cx="2819400" cy="481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37931725" indent="-37474525">
                <a:defRPr sz="24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400">
                  <a:solidFill>
                    <a:schemeClr val="tx1"/>
                  </a:solidFill>
                  <a:latin typeface="Arial" charset="0"/>
                  <a:ea typeface="MS PGothic" pitchFamily="34" charset="-128"/>
                </a:defRPr>
              </a:lvl4pPr>
              <a:lvl5pPr>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sz="1400" b="1"/>
                <a:t>REAL Runtime Architecture at Honeywell</a:t>
              </a:r>
            </a:p>
          </p:txBody>
        </p:sp>
      </p:grpSp>
    </p:spTree>
    <p:extLst>
      <p:ext uri="{BB962C8B-B14F-4D97-AF65-F5344CB8AC3E}">
        <p14:creationId xmlns:p14="http://schemas.microsoft.com/office/powerpoint/2010/main" val="250514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5791200" cy="954088"/>
          </a:xfrm>
        </p:spPr>
        <p:txBody>
          <a:bodyPr/>
          <a:lstStyle/>
          <a:p>
            <a:pPr algn="l" eaLnBrk="1" hangingPunct="1"/>
            <a:r>
              <a:rPr lang="en-US" sz="2000" u="sng" dirty="0" smtClean="0">
                <a:latin typeface="Arial" charset="0"/>
              </a:rPr>
              <a:t>Recommendations:</a:t>
            </a:r>
            <a:r>
              <a:rPr lang="en-US" dirty="0" smtClean="0">
                <a:latin typeface="Arial" charset="0"/>
              </a:rPr>
              <a:t/>
            </a:r>
            <a:br>
              <a:rPr lang="en-US" dirty="0" smtClean="0">
                <a:latin typeface="Arial" charset="0"/>
              </a:rPr>
            </a:br>
            <a:r>
              <a:rPr lang="en-US" sz="3200" dirty="0" smtClean="0">
                <a:latin typeface="Arial" charset="0"/>
              </a:rPr>
              <a:t>Supporting Collaboration</a:t>
            </a:r>
          </a:p>
        </p:txBody>
      </p:sp>
      <p:sp>
        <p:nvSpPr>
          <p:cNvPr id="103427" name="Content Placeholder 2"/>
          <p:cNvSpPr>
            <a:spLocks noGrp="1"/>
          </p:cNvSpPr>
          <p:nvPr>
            <p:ph idx="1"/>
          </p:nvPr>
        </p:nvSpPr>
        <p:spPr>
          <a:xfrm>
            <a:off x="685800" y="1066800"/>
            <a:ext cx="8229600" cy="4876800"/>
          </a:xfrm>
        </p:spPr>
        <p:txBody>
          <a:bodyPr/>
          <a:lstStyle/>
          <a:p>
            <a:pPr eaLnBrk="1" hangingPunct="1"/>
            <a:r>
              <a:rPr lang="en-US" dirty="0" smtClean="0"/>
              <a:t>Immersive Multi-Modeler Environment</a:t>
            </a:r>
          </a:p>
          <a:p>
            <a:pPr lvl="1" eaLnBrk="1" hangingPunct="1"/>
            <a:r>
              <a:rPr lang="en-US" dirty="0" smtClean="0"/>
              <a:t>Shared awareness</a:t>
            </a:r>
          </a:p>
          <a:p>
            <a:pPr lvl="1" eaLnBrk="1" hangingPunct="1"/>
            <a:r>
              <a:rPr lang="en-US" dirty="0" smtClean="0"/>
              <a:t>Supporting spiral of meaning</a:t>
            </a:r>
          </a:p>
          <a:p>
            <a:pPr lvl="2" eaLnBrk="1" hangingPunct="1"/>
            <a:r>
              <a:rPr lang="en-US" dirty="0" smtClean="0"/>
              <a:t>Dialog about applying modeling during projects</a:t>
            </a:r>
          </a:p>
          <a:p>
            <a:pPr lvl="2" eaLnBrk="1" hangingPunct="1"/>
            <a:r>
              <a:rPr lang="en-US" dirty="0" smtClean="0"/>
              <a:t>Dialog about library objects</a:t>
            </a:r>
          </a:p>
          <a:p>
            <a:pPr lvl="3" eaLnBrk="1" hangingPunct="1"/>
            <a:r>
              <a:rPr lang="en-US" dirty="0" smtClean="0"/>
              <a:t>New insights into library components</a:t>
            </a:r>
          </a:p>
          <a:p>
            <a:pPr lvl="3" eaLnBrk="1" hangingPunct="1"/>
            <a:r>
              <a:rPr lang="en-US" dirty="0" smtClean="0"/>
              <a:t>Emerging architectural &amp; design patterns</a:t>
            </a:r>
          </a:p>
          <a:p>
            <a:pPr lvl="2" eaLnBrk="1" hangingPunct="1"/>
            <a:r>
              <a:rPr lang="en-US" dirty="0" smtClean="0"/>
              <a:t>Dialog happens inside the modeling environment</a:t>
            </a: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94200"/>
            <a:ext cx="199548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97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lstStyle/>
          <a:p>
            <a:r>
              <a:rPr lang="en-GB" sz="4000" dirty="0"/>
              <a:t>INCOSE </a:t>
            </a:r>
            <a:r>
              <a:rPr lang="en-GB" sz="4000" dirty="0" smtClean="0"/>
              <a:t>IS </a:t>
            </a:r>
            <a:r>
              <a:rPr lang="en-GB" sz="4000" dirty="0"/>
              <a:t>2013</a:t>
            </a:r>
            <a:br>
              <a:rPr lang="en-GB" sz="4000" dirty="0"/>
            </a:br>
            <a:r>
              <a:rPr lang="en-GB" sz="4000" b="1" dirty="0" smtClean="0"/>
              <a:t>Usability Group Session </a:t>
            </a:r>
            <a:r>
              <a:rPr lang="en-GB" sz="4000" b="1" dirty="0" smtClean="0"/>
              <a:t>#2</a:t>
            </a:r>
            <a:r>
              <a:rPr lang="en-GB" sz="4000" b="1" dirty="0" smtClean="0"/>
              <a:t/>
            </a:r>
            <a:br>
              <a:rPr lang="en-GB" sz="4000" b="1" dirty="0" smtClean="0"/>
            </a:br>
            <a:r>
              <a:rPr lang="en-GB" sz="3200" dirty="0" smtClean="0">
                <a:cs typeface="Arial" pitchFamily="34" charset="0"/>
              </a:rPr>
              <a:t>June 26, </a:t>
            </a:r>
            <a:r>
              <a:rPr lang="en-GB" sz="3200" dirty="0">
                <a:cs typeface="Arial" pitchFamily="34" charset="0"/>
              </a:rPr>
              <a:t>2013</a:t>
            </a:r>
            <a:endParaRPr lang="en-US" sz="4000" dirty="0"/>
          </a:p>
        </p:txBody>
      </p:sp>
      <p:sp>
        <p:nvSpPr>
          <p:cNvPr id="3" name="Subtitle 2"/>
          <p:cNvSpPr>
            <a:spLocks noGrp="1"/>
          </p:cNvSpPr>
          <p:nvPr>
            <p:ph type="subTitle" idx="1"/>
          </p:nvPr>
        </p:nvSpPr>
        <p:spPr/>
        <p:txBody>
          <a:bodyPr/>
          <a:lstStyle/>
          <a:p>
            <a:r>
              <a:rPr lang="en-US" dirty="0" smtClean="0"/>
              <a:t>MBSE Usability</a:t>
            </a:r>
          </a:p>
          <a:p>
            <a:endParaRPr lang="en-US" dirty="0"/>
          </a:p>
          <a:p>
            <a:r>
              <a:rPr lang="en-US" dirty="0" smtClean="0"/>
              <a:t>David </a:t>
            </a:r>
            <a:r>
              <a:rPr lang="en-US" dirty="0" err="1" smtClean="0"/>
              <a:t>Lempia</a:t>
            </a:r>
            <a:endParaRPr lang="en-US" dirty="0"/>
          </a:p>
        </p:txBody>
      </p:sp>
    </p:spTree>
    <p:extLst>
      <p:ext uri="{BB962C8B-B14F-4D97-AF65-F5344CB8AC3E}">
        <p14:creationId xmlns:p14="http://schemas.microsoft.com/office/powerpoint/2010/main" val="7600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sz="quarter" idx="1"/>
          </p:nvPr>
        </p:nvSpPr>
        <p:spPr>
          <a:xfrm>
            <a:off x="914400" y="1219200"/>
            <a:ext cx="7894320" cy="4572000"/>
          </a:xfrm>
        </p:spPr>
        <p:txBody>
          <a:bodyPr/>
          <a:lstStyle/>
          <a:p>
            <a:r>
              <a:rPr lang="en-US" dirty="0" smtClean="0"/>
              <a:t>Name</a:t>
            </a:r>
          </a:p>
          <a:p>
            <a:r>
              <a:rPr lang="en-US" dirty="0" smtClean="0"/>
              <a:t>Company</a:t>
            </a:r>
          </a:p>
          <a:p>
            <a:r>
              <a:rPr lang="en-US" dirty="0" smtClean="0"/>
              <a:t>Experience with Modeling Systems</a:t>
            </a:r>
            <a:endParaRPr lang="en-US" dirty="0"/>
          </a:p>
        </p:txBody>
      </p:sp>
    </p:spTree>
    <p:extLst>
      <p:ext uri="{BB962C8B-B14F-4D97-AF65-F5344CB8AC3E}">
        <p14:creationId xmlns:p14="http://schemas.microsoft.com/office/powerpoint/2010/main" val="3423111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a:t>
            </a:r>
            <a:endParaRPr lang="en-US" dirty="0"/>
          </a:p>
        </p:txBody>
      </p:sp>
      <p:sp>
        <p:nvSpPr>
          <p:cNvPr id="3" name="Content Placeholder 2"/>
          <p:cNvSpPr>
            <a:spLocks noGrp="1"/>
          </p:cNvSpPr>
          <p:nvPr>
            <p:ph sz="quarter" idx="1"/>
          </p:nvPr>
        </p:nvSpPr>
        <p:spPr>
          <a:xfrm>
            <a:off x="304800" y="1066800"/>
            <a:ext cx="8503920" cy="4572000"/>
          </a:xfrm>
        </p:spPr>
        <p:txBody>
          <a:bodyPr/>
          <a:lstStyle/>
          <a:p>
            <a:pPr marL="457200" lvl="1" indent="0">
              <a:buNone/>
            </a:pPr>
            <a:r>
              <a:rPr lang="en-US" dirty="0" smtClean="0"/>
              <a:t>Identify </a:t>
            </a:r>
            <a:r>
              <a:rPr lang="en-US" dirty="0"/>
              <a:t>a set of desired re-usable library </a:t>
            </a:r>
            <a:r>
              <a:rPr lang="en-US" dirty="0" smtClean="0"/>
              <a:t>objects</a:t>
            </a:r>
          </a:p>
          <a:p>
            <a:pPr marL="457200" lvl="1" indent="0">
              <a:buNone/>
            </a:pPr>
            <a:endParaRPr lang="en-US" dirty="0"/>
          </a:p>
          <a:p>
            <a:pPr marL="457200" lvl="1" indent="0">
              <a:buNone/>
            </a:pPr>
            <a:r>
              <a:rPr lang="en-US" dirty="0" smtClean="0"/>
              <a:t>If you could start your systems model with any library building blocks, what would you want?</a:t>
            </a:r>
          </a:p>
          <a:p>
            <a:pPr marL="457200" lvl="1" indent="0">
              <a:buNone/>
            </a:pPr>
            <a:endParaRPr lang="en-US" dirty="0"/>
          </a:p>
          <a:p>
            <a:pPr lvl="1"/>
            <a:r>
              <a:rPr lang="en-US" dirty="0" smtClean="0"/>
              <a:t>Write 3-5 ideas down on a sheet of paper</a:t>
            </a:r>
          </a:p>
          <a:p>
            <a:pPr lvl="1"/>
            <a:r>
              <a:rPr lang="en-US" dirty="0" smtClean="0"/>
              <a:t>In turn, share 1 new idea with the group or pass</a:t>
            </a:r>
            <a:endParaRPr lang="en-US" dirty="0"/>
          </a:p>
          <a:p>
            <a:endParaRPr lang="en-US" dirty="0"/>
          </a:p>
        </p:txBody>
      </p:sp>
    </p:spTree>
    <p:extLst>
      <p:ext uri="{BB962C8B-B14F-4D97-AF65-F5344CB8AC3E}">
        <p14:creationId xmlns:p14="http://schemas.microsoft.com/office/powerpoint/2010/main" val="1038604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2</a:t>
            </a:r>
            <a:endParaRPr lang="en-US" dirty="0"/>
          </a:p>
        </p:txBody>
      </p:sp>
      <p:sp>
        <p:nvSpPr>
          <p:cNvPr id="3" name="Content Placeholder 2"/>
          <p:cNvSpPr>
            <a:spLocks noGrp="1"/>
          </p:cNvSpPr>
          <p:nvPr>
            <p:ph sz="quarter" idx="1"/>
          </p:nvPr>
        </p:nvSpPr>
        <p:spPr/>
        <p:txBody>
          <a:bodyPr/>
          <a:lstStyle/>
          <a:p>
            <a:r>
              <a:rPr lang="en-US" dirty="0"/>
              <a:t>Wednesday</a:t>
            </a:r>
          </a:p>
          <a:p>
            <a:pPr lvl="1"/>
            <a:r>
              <a:rPr lang="en-US" dirty="0"/>
              <a:t>Review Literature (Reusable Asset Specification)</a:t>
            </a:r>
          </a:p>
          <a:p>
            <a:pPr lvl="1"/>
            <a:r>
              <a:rPr lang="en-US" dirty="0"/>
              <a:t>Create Library Guide Paper Outline</a:t>
            </a:r>
          </a:p>
          <a:p>
            <a:pPr lvl="1"/>
            <a:r>
              <a:rPr lang="en-US" dirty="0"/>
              <a:t>Identify Interested Authors – Assign a section of the paper</a:t>
            </a:r>
          </a:p>
          <a:p>
            <a:endParaRPr lang="en-US" dirty="0"/>
          </a:p>
        </p:txBody>
      </p:sp>
    </p:spTree>
    <p:extLst>
      <p:ext uri="{BB962C8B-B14F-4D97-AF65-F5344CB8AC3E}">
        <p14:creationId xmlns:p14="http://schemas.microsoft.com/office/powerpoint/2010/main" val="4123905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a:t>
            </a:r>
            <a:endParaRPr lang="en-US" dirty="0"/>
          </a:p>
        </p:txBody>
      </p:sp>
      <p:sp>
        <p:nvSpPr>
          <p:cNvPr id="3" name="Content Placeholder 2"/>
          <p:cNvSpPr>
            <a:spLocks noGrp="1"/>
          </p:cNvSpPr>
          <p:nvPr>
            <p:ph sz="quarter" idx="1"/>
          </p:nvPr>
        </p:nvSpPr>
        <p:spPr/>
        <p:txBody>
          <a:bodyPr/>
          <a:lstStyle/>
          <a:p>
            <a:r>
              <a:rPr lang="en-US" dirty="0"/>
              <a:t>Reusable Asset </a:t>
            </a:r>
            <a:r>
              <a:rPr lang="en-US" dirty="0" smtClean="0"/>
              <a:t>Specification, OMG </a:t>
            </a:r>
            <a:r>
              <a:rPr lang="en-US" dirty="0"/>
              <a:t>Available </a:t>
            </a:r>
            <a:r>
              <a:rPr lang="en-US" dirty="0" smtClean="0"/>
              <a:t>Specification, Version 2.2, Nov 2005</a:t>
            </a:r>
            <a:endParaRPr lang="en-US" dirty="0"/>
          </a:p>
          <a:p>
            <a:r>
              <a:rPr lang="en-US" dirty="0" smtClean="0"/>
              <a:t>Evolution </a:t>
            </a:r>
            <a:r>
              <a:rPr lang="en-US" dirty="0"/>
              <a:t>and Composition of Reusable Assets </a:t>
            </a:r>
            <a:r>
              <a:rPr lang="en-US" dirty="0" smtClean="0"/>
              <a:t>in Product-Line </a:t>
            </a:r>
            <a:r>
              <a:rPr lang="en-US" dirty="0"/>
              <a:t>Architectures: A Case Study, Jan </a:t>
            </a:r>
            <a:r>
              <a:rPr lang="en-US" dirty="0" smtClean="0"/>
              <a:t>Bosch</a:t>
            </a:r>
          </a:p>
          <a:p>
            <a:r>
              <a:rPr lang="en-US" dirty="0" err="1"/>
              <a:t>Metamodeling</a:t>
            </a:r>
            <a:r>
              <a:rPr lang="en-US" dirty="0"/>
              <a:t> for Requirements </a:t>
            </a:r>
            <a:r>
              <a:rPr lang="en-US" dirty="0" smtClean="0"/>
              <a:t>Reuse, Oscar Lopez</a:t>
            </a:r>
          </a:p>
          <a:p>
            <a:r>
              <a:rPr lang="en-US" dirty="0"/>
              <a:t>Building Reusable </a:t>
            </a:r>
            <a:r>
              <a:rPr lang="en-US" dirty="0" smtClean="0"/>
              <a:t>Testing Assets </a:t>
            </a:r>
            <a:r>
              <a:rPr lang="en-US" dirty="0"/>
              <a:t>for a Product </a:t>
            </a:r>
            <a:r>
              <a:rPr lang="en-US" dirty="0" smtClean="0"/>
              <a:t>Line, </a:t>
            </a:r>
            <a:r>
              <a:rPr lang="en-US" dirty="0"/>
              <a:t>John D. </a:t>
            </a:r>
            <a:r>
              <a:rPr lang="en-US" dirty="0" smtClean="0"/>
              <a:t>McGregor</a:t>
            </a:r>
          </a:p>
          <a:p>
            <a:r>
              <a:rPr lang="en-US" dirty="0" smtClean="0"/>
              <a:t>A Model for Effective Asset Re-use in Software Projects, </a:t>
            </a:r>
            <a:r>
              <a:rPr lang="en-US" dirty="0" err="1" smtClean="0"/>
              <a:t>Abhay</a:t>
            </a:r>
            <a:r>
              <a:rPr lang="en-US" dirty="0" smtClean="0"/>
              <a:t> Joshi</a:t>
            </a:r>
            <a:endParaRPr lang="en-US" dirty="0"/>
          </a:p>
        </p:txBody>
      </p:sp>
    </p:spTree>
    <p:extLst>
      <p:ext uri="{BB962C8B-B14F-4D97-AF65-F5344CB8AC3E}">
        <p14:creationId xmlns:p14="http://schemas.microsoft.com/office/powerpoint/2010/main" val="31719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What is usability?</a:t>
            </a:r>
          </a:p>
          <a:p>
            <a:r>
              <a:rPr lang="en-US" dirty="0" smtClean="0"/>
              <a:t>What exemplars did we capture?</a:t>
            </a:r>
          </a:p>
          <a:p>
            <a:r>
              <a:rPr lang="en-US" dirty="0" smtClean="0"/>
              <a:t>What libraries would you like?</a:t>
            </a:r>
          </a:p>
          <a:p>
            <a:endParaRPr lang="en-US" dirty="0"/>
          </a:p>
          <a:p>
            <a:endParaRPr lang="en-US" dirty="0" smtClean="0"/>
          </a:p>
          <a:p>
            <a:r>
              <a:rPr lang="en-US" dirty="0" smtClean="0"/>
              <a:t>Literature review</a:t>
            </a:r>
          </a:p>
          <a:p>
            <a:r>
              <a:rPr lang="en-US" dirty="0" smtClean="0"/>
              <a:t>Paper Outline for Library Guideline &amp; Usability Challenges</a:t>
            </a:r>
          </a:p>
          <a:p>
            <a:r>
              <a:rPr lang="en-US" dirty="0" smtClean="0"/>
              <a:t>Authors???</a:t>
            </a:r>
          </a:p>
          <a:p>
            <a:endParaRPr lang="en-US" dirty="0"/>
          </a:p>
        </p:txBody>
      </p:sp>
    </p:spTree>
    <p:extLst>
      <p:ext uri="{BB962C8B-B14F-4D97-AF65-F5344CB8AC3E}">
        <p14:creationId xmlns:p14="http://schemas.microsoft.com/office/powerpoint/2010/main" val="302932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13489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660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model for effective Asset Re-use in Software Projects</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5406152" cy="573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937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Outline</a:t>
            </a:r>
          </a:p>
        </p:txBody>
      </p:sp>
      <p:sp>
        <p:nvSpPr>
          <p:cNvPr id="3" name="Content Placeholder 2"/>
          <p:cNvSpPr>
            <a:spLocks noGrp="1"/>
          </p:cNvSpPr>
          <p:nvPr>
            <p:ph sz="quarter" idx="1"/>
          </p:nvPr>
        </p:nvSpPr>
        <p:spPr>
          <a:xfrm>
            <a:off x="301752" y="914400"/>
            <a:ext cx="8503920" cy="5184648"/>
          </a:xfrm>
        </p:spPr>
        <p:txBody>
          <a:bodyPr/>
          <a:lstStyle/>
          <a:p>
            <a:r>
              <a:rPr lang="en-US" dirty="0" smtClean="0"/>
              <a:t>1.0 Introduction</a:t>
            </a:r>
            <a:endParaRPr lang="en-US" dirty="0"/>
          </a:p>
          <a:p>
            <a:r>
              <a:rPr lang="en-US" dirty="0" smtClean="0"/>
              <a:t>2.0 What </a:t>
            </a:r>
            <a:r>
              <a:rPr lang="en-US" dirty="0"/>
              <a:t>is a system library?</a:t>
            </a:r>
          </a:p>
          <a:p>
            <a:pPr lvl="1"/>
            <a:r>
              <a:rPr lang="en-US" dirty="0" smtClean="0"/>
              <a:t>2.1 Meta </a:t>
            </a:r>
            <a:r>
              <a:rPr lang="en-US" dirty="0"/>
              <a:t>Data Needed to Support Libraries</a:t>
            </a:r>
          </a:p>
          <a:p>
            <a:pPr lvl="2"/>
            <a:r>
              <a:rPr lang="en-US" dirty="0"/>
              <a:t>Solution</a:t>
            </a:r>
          </a:p>
          <a:p>
            <a:pPr lvl="3"/>
            <a:r>
              <a:rPr lang="en-US" dirty="0" smtClean="0"/>
              <a:t>Interface (Limit external relationships to these elements)</a:t>
            </a:r>
            <a:endParaRPr lang="en-US" dirty="0"/>
          </a:p>
          <a:p>
            <a:pPr lvl="3"/>
            <a:r>
              <a:rPr lang="en-US" dirty="0" smtClean="0"/>
              <a:t>Variants (Items that can change during usage)</a:t>
            </a:r>
          </a:p>
          <a:p>
            <a:pPr lvl="4"/>
            <a:r>
              <a:rPr lang="en-US" dirty="0" smtClean="0"/>
              <a:t>Include another library element</a:t>
            </a:r>
          </a:p>
          <a:p>
            <a:pPr lvl="4"/>
            <a:r>
              <a:rPr lang="en-US" dirty="0" smtClean="0"/>
              <a:t>Change a path</a:t>
            </a:r>
          </a:p>
          <a:p>
            <a:pPr lvl="4"/>
            <a:r>
              <a:rPr lang="en-US" dirty="0" smtClean="0"/>
              <a:t>Change a variable</a:t>
            </a:r>
            <a:endParaRPr lang="en-US" dirty="0"/>
          </a:p>
          <a:p>
            <a:pPr lvl="3"/>
            <a:r>
              <a:rPr lang="en-US" dirty="0" smtClean="0"/>
              <a:t>Common (Items that can not change during usage)</a:t>
            </a:r>
            <a:endParaRPr lang="en-US" dirty="0"/>
          </a:p>
          <a:p>
            <a:pPr lvl="2"/>
            <a:r>
              <a:rPr lang="en-US" dirty="0"/>
              <a:t>Dependencies to other library elements</a:t>
            </a:r>
          </a:p>
          <a:p>
            <a:endParaRPr lang="en-US" dirty="0"/>
          </a:p>
        </p:txBody>
      </p:sp>
    </p:spTree>
    <p:extLst>
      <p:ext uri="{BB962C8B-B14F-4D97-AF65-F5344CB8AC3E}">
        <p14:creationId xmlns:p14="http://schemas.microsoft.com/office/powerpoint/2010/main" val="44460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Outline</a:t>
            </a:r>
          </a:p>
        </p:txBody>
      </p:sp>
      <p:sp>
        <p:nvSpPr>
          <p:cNvPr id="3" name="Content Placeholder 2"/>
          <p:cNvSpPr>
            <a:spLocks noGrp="1"/>
          </p:cNvSpPr>
          <p:nvPr>
            <p:ph sz="quarter" idx="1"/>
          </p:nvPr>
        </p:nvSpPr>
        <p:spPr>
          <a:xfrm>
            <a:off x="301752" y="914400"/>
            <a:ext cx="8503920" cy="5184648"/>
          </a:xfrm>
        </p:spPr>
        <p:txBody>
          <a:bodyPr/>
          <a:lstStyle/>
          <a:p>
            <a:pPr lvl="1"/>
            <a:r>
              <a:rPr lang="en-US" dirty="0" smtClean="0"/>
              <a:t>2.2 Meta </a:t>
            </a:r>
            <a:r>
              <a:rPr lang="en-US" dirty="0"/>
              <a:t>Data Needed to Support </a:t>
            </a:r>
            <a:r>
              <a:rPr lang="en-US" dirty="0" smtClean="0"/>
              <a:t>Libraries (Continued)</a:t>
            </a:r>
            <a:endParaRPr lang="en-US" dirty="0"/>
          </a:p>
          <a:p>
            <a:pPr lvl="2"/>
            <a:r>
              <a:rPr lang="en-US" dirty="0" smtClean="0"/>
              <a:t>Dependencies </a:t>
            </a:r>
            <a:r>
              <a:rPr lang="en-US" dirty="0"/>
              <a:t>to other library elements</a:t>
            </a:r>
          </a:p>
          <a:p>
            <a:pPr lvl="2"/>
            <a:r>
              <a:rPr lang="en-US" dirty="0"/>
              <a:t>Classification of library element</a:t>
            </a:r>
          </a:p>
          <a:p>
            <a:pPr lvl="2"/>
            <a:r>
              <a:rPr lang="en-US" dirty="0"/>
              <a:t>Usage (How/Where can I use this library?)</a:t>
            </a:r>
          </a:p>
          <a:p>
            <a:pPr lvl="2"/>
            <a:r>
              <a:rPr lang="en-US" dirty="0"/>
              <a:t>Change History</a:t>
            </a:r>
          </a:p>
          <a:p>
            <a:pPr lvl="1"/>
            <a:r>
              <a:rPr lang="en-US" dirty="0" smtClean="0"/>
              <a:t>2.3 Industry </a:t>
            </a:r>
            <a:r>
              <a:rPr lang="en-US" dirty="0"/>
              <a:t>Needs (example desired libraries</a:t>
            </a:r>
            <a:r>
              <a:rPr lang="en-US" dirty="0" smtClean="0"/>
              <a:t>)</a:t>
            </a:r>
          </a:p>
          <a:p>
            <a:pPr lvl="3"/>
            <a:endParaRPr lang="en-US" dirty="0"/>
          </a:p>
          <a:p>
            <a:endParaRPr lang="en-US" dirty="0"/>
          </a:p>
        </p:txBody>
      </p:sp>
    </p:spTree>
    <p:extLst>
      <p:ext uri="{BB962C8B-B14F-4D97-AF65-F5344CB8AC3E}">
        <p14:creationId xmlns:p14="http://schemas.microsoft.com/office/powerpoint/2010/main" val="1887696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Outline</a:t>
            </a:r>
            <a:endParaRPr lang="en-US" dirty="0"/>
          </a:p>
        </p:txBody>
      </p:sp>
      <p:sp>
        <p:nvSpPr>
          <p:cNvPr id="3" name="Content Placeholder 2"/>
          <p:cNvSpPr>
            <a:spLocks noGrp="1"/>
          </p:cNvSpPr>
          <p:nvPr>
            <p:ph sz="quarter" idx="1"/>
          </p:nvPr>
        </p:nvSpPr>
        <p:spPr>
          <a:xfrm>
            <a:off x="301752" y="1143000"/>
            <a:ext cx="8503920" cy="4956048"/>
          </a:xfrm>
        </p:spPr>
        <p:txBody>
          <a:bodyPr/>
          <a:lstStyle/>
          <a:p>
            <a:r>
              <a:rPr lang="en-US" dirty="0"/>
              <a:t>3</a:t>
            </a:r>
            <a:r>
              <a:rPr lang="en-US" dirty="0" smtClean="0"/>
              <a:t>.0 Best </a:t>
            </a:r>
            <a:r>
              <a:rPr lang="en-US" dirty="0"/>
              <a:t>Practices for Creating, Sharing and Using Libraries</a:t>
            </a:r>
          </a:p>
          <a:p>
            <a:pPr lvl="1"/>
            <a:r>
              <a:rPr lang="en-US" dirty="0" smtClean="0"/>
              <a:t>Have a </a:t>
            </a:r>
            <a:r>
              <a:rPr lang="en-US" dirty="0"/>
              <a:t>S</a:t>
            </a:r>
            <a:r>
              <a:rPr lang="en-US" dirty="0" smtClean="0"/>
              <a:t>uggestive Interface</a:t>
            </a:r>
          </a:p>
          <a:p>
            <a:pPr lvl="1"/>
            <a:r>
              <a:rPr lang="en-US" dirty="0" smtClean="0"/>
              <a:t>Exploit Metaphors</a:t>
            </a:r>
          </a:p>
          <a:p>
            <a:pPr lvl="1"/>
            <a:r>
              <a:rPr lang="en-US" dirty="0" smtClean="0"/>
              <a:t>Make </a:t>
            </a:r>
            <a:r>
              <a:rPr lang="en-US" dirty="0"/>
              <a:t>Dependencies Explicit</a:t>
            </a:r>
          </a:p>
          <a:p>
            <a:pPr lvl="1"/>
            <a:r>
              <a:rPr lang="en-US" dirty="0"/>
              <a:t>Build in Variation</a:t>
            </a:r>
          </a:p>
          <a:p>
            <a:pPr lvl="1"/>
            <a:r>
              <a:rPr lang="en-US" dirty="0"/>
              <a:t>Apply Configuration Control</a:t>
            </a:r>
          </a:p>
          <a:p>
            <a:pPr lvl="1"/>
            <a:r>
              <a:rPr lang="en-US" dirty="0"/>
              <a:t>Provide Affordances</a:t>
            </a:r>
          </a:p>
          <a:p>
            <a:r>
              <a:rPr lang="en-US" dirty="0"/>
              <a:t>4</a:t>
            </a:r>
            <a:r>
              <a:rPr lang="en-US" dirty="0" smtClean="0"/>
              <a:t>.0 Usability </a:t>
            </a:r>
            <a:r>
              <a:rPr lang="en-US" dirty="0"/>
              <a:t>Challenges</a:t>
            </a:r>
          </a:p>
          <a:p>
            <a:r>
              <a:rPr lang="en-US" dirty="0"/>
              <a:t>5</a:t>
            </a:r>
            <a:r>
              <a:rPr lang="en-US" dirty="0" smtClean="0"/>
              <a:t>.0 Conclusion</a:t>
            </a:r>
            <a:endParaRPr lang="en-US" dirty="0"/>
          </a:p>
          <a:p>
            <a:endParaRPr lang="en-US" dirty="0"/>
          </a:p>
        </p:txBody>
      </p:sp>
    </p:spTree>
    <p:extLst>
      <p:ext uri="{BB962C8B-B14F-4D97-AF65-F5344CB8AC3E}">
        <p14:creationId xmlns:p14="http://schemas.microsoft.com/office/powerpoint/2010/main" val="3582460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Libraries to Share</a:t>
            </a:r>
            <a:endParaRPr lang="en-US" dirty="0"/>
          </a:p>
        </p:txBody>
      </p:sp>
      <p:sp>
        <p:nvSpPr>
          <p:cNvPr id="3" name="Content Placeholder 2"/>
          <p:cNvSpPr>
            <a:spLocks noGrp="1"/>
          </p:cNvSpPr>
          <p:nvPr>
            <p:ph sz="quarter" idx="1"/>
          </p:nvPr>
        </p:nvSpPr>
        <p:spPr>
          <a:xfrm>
            <a:off x="301752" y="1066800"/>
            <a:ext cx="8503920" cy="5032248"/>
          </a:xfrm>
        </p:spPr>
        <p:txBody>
          <a:bodyPr/>
          <a:lstStyle/>
          <a:p>
            <a:r>
              <a:rPr lang="en-US" dirty="0" smtClean="0"/>
              <a:t>Filters (lo-pass, hi-pass), Logic (and, or)</a:t>
            </a:r>
          </a:p>
          <a:p>
            <a:r>
              <a:rPr lang="en-US" dirty="0" smtClean="0"/>
              <a:t>Computer resources (Intel Core 2 with 2 GB RAM)</a:t>
            </a:r>
          </a:p>
          <a:p>
            <a:r>
              <a:rPr lang="en-US" dirty="0" smtClean="0"/>
              <a:t>Interface (ARINC 429, MS 1553)</a:t>
            </a:r>
          </a:p>
          <a:p>
            <a:r>
              <a:rPr lang="en-US" dirty="0" smtClean="0"/>
              <a:t>Drag &amp; Drop Pre-configure Subsystems, Environments filtered and sorted by abstraction</a:t>
            </a:r>
          </a:p>
          <a:p>
            <a:r>
              <a:rPr lang="en-US" dirty="0" smtClean="0"/>
              <a:t>Catalog / pre-configured objects that can be composed into missions or scenarios</a:t>
            </a:r>
          </a:p>
          <a:p>
            <a:r>
              <a:rPr lang="en-US" dirty="0" smtClean="0"/>
              <a:t>Rapid way of sketching objects, then refining until pre-defined elements can be placed into the sketch; transition from sketch to model.</a:t>
            </a:r>
            <a:endParaRPr lang="en-US" dirty="0"/>
          </a:p>
        </p:txBody>
      </p:sp>
    </p:spTree>
    <p:extLst>
      <p:ext uri="{BB962C8B-B14F-4D97-AF65-F5344CB8AC3E}">
        <p14:creationId xmlns:p14="http://schemas.microsoft.com/office/powerpoint/2010/main" val="3962864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Libraries to Share</a:t>
            </a:r>
          </a:p>
        </p:txBody>
      </p:sp>
      <p:sp>
        <p:nvSpPr>
          <p:cNvPr id="3" name="Content Placeholder 2"/>
          <p:cNvSpPr>
            <a:spLocks noGrp="1"/>
          </p:cNvSpPr>
          <p:nvPr>
            <p:ph sz="quarter" idx="1"/>
          </p:nvPr>
        </p:nvSpPr>
        <p:spPr>
          <a:xfrm>
            <a:off x="301752" y="1143000"/>
            <a:ext cx="8503920" cy="4956048"/>
          </a:xfrm>
        </p:spPr>
        <p:txBody>
          <a:bodyPr/>
          <a:lstStyle/>
          <a:p>
            <a:r>
              <a:rPr lang="en-US" dirty="0" smtClean="0"/>
              <a:t>Basic hierarchy with structure and behaviors</a:t>
            </a:r>
          </a:p>
          <a:p>
            <a:r>
              <a:rPr lang="en-US" dirty="0" smtClean="0"/>
              <a:t>All functions associated with SE life cycle</a:t>
            </a:r>
          </a:p>
          <a:p>
            <a:r>
              <a:rPr lang="en-US" dirty="0" smtClean="0"/>
              <a:t>Creational patterns</a:t>
            </a:r>
          </a:p>
          <a:p>
            <a:r>
              <a:rPr lang="en-US" dirty="0" smtClean="0"/>
              <a:t>A palette of objects with Visio-like graphic icons</a:t>
            </a:r>
          </a:p>
          <a:p>
            <a:r>
              <a:rPr lang="en-US" dirty="0" smtClean="0"/>
              <a:t>A framework or template or wizard to guide the process</a:t>
            </a:r>
          </a:p>
          <a:p>
            <a:r>
              <a:rPr lang="en-US" dirty="0" smtClean="0"/>
              <a:t>A library catalog – an index that is searchable and </a:t>
            </a:r>
            <a:r>
              <a:rPr lang="en-US" dirty="0" err="1" smtClean="0"/>
              <a:t>browsable</a:t>
            </a:r>
            <a:endParaRPr lang="en-US" dirty="0" smtClean="0"/>
          </a:p>
          <a:p>
            <a:r>
              <a:rPr lang="en-US" dirty="0" smtClean="0"/>
              <a:t>Architecture patterns and templates</a:t>
            </a:r>
          </a:p>
          <a:p>
            <a:r>
              <a:rPr lang="en-US" dirty="0" smtClean="0"/>
              <a:t>Gang of 4 patterns</a:t>
            </a:r>
            <a:endParaRPr lang="en-US" dirty="0"/>
          </a:p>
        </p:txBody>
      </p:sp>
    </p:spTree>
    <p:extLst>
      <p:ext uri="{BB962C8B-B14F-4D97-AF65-F5344CB8AC3E}">
        <p14:creationId xmlns:p14="http://schemas.microsoft.com/office/powerpoint/2010/main" val="1160199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Libraries to Share</a:t>
            </a:r>
          </a:p>
        </p:txBody>
      </p:sp>
      <p:sp>
        <p:nvSpPr>
          <p:cNvPr id="3" name="Content Placeholder 2"/>
          <p:cNvSpPr>
            <a:spLocks noGrp="1"/>
          </p:cNvSpPr>
          <p:nvPr>
            <p:ph sz="quarter" idx="1"/>
          </p:nvPr>
        </p:nvSpPr>
        <p:spPr/>
        <p:txBody>
          <a:bodyPr/>
          <a:lstStyle/>
          <a:p>
            <a:r>
              <a:rPr lang="en-US" dirty="0" smtClean="0"/>
              <a:t>Complete standard unit library</a:t>
            </a:r>
          </a:p>
          <a:p>
            <a:r>
              <a:rPr lang="en-US" dirty="0" smtClean="0"/>
              <a:t>Constraint blocks for converting the same parameters to different forms</a:t>
            </a:r>
          </a:p>
          <a:p>
            <a:r>
              <a:rPr lang="en-US" dirty="0" smtClean="0"/>
              <a:t>Variable abstraction level for components</a:t>
            </a:r>
          </a:p>
          <a:p>
            <a:r>
              <a:rPr lang="en-US" dirty="0" smtClean="0"/>
              <a:t>Versions and variants; parametric models or built-in variability (CVL?)</a:t>
            </a:r>
          </a:p>
          <a:p>
            <a:r>
              <a:rPr lang="en-US" dirty="0" smtClean="0"/>
              <a:t>Multi-view point domains</a:t>
            </a:r>
            <a:endParaRPr lang="en-US" dirty="0"/>
          </a:p>
        </p:txBody>
      </p:sp>
    </p:spTree>
    <p:extLst>
      <p:ext uri="{BB962C8B-B14F-4D97-AF65-F5344CB8AC3E}">
        <p14:creationId xmlns:p14="http://schemas.microsoft.com/office/powerpoint/2010/main" val="150637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 How might this work? </a:t>
            </a:r>
            <a:endParaRPr lang="en-US" dirty="0"/>
          </a:p>
        </p:txBody>
      </p:sp>
      <p:sp>
        <p:nvSpPr>
          <p:cNvPr id="3" name="Content Placeholder 2"/>
          <p:cNvSpPr>
            <a:spLocks noGrp="1"/>
          </p:cNvSpPr>
          <p:nvPr>
            <p:ph sz="quarter" idx="1"/>
          </p:nvPr>
        </p:nvSpPr>
        <p:spPr>
          <a:xfrm>
            <a:off x="301752" y="990600"/>
            <a:ext cx="8503920" cy="5108448"/>
          </a:xfrm>
        </p:spPr>
        <p:txBody>
          <a:bodyPr/>
          <a:lstStyle/>
          <a:p>
            <a:pPr lvl="1"/>
            <a:r>
              <a:rPr lang="en-US" dirty="0" smtClean="0"/>
              <a:t>Teams of 2-3</a:t>
            </a:r>
          </a:p>
          <a:p>
            <a:pPr lvl="1"/>
            <a:r>
              <a:rPr lang="en-US" dirty="0" smtClean="0"/>
              <a:t>Pick an example from the list or select a new example</a:t>
            </a:r>
          </a:p>
          <a:p>
            <a:pPr lvl="1"/>
            <a:r>
              <a:rPr lang="en-US" dirty="0" smtClean="0"/>
              <a:t>Try to capture all of the information for a reuse library element. What would it look like? What </a:t>
            </a:r>
            <a:r>
              <a:rPr lang="en-US" dirty="0" err="1" smtClean="0"/>
              <a:t>SysML</a:t>
            </a:r>
            <a:r>
              <a:rPr lang="en-US" dirty="0" smtClean="0"/>
              <a:t> elements would you use? Draw pictures, create tables, document usage.</a:t>
            </a:r>
          </a:p>
          <a:p>
            <a:pPr lvl="2"/>
            <a:r>
              <a:rPr lang="en-US" dirty="0" smtClean="0"/>
              <a:t>Example, Lo-Pass </a:t>
            </a:r>
            <a:r>
              <a:rPr lang="en-US" dirty="0"/>
              <a:t>Filter Solution</a:t>
            </a:r>
          </a:p>
          <a:p>
            <a:pPr lvl="3"/>
            <a:r>
              <a:rPr lang="en-US" dirty="0"/>
              <a:t>Interface – Signal in, Signal out, Reset</a:t>
            </a:r>
          </a:p>
          <a:p>
            <a:pPr lvl="3"/>
            <a:r>
              <a:rPr lang="en-US" dirty="0"/>
              <a:t>Variant – Time Constant</a:t>
            </a:r>
          </a:p>
          <a:p>
            <a:pPr lvl="4"/>
            <a:r>
              <a:rPr lang="en-US" dirty="0"/>
              <a:t>Include another library </a:t>
            </a:r>
            <a:r>
              <a:rPr lang="en-US" dirty="0" smtClean="0"/>
              <a:t>element - None</a:t>
            </a:r>
            <a:endParaRPr lang="en-US" dirty="0"/>
          </a:p>
          <a:p>
            <a:pPr lvl="4"/>
            <a:r>
              <a:rPr lang="en-US" dirty="0"/>
              <a:t>Change a </a:t>
            </a:r>
            <a:r>
              <a:rPr lang="en-US" dirty="0" smtClean="0"/>
              <a:t>path - None</a:t>
            </a:r>
            <a:endParaRPr lang="en-US" dirty="0"/>
          </a:p>
          <a:p>
            <a:pPr lvl="4"/>
            <a:r>
              <a:rPr lang="en-US" dirty="0"/>
              <a:t>Change a </a:t>
            </a:r>
            <a:r>
              <a:rPr lang="en-US" dirty="0" smtClean="0"/>
              <a:t>variable – Time Constant</a:t>
            </a:r>
            <a:endParaRPr lang="en-US" dirty="0"/>
          </a:p>
          <a:p>
            <a:pPr lvl="3"/>
            <a:r>
              <a:rPr lang="en-US" dirty="0"/>
              <a:t>Common</a:t>
            </a:r>
          </a:p>
          <a:p>
            <a:pPr lvl="4"/>
            <a:r>
              <a:rPr lang="en-US" dirty="0"/>
              <a:t>Activity </a:t>
            </a:r>
            <a:r>
              <a:rPr lang="en-US" dirty="0" smtClean="0"/>
              <a:t>Diagram</a:t>
            </a:r>
          </a:p>
          <a:p>
            <a:pPr lvl="3"/>
            <a:r>
              <a:rPr lang="en-US" dirty="0" smtClean="0"/>
              <a:t>Etc.</a:t>
            </a:r>
          </a:p>
          <a:p>
            <a:pPr lvl="3"/>
            <a:endParaRPr lang="en-US" dirty="0"/>
          </a:p>
          <a:p>
            <a:endParaRPr lang="en-US" dirty="0"/>
          </a:p>
        </p:txBody>
      </p:sp>
    </p:spTree>
    <p:extLst>
      <p:ext uri="{BB962C8B-B14F-4D97-AF65-F5344CB8AC3E}">
        <p14:creationId xmlns:p14="http://schemas.microsoft.com/office/powerpoint/2010/main" val="411427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 Paper Outline</a:t>
            </a:r>
            <a:endParaRPr lang="en-US" dirty="0"/>
          </a:p>
        </p:txBody>
      </p:sp>
      <p:sp>
        <p:nvSpPr>
          <p:cNvPr id="3" name="Content Placeholder 2"/>
          <p:cNvSpPr>
            <a:spLocks noGrp="1"/>
          </p:cNvSpPr>
          <p:nvPr>
            <p:ph sz="quarter" idx="1"/>
          </p:nvPr>
        </p:nvSpPr>
        <p:spPr>
          <a:xfrm>
            <a:off x="457200" y="1527048"/>
            <a:ext cx="8348472" cy="4572000"/>
          </a:xfrm>
        </p:spPr>
        <p:txBody>
          <a:bodyPr/>
          <a:lstStyle/>
          <a:p>
            <a:r>
              <a:rPr lang="en-US" dirty="0" smtClean="0"/>
              <a:t>Who is interested in working on the paper?</a:t>
            </a:r>
          </a:p>
          <a:p>
            <a:pPr lvl="1"/>
            <a:r>
              <a:rPr lang="en-US" dirty="0" smtClean="0"/>
              <a:t>Are you interested in a specific section?</a:t>
            </a:r>
            <a:endParaRPr lang="en-US" dirty="0"/>
          </a:p>
        </p:txBody>
      </p:sp>
    </p:spTree>
    <p:extLst>
      <p:ext uri="{BB962C8B-B14F-4D97-AF65-F5344CB8AC3E}">
        <p14:creationId xmlns:p14="http://schemas.microsoft.com/office/powerpoint/2010/main" val="44960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82" y="990600"/>
            <a:ext cx="861755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359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for your Help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546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INCOSE IW 2011</a:t>
            </a:r>
            <a:endParaRPr lang="en-US" dirty="0"/>
          </a:p>
        </p:txBody>
      </p:sp>
      <p:sp>
        <p:nvSpPr>
          <p:cNvPr id="3" name="Content Placeholder 2"/>
          <p:cNvSpPr>
            <a:spLocks noGrp="1"/>
          </p:cNvSpPr>
          <p:nvPr>
            <p:ph sz="quarter" idx="1"/>
          </p:nvPr>
        </p:nvSpPr>
        <p:spPr/>
        <p:txBody>
          <a:bodyPr/>
          <a:lstStyle/>
          <a:p>
            <a:r>
              <a:rPr lang="en-US" dirty="0" smtClean="0"/>
              <a:t>Top 4 Hi-value use cases:</a:t>
            </a:r>
          </a:p>
          <a:p>
            <a:pPr lvl="1"/>
            <a:r>
              <a:rPr lang="en-US" dirty="0"/>
              <a:t>Assemble components and associated behaviors from a library of primitives to meet the mission </a:t>
            </a:r>
            <a:r>
              <a:rPr lang="en-US" dirty="0" smtClean="0"/>
              <a:t>need</a:t>
            </a:r>
          </a:p>
          <a:p>
            <a:pPr lvl="1"/>
            <a:r>
              <a:rPr lang="en-US" dirty="0"/>
              <a:t>Conduct a Design Review using MBSD </a:t>
            </a:r>
            <a:r>
              <a:rPr lang="en-US" dirty="0" smtClean="0"/>
              <a:t>Environment</a:t>
            </a:r>
          </a:p>
          <a:p>
            <a:pPr lvl="1"/>
            <a:r>
              <a:rPr lang="en-US" dirty="0"/>
              <a:t>Make assertions on current </a:t>
            </a:r>
            <a:r>
              <a:rPr lang="en-US" dirty="0" smtClean="0"/>
              <a:t>design</a:t>
            </a:r>
          </a:p>
          <a:p>
            <a:pPr lvl="1"/>
            <a:r>
              <a:rPr lang="en-US" dirty="0"/>
              <a:t>Define system architecture and conduct architectural analysis</a:t>
            </a:r>
          </a:p>
          <a:p>
            <a:pPr lvl="1"/>
            <a:endParaRPr lang="en-US" dirty="0"/>
          </a:p>
        </p:txBody>
      </p:sp>
    </p:spTree>
    <p:extLst>
      <p:ext uri="{BB962C8B-B14F-4D97-AF65-F5344CB8AC3E}">
        <p14:creationId xmlns:p14="http://schemas.microsoft.com/office/powerpoint/2010/main" val="718260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Usability?</a:t>
            </a:r>
            <a:endParaRPr lang="en-US" dirty="0"/>
          </a:p>
        </p:txBody>
      </p:sp>
      <p:sp>
        <p:nvSpPr>
          <p:cNvPr id="3" name="Content Placeholder 2"/>
          <p:cNvSpPr>
            <a:spLocks noGrp="1"/>
          </p:cNvSpPr>
          <p:nvPr>
            <p:ph idx="1"/>
          </p:nvPr>
        </p:nvSpPr>
        <p:spPr>
          <a:xfrm>
            <a:off x="609600" y="1066800"/>
            <a:ext cx="7848600" cy="5032248"/>
          </a:xfrm>
        </p:spPr>
        <p:txBody>
          <a:bodyPr/>
          <a:lstStyle/>
          <a:p>
            <a:r>
              <a:rPr lang="en-US" sz="2400" dirty="0" smtClean="0"/>
              <a:t>A key part of human-machine interface</a:t>
            </a:r>
          </a:p>
          <a:p>
            <a:r>
              <a:rPr lang="en-US" sz="2400" dirty="0" smtClean="0"/>
              <a:t>According to Usability.gov: measures </a:t>
            </a:r>
            <a:r>
              <a:rPr lang="en-US" sz="2400" dirty="0"/>
              <a:t>the quality of a user's experience when interacting with a product or </a:t>
            </a:r>
            <a:r>
              <a:rPr lang="en-US" sz="2400" dirty="0" smtClean="0"/>
              <a:t>system whether </a:t>
            </a:r>
            <a:r>
              <a:rPr lang="en-US" sz="2400" dirty="0"/>
              <a:t>a Web site, a software application, mobile technology, or any </a:t>
            </a:r>
            <a:r>
              <a:rPr lang="en-US" sz="2400" dirty="0" smtClean="0"/>
              <a:t>user-operated device … combination of factors, including:</a:t>
            </a:r>
          </a:p>
          <a:p>
            <a:pPr lvl="1"/>
            <a:r>
              <a:rPr lang="en-US" dirty="0"/>
              <a:t>Ease of Learning</a:t>
            </a:r>
          </a:p>
          <a:p>
            <a:pPr lvl="1"/>
            <a:r>
              <a:rPr lang="en-US" dirty="0"/>
              <a:t>Efficiency of Use</a:t>
            </a:r>
          </a:p>
          <a:p>
            <a:pPr lvl="1"/>
            <a:r>
              <a:rPr lang="en-US" dirty="0"/>
              <a:t>Memorability</a:t>
            </a:r>
          </a:p>
          <a:p>
            <a:pPr lvl="1"/>
            <a:r>
              <a:rPr lang="en-US" dirty="0"/>
              <a:t>Error Frequency / Severity</a:t>
            </a:r>
          </a:p>
          <a:p>
            <a:pPr lvl="1"/>
            <a:r>
              <a:rPr lang="en-US" dirty="0"/>
              <a:t>Satisfaction</a:t>
            </a:r>
          </a:p>
          <a:p>
            <a:pPr lvl="1"/>
            <a:endParaRPr lang="en-US" sz="2200" dirty="0"/>
          </a:p>
        </p:txBody>
      </p:sp>
    </p:spTree>
    <p:extLst>
      <p:ext uri="{BB962C8B-B14F-4D97-AF65-F5344CB8AC3E}">
        <p14:creationId xmlns:p14="http://schemas.microsoft.com/office/powerpoint/2010/main" val="2738012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Usability? (2)</a:t>
            </a:r>
            <a:endParaRPr lang="en-US" dirty="0"/>
          </a:p>
        </p:txBody>
      </p:sp>
      <p:sp>
        <p:nvSpPr>
          <p:cNvPr id="3" name="Content Placeholder 2"/>
          <p:cNvSpPr>
            <a:spLocks noGrp="1"/>
          </p:cNvSpPr>
          <p:nvPr>
            <p:ph sz="quarter" idx="1"/>
          </p:nvPr>
        </p:nvSpPr>
        <p:spPr>
          <a:xfrm>
            <a:off x="457200" y="1143000"/>
            <a:ext cx="8077200" cy="4956048"/>
          </a:xfrm>
        </p:spPr>
        <p:txBody>
          <a:bodyPr/>
          <a:lstStyle/>
          <a:p>
            <a:r>
              <a:rPr lang="en-US" dirty="0" smtClean="0"/>
              <a:t>According to SEI, a usable program:</a:t>
            </a:r>
          </a:p>
          <a:p>
            <a:pPr lvl="1"/>
            <a:r>
              <a:rPr lang="en-US" dirty="0" smtClean="0"/>
              <a:t>Increases </a:t>
            </a:r>
            <a:r>
              <a:rPr lang="en-US" dirty="0"/>
              <a:t>individual user effectiveness</a:t>
            </a:r>
          </a:p>
          <a:p>
            <a:pPr lvl="2"/>
            <a:r>
              <a:rPr lang="en-US" dirty="0"/>
              <a:t>Expedites routine performance</a:t>
            </a:r>
          </a:p>
          <a:p>
            <a:pPr lvl="3"/>
            <a:r>
              <a:rPr lang="en-US" dirty="0"/>
              <a:t>Accelerates error-free portion of routine</a:t>
            </a:r>
          </a:p>
          <a:p>
            <a:pPr lvl="3"/>
            <a:r>
              <a:rPr lang="en-US" dirty="0"/>
              <a:t>Reduces impact of routine errors</a:t>
            </a:r>
          </a:p>
          <a:p>
            <a:pPr lvl="2"/>
            <a:r>
              <a:rPr lang="en-US" dirty="0"/>
              <a:t>Improves non-routine performance</a:t>
            </a:r>
          </a:p>
          <a:p>
            <a:pPr lvl="3"/>
            <a:r>
              <a:rPr lang="en-US" dirty="0"/>
              <a:t>Supports problem-solving</a:t>
            </a:r>
          </a:p>
          <a:p>
            <a:pPr lvl="3"/>
            <a:r>
              <a:rPr lang="en-US" dirty="0"/>
              <a:t>Facilitates Learning</a:t>
            </a:r>
          </a:p>
          <a:p>
            <a:pPr lvl="2"/>
            <a:r>
              <a:rPr lang="en-US" dirty="0"/>
              <a:t>Reduces impact of errors caused by lack of knowledge</a:t>
            </a:r>
          </a:p>
          <a:p>
            <a:pPr lvl="3"/>
            <a:r>
              <a:rPr lang="en-US" dirty="0"/>
              <a:t>Prevents mistakes</a:t>
            </a:r>
          </a:p>
          <a:p>
            <a:pPr lvl="3"/>
            <a:r>
              <a:rPr lang="en-US" dirty="0"/>
              <a:t>Accommodates mistakes</a:t>
            </a:r>
          </a:p>
          <a:p>
            <a:pPr lvl="1"/>
            <a:r>
              <a:rPr lang="en-US" dirty="0"/>
              <a:t>Reduces impact of system errors</a:t>
            </a:r>
          </a:p>
          <a:p>
            <a:pPr lvl="1"/>
            <a:r>
              <a:rPr lang="en-US" dirty="0"/>
              <a:t>Increases user confidence and comfort</a:t>
            </a:r>
          </a:p>
          <a:p>
            <a:endParaRPr lang="en-US" dirty="0"/>
          </a:p>
        </p:txBody>
      </p:sp>
    </p:spTree>
    <p:extLst>
      <p:ext uri="{BB962C8B-B14F-4D97-AF65-F5344CB8AC3E}">
        <p14:creationId xmlns:p14="http://schemas.microsoft.com/office/powerpoint/2010/main" val="111904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Usability (Web)</a:t>
            </a:r>
            <a:endParaRPr lang="en-US" dirty="0"/>
          </a:p>
        </p:txBody>
      </p:sp>
      <p:sp>
        <p:nvSpPr>
          <p:cNvPr id="3" name="Content Placeholder 2"/>
          <p:cNvSpPr>
            <a:spLocks noGrp="1"/>
          </p:cNvSpPr>
          <p:nvPr>
            <p:ph sz="quarter" idx="1"/>
          </p:nvPr>
        </p:nvSpPr>
        <p:spPr>
          <a:xfrm>
            <a:off x="533400" y="1219200"/>
            <a:ext cx="8001000" cy="4648200"/>
          </a:xfrm>
        </p:spPr>
        <p:txBody>
          <a:bodyPr/>
          <a:lstStyle/>
          <a:p>
            <a:r>
              <a:rPr lang="en-US" dirty="0" smtClean="0"/>
              <a:t>Some methods elicit typical user mental models:</a:t>
            </a:r>
          </a:p>
          <a:p>
            <a:pPr lvl="1"/>
            <a:r>
              <a:rPr lang="en-US" dirty="0" smtClean="0"/>
              <a:t>Card sorting – what categories to users naturally group ideas into?</a:t>
            </a:r>
          </a:p>
          <a:p>
            <a:pPr lvl="1"/>
            <a:r>
              <a:rPr lang="en-US" dirty="0" smtClean="0"/>
              <a:t>Contextual interviews – how do your users typically attempt to solve problems?</a:t>
            </a:r>
          </a:p>
          <a:p>
            <a:pPr lvl="1"/>
            <a:r>
              <a:rPr lang="en-US" dirty="0" smtClean="0"/>
              <a:t>Focus groups – what is common about your users and what is divergent?</a:t>
            </a:r>
          </a:p>
          <a:p>
            <a:pPr lvl="1"/>
            <a:r>
              <a:rPr lang="en-US" dirty="0" smtClean="0"/>
              <a:t>Personas – what do you think about when describing your users?</a:t>
            </a:r>
            <a:endParaRPr lang="en-US" dirty="0"/>
          </a:p>
        </p:txBody>
      </p:sp>
    </p:spTree>
    <p:extLst>
      <p:ext uri="{BB962C8B-B14F-4D97-AF65-F5344CB8AC3E}">
        <p14:creationId xmlns:p14="http://schemas.microsoft.com/office/powerpoint/2010/main" val="79076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Usability (Web)</a:t>
            </a:r>
            <a:endParaRPr lang="en-US" dirty="0"/>
          </a:p>
        </p:txBody>
      </p:sp>
      <p:sp>
        <p:nvSpPr>
          <p:cNvPr id="3" name="Content Placeholder 2"/>
          <p:cNvSpPr>
            <a:spLocks noGrp="1"/>
          </p:cNvSpPr>
          <p:nvPr>
            <p:ph sz="quarter" idx="1"/>
          </p:nvPr>
        </p:nvSpPr>
        <p:spPr>
          <a:xfrm>
            <a:off x="533400" y="1219200"/>
            <a:ext cx="8001000" cy="4648200"/>
          </a:xfrm>
        </p:spPr>
        <p:txBody>
          <a:bodyPr/>
          <a:lstStyle/>
          <a:p>
            <a:r>
              <a:rPr lang="en-US" dirty="0" smtClean="0"/>
              <a:t>Tests reveal challenges:</a:t>
            </a:r>
          </a:p>
          <a:p>
            <a:pPr lvl="1"/>
            <a:r>
              <a:rPr lang="en-US" dirty="0" smtClean="0"/>
              <a:t>Have users attempt to utilize the functionality of the software</a:t>
            </a:r>
          </a:p>
          <a:p>
            <a:pPr lvl="1"/>
            <a:r>
              <a:rPr lang="en-US" dirty="0" smtClean="0"/>
              <a:t>Track time to complete, mistakes, and subjective experience of the user</a:t>
            </a:r>
          </a:p>
          <a:p>
            <a:pPr lvl="1"/>
            <a:endParaRPr lang="en-US" dirty="0"/>
          </a:p>
        </p:txBody>
      </p:sp>
    </p:spTree>
    <p:extLst>
      <p:ext uri="{BB962C8B-B14F-4D97-AF65-F5344CB8AC3E}">
        <p14:creationId xmlns:p14="http://schemas.microsoft.com/office/powerpoint/2010/main" val="191940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DE70C6ABB55246BE6BF2EDB8F33489" ma:contentTypeVersion="0" ma:contentTypeDescription="Create a new document." ma:contentTypeScope="" ma:versionID="86ba01c04793f7e298674ee3d46f57b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C0F3DA4-77BF-4BAD-BDFF-755CC31CC598}">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DAE41A2-3E7C-4F94-9420-8852244ECE06}">
  <ds:schemaRefs>
    <ds:schemaRef ds:uri="http://schemas.microsoft.com/sharepoint/v3/contenttype/forms"/>
  </ds:schemaRefs>
</ds:datastoreItem>
</file>

<file path=customXml/itemProps3.xml><?xml version="1.0" encoding="utf-8"?>
<ds:datastoreItem xmlns:ds="http://schemas.openxmlformats.org/officeDocument/2006/customXml" ds:itemID="{7AEC818A-4A28-4E7C-9F3D-599676CE4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21552</TotalTime>
  <Words>2335</Words>
  <Application>Microsoft Office PowerPoint</Application>
  <PresentationFormat>On-screen Show (4:3)</PresentationFormat>
  <Paragraphs>378</Paragraphs>
  <Slides>40</Slides>
  <Notes>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40</vt:i4>
      </vt:variant>
    </vt:vector>
  </HeadingPairs>
  <TitlesOfParts>
    <vt:vector size="42" baseType="lpstr">
      <vt:lpstr>2_Default Design</vt:lpstr>
      <vt:lpstr>clsid:12C7BDA0-9EE2-11D0-B81C-0080C82BF6A4:!\\Enabler\GLDLBAE007206\MBSE\FOD%20Template%20Model\0!db05476cf-5d44-4252-8f38-6d2c02e6041c;s99e7eed5-970f-46de-bfbe-1a59dedd9eb9;s93356717-3f2a-4d21-af7c-8f148ece3e78;s246d3d12-2abb-454f-a086-fa3a61e98387;s9eb966ff-5e96-4e9a-9883-9f4c54cb2e51;s0a835fb0-7c60-4414-9003-f6db95352549;s3813c7a4-67d1-4ff2-a3b5-dcc274e72033;s0cf7ce22-cbcd-485d-9154-747f0f761f82;s1a26f72c-3439-43b6-8432-c7df05936b44;sef252cc6-4b9f-45ea-8ef6-6251309477ca;s03d9eb0a-5fb6-4fc2-8723-71d4e685a3de;sd584aa14-6cba-4db8-8d21-e7a258e2bcb8;sa2ba510e-a4d8-4c30-a3aa-612d1ab1079d;saee0ecc8-ad7e-4b2f-9da9-8c91b3046df5;s7a54e745-06a6-45cb-a8ff-12578db122a0;sfb6402b6-afb3-45b0-8a4c-6d852b4e676c;se653be4d-ae98-4f44-a07e-f0ed8ba97f23;s13431562-7c45-48dd-a599-dbb2759add4c;sfed81093-acc0-4f28-a39c-cb4251c117a2</vt:lpstr>
      <vt:lpstr>INCOSE IS 2013 Usability Group Session #1 June 25, 2013</vt:lpstr>
      <vt:lpstr>Introductions</vt:lpstr>
      <vt:lpstr>Agenda</vt:lpstr>
      <vt:lpstr>PowerPoint Presentation</vt:lpstr>
      <vt:lpstr>From INCOSE IW 2011</vt:lpstr>
      <vt:lpstr>What is Usability?</vt:lpstr>
      <vt:lpstr>What is Usability? (2)</vt:lpstr>
      <vt:lpstr>Quantifying Usability (Web)</vt:lpstr>
      <vt:lpstr>Quantifying Usability (Web)</vt:lpstr>
      <vt:lpstr>Key Heuristics (Nielsen + Shneiderman)</vt:lpstr>
      <vt:lpstr>Paper 1</vt:lpstr>
      <vt:lpstr>Paper 1</vt:lpstr>
      <vt:lpstr>Scope: You Will Find Yourself Designing An Agile Complex SoS</vt:lpstr>
      <vt:lpstr>What Do Non-Executable Libraries Offer?</vt:lpstr>
      <vt:lpstr>Example – Customizing MagicDraw to express library in domain view</vt:lpstr>
      <vt:lpstr>PowerPoint Presentation</vt:lpstr>
      <vt:lpstr>Use Case </vt:lpstr>
      <vt:lpstr>Possible Starting Points for Creating a New or Adapted SysML System Model</vt:lpstr>
      <vt:lpstr>Inclusion of “Pro-Forma” Examples for Correct Usage of Model Elements and Diagrams</vt:lpstr>
      <vt:lpstr>Takeaways from IW 2013</vt:lpstr>
      <vt:lpstr>Recommendations: The User Experience</vt:lpstr>
      <vt:lpstr>Recommendations: Power Tools</vt:lpstr>
      <vt:lpstr>Recommendations:   Implement Service Oriented Architecture</vt:lpstr>
      <vt:lpstr>Recommendations: Supporting Collaboration</vt:lpstr>
      <vt:lpstr>INCOSE IS 2013 Usability Group Session #2 June 26, 2013</vt:lpstr>
      <vt:lpstr>Introductions</vt:lpstr>
      <vt:lpstr>Brainstorm</vt:lpstr>
      <vt:lpstr>Session 2</vt:lpstr>
      <vt:lpstr>Papers</vt:lpstr>
      <vt:lpstr>RAS</vt:lpstr>
      <vt:lpstr>A model for effective Asset Re-use in Software Projects</vt:lpstr>
      <vt:lpstr>Paper Outline</vt:lpstr>
      <vt:lpstr>Paper Outline</vt:lpstr>
      <vt:lpstr>Paper Outline</vt:lpstr>
      <vt:lpstr>Systems Libraries to Share</vt:lpstr>
      <vt:lpstr>Systems Libraries to Share</vt:lpstr>
      <vt:lpstr>Systems Libraries to Share</vt:lpstr>
      <vt:lpstr>Task - How might this work? </vt:lpstr>
      <vt:lpstr>Task – Paper Outline</vt:lpstr>
      <vt:lpstr>Thank You for your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Mark</dc:creator>
  <cp:lastModifiedBy>Lempia, David L</cp:lastModifiedBy>
  <cp:revision>138</cp:revision>
  <cp:lastPrinted>2013-06-26T17:34:00Z</cp:lastPrinted>
  <dcterms:created xsi:type="dcterms:W3CDTF">2008-02-28T21:57:35Z</dcterms:created>
  <dcterms:modified xsi:type="dcterms:W3CDTF">2013-06-26T17:34:34Z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